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9.svg" ContentType="image/svg+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 id="2147483668" r:id="rId7"/>
  </p:sldMasterIdLst>
  <p:notesMasterIdLst>
    <p:notesMasterId r:id="rId46"/>
  </p:notesMasterIdLst>
  <p:sldIdLst>
    <p:sldId id="256" r:id="rId8"/>
    <p:sldId id="460" r:id="rId9"/>
    <p:sldId id="550" r:id="rId10"/>
    <p:sldId id="529" r:id="rId11"/>
    <p:sldId id="466" r:id="rId12"/>
    <p:sldId id="537" r:id="rId13"/>
    <p:sldId id="269" r:id="rId14"/>
    <p:sldId id="272" r:id="rId15"/>
    <p:sldId id="275" r:id="rId16"/>
    <p:sldId id="512" r:id="rId17"/>
    <p:sldId id="549" r:id="rId18"/>
    <p:sldId id="278" r:id="rId19"/>
    <p:sldId id="368" r:id="rId20"/>
    <p:sldId id="539" r:id="rId21"/>
    <p:sldId id="540" r:id="rId22"/>
    <p:sldId id="541" r:id="rId23"/>
    <p:sldId id="542" r:id="rId24"/>
    <p:sldId id="543" r:id="rId25"/>
    <p:sldId id="397" r:id="rId26"/>
    <p:sldId id="281" r:id="rId27"/>
    <p:sldId id="499" r:id="rId28"/>
    <p:sldId id="502" r:id="rId29"/>
    <p:sldId id="505" r:id="rId30"/>
    <p:sldId id="508" r:id="rId31"/>
    <p:sldId id="388" r:id="rId32"/>
    <p:sldId id="511" r:id="rId33"/>
    <p:sldId id="514" r:id="rId34"/>
    <p:sldId id="475" r:id="rId35"/>
    <p:sldId id="548" r:id="rId36"/>
    <p:sldId id="290" r:id="rId37"/>
    <p:sldId id="481" r:id="rId38"/>
    <p:sldId id="293" r:id="rId39"/>
    <p:sldId id="296" r:id="rId40"/>
    <p:sldId id="487" r:id="rId41"/>
    <p:sldId id="302" r:id="rId42"/>
    <p:sldId id="314" r:id="rId43"/>
    <p:sldId id="311" r:id="rId44"/>
    <p:sldId id="317" r:id="rId45"/>
  </p:sldIdLst>
  <p:sldSz cx="12192000" cy="6858000"/>
  <p:notesSz cx="6858000" cy="9144000"/>
  <p:custDataLst>
    <p:tags r:id="rId47"/>
  </p:custDataLst>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autoAdjust="0"/>
    <p:restoredTop sz="94660"/>
  </p:normalViewPr>
  <p:slideViewPr>
    <p:cSldViewPr snapToGrid="0" showGuides="1">
      <p:cViewPr varScale="1">
        <p:scale>
          <a:sx n="105" d="100"/>
          <a:sy n="105" d="100"/>
        </p:scale>
        <p:origin x="138" y="58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Tabelle1!$B$1</c:f>
              <c:strCache>
                <c:ptCount val="1"/>
                <c:pt idx="0">
                  <c:v>Verkauf</c:v>
                </c:pt>
              </c:strCache>
            </c:strRef>
          </c:tx>
          <c:spPr>
            <a:solidFill>
              <a:schemeClr val="tx1"/>
            </a:solidFill>
            <a:ln w="25400">
              <a:solidFill>
                <a:schemeClr val="accent4"/>
              </a:solidFill>
            </a:ln>
            <a:effectLst/>
          </c:spPr>
          <c:explosion val="4"/>
          <c:dPt>
            <c:idx val="0"/>
            <c:bubble3D val="0"/>
            <c:spPr>
              <a:solidFill>
                <a:srgbClr val="A6276F"/>
              </a:solidFill>
              <a:ln w="25400">
                <a:solidFill>
                  <a:srgbClr val="A6276F"/>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45B-4EB7-AE59-B3AFE066FE13}"/>
              </c:ext>
            </c:extLst>
          </c:dPt>
          <c:dPt>
            <c:idx val="1"/>
            <c:bubble3D val="0"/>
            <c:spPr>
              <a:solidFill>
                <a:srgbClr val="F86200"/>
              </a:solidFill>
              <a:ln w="25400">
                <a:solidFill>
                  <a:srgbClr val="F86200"/>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45B-4EB7-AE59-B3AFE066FE13}"/>
              </c:ext>
            </c:extLst>
          </c:dPt>
          <c:dPt>
            <c:idx val="2"/>
            <c:bubble3D val="0"/>
            <c:spPr>
              <a:solidFill>
                <a:srgbClr val="FAB600"/>
              </a:solidFill>
              <a:ln w="25400">
                <a:solidFill>
                  <a:srgbClr val="FAB600"/>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45B-4EB7-AE59-B3AFE066FE13}"/>
              </c:ext>
            </c:extLst>
          </c:dPt>
          <c:dPt>
            <c:idx val="3"/>
            <c:bubble3D val="0"/>
            <c:spPr>
              <a:solidFill>
                <a:srgbClr val="122B54"/>
              </a:solidFill>
              <a:ln w="25400">
                <a:solidFill>
                  <a:schemeClr val="accent1"/>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45B-4EB7-AE59-B3AFE066FE13}"/>
              </c:ext>
            </c:extLst>
          </c:dPt>
          <c:dPt>
            <c:idx val="4"/>
            <c:bubble3D val="0"/>
            <c:spPr>
              <a:solidFill>
                <a:srgbClr val="006192"/>
              </a:solidFill>
              <a:ln w="25400">
                <a:solidFill>
                  <a:schemeClr val="accent2"/>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645B-4EB7-AE59-B3AFE066FE13}"/>
              </c:ext>
            </c:extLst>
          </c:dPt>
          <c:dPt>
            <c:idx val="5"/>
            <c:bubble3D val="0"/>
            <c:spPr>
              <a:solidFill>
                <a:srgbClr val="007AB3"/>
              </a:solidFill>
              <a:ln w="25400">
                <a:solidFill>
                  <a:schemeClr val="accent3"/>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645B-4EB7-AE59-B3AFE066FE13}"/>
              </c:ext>
            </c:extLst>
          </c:dPt>
          <c:dPt>
            <c:idx val="6"/>
            <c:bubble3D val="0"/>
            <c:spPr>
              <a:solidFill>
                <a:srgbClr val="13A0D3"/>
              </a:solidFill>
              <a:ln w="25400">
                <a:solidFill>
                  <a:schemeClr val="accent4"/>
                </a:solidFill>
              </a:ln>
              <a:effectLst/>
            </c:spPr>
            <c:extLst>
              <c:ext xmlns:c16="http://schemas.microsoft.com/office/drawing/2014/chart" uri="{C3380CC4-5D6E-409C-BE32-E72D297353CC}">
                <c16:uniqueId val="{0000000E-D5AF-4D28-9A2A-288BB53B2E72}"/>
              </c:ext>
            </c:extLst>
          </c:dPt>
          <c:dPt>
            <c:idx val="7"/>
            <c:bubble3D val="0"/>
            <c:spPr>
              <a:solidFill>
                <a:srgbClr val="B5DAE6"/>
              </a:solidFill>
              <a:ln w="25400">
                <a:solidFill>
                  <a:schemeClr val="accent5"/>
                </a:solid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D-645B-4EB7-AE59-B3AFE066FE13}"/>
              </c:ext>
            </c:extLst>
          </c:dPt>
          <c:cat>
            <c:strRef>
              <c:f>Tabelle1!$A$2:$A$9</c:f>
              <c:strCache>
                <c:ptCount val="8"/>
                <c:pt idx="0">
                  <c:v>Aktien</c:v>
                </c:pt>
                <c:pt idx="1">
                  <c:v>Infrastruktur/erneuerbare Energien</c:v>
                </c:pt>
                <c:pt idx="2">
                  <c:v>Immobilien</c:v>
                </c:pt>
                <c:pt idx="3">
                  <c:v>Unternehmensanleihen</c:v>
                </c:pt>
                <c:pt idx="4">
                  <c:v>Staatsanleihen Schwellenländer</c:v>
                </c:pt>
                <c:pt idx="5">
                  <c:v>Staatsanleihen Industrieländer</c:v>
                </c:pt>
                <c:pt idx="6">
                  <c:v>Pfandbriefe</c:v>
                </c:pt>
                <c:pt idx="7">
                  <c:v>Baufinanzierung</c:v>
                </c:pt>
              </c:strCache>
            </c:strRef>
          </c:cat>
          <c:val>
            <c:numRef>
              <c:f>Tabelle1!$B$2:$B$9</c:f>
              <c:numCache>
                <c:formatCode>General</c:formatCode>
                <c:ptCount val="8"/>
                <c:pt idx="0">
                  <c:v>6</c:v>
                </c:pt>
                <c:pt idx="1">
                  <c:v>12</c:v>
                </c:pt>
                <c:pt idx="2">
                  <c:v>12</c:v>
                </c:pt>
                <c:pt idx="3">
                  <c:v>20</c:v>
                </c:pt>
                <c:pt idx="4">
                  <c:v>6</c:v>
                </c:pt>
                <c:pt idx="5">
                  <c:v>19</c:v>
                </c:pt>
                <c:pt idx="6">
                  <c:v>11</c:v>
                </c:pt>
                <c:pt idx="7">
                  <c:v>14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F-645B-4EB7-AE59-B3AFE066FE1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08.04.2024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F3E0F7A-EA63-40E1-97FB-D173EE3BA0CC}" type="slidenum">
              <a:rPr lang="de-DE" smtClean="0"/>
              <a:t>11</a:t>
            </a:fld>
            <a:endParaRPr lang="de-DE"/>
          </a:p>
        </p:txBody>
      </p:sp>
    </p:spTree>
    <p:extLst>
      <p:ext uri="{BB962C8B-B14F-4D97-AF65-F5344CB8AC3E}">
        <p14:creationId xmlns:p14="http://schemas.microsoft.com/office/powerpoint/2010/main" val="353215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914205" rtl="0" eaLnBrk="1" fontAlgn="auto" latinLnBrk="0" hangingPunct="1">
              <a:lnSpc>
                <a:spcPct val="100000"/>
              </a:lnSpc>
              <a:spcBef>
                <a:spcPct val="0"/>
              </a:spcBef>
              <a:spcAft>
                <a:spcPct val="0"/>
              </a:spcAft>
              <a:buClrTx/>
              <a:buSzTx/>
              <a:buFontTx/>
              <a:buNone/>
              <a:defRPr/>
            </a:pPr>
            <a:fld id="{BF3E0F7A-EA63-40E1-97FB-D173EE3BA0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05" rtl="0" eaLnBrk="1" fontAlgn="auto" latinLnBrk="0" hangingPunct="1">
                <a:lnSpc>
                  <a:spcPct val="100000"/>
                </a:lnSpc>
                <a:spcBef>
                  <a:spcPct val="0"/>
                </a:spcBef>
                <a:spcAft>
                  <a:spcPct val="0"/>
                </a:spcAft>
                <a:buClrTx/>
                <a:buSzTx/>
                <a:buFontTx/>
                <a:buNone/>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61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de-DE" smtClean="0"/>
              <a:t>25</a:t>
            </a:fld>
            <a:endParaRPr lang="de-DE"/>
          </a:p>
        </p:txBody>
      </p:sp>
    </p:spTree>
    <p:extLst>
      <p:ext uri="{BB962C8B-B14F-4D97-AF65-F5344CB8AC3E}">
        <p14:creationId xmlns:p14="http://schemas.microsoft.com/office/powerpoint/2010/main" val="3420245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de-DE"/>
              <a:t>Mastertitel</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
        <p:nvSpPr>
          <p:cNvPr id="11" name="Datumsplatzhalter 9">
            <a:extLst>
              <a:ext uri="{FF2B5EF4-FFF2-40B4-BE49-F238E27FC236}">
                <a16:creationId xmlns:a16="http://schemas.microsoft.com/office/drawing/2014/main" id="{179C16DE-E856-43D9-8CC3-1F8444D9F578}"/>
              </a:ext>
            </a:extLst>
          </p:cNvPr>
          <p:cNvSpPr txBox="1"/>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a:solidFill>
                  <a:schemeClr val="tx1"/>
                </a:solidFill>
              </a:rPr>
              <a:t>© Allianz 2021</a:t>
            </a:r>
          </a:p>
        </p:txBody>
      </p:sp>
    </p:spTree>
    <p:extLst>
      <p:ext uri="{BB962C8B-B14F-4D97-AF65-F5344CB8AC3E}">
        <p14:creationId xmlns:p14="http://schemas.microsoft.com/office/powerpoint/2010/main" val="15582171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t>‹Nr.›</a:t>
            </a:fld>
            <a:endParaRPr lang="de-DE"/>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gradFill>
          <a:ln w="264" cap="flat">
            <a:noFill/>
            <a:prstDash val="solid"/>
            <a:miter/>
          </a:ln>
        </p:spPr>
        <p:txBody>
          <a:bodyPr rtlCol="0" anchor="ctr"/>
          <a:lstStyle/>
          <a:p>
            <a:endParaRPr lang="de-DE" sz="1905"/>
          </a:p>
        </p:txBody>
      </p:sp>
    </p:spTree>
    <p:extLst>
      <p:ext uri="{BB962C8B-B14F-4D97-AF65-F5344CB8AC3E}">
        <p14:creationId xmlns:p14="http://schemas.microsoft.com/office/powerpoint/2010/main" val="6481350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5761276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689843866"/>
      </p:ext>
    </p:extLst>
  </p:cSld>
  <p:clrMapOvr>
    <a:masterClrMapping/>
  </p:clrMapOvr>
  <p:transition/>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560970737"/>
      </p:ext>
    </p:extLst>
  </p:cSld>
  <p:clrMapOvr>
    <a:masterClrMapping/>
  </p:clrMapOvr>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308746464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1" name="Datumsplatzhalter 9">
            <a:extLst>
              <a:ext uri="{FF2B5EF4-FFF2-40B4-BE49-F238E27FC236}">
                <a16:creationId xmlns:a16="http://schemas.microsoft.com/office/drawing/2014/main" id="{86C3196C-51EB-4FB9-9C8C-351F403DEE68}"/>
              </a:ext>
            </a:extLst>
          </p:cNvPr>
          <p:cNvSpPr txBox="1"/>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a:solidFill>
                  <a:schemeClr val="bg1"/>
                </a:solidFill>
              </a:rPr>
              <a:t>© Allianz 2021</a:t>
            </a:r>
          </a:p>
        </p:txBody>
      </p:sp>
    </p:spTree>
    <p:extLst>
      <p:ext uri="{BB962C8B-B14F-4D97-AF65-F5344CB8AC3E}">
        <p14:creationId xmlns:p14="http://schemas.microsoft.com/office/powerpoint/2010/main" val="229612367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2764915960"/>
      </p:ext>
    </p:extLst>
  </p:cSld>
  <p:clrMapOvr>
    <a:masterClrMapping/>
  </p:clrMapOvr>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a:p>
        </p:txBody>
      </p:sp>
    </p:spTree>
    <p:extLst>
      <p:ext uri="{BB962C8B-B14F-4D97-AF65-F5344CB8AC3E}">
        <p14:creationId xmlns:p14="http://schemas.microsoft.com/office/powerpoint/2010/main" val="260169209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Tree>
    <p:extLst>
      <p:ext uri="{BB962C8B-B14F-4D97-AF65-F5344CB8AC3E}">
        <p14:creationId xmlns:p14="http://schemas.microsoft.com/office/powerpoint/2010/main" val="15526371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a:lstStyle/>
          <a:p>
            <a:r>
              <a:rPr lang="de-DE"/>
              <a:t>Mastertitelformat bearbeiten</a:t>
            </a:r>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869539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7409434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942836756"/>
      </p:ext>
    </p:extLst>
  </p:cSld>
  <p:clrMapOvr>
    <a:masterClrMapping/>
  </p:clrMapOvr>
  <p:transition/>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a:lstStyle/>
          <a:p>
            <a:r>
              <a:rPr lang="de-DE"/>
              <a:t>Mastertitelformat bearbeiten</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de-DE"/>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3302065"/>
      </p:ext>
    </p:extLst>
  </p:cSld>
  <p:clrMapOvr>
    <a:masterClrMapping/>
  </p:clrMapOvr>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a:lstStyle/>
          <a:p>
            <a:r>
              <a:rPr lang="de-DE"/>
              <a:t>Mastertitelformat bearbeiten</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de-DE"/>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31385634"/>
      </p:ext>
    </p:extLst>
  </p:cSld>
  <p:clrMapOvr>
    <a:masterClrMapping/>
  </p:clrMapOvr>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1597431466"/>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a:lstStyle/>
          <a:p>
            <a:r>
              <a:rPr lang="de-DE"/>
              <a:t>Mastertitelformat bearbeiten</a:t>
            </a:r>
          </a:p>
        </p:txBody>
      </p:sp>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de-DE"/>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019834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de-DE"/>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82219000"/>
      </p:ext>
    </p:extLst>
  </p:cSld>
  <p:clrMapOvr>
    <a:masterClrMapping/>
  </p:clrMapOvr>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Content side by side">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de-DE"/>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2168194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22B5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10" name="Textplatzhalter 9">
            <a:extLst>
              <a:ext uri="{FF2B5EF4-FFF2-40B4-BE49-F238E27FC236}">
                <a16:creationId xmlns:a16="http://schemas.microsoft.com/office/drawing/2014/main" id="{C7FF25BD-BB7E-4BA1-98E8-46EBC01F6100}"/>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de-DE"/>
          </a:p>
        </p:txBody>
      </p:sp>
    </p:spTree>
    <p:extLst>
      <p:ext uri="{BB962C8B-B14F-4D97-AF65-F5344CB8AC3E}">
        <p14:creationId xmlns:p14="http://schemas.microsoft.com/office/powerpoint/2010/main" val="56096368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t>‹Nr.›</a:t>
            </a:fld>
            <a:endParaRPr lang="de-DE"/>
          </a:p>
        </p:txBody>
      </p:sp>
    </p:spTree>
    <p:extLst>
      <p:ext uri="{BB962C8B-B14F-4D97-AF65-F5344CB8AC3E}">
        <p14:creationId xmlns:p14="http://schemas.microsoft.com/office/powerpoint/2010/main" val="913162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21044055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old typo blu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14746291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ue + imag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4.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pic>
        <p:nvPicPr>
          <p:cNvPr id="6" name="Grafik 5">
            <a:extLst>
              <a:ext uri="{FF2B5EF4-FFF2-40B4-BE49-F238E27FC236}">
                <a16:creationId xmlns:a16="http://schemas.microsoft.com/office/drawing/2014/main" id="{517A2EDA-7A2A-4BAF-84A5-B711B8383F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a:p>
        </p:txBody>
      </p:sp>
      <p:pic>
        <p:nvPicPr>
          <p:cNvPr id="10" name="Grafik 9">
            <a:extLst>
              <a:ext uri="{FF2B5EF4-FFF2-40B4-BE49-F238E27FC236}">
                <a16:creationId xmlns:a16="http://schemas.microsoft.com/office/drawing/2014/main" id="{02C6B5F1-CED0-4A47-98B3-C7AD8004E08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4110" userDrawn="1">
          <p15:clr>
            <a:srgbClr val="F26B43"/>
          </p15:clr>
        </p15:guide>
        <p15:guide id="24" orient="horz" pos="129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pic>
        <p:nvPicPr>
          <p:cNvPr id="9" name="Grafik 8">
            <a:extLst>
              <a:ext uri="{FF2B5EF4-FFF2-40B4-BE49-F238E27FC236}">
                <a16:creationId xmlns:a16="http://schemas.microsoft.com/office/drawing/2014/main" id="{566DEB18-BBD7-44DA-AA15-D29EF8863AB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22B54"/>
        </a:solidFill>
        <a:effectLst/>
      </p:bgPr>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tx1"/>
                </a:solidFill>
                <a:latin typeface="+mn-lt"/>
                <a:ea typeface="+mn-ea"/>
                <a:cs typeface="+mn-cs"/>
              </a:defRPr>
            </a:lvl1pPr>
          </a:lstStyle>
          <a:p>
            <a:fld id="{56C449F3-BD9D-48DC-BFF1-0F66671DA7C6}" type="slidenum">
              <a:rPr lang="de-DE" smtClean="0"/>
              <a:t>‹Nr.›</a:t>
            </a:fld>
            <a:endParaRPr lang="de-DE"/>
          </a:p>
        </p:txBody>
      </p:sp>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endParaRPr lang="de-DE"/>
          </a:p>
        </p:txBody>
      </p:sp>
      <p:pic>
        <p:nvPicPr>
          <p:cNvPr id="9" name="Grafik 8">
            <a:extLst>
              <a:ext uri="{FF2B5EF4-FFF2-40B4-BE49-F238E27FC236}">
                <a16:creationId xmlns:a16="http://schemas.microsoft.com/office/drawing/2014/main" id="{B1499D7A-52EE-47E6-8AED-84C36775F8B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p:transition/>
  <p:hf hdr="0" ftr="0" dt="0"/>
  <p:txStyles>
    <p:titleStyle>
      <a:lvl1pPr algn="l" defTabSz="967710" rtl="0" eaLnBrk="1" latinLnBrk="0" hangingPunct="1">
        <a:lnSpc>
          <a:spcPts val="3800"/>
        </a:lnSpc>
        <a:spcBef>
          <a:spcPct val="0"/>
        </a:spcBef>
        <a:buNone/>
        <a:defRPr sz="38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chart" Target="../charts/chart1.xml"/><Relationship Id="rId5" Type="http://schemas.openxmlformats.org/officeDocument/2006/relationships/image" Target="../media/image34.emf"/><Relationship Id="rId10" Type="http://schemas.openxmlformats.org/officeDocument/2006/relationships/image" Target="../media/image38.png"/><Relationship Id="rId4" Type="http://schemas.openxmlformats.org/officeDocument/2006/relationships/oleObject" Target="../embeddings/oleObject1.bin"/><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1.xml"/><Relationship Id="rId4" Type="http://schemas.openxmlformats.org/officeDocument/2006/relationships/hyperlink" Target="https://http:/www.firmenonline.d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1.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svtx:article/content/picture/@tmpUrl&#10;svtx:size=1-1&#10;svtxbackup:w=539.9329&#10;svtxbackup:h=539.9329&#10;svtxbackup:x=420.0671&#10;svtxbackup:y=0.06707764">
            <a:extLst>
              <a:ext uri="{FF2B5EF4-FFF2-40B4-BE49-F238E27FC236}">
                <a16:creationId xmlns:a16="http://schemas.microsoft.com/office/drawing/2014/main" id="{1E425B3B-542B-4BA5-AE64-62D448F530D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852" y="852"/>
            <a:ext cx="6857148" cy="6857148"/>
          </a:xfrm>
          <a:prstGeom prst="rect">
            <a:avLst/>
          </a:prstGeom>
          <a:noFill/>
        </p:spPr>
      </p:pic>
      <p:sp>
        <p:nvSpPr>
          <p:cNvPr id="9" name="Titel 7" descr="svtx:article/content/headline">
            <a:extLst>
              <a:ext uri="{FF2B5EF4-FFF2-40B4-BE49-F238E27FC236}">
                <a16:creationId xmlns:a16="http://schemas.microsoft.com/office/drawing/2014/main" id="{ED516052-E804-49DE-B2D3-697D5BB711D0}"/>
              </a:ext>
            </a:extLst>
          </p:cNvPr>
          <p:cNvSpPr>
            <a:spLocks noGrp="1"/>
          </p:cNvSpPr>
          <p:nvPr>
            <p:ph type="ctrTitle"/>
          </p:nvPr>
        </p:nvSpPr>
        <p:spPr>
          <a:xfrm>
            <a:off x="468313" y="2162345"/>
            <a:ext cx="4680000" cy="2400235"/>
          </a:xfrm>
        </p:spPr>
        <p:txBody>
          <a:bodyPr anchor="t" anchorCtr="0"/>
          <a:lstStyle/>
          <a:p>
            <a:pPr>
              <a:lnSpc>
                <a:spcPts val="4500"/>
              </a:lnSpc>
            </a:pPr>
            <a:r>
              <a:rPr lang="de-DE" sz="4500" b="0" i="0" u="none" dirty="0"/>
              <a:t>Allianz Support Fund</a:t>
            </a:r>
          </a:p>
        </p:txBody>
      </p:sp>
      <p:sp>
        <p:nvSpPr>
          <p:cNvPr id="10" name="Untertitel 8" descr="svtx:article/content/subline">
            <a:extLst>
              <a:ext uri="{FF2B5EF4-FFF2-40B4-BE49-F238E27FC236}">
                <a16:creationId xmlns:a16="http://schemas.microsoft.com/office/drawing/2014/main" id="{2ABCEB36-D2F1-43BC-8206-BC4CE6E826F4}"/>
              </a:ext>
            </a:extLst>
          </p:cNvPr>
          <p:cNvSpPr>
            <a:spLocks noGrp="1"/>
          </p:cNvSpPr>
          <p:nvPr>
            <p:ph type="subTitle" idx="1"/>
          </p:nvPr>
        </p:nvSpPr>
        <p:spPr>
          <a:xfrm>
            <a:off x="468313" y="4079459"/>
            <a:ext cx="4680000" cy="562065"/>
          </a:xfrm>
        </p:spPr>
        <p:txBody>
          <a:bodyPr/>
          <a:lstStyle/>
          <a:p>
            <a:r>
              <a:rPr lang="de-DE" b="0" i="0" u="none" dirty="0"/>
              <a:t>The </a:t>
            </a:r>
            <a:r>
              <a:rPr lang="de-DE" b="0" i="0" u="none" dirty="0" err="1"/>
              <a:t>attractive</a:t>
            </a:r>
            <a:r>
              <a:rPr lang="de-DE" b="0" i="0" u="none" dirty="0"/>
              <a:t> </a:t>
            </a:r>
            <a:r>
              <a:rPr lang="de-DE" b="0" i="0" u="none" dirty="0" err="1"/>
              <a:t>occupational</a:t>
            </a:r>
            <a:r>
              <a:rPr lang="de-DE" b="0" i="0" u="none" dirty="0"/>
              <a:t> </a:t>
            </a:r>
            <a:r>
              <a:rPr lang="de-DE" b="0" i="0" u="none" dirty="0" err="1"/>
              <a:t>pension</a:t>
            </a:r>
            <a:r>
              <a:rPr lang="de-DE" b="0" i="0" u="none" dirty="0"/>
              <a:t> </a:t>
            </a:r>
            <a:r>
              <a:rPr lang="de-DE" b="0" i="0" u="none" dirty="0" err="1"/>
              <a:t>for</a:t>
            </a:r>
            <a:r>
              <a:rPr lang="de-DE" b="0" i="0" u="none" dirty="0"/>
              <a:t> </a:t>
            </a:r>
            <a:r>
              <a:rPr lang="de-DE" b="0" i="0" u="none" dirty="0" err="1"/>
              <a:t>specialist</a:t>
            </a:r>
            <a:r>
              <a:rPr lang="de-DE" b="0" i="0" u="none" dirty="0"/>
              <a:t> and </a:t>
            </a:r>
            <a:r>
              <a:rPr lang="de-DE" b="0" i="0" u="none" dirty="0" err="1"/>
              <a:t>executive</a:t>
            </a:r>
            <a:r>
              <a:rPr lang="de-DE" b="0" i="0" u="none" dirty="0"/>
              <a:t> </a:t>
            </a:r>
            <a:r>
              <a:rPr lang="de-DE" b="0" i="0" u="none" dirty="0" err="1"/>
              <a:t>staff</a:t>
            </a:r>
            <a:endParaRPr lang="de-DE" b="0" i="0" u="none" dirty="0"/>
          </a:p>
        </p:txBody>
      </p:sp>
      <p:sp>
        <p:nvSpPr>
          <p:cNvPr id="11" name="Textplatzhalter 11" descr="svtx:article/content/productprovider">
            <a:extLst>
              <a:ext uri="{FF2B5EF4-FFF2-40B4-BE49-F238E27FC236}">
                <a16:creationId xmlns:a16="http://schemas.microsoft.com/office/drawing/2014/main" id="{A1866413-8F8A-45FB-BAF3-9F94B25C4B6D}"/>
              </a:ext>
            </a:extLst>
          </p:cNvPr>
          <p:cNvSpPr>
            <a:spLocks noGrp="1"/>
          </p:cNvSpPr>
          <p:nvPr>
            <p:ph type="body" sz="quarter" idx="11"/>
          </p:nvPr>
        </p:nvSpPr>
        <p:spPr>
          <a:xfrm>
            <a:off x="468312" y="5968800"/>
            <a:ext cx="2352526" cy="546124"/>
          </a:xfrm>
        </p:spPr>
        <p:txBody>
          <a:bodyPr/>
          <a:lstStyle/>
          <a:p>
            <a:r>
              <a:rPr lang="de-DE" b="0" i="0" u="none"/>
              <a:t>© Allianz Lebensversicherungs-AG</a:t>
            </a:r>
          </a:p>
        </p:txBody>
      </p:sp>
      <p:sp>
        <p:nvSpPr>
          <p:cNvPr id="12" name="Textplatzhalter 23">
            <a:extLst>
              <a:ext uri="{FF2B5EF4-FFF2-40B4-BE49-F238E27FC236}">
                <a16:creationId xmlns:a16="http://schemas.microsoft.com/office/drawing/2014/main" id="{3FB1A729-96AE-470F-BCC8-0EB58F430A45}"/>
              </a:ext>
            </a:extLst>
          </p:cNvPr>
          <p:cNvSpPr>
            <a:spLocks noGrp="1"/>
          </p:cNvSpPr>
          <p:nvPr>
            <p:ph type="body" sz="quarter" idx="14"/>
          </p:nvPr>
        </p:nvSpPr>
        <p:spPr>
          <a:xfrm rot="-5400000">
            <a:off x="9980824" y="4736982"/>
            <a:ext cx="3324899" cy="171053"/>
          </a:xfrm>
        </p:spPr>
        <p:txBody>
          <a:bodyPr/>
          <a:lstStyle/>
          <a:p>
            <a:r>
              <a:rPr lang="de-DE">
                <a:solidFill>
                  <a:schemeClr val="bg1"/>
                </a:solidFill>
              </a:rPr>
              <a:t>© Allianz</a:t>
            </a:r>
          </a:p>
        </p:txBody>
      </p:sp>
      <p:sp>
        <p:nvSpPr>
          <p:cNvPr id="13" name="Untertitel 8" descr="svtx:article/content/strapline">
            <a:extLst>
              <a:ext uri="{FF2B5EF4-FFF2-40B4-BE49-F238E27FC236}">
                <a16:creationId xmlns:a16="http://schemas.microsoft.com/office/drawing/2014/main" id="{2A31CC9A-7616-42B1-B2B3-8136E63C8100}"/>
              </a:ext>
            </a:extLst>
          </p:cNvPr>
          <p:cNvSpPr txBox="1"/>
          <p:nvPr/>
        </p:nvSpPr>
        <p:spPr>
          <a:xfrm>
            <a:off x="468314" y="1550223"/>
            <a:ext cx="4680000" cy="531099"/>
          </a:xfrm>
          <a:prstGeom prst="rect">
            <a:avLst/>
          </a:prstGeom>
        </p:spPr>
        <p:txBody>
          <a:bodyPr vert="horz" lIns="0" tIns="0" rIns="216000" bIns="0" rtlCol="0" anchor="b" anchorCtr="0">
            <a:noAutofit/>
          </a:bodyPr>
          <a:lstStyle>
            <a:defPPr>
              <a:defRPr lang="de-DE"/>
            </a:defPPr>
            <a:lvl1pPr marL="0" indent="0" algn="l" defTabSz="914400" rtl="0" eaLnBrk="1" latinLnBrk="0" hangingPunct="1">
              <a:lnSpc>
                <a:spcPct val="100000"/>
              </a:lnSpc>
              <a:spcBef>
                <a:spcPct val="0"/>
              </a:spcBef>
              <a:buFont typeface="+mj-lt"/>
              <a:buNone/>
              <a:defRPr sz="1500" kern="1200">
                <a:solidFill>
                  <a:schemeClr val="bg1"/>
                </a:solidFill>
                <a:latin typeface="+mn-lt"/>
                <a:ea typeface="+mn-ea"/>
                <a:cs typeface="+mn-cs"/>
              </a:defRPr>
            </a:lvl1pPr>
            <a:lvl2pPr marL="457200" indent="0" algn="ctr" defTabSz="914400" rtl="0" eaLnBrk="1" latinLnBrk="0" hangingPunct="1">
              <a:lnSpc>
                <a:spcPct val="100000"/>
              </a:lnSpc>
              <a:spcBef>
                <a:spcPct val="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00000"/>
              </a:lnSpc>
              <a:spcBef>
                <a:spcPct val="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00000"/>
              </a:lnSpc>
              <a:spcBef>
                <a:spcPct val="0"/>
              </a:spcBef>
              <a:buFont typeface="+mj-lt"/>
              <a:buNone/>
              <a:defRPr sz="1600" kern="1200">
                <a:solidFill>
                  <a:schemeClr val="bg1"/>
                </a:solidFill>
                <a:latin typeface="+mn-lt"/>
                <a:ea typeface="+mn-ea"/>
                <a:cs typeface="+mn-cs"/>
              </a:defRPr>
            </a:lvl4pPr>
            <a:lvl5pPr marL="1828800" indent="0" algn="ctr" defTabSz="914400" rtl="0" eaLnBrk="1" latinLnBrk="0" hangingPunct="1">
              <a:lnSpc>
                <a:spcPct val="100000"/>
              </a:lnSpc>
              <a:spcBef>
                <a:spcPct val="0"/>
              </a:spcBef>
              <a:buFont typeface="+mj-lt"/>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rgbClr val="FF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b="0" i="0" u="none"/>
              <a:t>Building the best retirement plan with tax advantages </a:t>
            </a:r>
          </a:p>
        </p:txBody>
      </p:sp>
      <p:sp>
        <p:nvSpPr>
          <p:cNvPr id="14" name="Textplatzhalter 11" descr="svtx:article/content/infodate">
            <a:extLst>
              <a:ext uri="{FF2B5EF4-FFF2-40B4-BE49-F238E27FC236}">
                <a16:creationId xmlns:a16="http://schemas.microsoft.com/office/drawing/2014/main" id="{4B475558-4890-42C4-B56F-4BCE4A2B814C}"/>
              </a:ext>
            </a:extLst>
          </p:cNvPr>
          <p:cNvSpPr txBox="1"/>
          <p:nvPr/>
        </p:nvSpPr>
        <p:spPr>
          <a:xfrm>
            <a:off x="2962055" y="5968800"/>
            <a:ext cx="1029792" cy="546124"/>
          </a:xfrm>
          <a:prstGeom prst="rect">
            <a:avLst/>
          </a:prstGeom>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11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b="0" i="0" u="none"/>
              <a:t>Version: </a:t>
            </a:r>
            <a:br>
              <a:rPr lang="de-DE" b="0" i="0" u="none"/>
            </a:br>
            <a:r>
              <a:rPr lang="de-DE" b="0" i="0" u="none"/>
              <a:t>January 2024</a:t>
            </a:r>
          </a:p>
        </p:txBody>
      </p:sp>
      <p:pic>
        <p:nvPicPr>
          <p:cNvPr id="15" name="Grafik 14" descr="svtx:article/content/logo/@tmpUrl&#10;svtx:framefix=center&#10;svtx:orHide" hidden="1">
            <a:extLst>
              <a:ext uri="{FF2B5EF4-FFF2-40B4-BE49-F238E27FC236}">
                <a16:creationId xmlns:a16="http://schemas.microsoft.com/office/drawing/2014/main" id="{1688855F-E13C-4BE0-A650-0E30DDFF44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2624" y="5272711"/>
            <a:ext cx="762016" cy="762016"/>
          </a:xfrm>
          <a:prstGeom prst="rect">
            <a:avLst/>
          </a:prstGeom>
          <a:noFill/>
        </p:spPr>
      </p:pic>
      <p:sp>
        <p:nvSpPr>
          <p:cNvPr id="2" name="Textfeld 1">
            <a:extLst>
              <a:ext uri="{FF2B5EF4-FFF2-40B4-BE49-F238E27FC236}">
                <a16:creationId xmlns:a16="http://schemas.microsoft.com/office/drawing/2014/main" id="{EECB2441-798D-DFA9-BF7B-93CC8E00E678}"/>
              </a:ext>
            </a:extLst>
          </p:cNvPr>
          <p:cNvSpPr txBox="1"/>
          <p:nvPr/>
        </p:nvSpPr>
        <p:spPr>
          <a:xfrm>
            <a:off x="463200" y="4822508"/>
            <a:ext cx="4679999" cy="1222624"/>
          </a:xfrm>
          <a:prstGeom prst="rect">
            <a:avLst/>
          </a:prstGeom>
          <a:solidFill>
            <a:srgbClr val="FAB600"/>
          </a:solidFill>
        </p:spPr>
        <p:txBody>
          <a:bodyPr wrap="square" lIns="72000" tIns="72000" rIns="72000" bIns="72000" rtlCol="0" anchor="t" anchorCtr="0">
            <a:spAutoFit/>
          </a:bodyPr>
          <a:lstStyle/>
          <a:p>
            <a:pPr algn="l"/>
            <a:r>
              <a:rPr lang="de-DE" sz="1400" dirty="0" err="1">
                <a:solidFill>
                  <a:schemeClr val="bg1"/>
                </a:solidFill>
              </a:rPr>
              <a:t>Our</a:t>
            </a:r>
            <a:r>
              <a:rPr lang="de-DE" sz="1400" dirty="0">
                <a:solidFill>
                  <a:schemeClr val="bg1"/>
                </a:solidFill>
              </a:rPr>
              <a:t> General </a:t>
            </a:r>
            <a:r>
              <a:rPr lang="de-DE" sz="1400" dirty="0" err="1">
                <a:solidFill>
                  <a:schemeClr val="bg1"/>
                </a:solidFill>
              </a:rPr>
              <a:t>Tearms</a:t>
            </a:r>
            <a:r>
              <a:rPr lang="de-DE" sz="1400" dirty="0">
                <a:solidFill>
                  <a:schemeClr val="bg1"/>
                </a:solidFill>
              </a:rPr>
              <a:t> and </a:t>
            </a:r>
            <a:r>
              <a:rPr lang="de-DE" sz="1400" dirty="0" err="1">
                <a:solidFill>
                  <a:schemeClr val="bg1"/>
                </a:solidFill>
              </a:rPr>
              <a:t>Conditions</a:t>
            </a:r>
            <a:r>
              <a:rPr lang="de-DE" sz="1400" dirty="0">
                <a:solidFill>
                  <a:schemeClr val="bg1"/>
                </a:solidFill>
              </a:rPr>
              <a:t> </a:t>
            </a:r>
            <a:r>
              <a:rPr lang="de-DE" sz="1400" dirty="0" err="1">
                <a:solidFill>
                  <a:schemeClr val="bg1"/>
                </a:solidFill>
              </a:rPr>
              <a:t>for</a:t>
            </a:r>
            <a:r>
              <a:rPr lang="de-DE" sz="1400" dirty="0">
                <a:solidFill>
                  <a:schemeClr val="bg1"/>
                </a:solidFill>
              </a:rPr>
              <a:t> Insurance </a:t>
            </a:r>
            <a:r>
              <a:rPr lang="de-DE" sz="1400" dirty="0" err="1">
                <a:solidFill>
                  <a:schemeClr val="bg1"/>
                </a:solidFill>
              </a:rPr>
              <a:t>Contracts</a:t>
            </a:r>
            <a:r>
              <a:rPr lang="de-DE" sz="1400" dirty="0">
                <a:solidFill>
                  <a:schemeClr val="bg1"/>
                </a:solidFill>
              </a:rPr>
              <a:t> </a:t>
            </a:r>
            <a:r>
              <a:rPr lang="de-DE" sz="1400" dirty="0" err="1">
                <a:solidFill>
                  <a:schemeClr val="bg1"/>
                </a:solidFill>
              </a:rPr>
              <a:t>apply</a:t>
            </a:r>
            <a:r>
              <a:rPr lang="de-DE" sz="1400" dirty="0">
                <a:solidFill>
                  <a:schemeClr val="bg1"/>
                </a:solidFill>
              </a:rPr>
              <a:t>. Providing </a:t>
            </a:r>
            <a:r>
              <a:rPr lang="de-DE" sz="1400" dirty="0" err="1">
                <a:solidFill>
                  <a:schemeClr val="bg1"/>
                </a:solidFill>
              </a:rPr>
              <a:t>this</a:t>
            </a:r>
            <a:r>
              <a:rPr lang="de-DE" sz="1400" dirty="0">
                <a:solidFill>
                  <a:schemeClr val="bg1"/>
                </a:solidFill>
              </a:rPr>
              <a:t> </a:t>
            </a:r>
            <a:r>
              <a:rPr lang="de-DE" sz="1400" dirty="0" err="1">
                <a:solidFill>
                  <a:schemeClr val="bg1"/>
                </a:solidFill>
              </a:rPr>
              <a:t>information</a:t>
            </a:r>
            <a:r>
              <a:rPr lang="de-DE" sz="1400" dirty="0">
                <a:solidFill>
                  <a:schemeClr val="bg1"/>
                </a:solidFill>
              </a:rPr>
              <a:t> in English </a:t>
            </a:r>
            <a:r>
              <a:rPr lang="de-DE" sz="1400" dirty="0" err="1">
                <a:solidFill>
                  <a:schemeClr val="bg1"/>
                </a:solidFill>
              </a:rPr>
              <a:t>is</a:t>
            </a:r>
            <a:r>
              <a:rPr lang="de-DE" sz="1400" dirty="0">
                <a:solidFill>
                  <a:schemeClr val="bg1"/>
                </a:solidFill>
              </a:rPr>
              <a:t> a </a:t>
            </a:r>
            <a:r>
              <a:rPr lang="de-DE" sz="1400" dirty="0" err="1">
                <a:solidFill>
                  <a:schemeClr val="bg1"/>
                </a:solidFill>
              </a:rPr>
              <a:t>special</a:t>
            </a:r>
            <a:r>
              <a:rPr lang="de-DE" sz="1400" dirty="0">
                <a:solidFill>
                  <a:schemeClr val="bg1"/>
                </a:solidFill>
              </a:rPr>
              <a:t> </a:t>
            </a:r>
            <a:r>
              <a:rPr lang="de-DE" sz="1400" dirty="0" err="1">
                <a:solidFill>
                  <a:schemeClr val="bg1"/>
                </a:solidFill>
              </a:rPr>
              <a:t>service</a:t>
            </a:r>
            <a:r>
              <a:rPr lang="de-DE" sz="1400" dirty="0">
                <a:solidFill>
                  <a:schemeClr val="bg1"/>
                </a:solidFill>
              </a:rPr>
              <a:t> </a:t>
            </a:r>
            <a:r>
              <a:rPr lang="de-DE" sz="1400" dirty="0" err="1">
                <a:solidFill>
                  <a:schemeClr val="bg1"/>
                </a:solidFill>
              </a:rPr>
              <a:t>for</a:t>
            </a:r>
            <a:r>
              <a:rPr lang="de-DE" sz="1400" dirty="0">
                <a:solidFill>
                  <a:schemeClr val="bg1"/>
                </a:solidFill>
              </a:rPr>
              <a:t> </a:t>
            </a:r>
            <a:r>
              <a:rPr lang="de-DE" sz="1400" dirty="0" err="1">
                <a:solidFill>
                  <a:schemeClr val="bg1"/>
                </a:solidFill>
              </a:rPr>
              <a:t>you.All</a:t>
            </a:r>
            <a:r>
              <a:rPr lang="de-DE" sz="1400" dirty="0">
                <a:solidFill>
                  <a:schemeClr val="bg1"/>
                </a:solidFill>
              </a:rPr>
              <a:t> </a:t>
            </a:r>
            <a:r>
              <a:rPr lang="de-DE" sz="1400" dirty="0" err="1">
                <a:solidFill>
                  <a:schemeClr val="bg1"/>
                </a:solidFill>
              </a:rPr>
              <a:t>policy</a:t>
            </a:r>
            <a:r>
              <a:rPr lang="de-DE" sz="1400" dirty="0">
                <a:solidFill>
                  <a:schemeClr val="bg1"/>
                </a:solidFill>
              </a:rPr>
              <a:t> </a:t>
            </a:r>
            <a:r>
              <a:rPr lang="de-DE" sz="1400" dirty="0" err="1">
                <a:solidFill>
                  <a:schemeClr val="bg1"/>
                </a:solidFill>
              </a:rPr>
              <a:t>documents</a:t>
            </a:r>
            <a:r>
              <a:rPr lang="de-DE" sz="1400" dirty="0">
                <a:solidFill>
                  <a:schemeClr val="bg1"/>
                </a:solidFill>
              </a:rPr>
              <a:t> </a:t>
            </a:r>
            <a:r>
              <a:rPr lang="de-DE" sz="1400" dirty="0" err="1">
                <a:solidFill>
                  <a:schemeClr val="bg1"/>
                </a:solidFill>
              </a:rPr>
              <a:t>sent</a:t>
            </a:r>
            <a:r>
              <a:rPr lang="de-DE" sz="1400" dirty="0">
                <a:solidFill>
                  <a:schemeClr val="bg1"/>
                </a:solidFill>
              </a:rPr>
              <a:t> </a:t>
            </a:r>
            <a:r>
              <a:rPr lang="de-DE" sz="1400" dirty="0" err="1">
                <a:solidFill>
                  <a:schemeClr val="bg1"/>
                </a:solidFill>
              </a:rPr>
              <a:t>to</a:t>
            </a:r>
            <a:r>
              <a:rPr lang="de-DE" sz="1400" dirty="0">
                <a:solidFill>
                  <a:schemeClr val="bg1"/>
                </a:solidFill>
              </a:rPr>
              <a:t> </a:t>
            </a:r>
            <a:r>
              <a:rPr lang="de-DE" sz="1400" dirty="0" err="1">
                <a:solidFill>
                  <a:schemeClr val="bg1"/>
                </a:solidFill>
              </a:rPr>
              <a:t>you</a:t>
            </a:r>
            <a:r>
              <a:rPr lang="de-DE" sz="1400" dirty="0">
                <a:solidFill>
                  <a:schemeClr val="bg1"/>
                </a:solidFill>
              </a:rPr>
              <a:t> </a:t>
            </a:r>
            <a:r>
              <a:rPr lang="de-DE" sz="1400" dirty="0" err="1">
                <a:solidFill>
                  <a:schemeClr val="bg1"/>
                </a:solidFill>
              </a:rPr>
              <a:t>shall</a:t>
            </a:r>
            <a:r>
              <a:rPr lang="de-DE" sz="1400" dirty="0">
                <a:solidFill>
                  <a:schemeClr val="bg1"/>
                </a:solidFill>
              </a:rPr>
              <a:t> </a:t>
            </a:r>
            <a:r>
              <a:rPr lang="de-DE" sz="1400" dirty="0" err="1">
                <a:solidFill>
                  <a:schemeClr val="bg1"/>
                </a:solidFill>
              </a:rPr>
              <a:t>be</a:t>
            </a:r>
            <a:r>
              <a:rPr lang="de-DE" sz="1400" dirty="0">
                <a:solidFill>
                  <a:schemeClr val="bg1"/>
                </a:solidFill>
              </a:rPr>
              <a:t> in German. All </a:t>
            </a:r>
            <a:r>
              <a:rPr lang="de-DE" sz="1400" dirty="0" err="1">
                <a:solidFill>
                  <a:schemeClr val="bg1"/>
                </a:solidFill>
              </a:rPr>
              <a:t>communications</a:t>
            </a:r>
            <a:r>
              <a:rPr lang="de-DE" sz="1400" dirty="0">
                <a:solidFill>
                  <a:schemeClr val="bg1"/>
                </a:solidFill>
              </a:rPr>
              <a:t> on </a:t>
            </a:r>
            <a:r>
              <a:rPr lang="de-DE" sz="1400" dirty="0" err="1">
                <a:solidFill>
                  <a:schemeClr val="bg1"/>
                </a:solidFill>
              </a:rPr>
              <a:t>your</a:t>
            </a:r>
            <a:r>
              <a:rPr lang="de-DE" sz="1400" dirty="0">
                <a:solidFill>
                  <a:schemeClr val="bg1"/>
                </a:solidFill>
              </a:rPr>
              <a:t> </a:t>
            </a:r>
            <a:r>
              <a:rPr lang="de-DE" sz="1400" dirty="0" err="1">
                <a:solidFill>
                  <a:schemeClr val="bg1"/>
                </a:solidFill>
              </a:rPr>
              <a:t>policy</a:t>
            </a:r>
            <a:r>
              <a:rPr lang="de-DE" sz="1400" dirty="0">
                <a:solidFill>
                  <a:schemeClr val="bg1"/>
                </a:solidFill>
              </a:rPr>
              <a:t> </a:t>
            </a:r>
            <a:r>
              <a:rPr lang="de-DE" sz="1400" dirty="0" err="1">
                <a:solidFill>
                  <a:schemeClr val="bg1"/>
                </a:solidFill>
              </a:rPr>
              <a:t>relationship</a:t>
            </a:r>
            <a:r>
              <a:rPr lang="de-DE" sz="1400" dirty="0">
                <a:solidFill>
                  <a:schemeClr val="bg1"/>
                </a:solidFill>
              </a:rPr>
              <a:t> </a:t>
            </a:r>
            <a:r>
              <a:rPr lang="de-DE" sz="1400" dirty="0" err="1">
                <a:solidFill>
                  <a:schemeClr val="bg1"/>
                </a:solidFill>
              </a:rPr>
              <a:t>shall</a:t>
            </a:r>
            <a:r>
              <a:rPr lang="de-DE" sz="1400" dirty="0">
                <a:solidFill>
                  <a:schemeClr val="bg1"/>
                </a:solidFill>
              </a:rPr>
              <a:t> also </a:t>
            </a:r>
            <a:r>
              <a:rPr lang="de-DE" sz="1400" dirty="0" err="1">
                <a:solidFill>
                  <a:schemeClr val="bg1"/>
                </a:solidFill>
              </a:rPr>
              <a:t>be</a:t>
            </a:r>
            <a:r>
              <a:rPr lang="de-DE" sz="1400" dirty="0">
                <a:solidFill>
                  <a:schemeClr val="bg1"/>
                </a:solidFill>
              </a:rPr>
              <a:t> in German</a:t>
            </a:r>
          </a:p>
        </p:txBody>
      </p:sp>
    </p:spTree>
    <p:extLst>
      <p:ext uri="{BB962C8B-B14F-4D97-AF65-F5344CB8AC3E}">
        <p14:creationId xmlns:p14="http://schemas.microsoft.com/office/powerpoint/2010/main" val="2805513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descr="svtx:article/content/headline">
            <a:extLst>
              <a:ext uri="{FF2B5EF4-FFF2-40B4-BE49-F238E27FC236}">
                <a16:creationId xmlns:a16="http://schemas.microsoft.com/office/drawing/2014/main" id="{226A1703-1698-404D-A4D5-329568143CF6}"/>
              </a:ext>
            </a:extLst>
          </p:cNvPr>
          <p:cNvSpPr>
            <a:spLocks noGrp="1"/>
          </p:cNvSpPr>
          <p:nvPr>
            <p:ph type="title"/>
          </p:nvPr>
        </p:nvSpPr>
        <p:spPr>
          <a:xfrm>
            <a:off x="479427" y="875309"/>
            <a:ext cx="9324974" cy="932854"/>
          </a:xfrm>
        </p:spPr>
        <p:txBody>
          <a:bodyPr/>
          <a:lstStyle/>
          <a:p>
            <a:r>
              <a:rPr lang="de-DE" b="0" i="0" u="none"/>
              <a:t>The Allianz pension concepts</a:t>
            </a:r>
          </a:p>
        </p:txBody>
      </p:sp>
      <p:sp>
        <p:nvSpPr>
          <p:cNvPr id="15" name="Inhaltsplatzhalter 15" descr="svtx:article/content/body">
            <a:extLst>
              <a:ext uri="{FF2B5EF4-FFF2-40B4-BE49-F238E27FC236}">
                <a16:creationId xmlns:a16="http://schemas.microsoft.com/office/drawing/2014/main" id="{544A0244-7067-40CF-8C75-0FD00B559AD9}"/>
              </a:ext>
            </a:extLst>
          </p:cNvPr>
          <p:cNvSpPr>
            <a:spLocks noGrp="1"/>
          </p:cNvSpPr>
          <p:nvPr>
            <p:ph idx="1"/>
          </p:nvPr>
        </p:nvSpPr>
        <p:spPr>
          <a:xfrm>
            <a:off x="479424" y="1808163"/>
            <a:ext cx="11233151" cy="738664"/>
          </a:xfrm>
        </p:spPr>
        <p:txBody>
          <a:bodyPr anchor="b" anchorCtr="0">
            <a:noAutofit/>
          </a:bodyPr>
          <a:lstStyle/>
          <a:p>
            <a:r>
              <a:rPr lang="de-DE" sz="1600" b="0" i="0" u="none"/>
              <a:t>Our pension concepts meet various needs and wishes. The customers can individually define the balance between yield opportunities and securities and decide wether they want to fully entrust the Allianz experts with the investment or wether they want to have a say in the decision. Our customer can choose different pension concepts.</a:t>
            </a:r>
          </a:p>
        </p:txBody>
      </p:sp>
      <p:sp>
        <p:nvSpPr>
          <p:cNvPr id="18" name="Textplatzhalter 16" descr="svtxtr:svtx:pptx_transfrom_strapline_bold">
            <a:extLst>
              <a:ext uri="{FF2B5EF4-FFF2-40B4-BE49-F238E27FC236}">
                <a16:creationId xmlns:a16="http://schemas.microsoft.com/office/drawing/2014/main" id="{668C9138-8CD1-4979-9AA8-DE28661D07DA}"/>
              </a:ext>
            </a:extLst>
          </p:cNvPr>
          <p:cNvSpPr>
            <a:spLocks noGrp="1"/>
          </p:cNvSpPr>
          <p:nvPr>
            <p:ph type="body" sz="quarter" idx="12"/>
          </p:nvPr>
        </p:nvSpPr>
        <p:spPr>
          <a:xfrm>
            <a:off x="479424" y="476250"/>
            <a:ext cx="9324973" cy="252000"/>
          </a:xfrm>
        </p:spPr>
        <p:txBody>
          <a:bodyPr/>
          <a:lstStyle/>
          <a:p>
            <a:r>
              <a:rPr lang="de-DE" b="1" i="0" u="none"/>
              <a:t>The Allianz Support Fund – balance between yield opportunities and security</a:t>
            </a:r>
          </a:p>
        </p:txBody>
      </p:sp>
      <p:sp>
        <p:nvSpPr>
          <p:cNvPr id="20" name="Foliennummernplatzhalter 6">
            <a:extLst>
              <a:ext uri="{FF2B5EF4-FFF2-40B4-BE49-F238E27FC236}">
                <a16:creationId xmlns:a16="http://schemas.microsoft.com/office/drawing/2014/main" id="{662EAD6C-DE19-4985-B5DE-773E41DD04A1}"/>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10</a:t>
            </a:fld>
            <a:endParaRPr lang="de-DE"/>
          </a:p>
        </p:txBody>
      </p:sp>
      <p:pic>
        <p:nvPicPr>
          <p:cNvPr id="21" name="Grafik 20" descr="svtx:article/content/picture/@tmpUrl&#10;svtx:size=4-1&#10;svtxbackup:w=883.88824&#10;svtxbackup:h=220.97205&#10;svtxbackup:x=38.361664&#10;svtxbackup:y=211.92639">
            <a:extLst>
              <a:ext uri="{FF2B5EF4-FFF2-40B4-BE49-F238E27FC236}">
                <a16:creationId xmlns:a16="http://schemas.microsoft.com/office/drawing/2014/main" id="{DB50D565-A7A9-4879-845A-68EB33D97EA9}"/>
              </a:ext>
            </a:extLst>
          </p:cNvPr>
          <p:cNvPicPr>
            <a:picLocks noChangeAspect="1"/>
          </p:cNvPicPr>
          <p:nvPr/>
        </p:nvPicPr>
        <p:blipFill>
          <a:blip r:embed="rId2"/>
          <a:stretch>
            <a:fillRect/>
          </a:stretch>
        </p:blipFill>
        <p:spPr>
          <a:xfrm>
            <a:off x="487193" y="2691465"/>
            <a:ext cx="11225381" cy="2806345"/>
          </a:xfrm>
          <a:prstGeom prst="rect">
            <a:avLst/>
          </a:prstGeom>
        </p:spPr>
      </p:pic>
      <p:sp>
        <p:nvSpPr>
          <p:cNvPr id="8" name="Fußzeilenplatzhalter 9" descr="svtx:article/content/footnote">
            <a:extLst>
              <a:ext uri="{FF2B5EF4-FFF2-40B4-BE49-F238E27FC236}">
                <a16:creationId xmlns:a16="http://schemas.microsoft.com/office/drawing/2014/main" id="{C5A902C5-76F1-4AD1-BD0E-AA6AB5FFB837}"/>
              </a:ext>
            </a:extLst>
          </p:cNvPr>
          <p:cNvSpPr>
            <a:spLocks noGrp="1"/>
          </p:cNvSpPr>
          <p:nvPr>
            <p:ph type="ftr" sz="quarter" idx="13"/>
          </p:nvPr>
        </p:nvSpPr>
        <p:spPr>
          <a:xfrm>
            <a:off x="479426" y="6165850"/>
            <a:ext cx="9324974" cy="350150"/>
          </a:xfrm>
        </p:spPr>
        <p:txBody>
          <a:bodyPr/>
          <a:lstStyle/>
          <a:p>
            <a:endParaRPr/>
          </a:p>
        </p:txBody>
      </p:sp>
    </p:spTree>
    <p:extLst>
      <p:ext uri="{BB962C8B-B14F-4D97-AF65-F5344CB8AC3E}">
        <p14:creationId xmlns:p14="http://schemas.microsoft.com/office/powerpoint/2010/main" val="3672053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hteck: abgerundete Ecken 74">
            <a:extLst>
              <a:ext uri="{FF2B5EF4-FFF2-40B4-BE49-F238E27FC236}">
                <a16:creationId xmlns:a16="http://schemas.microsoft.com/office/drawing/2014/main" id="{178D25AB-029B-855D-060E-847763149D6B}"/>
              </a:ext>
            </a:extLst>
          </p:cNvPr>
          <p:cNvSpPr/>
          <p:nvPr/>
        </p:nvSpPr>
        <p:spPr>
          <a:xfrm>
            <a:off x="6220486" y="3071649"/>
            <a:ext cx="1679768" cy="1066811"/>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abgerundete Ecken 73">
            <a:extLst>
              <a:ext uri="{FF2B5EF4-FFF2-40B4-BE49-F238E27FC236}">
                <a16:creationId xmlns:a16="http://schemas.microsoft.com/office/drawing/2014/main" id="{1905E3FA-1806-2181-F7B8-155472A7FF1B}"/>
              </a:ext>
            </a:extLst>
          </p:cNvPr>
          <p:cNvSpPr/>
          <p:nvPr/>
        </p:nvSpPr>
        <p:spPr>
          <a:xfrm>
            <a:off x="8112125" y="4226441"/>
            <a:ext cx="3600449" cy="1008006"/>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abgerundete Ecken 72">
            <a:extLst>
              <a:ext uri="{FF2B5EF4-FFF2-40B4-BE49-F238E27FC236}">
                <a16:creationId xmlns:a16="http://schemas.microsoft.com/office/drawing/2014/main" id="{1917ED8E-BBB2-0626-B19A-DA255F74FDB5}"/>
              </a:ext>
            </a:extLst>
          </p:cNvPr>
          <p:cNvSpPr/>
          <p:nvPr/>
        </p:nvSpPr>
        <p:spPr>
          <a:xfrm>
            <a:off x="8112123" y="3081168"/>
            <a:ext cx="3600451" cy="1034575"/>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F4A817E4-52F2-465E-B6BF-E8C669B80413}"/>
              </a:ext>
            </a:extLst>
          </p:cNvPr>
          <p:cNvSpPr>
            <a:spLocks noGrp="1"/>
          </p:cNvSpPr>
          <p:nvPr>
            <p:ph type="title"/>
          </p:nvPr>
        </p:nvSpPr>
        <p:spPr>
          <a:xfrm>
            <a:off x="479426" y="489296"/>
            <a:ext cx="10293589" cy="887067"/>
          </a:xfrm>
        </p:spPr>
        <p:txBody>
          <a:bodyPr vert="horz"/>
          <a:lstStyle/>
          <a:p>
            <a:r>
              <a:rPr lang="en-US" dirty="0"/>
              <a:t>Modern guarantees open up scope for an attractive capital investment with Allianz </a:t>
            </a:r>
            <a:r>
              <a:rPr lang="en-US" dirty="0" err="1"/>
              <a:t>Ukasse</a:t>
            </a:r>
            <a:endParaRPr lang="de-DE" dirty="0">
              <a:ea typeface="+mn-lt"/>
              <a:cs typeface="+mn-lt"/>
            </a:endParaRPr>
          </a:p>
        </p:txBody>
      </p:sp>
      <p:sp>
        <p:nvSpPr>
          <p:cNvPr id="20" name="Textfeld 19"/>
          <p:cNvSpPr txBox="1"/>
          <p:nvPr/>
        </p:nvSpPr>
        <p:spPr>
          <a:xfrm>
            <a:off x="552194" y="1840381"/>
            <a:ext cx="7632699" cy="509860"/>
          </a:xfrm>
          <a:prstGeom prst="rect">
            <a:avLst/>
          </a:prstGeom>
          <a:noFill/>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781"/>
                </a:solidFill>
                <a:effectLst/>
                <a:uLnTx/>
                <a:uFillTx/>
                <a:latin typeface="Arial"/>
                <a:cs typeface="Arial"/>
              </a:rPr>
              <a:t>The basis for good provision is strong security assets, combined with tailored pension concepts and modern guarantee levels.</a:t>
            </a:r>
            <a:endParaRPr kumimoji="0" lang="de-DE" sz="1600" b="0" i="0" u="none" strike="noStrike" kern="1200" cap="none" spc="0" normalizeH="0" baseline="0" noProof="0">
              <a:ln>
                <a:noFill/>
              </a:ln>
              <a:solidFill>
                <a:srgbClr val="003781"/>
              </a:solidFill>
              <a:effectLst/>
              <a:uLnTx/>
              <a:uFillTx/>
              <a:latin typeface="Arial"/>
              <a:cs typeface="Arial"/>
            </a:endParaRPr>
          </a:p>
        </p:txBody>
      </p:sp>
      <p:sp>
        <p:nvSpPr>
          <p:cNvPr id="9" name="Rechteck: abgerundete Ecken 8">
            <a:extLst>
              <a:ext uri="{FF2B5EF4-FFF2-40B4-BE49-F238E27FC236}">
                <a16:creationId xmlns:a16="http://schemas.microsoft.com/office/drawing/2014/main" id="{2725B7CB-B47F-4679-9553-4BE5B8183055}"/>
              </a:ext>
            </a:extLst>
          </p:cNvPr>
          <p:cNvSpPr/>
          <p:nvPr/>
        </p:nvSpPr>
        <p:spPr>
          <a:xfrm>
            <a:off x="479139" y="2381445"/>
            <a:ext cx="5508625" cy="2853001"/>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a:solidFill>
                  <a:schemeClr val="bg1"/>
                </a:solidFill>
              </a:rPr>
              <a:t>Powerful stability component</a:t>
            </a:r>
          </a:p>
          <a:p>
            <a:pPr algn="ctr"/>
            <a:r>
              <a:rPr lang="en-US" sz="1050">
                <a:solidFill>
                  <a:schemeClr val="bg1"/>
                </a:solidFill>
              </a:rPr>
              <a:t>The broadly diversified security assets as a stable basis for all pension solutions</a:t>
            </a:r>
            <a:endParaRPr lang="de-DE" sz="1050" spc="-10">
              <a:solidFill>
                <a:schemeClr val="bg1"/>
              </a:solidFill>
            </a:endParaRPr>
          </a:p>
        </p:txBody>
      </p:sp>
      <p:sp>
        <p:nvSpPr>
          <p:cNvPr id="76" name="Rechteck: abgerundete Ecken 75">
            <a:extLst>
              <a:ext uri="{FF2B5EF4-FFF2-40B4-BE49-F238E27FC236}">
                <a16:creationId xmlns:a16="http://schemas.microsoft.com/office/drawing/2014/main" id="{FB55ED5C-6279-4931-8CBA-3D06625B090A}"/>
              </a:ext>
            </a:extLst>
          </p:cNvPr>
          <p:cNvSpPr/>
          <p:nvPr/>
        </p:nvSpPr>
        <p:spPr>
          <a:xfrm>
            <a:off x="6203948" y="2374710"/>
            <a:ext cx="1692278" cy="648000"/>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Capital market opportunities at Allianz Leben</a:t>
            </a:r>
            <a:endParaRPr lang="de-DE" sz="1400">
              <a:solidFill>
                <a:schemeClr val="bg1"/>
              </a:solidFill>
            </a:endParaRPr>
          </a:p>
        </p:txBody>
      </p:sp>
      <p:sp>
        <p:nvSpPr>
          <p:cNvPr id="92" name="Rechteck: abgerundete Ecken 91">
            <a:extLst>
              <a:ext uri="{FF2B5EF4-FFF2-40B4-BE49-F238E27FC236}">
                <a16:creationId xmlns:a16="http://schemas.microsoft.com/office/drawing/2014/main" id="{A53A1FAB-60AD-4E92-9947-8CB47DA5495A}"/>
              </a:ext>
            </a:extLst>
          </p:cNvPr>
          <p:cNvSpPr/>
          <p:nvPr/>
        </p:nvSpPr>
        <p:spPr>
          <a:xfrm>
            <a:off x="8112123" y="2374710"/>
            <a:ext cx="3600451" cy="648000"/>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ts val="100"/>
              </a:spcBef>
              <a:spcAft>
                <a:spcPts val="2400"/>
              </a:spcAft>
              <a:defRPr/>
            </a:pPr>
            <a:r>
              <a:rPr lang="en-US" sz="1400" spc="-80">
                <a:solidFill>
                  <a:srgbClr val="003781"/>
                </a:solidFill>
                <a:cs typeface="Arial"/>
              </a:rPr>
              <a:t>Modern, individual guarantee levels for a sustainable pension plan via the occupational pension scheme</a:t>
            </a:r>
            <a:endParaRPr lang="de-DE" sz="1400" spc="-80">
              <a:solidFill>
                <a:srgbClr val="003781"/>
              </a:solidFill>
              <a:cs typeface="Arial"/>
            </a:endParaRPr>
          </a:p>
        </p:txBody>
      </p:sp>
      <p:grpSp>
        <p:nvGrpSpPr>
          <p:cNvPr id="11" name="Gruppieren 10">
            <a:extLst>
              <a:ext uri="{FF2B5EF4-FFF2-40B4-BE49-F238E27FC236}">
                <a16:creationId xmlns:a16="http://schemas.microsoft.com/office/drawing/2014/main" id="{866FFD03-6E8A-4C78-BBF3-0A37B448F04F}"/>
              </a:ext>
            </a:extLst>
          </p:cNvPr>
          <p:cNvGrpSpPr/>
          <p:nvPr/>
        </p:nvGrpSpPr>
        <p:grpSpPr>
          <a:xfrm>
            <a:off x="3832249" y="5514312"/>
            <a:ext cx="4527502" cy="651538"/>
            <a:chOff x="4295776" y="5514312"/>
            <a:chExt cx="4527502" cy="651538"/>
          </a:xfrm>
        </p:grpSpPr>
        <p:grpSp>
          <p:nvGrpSpPr>
            <p:cNvPr id="93" name="Gruppieren 92">
              <a:extLst>
                <a:ext uri="{FF2B5EF4-FFF2-40B4-BE49-F238E27FC236}">
                  <a16:creationId xmlns:a16="http://schemas.microsoft.com/office/drawing/2014/main" id="{1E0E5ACF-1867-4C3C-BD41-61F815F73A7E}"/>
                </a:ext>
              </a:extLst>
            </p:cNvPr>
            <p:cNvGrpSpPr>
              <a:grpSpLocks noChangeAspect="1"/>
            </p:cNvGrpSpPr>
            <p:nvPr/>
          </p:nvGrpSpPr>
          <p:grpSpPr>
            <a:xfrm>
              <a:off x="4295776" y="5514312"/>
              <a:ext cx="651538" cy="651538"/>
              <a:chOff x="3783873" y="2971740"/>
              <a:chExt cx="328528" cy="328528"/>
            </a:xfrm>
            <a:solidFill>
              <a:srgbClr val="F86200"/>
            </a:solidFill>
          </p:grpSpPr>
          <p:sp>
            <p:nvSpPr>
              <p:cNvPr id="94" name="Freihandform 1151">
                <a:extLst>
                  <a:ext uri="{FF2B5EF4-FFF2-40B4-BE49-F238E27FC236}">
                    <a16:creationId xmlns:a16="http://schemas.microsoft.com/office/drawing/2014/main" id="{660C2084-DF91-43B4-A264-CDA2FA588777}"/>
                  </a:ext>
                </a:extLst>
              </p:cNvPr>
              <p:cNvSpPr/>
              <p:nvPr/>
            </p:nvSpPr>
            <p:spPr>
              <a:xfrm>
                <a:off x="3783873"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5246" tIns="47623" rIns="95246" bIns="47623" anchor="ctr" anchorCtr="1" compatLnSpc="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a:ea typeface="Arial Unicode MS" pitchFamily="2"/>
                  <a:cs typeface="Arial Unicode MS" pitchFamily="2"/>
                </a:endParaRPr>
              </a:p>
            </p:txBody>
          </p:sp>
          <p:sp>
            <p:nvSpPr>
              <p:cNvPr id="110" name="Freihandform 1152">
                <a:extLst>
                  <a:ext uri="{FF2B5EF4-FFF2-40B4-BE49-F238E27FC236}">
                    <a16:creationId xmlns:a16="http://schemas.microsoft.com/office/drawing/2014/main" id="{E9156439-EBDF-4B38-A265-89DD9FBE7822}"/>
                  </a:ext>
                </a:extLst>
              </p:cNvPr>
              <p:cNvSpPr/>
              <p:nvPr/>
            </p:nvSpPr>
            <p:spPr>
              <a:xfrm>
                <a:off x="3849299" y="3049507"/>
                <a:ext cx="196977" cy="176721"/>
              </a:xfrm>
              <a:custGeom>
                <a:avLst/>
                <a:gdLst/>
                <a:ahLst/>
                <a:cxnLst>
                  <a:cxn ang="3cd4">
                    <a:pos x="hc" y="t"/>
                  </a:cxn>
                  <a:cxn ang="cd2">
                    <a:pos x="l" y="vc"/>
                  </a:cxn>
                  <a:cxn ang="cd4">
                    <a:pos x="hc" y="b"/>
                  </a:cxn>
                  <a:cxn ang="0">
                    <a:pos x="r" y="vc"/>
                  </a:cxn>
                </a:cxnLst>
                <a:rect l="l" t="t" r="r" b="b"/>
                <a:pathLst>
                  <a:path w="845" h="760">
                    <a:moveTo>
                      <a:pt x="665" y="570"/>
                    </a:moveTo>
                    <a:cubicBezTo>
                      <a:pt x="591" y="570"/>
                      <a:pt x="530" y="513"/>
                      <a:pt x="519" y="443"/>
                    </a:cubicBezTo>
                    <a:cubicBezTo>
                      <a:pt x="587" y="443"/>
                      <a:pt x="733" y="443"/>
                      <a:pt x="811" y="443"/>
                    </a:cubicBezTo>
                    <a:cubicBezTo>
                      <a:pt x="803" y="513"/>
                      <a:pt x="741" y="570"/>
                      <a:pt x="665" y="570"/>
                    </a:cubicBezTo>
                    <a:close/>
                    <a:moveTo>
                      <a:pt x="665" y="117"/>
                    </a:moveTo>
                    <a:lnTo>
                      <a:pt x="803" y="407"/>
                    </a:lnTo>
                    <a:lnTo>
                      <a:pt x="530" y="407"/>
                    </a:lnTo>
                    <a:close/>
                    <a:moveTo>
                      <a:pt x="424" y="104"/>
                    </a:moveTo>
                    <a:cubicBezTo>
                      <a:pt x="405" y="104"/>
                      <a:pt x="390" y="89"/>
                      <a:pt x="390" y="70"/>
                    </a:cubicBezTo>
                    <a:cubicBezTo>
                      <a:pt x="390" y="51"/>
                      <a:pt x="405" y="36"/>
                      <a:pt x="424" y="36"/>
                    </a:cubicBezTo>
                    <a:cubicBezTo>
                      <a:pt x="443" y="36"/>
                      <a:pt x="460" y="51"/>
                      <a:pt x="460" y="70"/>
                    </a:cubicBezTo>
                    <a:cubicBezTo>
                      <a:pt x="460" y="89"/>
                      <a:pt x="443" y="104"/>
                      <a:pt x="424" y="104"/>
                    </a:cubicBezTo>
                    <a:close/>
                    <a:moveTo>
                      <a:pt x="320" y="407"/>
                    </a:moveTo>
                    <a:lnTo>
                      <a:pt x="47" y="407"/>
                    </a:lnTo>
                    <a:lnTo>
                      <a:pt x="185" y="117"/>
                    </a:lnTo>
                    <a:close/>
                    <a:moveTo>
                      <a:pt x="182" y="570"/>
                    </a:moveTo>
                    <a:cubicBezTo>
                      <a:pt x="108" y="570"/>
                      <a:pt x="47" y="513"/>
                      <a:pt x="39" y="443"/>
                    </a:cubicBezTo>
                    <a:cubicBezTo>
                      <a:pt x="77" y="443"/>
                      <a:pt x="130" y="443"/>
                      <a:pt x="180" y="443"/>
                    </a:cubicBezTo>
                    <a:lnTo>
                      <a:pt x="229" y="443"/>
                    </a:lnTo>
                    <a:cubicBezTo>
                      <a:pt x="267" y="443"/>
                      <a:pt x="303" y="443"/>
                      <a:pt x="328" y="443"/>
                    </a:cubicBezTo>
                    <a:cubicBezTo>
                      <a:pt x="320" y="513"/>
                      <a:pt x="259" y="570"/>
                      <a:pt x="182" y="570"/>
                    </a:cubicBezTo>
                    <a:close/>
                    <a:moveTo>
                      <a:pt x="690" y="89"/>
                    </a:moveTo>
                    <a:lnTo>
                      <a:pt x="760" y="89"/>
                    </a:lnTo>
                    <a:cubicBezTo>
                      <a:pt x="771" y="89"/>
                      <a:pt x="777" y="81"/>
                      <a:pt x="777" y="72"/>
                    </a:cubicBezTo>
                    <a:cubicBezTo>
                      <a:pt x="777" y="62"/>
                      <a:pt x="771" y="53"/>
                      <a:pt x="760" y="53"/>
                    </a:cubicBezTo>
                    <a:lnTo>
                      <a:pt x="491" y="53"/>
                    </a:lnTo>
                    <a:cubicBezTo>
                      <a:pt x="485" y="24"/>
                      <a:pt x="458" y="0"/>
                      <a:pt x="424" y="0"/>
                    </a:cubicBezTo>
                    <a:cubicBezTo>
                      <a:pt x="392" y="0"/>
                      <a:pt x="364" y="24"/>
                      <a:pt x="356" y="53"/>
                    </a:cubicBezTo>
                    <a:lnTo>
                      <a:pt x="89" y="53"/>
                    </a:lnTo>
                    <a:cubicBezTo>
                      <a:pt x="79" y="53"/>
                      <a:pt x="70" y="62"/>
                      <a:pt x="70" y="72"/>
                    </a:cubicBezTo>
                    <a:cubicBezTo>
                      <a:pt x="70" y="81"/>
                      <a:pt x="79" y="89"/>
                      <a:pt x="89" y="89"/>
                    </a:cubicBezTo>
                    <a:lnTo>
                      <a:pt x="157" y="89"/>
                    </a:lnTo>
                    <a:lnTo>
                      <a:pt x="3" y="415"/>
                    </a:lnTo>
                    <a:cubicBezTo>
                      <a:pt x="3" y="420"/>
                      <a:pt x="0" y="422"/>
                      <a:pt x="0" y="424"/>
                    </a:cubicBezTo>
                    <a:cubicBezTo>
                      <a:pt x="0" y="523"/>
                      <a:pt x="83" y="604"/>
                      <a:pt x="182" y="604"/>
                    </a:cubicBezTo>
                    <a:cubicBezTo>
                      <a:pt x="284" y="604"/>
                      <a:pt x="364" y="525"/>
                      <a:pt x="364" y="426"/>
                    </a:cubicBezTo>
                    <a:lnTo>
                      <a:pt x="364" y="424"/>
                    </a:lnTo>
                    <a:cubicBezTo>
                      <a:pt x="364" y="422"/>
                      <a:pt x="364" y="420"/>
                      <a:pt x="364" y="417"/>
                    </a:cubicBezTo>
                    <a:lnTo>
                      <a:pt x="210" y="89"/>
                    </a:lnTo>
                    <a:lnTo>
                      <a:pt x="356" y="89"/>
                    </a:lnTo>
                    <a:cubicBezTo>
                      <a:pt x="364" y="113"/>
                      <a:pt x="384" y="132"/>
                      <a:pt x="407" y="138"/>
                    </a:cubicBezTo>
                    <a:lnTo>
                      <a:pt x="407" y="724"/>
                    </a:lnTo>
                    <a:lnTo>
                      <a:pt x="303" y="724"/>
                    </a:lnTo>
                    <a:cubicBezTo>
                      <a:pt x="295" y="724"/>
                      <a:pt x="286" y="733"/>
                      <a:pt x="286" y="741"/>
                    </a:cubicBezTo>
                    <a:cubicBezTo>
                      <a:pt x="286" y="752"/>
                      <a:pt x="295" y="760"/>
                      <a:pt x="303" y="760"/>
                    </a:cubicBezTo>
                    <a:lnTo>
                      <a:pt x="544" y="760"/>
                    </a:lnTo>
                    <a:cubicBezTo>
                      <a:pt x="555" y="760"/>
                      <a:pt x="563" y="752"/>
                      <a:pt x="563" y="741"/>
                    </a:cubicBezTo>
                    <a:cubicBezTo>
                      <a:pt x="563" y="733"/>
                      <a:pt x="555" y="724"/>
                      <a:pt x="544" y="724"/>
                    </a:cubicBezTo>
                    <a:lnTo>
                      <a:pt x="443" y="724"/>
                    </a:lnTo>
                    <a:lnTo>
                      <a:pt x="443" y="138"/>
                    </a:lnTo>
                    <a:cubicBezTo>
                      <a:pt x="466" y="132"/>
                      <a:pt x="485" y="113"/>
                      <a:pt x="491" y="89"/>
                    </a:cubicBezTo>
                    <a:lnTo>
                      <a:pt x="640" y="89"/>
                    </a:lnTo>
                    <a:lnTo>
                      <a:pt x="485" y="417"/>
                    </a:lnTo>
                    <a:cubicBezTo>
                      <a:pt x="483" y="420"/>
                      <a:pt x="483" y="422"/>
                      <a:pt x="483" y="424"/>
                    </a:cubicBezTo>
                    <a:cubicBezTo>
                      <a:pt x="483" y="426"/>
                      <a:pt x="483" y="426"/>
                      <a:pt x="483" y="426"/>
                    </a:cubicBezTo>
                    <a:cubicBezTo>
                      <a:pt x="485" y="525"/>
                      <a:pt x="566" y="604"/>
                      <a:pt x="665" y="604"/>
                    </a:cubicBezTo>
                    <a:cubicBezTo>
                      <a:pt x="767" y="604"/>
                      <a:pt x="847" y="523"/>
                      <a:pt x="847" y="424"/>
                    </a:cubicBezTo>
                    <a:cubicBezTo>
                      <a:pt x="847" y="422"/>
                      <a:pt x="847" y="420"/>
                      <a:pt x="845" y="415"/>
                    </a:cubicBezTo>
                    <a:close/>
                  </a:path>
                </a:pathLst>
              </a:custGeom>
              <a:grpFill/>
              <a:ln cap="flat">
                <a:noFill/>
                <a:prstDash val="solid"/>
              </a:ln>
            </p:spPr>
            <p:txBody>
              <a:bodyPr vert="horz" wrap="none" lIns="95246" tIns="47623" rIns="95246" bIns="47623" anchor="ctr" anchorCtr="1" compatLnSpc="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a:ea typeface="Arial Unicode MS" pitchFamily="2"/>
                  <a:cs typeface="Arial Unicode MS" pitchFamily="2"/>
                </a:endParaRPr>
              </a:p>
            </p:txBody>
          </p:sp>
        </p:grpSp>
        <p:sp>
          <p:nvSpPr>
            <p:cNvPr id="10" name="Textfeld 9">
              <a:extLst>
                <a:ext uri="{FF2B5EF4-FFF2-40B4-BE49-F238E27FC236}">
                  <a16:creationId xmlns:a16="http://schemas.microsoft.com/office/drawing/2014/main" id="{5D92880C-24F1-4133-BBAE-9FF274FC7F2B}"/>
                </a:ext>
              </a:extLst>
            </p:cNvPr>
            <p:cNvSpPr txBox="1"/>
            <p:nvPr/>
          </p:nvSpPr>
          <p:spPr>
            <a:xfrm>
              <a:off x="5090615" y="5514312"/>
              <a:ext cx="3732663" cy="651538"/>
            </a:xfrm>
            <a:prstGeom prst="rect">
              <a:avLst/>
            </a:prstGeom>
            <a:noFill/>
          </p:spPr>
          <p:txBody>
            <a:bodyPr wrap="square" lIns="0" tIns="0" rIns="0" bIns="0" rtlCol="0" anchor="ctr" anchorCtr="0">
              <a:noAutofit/>
            </a:bodyPr>
            <a:lstStyle/>
            <a:p>
              <a:pPr algn="ctr"/>
              <a:r>
                <a:rPr lang="en-US" sz="1600">
                  <a:solidFill>
                    <a:schemeClr val="bg1"/>
                  </a:solidFill>
                </a:rPr>
                <a:t>Potential returns and security for more retirement provision</a:t>
              </a:r>
              <a:endParaRPr lang="de-DE" sz="1600">
                <a:solidFill>
                  <a:schemeClr val="bg1"/>
                </a:solidFill>
              </a:endParaRPr>
            </a:p>
          </p:txBody>
        </p:sp>
      </p:grpSp>
      <p:sp>
        <p:nvSpPr>
          <p:cNvPr id="12" name="Gleichschenkliges Dreieck 11">
            <a:extLst>
              <a:ext uri="{FF2B5EF4-FFF2-40B4-BE49-F238E27FC236}">
                <a16:creationId xmlns:a16="http://schemas.microsoft.com/office/drawing/2014/main" id="{9829B275-007D-4EA2-A697-293B87F504B1}"/>
              </a:ext>
            </a:extLst>
          </p:cNvPr>
          <p:cNvSpPr/>
          <p:nvPr/>
        </p:nvSpPr>
        <p:spPr>
          <a:xfrm flipV="1">
            <a:off x="479425" y="5341718"/>
            <a:ext cx="11245657" cy="219551"/>
          </a:xfrm>
          <a:prstGeom prst="triangle">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358ECC5-1965-005F-FCE5-8F830C0E2F78}"/>
              </a:ext>
            </a:extLst>
          </p:cNvPr>
          <p:cNvSpPr txBox="1"/>
          <p:nvPr/>
        </p:nvSpPr>
        <p:spPr>
          <a:xfrm>
            <a:off x="1204697" y="3026680"/>
            <a:ext cx="4057508" cy="198831"/>
          </a:xfrm>
          <a:prstGeom prst="rect">
            <a:avLst/>
          </a:prstGeom>
          <a:noFill/>
        </p:spPr>
        <p:txBody>
          <a:bodyPr wrap="square" lIns="0" tIns="0" rIns="0" bIns="0" rtlCol="0" anchor="t" anchorCtr="0">
            <a:noAutofit/>
          </a:bodyPr>
          <a:lstStyle/>
          <a:p>
            <a:pPr algn="l"/>
            <a:r>
              <a:rPr lang="en-US" sz="1200" b="1">
                <a:solidFill>
                  <a:schemeClr val="bg1"/>
                </a:solidFill>
              </a:rPr>
              <a:t>Exemplary investment structure of Allianz Leben</a:t>
            </a:r>
            <a:r>
              <a:rPr lang="en-US" sz="1200" b="1" baseline="30000">
                <a:solidFill>
                  <a:schemeClr val="bg1"/>
                </a:solidFill>
              </a:rPr>
              <a:t>1</a:t>
            </a:r>
            <a:endParaRPr lang="de-DE" sz="1200" b="1" baseline="30000">
              <a:solidFill>
                <a:schemeClr val="bg1"/>
              </a:solidFill>
            </a:endParaRPr>
          </a:p>
        </p:txBody>
      </p:sp>
      <p:graphicFrame>
        <p:nvGraphicFramePr>
          <p:cNvPr id="31" name="Diagramm 30">
            <a:extLst>
              <a:ext uri="{FF2B5EF4-FFF2-40B4-BE49-F238E27FC236}">
                <a16:creationId xmlns:a16="http://schemas.microsoft.com/office/drawing/2014/main" id="{1038554B-DA7E-22CB-FB2A-027ACB3CB60D}"/>
              </a:ext>
            </a:extLst>
          </p:cNvPr>
          <p:cNvGraphicFramePr>
            <a:graphicFrameLocks noChangeAspect="1"/>
          </p:cNvGraphicFramePr>
          <p:nvPr/>
        </p:nvGraphicFramePr>
        <p:xfrm>
          <a:off x="633924" y="3178952"/>
          <a:ext cx="2079560" cy="2079296"/>
        </p:xfrm>
        <a:graphic>
          <a:graphicData uri="http://schemas.openxmlformats.org/drawingml/2006/chart">
            <c:chart xmlns:c="http://schemas.openxmlformats.org/drawingml/2006/chart" xmlns:r="http://schemas.openxmlformats.org/officeDocument/2006/relationships" r:id="rId6"/>
          </a:graphicData>
        </a:graphic>
      </p:graphicFrame>
      <p:grpSp>
        <p:nvGrpSpPr>
          <p:cNvPr id="52" name="Gruppieren 51">
            <a:extLst>
              <a:ext uri="{FF2B5EF4-FFF2-40B4-BE49-F238E27FC236}">
                <a16:creationId xmlns:a16="http://schemas.microsoft.com/office/drawing/2014/main" id="{76891FF4-9756-A9E2-F61D-14E1806A9ACD}"/>
              </a:ext>
            </a:extLst>
          </p:cNvPr>
          <p:cNvGrpSpPr/>
          <p:nvPr/>
        </p:nvGrpSpPr>
        <p:grpSpPr>
          <a:xfrm>
            <a:off x="2785985" y="3467568"/>
            <a:ext cx="3069844" cy="1113620"/>
            <a:chOff x="5361816" y="3206061"/>
            <a:chExt cx="4965510" cy="1753755"/>
          </a:xfrm>
        </p:grpSpPr>
        <p:sp>
          <p:nvSpPr>
            <p:cNvPr id="53" name="Abgerundetes Rechteck 2">
              <a:extLst>
                <a:ext uri="{FF2B5EF4-FFF2-40B4-BE49-F238E27FC236}">
                  <a16:creationId xmlns:a16="http://schemas.microsoft.com/office/drawing/2014/main" id="{478FEC78-91FB-BECB-7E49-52EAA0FCF729}"/>
                </a:ext>
              </a:extLst>
            </p:cNvPr>
            <p:cNvSpPr/>
            <p:nvPr/>
          </p:nvSpPr>
          <p:spPr>
            <a:xfrm>
              <a:off x="5528910" y="3670884"/>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fr-FR" sz="800" b="0" i="0" u="none" strike="noStrike" kern="1200" cap="none" spc="0" normalizeH="0" baseline="0" noProof="0">
                  <a:ln>
                    <a:noFill/>
                  </a:ln>
                  <a:solidFill>
                    <a:schemeClr val="bg1"/>
                  </a:solidFill>
                  <a:effectLst/>
                  <a:uLnTx/>
                  <a:uFillTx/>
                  <a:latin typeface="Arial"/>
                  <a:ea typeface="+mn-ea"/>
                  <a:cs typeface="+mn-cs"/>
                </a:rPr>
                <a:t>Infrastructure/</a:t>
              </a:r>
              <a:r>
                <a:rPr kumimoji="0" lang="fr-FR" sz="800" b="0" i="0" u="none" strike="noStrike" kern="1200" cap="none" spc="0" normalizeH="0" baseline="0" noProof="0" err="1">
                  <a:ln>
                    <a:noFill/>
                  </a:ln>
                  <a:solidFill>
                    <a:schemeClr val="bg1"/>
                  </a:solidFill>
                  <a:effectLst/>
                  <a:uLnTx/>
                  <a:uFillTx/>
                  <a:latin typeface="Arial"/>
                  <a:ea typeface="+mn-ea"/>
                  <a:cs typeface="+mn-cs"/>
                </a:rPr>
                <a:t>renewable</a:t>
              </a:r>
              <a:r>
                <a:rPr kumimoji="0" lang="fr-FR" sz="800" b="0" i="0" u="none" strike="noStrike" kern="1200" cap="none" spc="0" normalizeH="0" baseline="0" noProof="0">
                  <a:ln>
                    <a:noFill/>
                  </a:ln>
                  <a:solidFill>
                    <a:schemeClr val="bg1"/>
                  </a:solidFill>
                  <a:effectLst/>
                  <a:uLnTx/>
                  <a:uFillTx/>
                  <a:latin typeface="Arial"/>
                  <a:ea typeface="+mn-ea"/>
                  <a:cs typeface="+mn-cs"/>
                </a:rPr>
                <a:t> </a:t>
              </a:r>
              <a:r>
                <a:rPr kumimoji="0" lang="fr-FR" sz="800" b="0" i="0" u="none" strike="noStrike" kern="1200" cap="none" spc="0" normalizeH="0" baseline="0" noProof="0" err="1">
                  <a:ln>
                    <a:noFill/>
                  </a:ln>
                  <a:solidFill>
                    <a:schemeClr val="bg1"/>
                  </a:solidFill>
                  <a:effectLst/>
                  <a:uLnTx/>
                  <a:uFillTx/>
                  <a:latin typeface="Arial"/>
                  <a:ea typeface="+mn-ea"/>
                  <a:cs typeface="+mn-cs"/>
                </a:rPr>
                <a:t>energies</a:t>
              </a:r>
              <a:r>
                <a:rPr kumimoji="0" lang="fr-FR" sz="800" b="0" i="0" u="none" strike="noStrike" kern="1200" cap="none" spc="0" normalizeH="0" baseline="0" noProof="0">
                  <a:ln>
                    <a:noFill/>
                  </a:ln>
                  <a:solidFill>
                    <a:schemeClr val="bg1"/>
                  </a:solidFill>
                  <a:effectLst/>
                  <a:uLnTx/>
                  <a:uFillTx/>
                  <a:latin typeface="Arial"/>
                  <a:ea typeface="+mn-ea"/>
                  <a:cs typeface="+mn-cs"/>
                </a:rPr>
                <a:t>/</a:t>
              </a:r>
              <a:r>
                <a:rPr kumimoji="0" lang="fr-FR" sz="800" b="0" i="0" u="none" strike="noStrike" kern="1200" cap="none" spc="0" normalizeH="0" baseline="0" noProof="0" err="1">
                  <a:ln>
                    <a:noFill/>
                  </a:ln>
                  <a:solidFill>
                    <a:schemeClr val="bg1"/>
                  </a:solidFill>
                  <a:effectLst/>
                  <a:uLnTx/>
                  <a:uFillTx/>
                  <a:latin typeface="Arial"/>
                  <a:ea typeface="+mn-ea"/>
                  <a:cs typeface="+mn-cs"/>
                </a:rPr>
                <a:t>private</a:t>
              </a:r>
              <a:r>
                <a:rPr kumimoji="0" lang="fr-FR" sz="800" b="0" i="0" u="none" strike="noStrike" kern="1200" cap="none" spc="0" normalizeH="0" baseline="0" noProof="0">
                  <a:ln>
                    <a:noFill/>
                  </a:ln>
                  <a:solidFill>
                    <a:schemeClr val="bg1"/>
                  </a:solidFill>
                  <a:effectLst/>
                  <a:uLnTx/>
                  <a:uFillTx/>
                  <a:latin typeface="Arial"/>
                  <a:ea typeface="+mn-ea"/>
                  <a:cs typeface="+mn-cs"/>
                </a:rPr>
                <a:t> </a:t>
              </a:r>
              <a:r>
                <a:rPr kumimoji="0" lang="fr-FR" sz="800" b="0" i="0" u="none" strike="noStrike" kern="1200" cap="none" spc="0" normalizeH="0" baseline="0" noProof="0" err="1">
                  <a:ln>
                    <a:noFill/>
                  </a:ln>
                  <a:solidFill>
                    <a:schemeClr val="bg1"/>
                  </a:solidFill>
                  <a:effectLst/>
                  <a:uLnTx/>
                  <a:uFillTx/>
                  <a:latin typeface="Arial"/>
                  <a:ea typeface="+mn-ea"/>
                  <a:cs typeface="+mn-cs"/>
                </a:rPr>
                <a:t>equity</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54" name="Abgerundetes Rechteck 5">
              <a:extLst>
                <a:ext uri="{FF2B5EF4-FFF2-40B4-BE49-F238E27FC236}">
                  <a16:creationId xmlns:a16="http://schemas.microsoft.com/office/drawing/2014/main" id="{1B3B9E17-71F1-83DF-3F31-332AEADC8ECD}"/>
                </a:ext>
              </a:extLst>
            </p:cNvPr>
            <p:cNvSpPr/>
            <p:nvPr/>
          </p:nvSpPr>
          <p:spPr>
            <a:xfrm>
              <a:off x="5528910" y="3206061"/>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Shares</a:t>
              </a:r>
            </a:p>
          </p:txBody>
        </p:sp>
        <p:sp>
          <p:nvSpPr>
            <p:cNvPr id="55" name="Abgerundetes Rechteck 6">
              <a:extLst>
                <a:ext uri="{FF2B5EF4-FFF2-40B4-BE49-F238E27FC236}">
                  <a16:creationId xmlns:a16="http://schemas.microsoft.com/office/drawing/2014/main" id="{BBAEBFCC-6A91-B72A-D82A-CF6B9D8F4476}"/>
                </a:ext>
              </a:extLst>
            </p:cNvPr>
            <p:cNvSpPr/>
            <p:nvPr/>
          </p:nvSpPr>
          <p:spPr>
            <a:xfrm>
              <a:off x="5528910" y="4136606"/>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Real </a:t>
              </a:r>
              <a:r>
                <a:rPr kumimoji="0" lang="de-DE" sz="800" b="0" i="0" u="none" strike="noStrike" kern="1200" cap="none" spc="0" normalizeH="0" baseline="0" noProof="0" err="1">
                  <a:ln>
                    <a:noFill/>
                  </a:ln>
                  <a:solidFill>
                    <a:schemeClr val="bg1"/>
                  </a:solidFill>
                  <a:effectLst/>
                  <a:uLnTx/>
                  <a:uFillTx/>
                  <a:latin typeface="Arial"/>
                  <a:ea typeface="+mn-ea"/>
                  <a:cs typeface="+mn-cs"/>
                </a:rPr>
                <a:t>estate</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56" name="Abgerundetes Rechteck 7">
              <a:extLst>
                <a:ext uri="{FF2B5EF4-FFF2-40B4-BE49-F238E27FC236}">
                  <a16:creationId xmlns:a16="http://schemas.microsoft.com/office/drawing/2014/main" id="{536F2E06-97CA-1A9C-ABFA-7D9FC174A690}"/>
                </a:ext>
              </a:extLst>
            </p:cNvPr>
            <p:cNvSpPr/>
            <p:nvPr/>
          </p:nvSpPr>
          <p:spPr>
            <a:xfrm>
              <a:off x="5528910" y="4599816"/>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Corporate </a:t>
              </a:r>
              <a:r>
                <a:rPr kumimoji="0" lang="de-DE" sz="800" b="0" i="0" u="none" strike="noStrike" kern="1200" cap="none" spc="0" normalizeH="0" baseline="0" noProof="0" err="1">
                  <a:ln>
                    <a:noFill/>
                  </a:ln>
                  <a:solidFill>
                    <a:schemeClr val="bg1"/>
                  </a:solidFill>
                  <a:effectLst/>
                  <a:uLnTx/>
                  <a:uFillTx/>
                  <a:latin typeface="Arial"/>
                  <a:ea typeface="+mn-ea"/>
                  <a:cs typeface="+mn-cs"/>
                </a:rPr>
                <a:t>bonds</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57" name="Abgerundetes Rechteck 8">
              <a:extLst>
                <a:ext uri="{FF2B5EF4-FFF2-40B4-BE49-F238E27FC236}">
                  <a16:creationId xmlns:a16="http://schemas.microsoft.com/office/drawing/2014/main" id="{5A47CBB7-1D03-601A-16F0-9E19288DF273}"/>
                </a:ext>
              </a:extLst>
            </p:cNvPr>
            <p:cNvSpPr/>
            <p:nvPr/>
          </p:nvSpPr>
          <p:spPr>
            <a:xfrm>
              <a:off x="8011700" y="3211872"/>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Emerging </a:t>
              </a:r>
              <a:r>
                <a:rPr kumimoji="0" lang="de-DE" sz="800" b="0" i="0" u="none" strike="noStrike" kern="1200" cap="none" spc="0" normalizeH="0" baseline="0" noProof="0" err="1">
                  <a:ln>
                    <a:noFill/>
                  </a:ln>
                  <a:solidFill>
                    <a:schemeClr val="bg1"/>
                  </a:solidFill>
                  <a:effectLst/>
                  <a:uLnTx/>
                  <a:uFillTx/>
                  <a:latin typeface="Arial"/>
                  <a:ea typeface="+mn-ea"/>
                  <a:cs typeface="+mn-cs"/>
                </a:rPr>
                <a:t>market</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government</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bonds</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58" name="Abgerundetes Rechteck 9">
              <a:extLst>
                <a:ext uri="{FF2B5EF4-FFF2-40B4-BE49-F238E27FC236}">
                  <a16:creationId xmlns:a16="http://schemas.microsoft.com/office/drawing/2014/main" id="{7554018F-532A-4213-5780-605E25898705}"/>
                </a:ext>
              </a:extLst>
            </p:cNvPr>
            <p:cNvSpPr/>
            <p:nvPr/>
          </p:nvSpPr>
          <p:spPr>
            <a:xfrm>
              <a:off x="8011700" y="4599816"/>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Real </a:t>
              </a:r>
              <a:r>
                <a:rPr kumimoji="0" lang="de-DE" sz="800" b="0" i="0" u="none" strike="noStrike" kern="1200" cap="none" spc="0" normalizeH="0" baseline="0" noProof="0" err="1">
                  <a:ln>
                    <a:noFill/>
                  </a:ln>
                  <a:solidFill>
                    <a:schemeClr val="bg1"/>
                  </a:solidFill>
                  <a:effectLst/>
                  <a:uLnTx/>
                  <a:uFillTx/>
                  <a:latin typeface="Arial"/>
                  <a:ea typeface="+mn-ea"/>
                  <a:cs typeface="+mn-cs"/>
                </a:rPr>
                <a:t>estate</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financing</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60" name="Abgerundetes Rechteck 10">
              <a:extLst>
                <a:ext uri="{FF2B5EF4-FFF2-40B4-BE49-F238E27FC236}">
                  <a16:creationId xmlns:a16="http://schemas.microsoft.com/office/drawing/2014/main" id="{4F7E8191-4DDF-6F69-476C-473E664969DD}"/>
                </a:ext>
              </a:extLst>
            </p:cNvPr>
            <p:cNvSpPr/>
            <p:nvPr/>
          </p:nvSpPr>
          <p:spPr>
            <a:xfrm>
              <a:off x="8011700" y="4133460"/>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err="1">
                  <a:ln>
                    <a:noFill/>
                  </a:ln>
                  <a:solidFill>
                    <a:schemeClr val="bg1"/>
                  </a:solidFill>
                  <a:effectLst/>
                  <a:uLnTx/>
                  <a:uFillTx/>
                  <a:latin typeface="Arial"/>
                  <a:ea typeface="+mn-ea"/>
                  <a:cs typeface="+mn-cs"/>
                </a:rPr>
                <a:t>Mortgage</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bonds</a:t>
              </a:r>
              <a:r>
                <a:rPr kumimoji="0" lang="de-DE" sz="800" b="0" i="0" u="none" strike="noStrike" kern="1200" cap="none" spc="0" normalizeH="0" baseline="0" noProof="0">
                  <a:ln>
                    <a:noFill/>
                  </a:ln>
                  <a:solidFill>
                    <a:schemeClr val="bg1"/>
                  </a:solidFill>
                  <a:effectLst/>
                  <a:uLnTx/>
                  <a:uFillTx/>
                  <a:latin typeface="Arial"/>
                  <a:ea typeface="+mn-ea"/>
                  <a:cs typeface="+mn-cs"/>
                </a:rPr>
                <a:t>/</a:t>
              </a:r>
              <a:r>
                <a:rPr kumimoji="0" lang="de-DE" sz="800" b="0" i="0" u="none" strike="noStrike" kern="1200" cap="none" spc="0" normalizeH="0" baseline="0" noProof="0" err="1">
                  <a:ln>
                    <a:noFill/>
                  </a:ln>
                  <a:solidFill>
                    <a:schemeClr val="bg1"/>
                  </a:solidFill>
                  <a:effectLst/>
                  <a:uLnTx/>
                  <a:uFillTx/>
                  <a:latin typeface="Arial"/>
                  <a:ea typeface="+mn-ea"/>
                  <a:cs typeface="+mn-cs"/>
                </a:rPr>
                <a:t>collateralized</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loans</a:t>
              </a:r>
              <a:endParaRPr kumimoji="0" lang="de-DE" sz="800" b="0" i="0" u="none" strike="noStrike" kern="1200" cap="none" spc="0" normalizeH="0" baseline="0" noProof="0">
                <a:ln>
                  <a:noFill/>
                </a:ln>
                <a:solidFill>
                  <a:schemeClr val="bg1"/>
                </a:solidFill>
                <a:effectLst/>
                <a:uLnTx/>
                <a:uFillTx/>
                <a:latin typeface="Arial"/>
                <a:ea typeface="+mn-ea"/>
                <a:cs typeface="+mn-cs"/>
              </a:endParaRPr>
            </a:p>
          </p:txBody>
        </p:sp>
        <p:sp>
          <p:nvSpPr>
            <p:cNvPr id="61" name="Abgerundetes Rechteck 29">
              <a:extLst>
                <a:ext uri="{FF2B5EF4-FFF2-40B4-BE49-F238E27FC236}">
                  <a16:creationId xmlns:a16="http://schemas.microsoft.com/office/drawing/2014/main" id="{CE67CDA4-7DD2-2F07-90FB-EEDD16862FD9}"/>
                </a:ext>
              </a:extLst>
            </p:cNvPr>
            <p:cNvSpPr/>
            <p:nvPr/>
          </p:nvSpPr>
          <p:spPr>
            <a:xfrm>
              <a:off x="8011700" y="3671839"/>
              <a:ext cx="2315626" cy="360000"/>
            </a:xfrm>
            <a:prstGeom prst="roundRect">
              <a:avLst>
                <a:gd name="adj" fmla="val 5000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marL="0" marR="0" lvl="0" indent="0" algn="l" defTabSz="914621" rtl="0" eaLnBrk="1" fontAlgn="auto" latinLnBrk="0" hangingPunct="1">
                <a:lnSpc>
                  <a:spcPct val="90000"/>
                </a:lnSpc>
                <a:spcBef>
                  <a:spcPct val="0"/>
                </a:spcBef>
                <a:spcAft>
                  <a:spcPct val="0"/>
                </a:spcAft>
                <a:buClrTx/>
                <a:buSzTx/>
                <a:buFontTx/>
                <a:buNone/>
                <a:defRPr/>
              </a:pPr>
              <a:r>
                <a:rPr kumimoji="0" lang="de-DE" sz="800" b="0" i="0" u="none" strike="noStrike" kern="1200" cap="none" spc="0" normalizeH="0" baseline="0" noProof="0">
                  <a:ln>
                    <a:noFill/>
                  </a:ln>
                  <a:solidFill>
                    <a:schemeClr val="bg1"/>
                  </a:solidFill>
                  <a:effectLst/>
                  <a:uLnTx/>
                  <a:uFillTx/>
                  <a:latin typeface="Arial"/>
                  <a:ea typeface="+mn-ea"/>
                  <a:cs typeface="+mn-cs"/>
                </a:rPr>
                <a:t>Government </a:t>
              </a:r>
              <a:r>
                <a:rPr kumimoji="0" lang="de-DE" sz="800" b="0" i="0" u="none" strike="noStrike" kern="1200" cap="none" spc="0" normalizeH="0" baseline="0" noProof="0" err="1">
                  <a:ln>
                    <a:noFill/>
                  </a:ln>
                  <a:solidFill>
                    <a:schemeClr val="bg1"/>
                  </a:solidFill>
                  <a:effectLst/>
                  <a:uLnTx/>
                  <a:uFillTx/>
                  <a:latin typeface="Arial"/>
                  <a:ea typeface="+mn-ea"/>
                  <a:cs typeface="+mn-cs"/>
                </a:rPr>
                <a:t>bonds</a:t>
              </a:r>
              <a:r>
                <a:rPr kumimoji="0" lang="de-DE" sz="800" b="0" i="0" u="none" strike="noStrike" kern="1200" cap="none" spc="0" normalizeH="0" baseline="0" noProof="0">
                  <a:ln>
                    <a:noFill/>
                  </a:ln>
                  <a:solidFill>
                    <a:schemeClr val="bg1"/>
                  </a:solidFill>
                  <a:effectLst/>
                  <a:uLnTx/>
                  <a:uFillTx/>
                  <a:latin typeface="Arial"/>
                  <a:ea typeface="+mn-ea"/>
                  <a:cs typeface="+mn-cs"/>
                </a:rPr>
                <a:t> </a:t>
              </a:r>
              <a:r>
                <a:rPr kumimoji="0" lang="de-DE" sz="800" b="0" i="0" u="none" strike="noStrike" kern="1200" cap="none" spc="0" normalizeH="0" baseline="0" noProof="0" err="1">
                  <a:ln>
                    <a:noFill/>
                  </a:ln>
                  <a:solidFill>
                    <a:schemeClr val="bg1"/>
                  </a:solidFill>
                  <a:effectLst/>
                  <a:uLnTx/>
                  <a:uFillTx/>
                  <a:latin typeface="Arial"/>
                  <a:ea typeface="+mn-ea"/>
                  <a:cs typeface="+mn-cs"/>
                </a:rPr>
                <a:t>Industrialized</a:t>
              </a:r>
              <a:r>
                <a:rPr kumimoji="0" lang="de-DE" sz="800" b="0" i="0" u="none" strike="noStrike" kern="1200" cap="none" spc="0" normalizeH="0" baseline="0" noProof="0">
                  <a:ln>
                    <a:noFill/>
                  </a:ln>
                  <a:solidFill>
                    <a:schemeClr val="bg1"/>
                  </a:solidFill>
                  <a:effectLst/>
                  <a:uLnTx/>
                  <a:uFillTx/>
                  <a:latin typeface="Arial"/>
                  <a:ea typeface="+mn-ea"/>
                  <a:cs typeface="+mn-cs"/>
                </a:rPr>
                <a:t> countries</a:t>
              </a:r>
            </a:p>
          </p:txBody>
        </p:sp>
        <p:sp>
          <p:nvSpPr>
            <p:cNvPr id="62" name="Oval 53">
              <a:extLst>
                <a:ext uri="{FF2B5EF4-FFF2-40B4-BE49-F238E27FC236}">
                  <a16:creationId xmlns:a16="http://schemas.microsoft.com/office/drawing/2014/main" id="{8B13C3F8-4CA0-F378-7C90-1C9F0C0117BD}"/>
                </a:ext>
              </a:extLst>
            </p:cNvPr>
            <p:cNvSpPr/>
            <p:nvPr/>
          </p:nvSpPr>
          <p:spPr>
            <a:xfrm>
              <a:off x="5361816" y="3263490"/>
              <a:ext cx="226668" cy="226668"/>
            </a:xfrm>
            <a:prstGeom prst="ellipse">
              <a:avLst/>
            </a:prstGeom>
            <a:solidFill>
              <a:schemeClr val="tx1"/>
            </a:solidFill>
            <a:ln w="19050">
              <a:solidFill>
                <a:srgbClr val="A62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3" name="Oval 54">
              <a:extLst>
                <a:ext uri="{FF2B5EF4-FFF2-40B4-BE49-F238E27FC236}">
                  <a16:creationId xmlns:a16="http://schemas.microsoft.com/office/drawing/2014/main" id="{F781E6EB-EDC2-D792-0B7C-C75AEB369BC7}"/>
                </a:ext>
              </a:extLst>
            </p:cNvPr>
            <p:cNvSpPr/>
            <p:nvPr/>
          </p:nvSpPr>
          <p:spPr>
            <a:xfrm>
              <a:off x="5361816" y="3729773"/>
              <a:ext cx="226668" cy="226668"/>
            </a:xfrm>
            <a:prstGeom prst="ellipse">
              <a:avLst/>
            </a:prstGeom>
            <a:solidFill>
              <a:schemeClr val="tx1"/>
            </a:solidFill>
            <a:ln w="19050">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4" name="Oval 12">
              <a:extLst>
                <a:ext uri="{FF2B5EF4-FFF2-40B4-BE49-F238E27FC236}">
                  <a16:creationId xmlns:a16="http://schemas.microsoft.com/office/drawing/2014/main" id="{CC3AF593-6EC8-D592-6EEE-7515E6EAFB28}"/>
                </a:ext>
              </a:extLst>
            </p:cNvPr>
            <p:cNvSpPr/>
            <p:nvPr/>
          </p:nvSpPr>
          <p:spPr>
            <a:xfrm>
              <a:off x="5361816" y="4208167"/>
              <a:ext cx="226668" cy="226668"/>
            </a:xfrm>
            <a:prstGeom prst="ellipse">
              <a:avLst/>
            </a:prstGeom>
            <a:solidFill>
              <a:schemeClr val="tx1"/>
            </a:solidFill>
            <a:ln w="1905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5" name="Oval 13">
              <a:extLst>
                <a:ext uri="{FF2B5EF4-FFF2-40B4-BE49-F238E27FC236}">
                  <a16:creationId xmlns:a16="http://schemas.microsoft.com/office/drawing/2014/main" id="{4CB148C0-48D6-D306-FC16-962B640A0DD5}"/>
                </a:ext>
              </a:extLst>
            </p:cNvPr>
            <p:cNvSpPr/>
            <p:nvPr/>
          </p:nvSpPr>
          <p:spPr>
            <a:xfrm>
              <a:off x="5361816" y="4668394"/>
              <a:ext cx="226668" cy="226668"/>
            </a:xfrm>
            <a:prstGeom prst="ellipse">
              <a:avLst/>
            </a:prstGeom>
            <a:solidFill>
              <a:schemeClr val="tx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6" name="Oval 14">
              <a:extLst>
                <a:ext uri="{FF2B5EF4-FFF2-40B4-BE49-F238E27FC236}">
                  <a16:creationId xmlns:a16="http://schemas.microsoft.com/office/drawing/2014/main" id="{0D7B2904-99D5-CC30-2131-D896DEE89FDB}"/>
                </a:ext>
              </a:extLst>
            </p:cNvPr>
            <p:cNvSpPr/>
            <p:nvPr/>
          </p:nvSpPr>
          <p:spPr>
            <a:xfrm>
              <a:off x="7808290" y="3263490"/>
              <a:ext cx="226668" cy="226668"/>
            </a:xfrm>
            <a:prstGeom prst="ellipse">
              <a:avLst/>
            </a:prstGeom>
            <a:solidFill>
              <a:schemeClr val="tx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7" name="Oval 15">
              <a:extLst>
                <a:ext uri="{FF2B5EF4-FFF2-40B4-BE49-F238E27FC236}">
                  <a16:creationId xmlns:a16="http://schemas.microsoft.com/office/drawing/2014/main" id="{EF241D43-2F8D-2E82-F747-B042D5801775}"/>
                </a:ext>
              </a:extLst>
            </p:cNvPr>
            <p:cNvSpPr/>
            <p:nvPr/>
          </p:nvSpPr>
          <p:spPr>
            <a:xfrm>
              <a:off x="7808290" y="3729773"/>
              <a:ext cx="226668" cy="226668"/>
            </a:xfrm>
            <a:prstGeom prst="ellipse">
              <a:avLst/>
            </a:prstGeom>
            <a:solidFill>
              <a:schemeClr val="tx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8" name="Oval 16">
              <a:extLst>
                <a:ext uri="{FF2B5EF4-FFF2-40B4-BE49-F238E27FC236}">
                  <a16:creationId xmlns:a16="http://schemas.microsoft.com/office/drawing/2014/main" id="{EEC45E67-99F5-442B-D1BE-1C4569F87DFF}"/>
                </a:ext>
              </a:extLst>
            </p:cNvPr>
            <p:cNvSpPr/>
            <p:nvPr/>
          </p:nvSpPr>
          <p:spPr>
            <a:xfrm>
              <a:off x="7808290" y="4208167"/>
              <a:ext cx="226668" cy="226668"/>
            </a:xfrm>
            <a:prstGeom prst="ellipse">
              <a:avLst/>
            </a:prstGeom>
            <a:solidFill>
              <a:schemeClr val="tx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sp>
          <p:nvSpPr>
            <p:cNvPr id="69" name="Oval 17">
              <a:extLst>
                <a:ext uri="{FF2B5EF4-FFF2-40B4-BE49-F238E27FC236}">
                  <a16:creationId xmlns:a16="http://schemas.microsoft.com/office/drawing/2014/main" id="{DC0958A6-96DB-960B-8C68-49390AA1D745}"/>
                </a:ext>
              </a:extLst>
            </p:cNvPr>
            <p:cNvSpPr/>
            <p:nvPr/>
          </p:nvSpPr>
          <p:spPr>
            <a:xfrm>
              <a:off x="7808290" y="4668394"/>
              <a:ext cx="226668" cy="226668"/>
            </a:xfrm>
            <a:prstGeom prst="ellipse">
              <a:avLst/>
            </a:prstGeom>
            <a:solidFill>
              <a:schemeClr val="tx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sz="800"/>
            </a:p>
          </p:txBody>
        </p:sp>
      </p:grpSp>
      <p:sp>
        <p:nvSpPr>
          <p:cNvPr id="89" name="Oval 10">
            <a:extLst>
              <a:ext uri="{FF2B5EF4-FFF2-40B4-BE49-F238E27FC236}">
                <a16:creationId xmlns:a16="http://schemas.microsoft.com/office/drawing/2014/main" id="{D1D8AECD-667F-BD75-B605-7090BA139792}"/>
              </a:ext>
            </a:extLst>
          </p:cNvPr>
          <p:cNvSpPr/>
          <p:nvPr/>
        </p:nvSpPr>
        <p:spPr>
          <a:xfrm>
            <a:off x="8248142" y="3144398"/>
            <a:ext cx="580166" cy="580166"/>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90" name="Oval 11">
            <a:extLst>
              <a:ext uri="{FF2B5EF4-FFF2-40B4-BE49-F238E27FC236}">
                <a16:creationId xmlns:a16="http://schemas.microsoft.com/office/drawing/2014/main" id="{2211D133-C7AA-2497-988F-80D192974CFB}"/>
              </a:ext>
            </a:extLst>
          </p:cNvPr>
          <p:cNvSpPr/>
          <p:nvPr/>
        </p:nvSpPr>
        <p:spPr>
          <a:xfrm>
            <a:off x="9792154" y="3144398"/>
            <a:ext cx="580166" cy="580166"/>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91" name="Abgerundetes Rechteck 13">
            <a:extLst>
              <a:ext uri="{FF2B5EF4-FFF2-40B4-BE49-F238E27FC236}">
                <a16:creationId xmlns:a16="http://schemas.microsoft.com/office/drawing/2014/main" id="{7E26D0B0-127B-437B-0452-2F37CC87FA29}"/>
              </a:ext>
            </a:extLst>
          </p:cNvPr>
          <p:cNvSpPr/>
          <p:nvPr/>
        </p:nvSpPr>
        <p:spPr>
          <a:xfrm>
            <a:off x="8223701" y="3849004"/>
            <a:ext cx="3374132" cy="336610"/>
          </a:xfrm>
          <a:prstGeom prst="roundRect">
            <a:avLst>
              <a:gd name="adj" fmla="val 50000"/>
            </a:avLst>
          </a:prstGeom>
          <a:solidFill>
            <a:srgbClr val="FFFFFF"/>
          </a:solidFill>
          <a:ln w="1587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endParaRPr kumimoji="0" lang="de-DE" sz="1800" b="0" i="0" u="none" strike="noStrike" kern="0" cap="none" spc="0" normalizeH="0" baseline="0" noProof="0">
              <a:ln>
                <a:noFill/>
              </a:ln>
              <a:solidFill>
                <a:srgbClr val="000000"/>
              </a:solidFill>
              <a:effectLst/>
              <a:uLnTx/>
              <a:uFillTx/>
            </a:endParaRPr>
          </a:p>
        </p:txBody>
      </p:sp>
      <p:sp>
        <p:nvSpPr>
          <p:cNvPr id="95" name="Rechteck 94">
            <a:extLst>
              <a:ext uri="{FF2B5EF4-FFF2-40B4-BE49-F238E27FC236}">
                <a16:creationId xmlns:a16="http://schemas.microsoft.com/office/drawing/2014/main" id="{216E72E2-C98E-446F-8E58-2E701DB9D3D5}"/>
              </a:ext>
            </a:extLst>
          </p:cNvPr>
          <p:cNvSpPr/>
          <p:nvPr/>
        </p:nvSpPr>
        <p:spPr>
          <a:xfrm>
            <a:off x="8207266" y="3290978"/>
            <a:ext cx="660809" cy="30777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ctr" defTabSz="914621">
              <a:defRPr/>
            </a:pPr>
            <a:r>
              <a:rPr lang="de-DE" sz="1400" cap="all" spc="-100">
                <a:solidFill>
                  <a:schemeClr val="bg1"/>
                </a:solidFill>
                <a:latin typeface="Arial" panose="020B0604020202020204" pitchFamily="34" charset="0"/>
                <a:cs typeface="Arial" panose="020B0604020202020204" pitchFamily="34" charset="0"/>
              </a:rPr>
              <a:t>90</a:t>
            </a:r>
            <a:r>
              <a:rPr lang="de-DE" sz="1000" cap="all" spc="-100">
                <a:solidFill>
                  <a:schemeClr val="bg1"/>
                </a:solidFill>
                <a:latin typeface="Arial" panose="020B0604020202020204" pitchFamily="34" charset="0"/>
                <a:cs typeface="Arial" panose="020B0604020202020204" pitchFamily="34" charset="0"/>
              </a:rPr>
              <a:t> </a:t>
            </a:r>
            <a:r>
              <a:rPr lang="de-DE" sz="1400" cap="all" spc="-100">
                <a:solidFill>
                  <a:schemeClr val="bg1"/>
                </a:solidFill>
                <a:latin typeface="Arial" panose="020B0604020202020204" pitchFamily="34" charset="0"/>
                <a:cs typeface="Arial" panose="020B0604020202020204" pitchFamily="34" charset="0"/>
              </a:rPr>
              <a:t>%</a:t>
            </a:r>
            <a:r>
              <a:rPr lang="de-DE" sz="1400" cap="all" spc="-100" baseline="30000">
                <a:solidFill>
                  <a:schemeClr val="bg1"/>
                </a:solidFill>
                <a:latin typeface="Arial" panose="020B0604020202020204" pitchFamily="34" charset="0"/>
                <a:cs typeface="Arial" panose="020B0604020202020204" pitchFamily="34" charset="0"/>
              </a:rPr>
              <a:t>2</a:t>
            </a:r>
            <a:endParaRPr lang="de-DE" sz="1600" cap="all" spc="-100" baseline="30000">
              <a:solidFill>
                <a:schemeClr val="bg1"/>
              </a:solidFill>
              <a:latin typeface="Arial" panose="020B0604020202020204" pitchFamily="34" charset="0"/>
              <a:cs typeface="Arial" panose="020B0604020202020204" pitchFamily="34" charset="0"/>
            </a:endParaRPr>
          </a:p>
        </p:txBody>
      </p:sp>
      <p:grpSp>
        <p:nvGrpSpPr>
          <p:cNvPr id="96" name="Gruppieren 95">
            <a:extLst>
              <a:ext uri="{FF2B5EF4-FFF2-40B4-BE49-F238E27FC236}">
                <a16:creationId xmlns:a16="http://schemas.microsoft.com/office/drawing/2014/main" id="{C4C43274-81D0-A569-F2C3-478CC18C69D2}"/>
              </a:ext>
            </a:extLst>
          </p:cNvPr>
          <p:cNvGrpSpPr/>
          <p:nvPr/>
        </p:nvGrpSpPr>
        <p:grpSpPr>
          <a:xfrm>
            <a:off x="8945819" y="3126545"/>
            <a:ext cx="785575" cy="766272"/>
            <a:chOff x="8668014" y="3636142"/>
            <a:chExt cx="785575" cy="766272"/>
          </a:xfrm>
        </p:grpSpPr>
        <p:sp>
          <p:nvSpPr>
            <p:cNvPr id="97" name="Oval 12">
              <a:extLst>
                <a:ext uri="{FF2B5EF4-FFF2-40B4-BE49-F238E27FC236}">
                  <a16:creationId xmlns:a16="http://schemas.microsoft.com/office/drawing/2014/main" id="{A842DA5F-EB03-12BD-C3F1-11662001261F}"/>
                </a:ext>
              </a:extLst>
            </p:cNvPr>
            <p:cNvSpPr/>
            <p:nvPr/>
          </p:nvSpPr>
          <p:spPr>
            <a:xfrm>
              <a:off x="8668014" y="3636142"/>
              <a:ext cx="766272" cy="76627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98" name="Rechteck 97">
              <a:extLst>
                <a:ext uri="{FF2B5EF4-FFF2-40B4-BE49-F238E27FC236}">
                  <a16:creationId xmlns:a16="http://schemas.microsoft.com/office/drawing/2014/main" id="{E341A5C6-DD5F-1D39-6467-B7896292464B}"/>
                </a:ext>
              </a:extLst>
            </p:cNvPr>
            <p:cNvSpPr/>
            <p:nvPr/>
          </p:nvSpPr>
          <p:spPr>
            <a:xfrm>
              <a:off x="8687316" y="3795728"/>
              <a:ext cx="766273" cy="369332"/>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ctr" defTabSz="914621">
                <a:defRPr/>
              </a:pPr>
              <a:r>
                <a:rPr lang="de-DE" cap="all" spc="-100">
                  <a:solidFill>
                    <a:schemeClr val="bg1"/>
                  </a:solidFill>
                  <a:latin typeface="Arial" panose="020B0604020202020204" pitchFamily="34" charset="0"/>
                  <a:cs typeface="Arial" panose="020B0604020202020204" pitchFamily="34" charset="0"/>
                </a:rPr>
                <a:t>80</a:t>
              </a:r>
              <a:r>
                <a:rPr lang="de-DE" sz="1100" cap="all" spc="-100">
                  <a:solidFill>
                    <a:schemeClr val="bg1"/>
                  </a:solidFill>
                  <a:latin typeface="Arial" panose="020B0604020202020204" pitchFamily="34" charset="0"/>
                  <a:cs typeface="Arial" panose="020B0604020202020204" pitchFamily="34" charset="0"/>
                </a:rPr>
                <a:t> </a:t>
              </a:r>
              <a:r>
                <a:rPr lang="de-DE" cap="all" spc="-100">
                  <a:solidFill>
                    <a:schemeClr val="bg1"/>
                  </a:solidFill>
                  <a:latin typeface="Arial" panose="020B0604020202020204" pitchFamily="34" charset="0"/>
                  <a:cs typeface="Arial" panose="020B0604020202020204" pitchFamily="34" charset="0"/>
                </a:rPr>
                <a:t>%</a:t>
              </a:r>
              <a:endParaRPr lang="de-DE" sz="2000" cap="all" spc="-100">
                <a:solidFill>
                  <a:schemeClr val="bg1"/>
                </a:solidFill>
                <a:latin typeface="Arial" panose="020B0604020202020204" pitchFamily="34" charset="0"/>
                <a:cs typeface="Arial" panose="020B0604020202020204" pitchFamily="34" charset="0"/>
              </a:endParaRPr>
            </a:p>
          </p:txBody>
        </p:sp>
      </p:grpSp>
      <p:sp>
        <p:nvSpPr>
          <p:cNvPr id="99" name="Rechteck 98">
            <a:extLst>
              <a:ext uri="{FF2B5EF4-FFF2-40B4-BE49-F238E27FC236}">
                <a16:creationId xmlns:a16="http://schemas.microsoft.com/office/drawing/2014/main" id="{17097C3A-BDB9-A053-BD6F-0123455F6404}"/>
              </a:ext>
            </a:extLst>
          </p:cNvPr>
          <p:cNvSpPr/>
          <p:nvPr/>
        </p:nvSpPr>
        <p:spPr>
          <a:xfrm>
            <a:off x="9784626" y="3290978"/>
            <a:ext cx="641629" cy="30777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ctr" defTabSz="914621">
              <a:defRPr/>
            </a:pPr>
            <a:r>
              <a:rPr lang="de-DE" sz="1400" cap="all" spc="-100">
                <a:solidFill>
                  <a:schemeClr val="bg1"/>
                </a:solidFill>
                <a:latin typeface="Arial" panose="020B0604020202020204" pitchFamily="34" charset="0"/>
                <a:cs typeface="Arial" panose="020B0604020202020204" pitchFamily="34" charset="0"/>
              </a:rPr>
              <a:t>60</a:t>
            </a:r>
            <a:r>
              <a:rPr lang="de-DE" sz="1000" cap="all" spc="-100">
                <a:solidFill>
                  <a:schemeClr val="bg1"/>
                </a:solidFill>
                <a:latin typeface="Arial" panose="020B0604020202020204" pitchFamily="34" charset="0"/>
                <a:cs typeface="Arial" panose="020B0604020202020204" pitchFamily="34" charset="0"/>
              </a:rPr>
              <a:t> </a:t>
            </a:r>
            <a:r>
              <a:rPr lang="de-DE" sz="1400" cap="all" spc="-100">
                <a:solidFill>
                  <a:schemeClr val="bg1"/>
                </a:solidFill>
                <a:latin typeface="Arial" panose="020B0604020202020204" pitchFamily="34" charset="0"/>
                <a:cs typeface="Arial" panose="020B0604020202020204" pitchFamily="34" charset="0"/>
              </a:rPr>
              <a:t>%</a:t>
            </a:r>
            <a:r>
              <a:rPr lang="de-DE" sz="1400" cap="all" spc="-100" baseline="30000">
                <a:solidFill>
                  <a:schemeClr val="bg1"/>
                </a:solidFill>
                <a:latin typeface="Arial" panose="020B0604020202020204" pitchFamily="34" charset="0"/>
                <a:cs typeface="Arial" panose="020B0604020202020204" pitchFamily="34" charset="0"/>
              </a:rPr>
              <a:t>3</a:t>
            </a:r>
            <a:endParaRPr lang="de-DE" sz="1600" cap="all" spc="-100" baseline="30000">
              <a:solidFill>
                <a:schemeClr val="bg1"/>
              </a:solidFill>
              <a:latin typeface="Arial" panose="020B0604020202020204" pitchFamily="34" charset="0"/>
              <a:cs typeface="Arial" panose="020B0604020202020204" pitchFamily="34" charset="0"/>
            </a:endParaRPr>
          </a:p>
        </p:txBody>
      </p:sp>
      <p:grpSp>
        <p:nvGrpSpPr>
          <p:cNvPr id="100" name="Gruppieren 99">
            <a:extLst>
              <a:ext uri="{FF2B5EF4-FFF2-40B4-BE49-F238E27FC236}">
                <a16:creationId xmlns:a16="http://schemas.microsoft.com/office/drawing/2014/main" id="{3EA044C1-A974-523F-0C6E-390758CA1C69}"/>
              </a:ext>
            </a:extLst>
          </p:cNvPr>
          <p:cNvGrpSpPr/>
          <p:nvPr/>
        </p:nvGrpSpPr>
        <p:grpSpPr>
          <a:xfrm>
            <a:off x="8874820" y="3757756"/>
            <a:ext cx="902928" cy="963982"/>
            <a:chOff x="5345537" y="4104780"/>
            <a:chExt cx="1073261" cy="1145833"/>
          </a:xfrm>
        </p:grpSpPr>
        <p:grpSp>
          <p:nvGrpSpPr>
            <p:cNvPr id="101" name="Gruppieren 100">
              <a:extLst>
                <a:ext uri="{FF2B5EF4-FFF2-40B4-BE49-F238E27FC236}">
                  <a16:creationId xmlns:a16="http://schemas.microsoft.com/office/drawing/2014/main" id="{84C361D4-138A-8637-7429-3C1AD0967CC0}"/>
                </a:ext>
              </a:extLst>
            </p:cNvPr>
            <p:cNvGrpSpPr/>
            <p:nvPr/>
          </p:nvGrpSpPr>
          <p:grpSpPr>
            <a:xfrm>
              <a:off x="5345537" y="4104780"/>
              <a:ext cx="1073261" cy="545472"/>
              <a:chOff x="5345537" y="4104780"/>
              <a:chExt cx="1073261" cy="545472"/>
            </a:xfrm>
          </p:grpSpPr>
          <p:sp>
            <p:nvSpPr>
              <p:cNvPr id="103" name="Abgerundetes Rechteck 20">
                <a:extLst>
                  <a:ext uri="{FF2B5EF4-FFF2-40B4-BE49-F238E27FC236}">
                    <a16:creationId xmlns:a16="http://schemas.microsoft.com/office/drawing/2014/main" id="{56DE549E-2EF0-BB16-2B35-A1F3ADAFC7AD}"/>
                  </a:ext>
                </a:extLst>
              </p:cNvPr>
              <p:cNvSpPr/>
              <p:nvPr/>
            </p:nvSpPr>
            <p:spPr>
              <a:xfrm>
                <a:off x="5345537" y="4104780"/>
                <a:ext cx="1073261" cy="545472"/>
              </a:xfrm>
              <a:prstGeom prst="roundRect">
                <a:avLst>
                  <a:gd name="adj" fmla="val 50000"/>
                </a:avLst>
              </a:prstGeom>
              <a:solidFill>
                <a:schemeClr val="tx1"/>
              </a:solidFill>
              <a:ln w="12700" cap="flat">
                <a:no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endParaRPr kumimoji="0" lang="de-DE" sz="1800" b="0" i="0" u="none" strike="noStrike" kern="0" cap="none" spc="0" normalizeH="0" baseline="0" noProof="0">
                  <a:ln>
                    <a:noFill/>
                  </a:ln>
                  <a:solidFill>
                    <a:srgbClr val="000000"/>
                  </a:solidFill>
                  <a:effectLst/>
                  <a:uLnTx/>
                  <a:uFillTx/>
                </a:endParaRPr>
              </a:p>
            </p:txBody>
          </p:sp>
          <p:sp>
            <p:nvSpPr>
              <p:cNvPr id="104" name="Abgerundetes Rechteck 21">
                <a:extLst>
                  <a:ext uri="{FF2B5EF4-FFF2-40B4-BE49-F238E27FC236}">
                    <a16:creationId xmlns:a16="http://schemas.microsoft.com/office/drawing/2014/main" id="{422154B4-2131-4968-FE79-BEA915D92798}"/>
                  </a:ext>
                </a:extLst>
              </p:cNvPr>
              <p:cNvSpPr/>
              <p:nvPr/>
            </p:nvSpPr>
            <p:spPr>
              <a:xfrm>
                <a:off x="5414782" y="4148780"/>
                <a:ext cx="941123" cy="448638"/>
              </a:xfrm>
              <a:prstGeom prst="roundRect">
                <a:avLst>
                  <a:gd name="adj" fmla="val 50000"/>
                </a:avLst>
              </a:prstGeom>
              <a:solidFill>
                <a:schemeClr val="tx1"/>
              </a:solidFill>
              <a:ln w="15875" cap="flat">
                <a:solidFill>
                  <a:srgbClr val="F86200"/>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endParaRPr kumimoji="0" lang="de-DE" sz="1800" b="0" i="0" u="none" strike="noStrike" kern="0" cap="none" spc="0" normalizeH="0" baseline="0" noProof="0">
                  <a:ln>
                    <a:noFill/>
                  </a:ln>
                  <a:solidFill>
                    <a:srgbClr val="000000"/>
                  </a:solidFill>
                  <a:effectLst/>
                  <a:uLnTx/>
                  <a:uFillTx/>
                </a:endParaRPr>
              </a:p>
            </p:txBody>
          </p:sp>
          <p:sp>
            <p:nvSpPr>
              <p:cNvPr id="105" name="Rechteck 175">
                <a:extLst>
                  <a:ext uri="{FF2B5EF4-FFF2-40B4-BE49-F238E27FC236}">
                    <a16:creationId xmlns:a16="http://schemas.microsoft.com/office/drawing/2014/main" id="{DC13DE6F-2729-A86D-4EEE-11D9E0CEAABB}"/>
                  </a:ext>
                </a:extLst>
              </p:cNvPr>
              <p:cNvSpPr/>
              <p:nvPr/>
            </p:nvSpPr>
            <p:spPr>
              <a:xfrm rot="2700000">
                <a:off x="5992937" y="4284823"/>
                <a:ext cx="174372" cy="174372"/>
              </a:xfrm>
              <a:custGeom>
                <a:avLst/>
                <a:gdLst>
                  <a:gd name="connsiteX0" fmla="*/ 0 w 562684"/>
                  <a:gd name="connsiteY0" fmla="*/ 0 h 562684"/>
                  <a:gd name="connsiteX1" fmla="*/ 562684 w 562684"/>
                  <a:gd name="connsiteY1" fmla="*/ 0 h 562684"/>
                  <a:gd name="connsiteX2" fmla="*/ 562684 w 562684"/>
                  <a:gd name="connsiteY2" fmla="*/ 562684 h 562684"/>
                  <a:gd name="connsiteX3" fmla="*/ 562684 w 562684"/>
                  <a:gd name="connsiteY3" fmla="*/ 562684 h 562684"/>
                  <a:gd name="connsiteX4" fmla="*/ 91440 w 562684"/>
                  <a:gd name="connsiteY4" fmla="*/ 654124 h 654124"/>
                </a:gdLst>
                <a:ahLst/>
                <a:cxnLst>
                  <a:cxn ang="0">
                    <a:pos x="connsiteX0" y="connsiteY0"/>
                  </a:cxn>
                  <a:cxn ang="0">
                    <a:pos x="connsiteX1" y="connsiteY1"/>
                  </a:cxn>
                  <a:cxn ang="0">
                    <a:pos x="connsiteX2" y="connsiteY2"/>
                  </a:cxn>
                </a:cxnLst>
                <a:rect l="l" t="t" r="r" b="b"/>
                <a:pathLst>
                  <a:path w="562684" h="562684">
                    <a:moveTo>
                      <a:pt x="0" y="0"/>
                    </a:moveTo>
                    <a:lnTo>
                      <a:pt x="562684" y="0"/>
                    </a:lnTo>
                    <a:lnTo>
                      <a:pt x="562684" y="562684"/>
                    </a:lnTo>
                  </a:path>
                </a:pathLst>
              </a:custGeom>
              <a:ln w="15875">
                <a:solidFill>
                  <a:srgbClr val="F862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106" name="Rechteck 175">
                <a:extLst>
                  <a:ext uri="{FF2B5EF4-FFF2-40B4-BE49-F238E27FC236}">
                    <a16:creationId xmlns:a16="http://schemas.microsoft.com/office/drawing/2014/main" id="{8DA806C1-778E-D9F3-7E16-5EE1D6D7CBCD}"/>
                  </a:ext>
                </a:extLst>
              </p:cNvPr>
              <p:cNvSpPr/>
              <p:nvPr/>
            </p:nvSpPr>
            <p:spPr>
              <a:xfrm rot="13500000">
                <a:off x="5603381" y="4284823"/>
                <a:ext cx="174372" cy="174372"/>
              </a:xfrm>
              <a:custGeom>
                <a:avLst/>
                <a:gdLst>
                  <a:gd name="connsiteX0" fmla="*/ 0 w 562684"/>
                  <a:gd name="connsiteY0" fmla="*/ 0 h 562684"/>
                  <a:gd name="connsiteX1" fmla="*/ 562684 w 562684"/>
                  <a:gd name="connsiteY1" fmla="*/ 0 h 562684"/>
                  <a:gd name="connsiteX2" fmla="*/ 562684 w 562684"/>
                  <a:gd name="connsiteY2" fmla="*/ 562684 h 562684"/>
                  <a:gd name="connsiteX3" fmla="*/ 562684 w 562684"/>
                  <a:gd name="connsiteY3" fmla="*/ 562684 h 562684"/>
                  <a:gd name="connsiteX4" fmla="*/ 91440 w 562684"/>
                  <a:gd name="connsiteY4" fmla="*/ 654124 h 654124"/>
                </a:gdLst>
                <a:ahLst/>
                <a:cxnLst>
                  <a:cxn ang="0">
                    <a:pos x="connsiteX0" y="connsiteY0"/>
                  </a:cxn>
                  <a:cxn ang="0">
                    <a:pos x="connsiteX1" y="connsiteY1"/>
                  </a:cxn>
                  <a:cxn ang="0">
                    <a:pos x="connsiteX2" y="connsiteY2"/>
                  </a:cxn>
                </a:cxnLst>
                <a:rect l="l" t="t" r="r" b="b"/>
                <a:pathLst>
                  <a:path w="562684" h="562684">
                    <a:moveTo>
                      <a:pt x="0" y="0"/>
                    </a:moveTo>
                    <a:lnTo>
                      <a:pt x="562684" y="0"/>
                    </a:lnTo>
                    <a:lnTo>
                      <a:pt x="562684" y="562684"/>
                    </a:lnTo>
                  </a:path>
                </a:pathLst>
              </a:custGeom>
              <a:ln w="15875">
                <a:solidFill>
                  <a:srgbClr val="F862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sp>
          <p:nvSpPr>
            <p:cNvPr id="102" name="Grafik 39" descr="Nach rechts zeigender Finger, Handrücken">
              <a:extLst>
                <a:ext uri="{FF2B5EF4-FFF2-40B4-BE49-F238E27FC236}">
                  <a16:creationId xmlns:a16="http://schemas.microsoft.com/office/drawing/2014/main" id="{644EE0AF-90E0-8431-FD44-DFCA2C940522}"/>
                </a:ext>
              </a:extLst>
            </p:cNvPr>
            <p:cNvSpPr/>
            <p:nvPr/>
          </p:nvSpPr>
          <p:spPr>
            <a:xfrm rot="14288552">
              <a:off x="5805292" y="4644831"/>
              <a:ext cx="720149" cy="491415"/>
            </a:xfrm>
            <a:custGeom>
              <a:avLst/>
              <a:gdLst>
                <a:gd name="connsiteX0" fmla="*/ 491580 w 530335"/>
                <a:gd name="connsiteY0" fmla="*/ 87370 h 361890"/>
                <a:gd name="connsiteX1" fmla="*/ 241610 w 530335"/>
                <a:gd name="connsiteY1" fmla="*/ 87370 h 361890"/>
                <a:gd name="connsiteX2" fmla="*/ 241547 w 530335"/>
                <a:gd name="connsiteY2" fmla="*/ 87307 h 361890"/>
                <a:gd name="connsiteX3" fmla="*/ 241610 w 530335"/>
                <a:gd name="connsiteY3" fmla="*/ 87245 h 361890"/>
                <a:gd name="connsiteX4" fmla="*/ 299440 w 530335"/>
                <a:gd name="connsiteY4" fmla="*/ 74430 h 361890"/>
                <a:gd name="connsiteX5" fmla="*/ 322363 w 530335"/>
                <a:gd name="connsiteY5" fmla="*/ 60398 h 361890"/>
                <a:gd name="connsiteX6" fmla="*/ 315627 w 530335"/>
                <a:gd name="connsiteY6" fmla="*/ 7772 h 361890"/>
                <a:gd name="connsiteX7" fmla="*/ 309791 w 530335"/>
                <a:gd name="connsiteY7" fmla="*/ 4065 h 361890"/>
                <a:gd name="connsiteX8" fmla="*/ 283000 w 530335"/>
                <a:gd name="connsiteY8" fmla="*/ 1108 h 361890"/>
                <a:gd name="connsiteX9" fmla="*/ 115505 w 530335"/>
                <a:gd name="connsiteY9" fmla="*/ 38343 h 361890"/>
                <a:gd name="connsiteX10" fmla="*/ 94884 w 530335"/>
                <a:gd name="connsiteY10" fmla="*/ 52362 h 361890"/>
                <a:gd name="connsiteX11" fmla="*/ 43730 w 530335"/>
                <a:gd name="connsiteY11" fmla="*/ 118565 h 361890"/>
                <a:gd name="connsiteX12" fmla="*/ 0 w 530335"/>
                <a:gd name="connsiteY12" fmla="*/ 118565 h 361890"/>
                <a:gd name="connsiteX13" fmla="*/ 0 w 530335"/>
                <a:gd name="connsiteY13" fmla="*/ 131043 h 361890"/>
                <a:gd name="connsiteX14" fmla="*/ 46793 w 530335"/>
                <a:gd name="connsiteY14" fmla="*/ 131043 h 361890"/>
                <a:gd name="connsiteX15" fmla="*/ 51735 w 530335"/>
                <a:gd name="connsiteY15" fmla="*/ 128616 h 361890"/>
                <a:gd name="connsiteX16" fmla="*/ 104699 w 530335"/>
                <a:gd name="connsiteY16" fmla="*/ 60074 h 361890"/>
                <a:gd name="connsiteX17" fmla="*/ 118649 w 530335"/>
                <a:gd name="connsiteY17" fmla="*/ 50409 h 361890"/>
                <a:gd name="connsiteX18" fmla="*/ 286107 w 530335"/>
                <a:gd name="connsiteY18" fmla="*/ 13193 h 361890"/>
                <a:gd name="connsiteX19" fmla="*/ 303209 w 530335"/>
                <a:gd name="connsiteY19" fmla="*/ 14734 h 361890"/>
                <a:gd name="connsiteX20" fmla="*/ 315314 w 530335"/>
                <a:gd name="connsiteY20" fmla="*/ 48093 h 361890"/>
                <a:gd name="connsiteX21" fmla="*/ 298130 w 530335"/>
                <a:gd name="connsiteY21" fmla="*/ 61939 h 361890"/>
                <a:gd name="connsiteX22" fmla="*/ 182706 w 530335"/>
                <a:gd name="connsiteY22" fmla="*/ 87519 h 361890"/>
                <a:gd name="connsiteX23" fmla="*/ 177976 w 530335"/>
                <a:gd name="connsiteY23" fmla="*/ 94968 h 361890"/>
                <a:gd name="connsiteX24" fmla="*/ 184054 w 530335"/>
                <a:gd name="connsiteY24" fmla="*/ 99848 h 361890"/>
                <a:gd name="connsiteX25" fmla="*/ 491773 w 530335"/>
                <a:gd name="connsiteY25" fmla="*/ 99848 h 361890"/>
                <a:gd name="connsiteX26" fmla="*/ 517847 w 530335"/>
                <a:gd name="connsiteY26" fmla="*/ 123819 h 361890"/>
                <a:gd name="connsiteX27" fmla="*/ 494407 w 530335"/>
                <a:gd name="connsiteY27" fmla="*/ 149731 h 361890"/>
                <a:gd name="connsiteX28" fmla="*/ 492890 w 530335"/>
                <a:gd name="connsiteY28" fmla="*/ 149761 h 361890"/>
                <a:gd name="connsiteX29" fmla="*/ 324434 w 530335"/>
                <a:gd name="connsiteY29" fmla="*/ 149761 h 361890"/>
                <a:gd name="connsiteX30" fmla="*/ 318488 w 530335"/>
                <a:gd name="connsiteY30" fmla="*/ 156293 h 361890"/>
                <a:gd name="connsiteX31" fmla="*/ 325020 w 530335"/>
                <a:gd name="connsiteY31" fmla="*/ 162239 h 361890"/>
                <a:gd name="connsiteX32" fmla="*/ 341379 w 530335"/>
                <a:gd name="connsiteY32" fmla="*/ 166120 h 361890"/>
                <a:gd name="connsiteX33" fmla="*/ 331191 w 530335"/>
                <a:gd name="connsiteY33" fmla="*/ 223557 h 361890"/>
                <a:gd name="connsiteX34" fmla="*/ 326457 w 530335"/>
                <a:gd name="connsiteY34" fmla="*/ 231002 h 361890"/>
                <a:gd name="connsiteX35" fmla="*/ 328134 w 530335"/>
                <a:gd name="connsiteY35" fmla="*/ 234057 h 361890"/>
                <a:gd name="connsiteX36" fmla="*/ 336912 w 530335"/>
                <a:gd name="connsiteY36" fmla="*/ 255532 h 361890"/>
                <a:gd name="connsiteX37" fmla="*/ 304381 w 530335"/>
                <a:gd name="connsiteY37" fmla="*/ 287021 h 361890"/>
                <a:gd name="connsiteX38" fmla="*/ 301973 w 530335"/>
                <a:gd name="connsiteY38" fmla="*/ 287021 h 361890"/>
                <a:gd name="connsiteX39" fmla="*/ 295735 w 530335"/>
                <a:gd name="connsiteY39" fmla="*/ 293261 h 361890"/>
                <a:gd name="connsiteX40" fmla="*/ 297562 w 530335"/>
                <a:gd name="connsiteY40" fmla="*/ 297671 h 361890"/>
                <a:gd name="connsiteX41" fmla="*/ 305717 w 530335"/>
                <a:gd name="connsiteY41" fmla="*/ 318453 h 361890"/>
                <a:gd name="connsiteX42" fmla="*/ 273192 w 530335"/>
                <a:gd name="connsiteY42" fmla="*/ 349412 h 361890"/>
                <a:gd name="connsiteX43" fmla="*/ 162217 w 530335"/>
                <a:gd name="connsiteY43" fmla="*/ 349412 h 361890"/>
                <a:gd name="connsiteX44" fmla="*/ 78189 w 530335"/>
                <a:gd name="connsiteY44" fmla="*/ 319926 h 361890"/>
                <a:gd name="connsiteX45" fmla="*/ 31196 w 530335"/>
                <a:gd name="connsiteY45" fmla="*/ 299499 h 361890"/>
                <a:gd name="connsiteX46" fmla="*/ 0 w 530335"/>
                <a:gd name="connsiteY46" fmla="*/ 299499 h 361890"/>
                <a:gd name="connsiteX47" fmla="*/ 0 w 530335"/>
                <a:gd name="connsiteY47" fmla="*/ 311977 h 361890"/>
                <a:gd name="connsiteX48" fmla="*/ 31196 w 530335"/>
                <a:gd name="connsiteY48" fmla="*/ 311977 h 361890"/>
                <a:gd name="connsiteX49" fmla="*/ 70502 w 530335"/>
                <a:gd name="connsiteY49" fmla="*/ 329771 h 361890"/>
                <a:gd name="connsiteX50" fmla="*/ 162217 w 530335"/>
                <a:gd name="connsiteY50" fmla="*/ 361890 h 361890"/>
                <a:gd name="connsiteX51" fmla="*/ 272799 w 530335"/>
                <a:gd name="connsiteY51" fmla="*/ 361890 h 361890"/>
                <a:gd name="connsiteX52" fmla="*/ 318195 w 530335"/>
                <a:gd name="connsiteY52" fmla="*/ 317648 h 361890"/>
                <a:gd name="connsiteX53" fmla="*/ 313622 w 530335"/>
                <a:gd name="connsiteY53" fmla="*/ 298781 h 361890"/>
                <a:gd name="connsiteX54" fmla="*/ 348645 w 530335"/>
                <a:gd name="connsiteY54" fmla="*/ 247555 h 361890"/>
                <a:gd name="connsiteX55" fmla="*/ 342883 w 530335"/>
                <a:gd name="connsiteY55" fmla="*/ 232647 h 361890"/>
                <a:gd name="connsiteX56" fmla="*/ 364165 w 530335"/>
                <a:gd name="connsiteY56" fmla="*/ 175230 h 361890"/>
                <a:gd name="connsiteX57" fmla="*/ 355080 w 530335"/>
                <a:gd name="connsiteY57" fmla="*/ 162332 h 361890"/>
                <a:gd name="connsiteX58" fmla="*/ 355124 w 530335"/>
                <a:gd name="connsiteY58" fmla="*/ 162233 h 361890"/>
                <a:gd name="connsiteX59" fmla="*/ 492890 w 530335"/>
                <a:gd name="connsiteY59" fmla="*/ 162233 h 361890"/>
                <a:gd name="connsiteX60" fmla="*/ 530334 w 530335"/>
                <a:gd name="connsiteY60" fmla="*/ 125598 h 361890"/>
                <a:gd name="connsiteX61" fmla="*/ 530325 w 530335"/>
                <a:gd name="connsiteY61" fmla="*/ 124280 h 361890"/>
                <a:gd name="connsiteX62" fmla="*/ 491580 w 530335"/>
                <a:gd name="connsiteY62" fmla="*/ 87370 h 36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0335" h="361890">
                  <a:moveTo>
                    <a:pt x="491580" y="87370"/>
                  </a:moveTo>
                  <a:lnTo>
                    <a:pt x="241610" y="87370"/>
                  </a:lnTo>
                  <a:cubicBezTo>
                    <a:pt x="241575" y="87370"/>
                    <a:pt x="241547" y="87342"/>
                    <a:pt x="241547" y="87307"/>
                  </a:cubicBezTo>
                  <a:cubicBezTo>
                    <a:pt x="241547" y="87273"/>
                    <a:pt x="241575" y="87245"/>
                    <a:pt x="241610" y="87245"/>
                  </a:cubicBezTo>
                  <a:lnTo>
                    <a:pt x="299440" y="74430"/>
                  </a:lnTo>
                  <a:cubicBezTo>
                    <a:pt x="308492" y="72591"/>
                    <a:pt x="316608" y="67624"/>
                    <a:pt x="322363" y="60398"/>
                  </a:cubicBezTo>
                  <a:cubicBezTo>
                    <a:pt x="335035" y="44006"/>
                    <a:pt x="332019" y="20445"/>
                    <a:pt x="315627" y="7772"/>
                  </a:cubicBezTo>
                  <a:cubicBezTo>
                    <a:pt x="313800" y="6359"/>
                    <a:pt x="311847" y="5119"/>
                    <a:pt x="309791" y="4065"/>
                  </a:cubicBezTo>
                  <a:cubicBezTo>
                    <a:pt x="301480" y="-20"/>
                    <a:pt x="292002" y="-1066"/>
                    <a:pt x="283000" y="1108"/>
                  </a:cubicBezTo>
                  <a:lnTo>
                    <a:pt x="115505" y="38343"/>
                  </a:lnTo>
                  <a:cubicBezTo>
                    <a:pt x="107359" y="40797"/>
                    <a:pt x="100162" y="45690"/>
                    <a:pt x="94884" y="52362"/>
                  </a:cubicBezTo>
                  <a:lnTo>
                    <a:pt x="43730" y="118565"/>
                  </a:lnTo>
                  <a:lnTo>
                    <a:pt x="0" y="118565"/>
                  </a:lnTo>
                  <a:lnTo>
                    <a:pt x="0" y="131043"/>
                  </a:lnTo>
                  <a:lnTo>
                    <a:pt x="46793" y="131043"/>
                  </a:lnTo>
                  <a:cubicBezTo>
                    <a:pt x="48727" y="131044"/>
                    <a:pt x="50553" y="130147"/>
                    <a:pt x="51735" y="128616"/>
                  </a:cubicBezTo>
                  <a:lnTo>
                    <a:pt x="104699" y="60074"/>
                  </a:lnTo>
                  <a:cubicBezTo>
                    <a:pt x="108279" y="55530"/>
                    <a:pt x="113138" y="52164"/>
                    <a:pt x="118649" y="50409"/>
                  </a:cubicBezTo>
                  <a:lnTo>
                    <a:pt x="286107" y="13193"/>
                  </a:lnTo>
                  <a:cubicBezTo>
                    <a:pt x="291821" y="11805"/>
                    <a:pt x="297834" y="12347"/>
                    <a:pt x="303209" y="14734"/>
                  </a:cubicBezTo>
                  <a:cubicBezTo>
                    <a:pt x="315763" y="20603"/>
                    <a:pt x="321183" y="35538"/>
                    <a:pt x="315314" y="48093"/>
                  </a:cubicBezTo>
                  <a:cubicBezTo>
                    <a:pt x="312032" y="55115"/>
                    <a:pt x="305689" y="60225"/>
                    <a:pt x="298130" y="61939"/>
                  </a:cubicBezTo>
                  <a:lnTo>
                    <a:pt x="182706" y="87519"/>
                  </a:lnTo>
                  <a:cubicBezTo>
                    <a:pt x="179343" y="88270"/>
                    <a:pt x="177225" y="91604"/>
                    <a:pt x="177976" y="94968"/>
                  </a:cubicBezTo>
                  <a:cubicBezTo>
                    <a:pt x="178611" y="97816"/>
                    <a:pt x="181136" y="99843"/>
                    <a:pt x="184054" y="99848"/>
                  </a:cubicBezTo>
                  <a:lnTo>
                    <a:pt x="491773" y="99848"/>
                  </a:lnTo>
                  <a:cubicBezTo>
                    <a:pt x="505466" y="99608"/>
                    <a:pt x="516937" y="110154"/>
                    <a:pt x="517847" y="123819"/>
                  </a:cubicBezTo>
                  <a:cubicBezTo>
                    <a:pt x="518530" y="137447"/>
                    <a:pt x="508036" y="149048"/>
                    <a:pt x="494407" y="149731"/>
                  </a:cubicBezTo>
                  <a:cubicBezTo>
                    <a:pt x="493902" y="149756"/>
                    <a:pt x="493396" y="149766"/>
                    <a:pt x="492890" y="149761"/>
                  </a:cubicBezTo>
                  <a:lnTo>
                    <a:pt x="324434" y="149761"/>
                  </a:lnTo>
                  <a:cubicBezTo>
                    <a:pt x="320988" y="149923"/>
                    <a:pt x="318326" y="152847"/>
                    <a:pt x="318488" y="156293"/>
                  </a:cubicBezTo>
                  <a:cubicBezTo>
                    <a:pt x="318650" y="159739"/>
                    <a:pt x="321575" y="162401"/>
                    <a:pt x="325020" y="162239"/>
                  </a:cubicBezTo>
                  <a:cubicBezTo>
                    <a:pt x="330773" y="161297"/>
                    <a:pt x="336663" y="162694"/>
                    <a:pt x="341379" y="166120"/>
                  </a:cubicBezTo>
                  <a:cubicBezTo>
                    <a:pt x="367178" y="187701"/>
                    <a:pt x="354394" y="218403"/>
                    <a:pt x="331191" y="223557"/>
                  </a:cubicBezTo>
                  <a:cubicBezTo>
                    <a:pt x="327827" y="224305"/>
                    <a:pt x="325708" y="227639"/>
                    <a:pt x="326457" y="231002"/>
                  </a:cubicBezTo>
                  <a:cubicBezTo>
                    <a:pt x="326714" y="232159"/>
                    <a:pt x="327296" y="233219"/>
                    <a:pt x="328134" y="234057"/>
                  </a:cubicBezTo>
                  <a:cubicBezTo>
                    <a:pt x="333773" y="239781"/>
                    <a:pt x="336927" y="247497"/>
                    <a:pt x="336912" y="255532"/>
                  </a:cubicBezTo>
                  <a:cubicBezTo>
                    <a:pt x="336427" y="273124"/>
                    <a:pt x="321980" y="287109"/>
                    <a:pt x="304381" y="287021"/>
                  </a:cubicBezTo>
                  <a:lnTo>
                    <a:pt x="301973" y="287021"/>
                  </a:lnTo>
                  <a:cubicBezTo>
                    <a:pt x="298527" y="287021"/>
                    <a:pt x="295735" y="289815"/>
                    <a:pt x="295735" y="293261"/>
                  </a:cubicBezTo>
                  <a:cubicBezTo>
                    <a:pt x="295736" y="294915"/>
                    <a:pt x="296393" y="296501"/>
                    <a:pt x="297562" y="297671"/>
                  </a:cubicBezTo>
                  <a:cubicBezTo>
                    <a:pt x="302966" y="303219"/>
                    <a:pt x="305906" y="310711"/>
                    <a:pt x="305717" y="318453"/>
                  </a:cubicBezTo>
                  <a:cubicBezTo>
                    <a:pt x="304896" y="335809"/>
                    <a:pt x="290567" y="349448"/>
                    <a:pt x="273192" y="349412"/>
                  </a:cubicBezTo>
                  <a:lnTo>
                    <a:pt x="162217" y="349412"/>
                  </a:lnTo>
                  <a:cubicBezTo>
                    <a:pt x="115979" y="349412"/>
                    <a:pt x="95901" y="333752"/>
                    <a:pt x="78189" y="319926"/>
                  </a:cubicBezTo>
                  <a:cubicBezTo>
                    <a:pt x="64725" y="309425"/>
                    <a:pt x="52003" y="299499"/>
                    <a:pt x="31196" y="299499"/>
                  </a:cubicBezTo>
                  <a:lnTo>
                    <a:pt x="0" y="299499"/>
                  </a:lnTo>
                  <a:lnTo>
                    <a:pt x="0" y="311977"/>
                  </a:lnTo>
                  <a:lnTo>
                    <a:pt x="31196" y="311977"/>
                  </a:lnTo>
                  <a:cubicBezTo>
                    <a:pt x="47711" y="311977"/>
                    <a:pt x="57774" y="319826"/>
                    <a:pt x="70502" y="329771"/>
                  </a:cubicBezTo>
                  <a:cubicBezTo>
                    <a:pt x="88857" y="344084"/>
                    <a:pt x="111680" y="361890"/>
                    <a:pt x="162217" y="361890"/>
                  </a:cubicBezTo>
                  <a:lnTo>
                    <a:pt x="272799" y="361890"/>
                  </a:lnTo>
                  <a:cubicBezTo>
                    <a:pt x="297478" y="362025"/>
                    <a:pt x="317694" y="342322"/>
                    <a:pt x="318195" y="317648"/>
                  </a:cubicBezTo>
                  <a:cubicBezTo>
                    <a:pt x="318152" y="311090"/>
                    <a:pt x="316586" y="304631"/>
                    <a:pt x="313622" y="298781"/>
                  </a:cubicBezTo>
                  <a:cubicBezTo>
                    <a:pt x="337439" y="294307"/>
                    <a:pt x="353120" y="271372"/>
                    <a:pt x="348645" y="247555"/>
                  </a:cubicBezTo>
                  <a:cubicBezTo>
                    <a:pt x="347653" y="242275"/>
                    <a:pt x="345700" y="237222"/>
                    <a:pt x="342883" y="232647"/>
                  </a:cubicBezTo>
                  <a:cubicBezTo>
                    <a:pt x="364615" y="222668"/>
                    <a:pt x="374143" y="196962"/>
                    <a:pt x="364165" y="175230"/>
                  </a:cubicBezTo>
                  <a:cubicBezTo>
                    <a:pt x="361952" y="170411"/>
                    <a:pt x="358873" y="166039"/>
                    <a:pt x="355080" y="162332"/>
                  </a:cubicBezTo>
                  <a:cubicBezTo>
                    <a:pt x="355024" y="162276"/>
                    <a:pt x="355043" y="162233"/>
                    <a:pt x="355124" y="162233"/>
                  </a:cubicBezTo>
                  <a:lnTo>
                    <a:pt x="492890" y="162233"/>
                  </a:lnTo>
                  <a:cubicBezTo>
                    <a:pt x="513346" y="162456"/>
                    <a:pt x="530111" y="146054"/>
                    <a:pt x="530334" y="125598"/>
                  </a:cubicBezTo>
                  <a:cubicBezTo>
                    <a:pt x="530338" y="125159"/>
                    <a:pt x="530335" y="124719"/>
                    <a:pt x="530325" y="124280"/>
                  </a:cubicBezTo>
                  <a:cubicBezTo>
                    <a:pt x="529580" y="103495"/>
                    <a:pt x="512377" y="87106"/>
                    <a:pt x="491580" y="87370"/>
                  </a:cubicBezTo>
                  <a:close/>
                </a:path>
              </a:pathLst>
            </a:custGeom>
            <a:solidFill>
              <a:schemeClr val="bg1"/>
            </a:solidFill>
            <a:ln w="0" cap="flat">
              <a:no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endParaRPr kumimoji="0" lang="de-DE" sz="2400" b="0" i="0" u="none" strike="noStrike" kern="0" cap="none" spc="0" normalizeH="0" baseline="0" noProof="0">
                <a:ln>
                  <a:noFill/>
                </a:ln>
                <a:solidFill>
                  <a:srgbClr val="000000"/>
                </a:solidFill>
                <a:effectLst/>
                <a:uLnTx/>
                <a:uFillTx/>
              </a:endParaRPr>
            </a:p>
          </p:txBody>
        </p:sp>
      </p:grpSp>
      <p:sp>
        <p:nvSpPr>
          <p:cNvPr id="7" name="Rechteck: abgerundete Ecken 6">
            <a:extLst>
              <a:ext uri="{FF2B5EF4-FFF2-40B4-BE49-F238E27FC236}">
                <a16:creationId xmlns:a16="http://schemas.microsoft.com/office/drawing/2014/main" id="{2805807C-8798-0BA2-BF5C-C34E0D3C9025}"/>
              </a:ext>
            </a:extLst>
          </p:cNvPr>
          <p:cNvSpPr/>
          <p:nvPr/>
        </p:nvSpPr>
        <p:spPr>
          <a:xfrm>
            <a:off x="6216458" y="4223905"/>
            <a:ext cx="1679768" cy="1034575"/>
          </a:xfrm>
          <a:prstGeom prst="round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E8864795-BD65-B72D-ADB5-CF81BDAD985D}"/>
              </a:ext>
            </a:extLst>
          </p:cNvPr>
          <p:cNvGrpSpPr/>
          <p:nvPr/>
        </p:nvGrpSpPr>
        <p:grpSpPr>
          <a:xfrm>
            <a:off x="6260541" y="3178952"/>
            <a:ext cx="1579093" cy="400339"/>
            <a:chOff x="6273998" y="3077358"/>
            <a:chExt cx="1579093" cy="400339"/>
          </a:xfrm>
        </p:grpSpPr>
        <p:sp>
          <p:nvSpPr>
            <p:cNvPr id="17" name="Abgerundetes Rechteck 78">
              <a:extLst>
                <a:ext uri="{FF2B5EF4-FFF2-40B4-BE49-F238E27FC236}">
                  <a16:creationId xmlns:a16="http://schemas.microsoft.com/office/drawing/2014/main" id="{2A42EB12-CA30-DA0E-CF37-126330496A1F}"/>
                </a:ext>
              </a:extLst>
            </p:cNvPr>
            <p:cNvSpPr/>
            <p:nvPr/>
          </p:nvSpPr>
          <p:spPr>
            <a:xfrm>
              <a:off x="6412136" y="3138594"/>
              <a:ext cx="1428504" cy="277867"/>
            </a:xfrm>
            <a:prstGeom prst="roundRect">
              <a:avLst>
                <a:gd name="adj" fmla="val 50000"/>
              </a:avLst>
            </a:prstGeom>
            <a:solidFill>
              <a:srgbClr val="007D8C"/>
            </a:solidFill>
            <a:ln>
              <a:noFill/>
            </a:ln>
          </p:spPr>
          <p:txBody>
            <a:bodyPr rot="0" spcFirstLastPara="0" vertOverflow="overflow" horzOverflow="overflow" vert="horz" wrap="square" lIns="107922" tIns="107922" rIns="107922" bIns="107922" numCol="1" spcCol="0" rtlCol="0" fromWordArt="0" anchor="t" anchorCtr="0" forceAA="0" compatLnSpc="1">
              <a:prstTxWarp prst="textNoShape">
                <a:avLst/>
              </a:prstTxWarp>
              <a:noAutofit/>
            </a:bodyPr>
            <a:lstStyle/>
            <a:p>
              <a:pPr defTabSz="1218438">
                <a:spcBef>
                  <a:spcPts val="100"/>
                </a:spcBef>
                <a:spcAft>
                  <a:spcPts val="100"/>
                </a:spcAft>
                <a:defRPr/>
              </a:pPr>
              <a:endParaRPr lang="de-DE" sz="1400" kern="0">
                <a:solidFill>
                  <a:srgbClr val="000000"/>
                </a:solidFill>
                <a:latin typeface="Arial" panose="020B0604020202020204"/>
                <a:cs typeface="Arial" pitchFamily="34" charset="0"/>
              </a:endParaRPr>
            </a:p>
          </p:txBody>
        </p:sp>
        <p:sp>
          <p:nvSpPr>
            <p:cNvPr id="18" name="Textfeld 17">
              <a:extLst>
                <a:ext uri="{FF2B5EF4-FFF2-40B4-BE49-F238E27FC236}">
                  <a16:creationId xmlns:a16="http://schemas.microsoft.com/office/drawing/2014/main" id="{BF33E7BF-E75A-85F9-E10C-9102AAFFB14A}"/>
                </a:ext>
              </a:extLst>
            </p:cNvPr>
            <p:cNvSpPr txBox="1"/>
            <p:nvPr/>
          </p:nvSpPr>
          <p:spPr>
            <a:xfrm>
              <a:off x="6632174" y="3120238"/>
              <a:ext cx="1220917" cy="314578"/>
            </a:xfrm>
            <a:prstGeom prst="rect">
              <a:avLst/>
            </a:prstGeom>
            <a:ln>
              <a:noFill/>
            </a:ln>
          </p:spPr>
          <p:txBody>
            <a:bodyPr vert="horz" wrap="none" lIns="71948" tIns="71948" rIns="71948" bIns="71948" rtlCol="0">
              <a:spAutoFit/>
            </a:bodyPr>
            <a:lstStyle/>
            <a:p>
              <a:pPr defTabSz="1218438">
                <a:defRPr/>
              </a:pPr>
              <a:r>
                <a:rPr lang="de-DE" sz="1100" b="1" kern="0">
                  <a:solidFill>
                    <a:srgbClr val="FFFFFF"/>
                  </a:solidFill>
                  <a:latin typeface="Allianz Neo" panose="020B0504020203020204" pitchFamily="34" charset="0"/>
                  <a:cs typeface="Arial" pitchFamily="34" charset="0"/>
                </a:rPr>
                <a:t>KomfortDynamik</a:t>
              </a:r>
            </a:p>
          </p:txBody>
        </p:sp>
        <p:pic>
          <p:nvPicPr>
            <p:cNvPr id="21" name="Grafik 20">
              <a:extLst>
                <a:ext uri="{FF2B5EF4-FFF2-40B4-BE49-F238E27FC236}">
                  <a16:creationId xmlns:a16="http://schemas.microsoft.com/office/drawing/2014/main" id="{3515B051-4A4E-78CC-1B51-B810C161C9D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73998" y="3077358"/>
              <a:ext cx="400339" cy="400339"/>
            </a:xfrm>
            <a:prstGeom prst="rect">
              <a:avLst/>
            </a:prstGeom>
            <a:ln>
              <a:noFill/>
            </a:ln>
          </p:spPr>
        </p:pic>
      </p:grpSp>
      <p:grpSp>
        <p:nvGrpSpPr>
          <p:cNvPr id="22" name="Gruppieren 21">
            <a:extLst>
              <a:ext uri="{FF2B5EF4-FFF2-40B4-BE49-F238E27FC236}">
                <a16:creationId xmlns:a16="http://schemas.microsoft.com/office/drawing/2014/main" id="{FC7C495C-23DC-D03B-F7E2-658B4CCFBDCD}"/>
              </a:ext>
            </a:extLst>
          </p:cNvPr>
          <p:cNvGrpSpPr/>
          <p:nvPr/>
        </p:nvGrpSpPr>
        <p:grpSpPr>
          <a:xfrm>
            <a:off x="6266766" y="4268571"/>
            <a:ext cx="1584060" cy="400339"/>
            <a:chOff x="6273998" y="3532540"/>
            <a:chExt cx="1584060" cy="400339"/>
          </a:xfrm>
        </p:grpSpPr>
        <p:sp>
          <p:nvSpPr>
            <p:cNvPr id="28" name="Abgerundetes Rechteck 106">
              <a:extLst>
                <a:ext uri="{FF2B5EF4-FFF2-40B4-BE49-F238E27FC236}">
                  <a16:creationId xmlns:a16="http://schemas.microsoft.com/office/drawing/2014/main" id="{50D2F093-7C87-74AD-4F60-F7539428FF7C}"/>
                </a:ext>
              </a:extLst>
            </p:cNvPr>
            <p:cNvSpPr/>
            <p:nvPr/>
          </p:nvSpPr>
          <p:spPr>
            <a:xfrm>
              <a:off x="6511090" y="3606542"/>
              <a:ext cx="1346968" cy="256465"/>
            </a:xfrm>
            <a:prstGeom prst="roundRect">
              <a:avLst>
                <a:gd name="adj" fmla="val 50000"/>
              </a:avLst>
            </a:prstGeom>
            <a:solidFill>
              <a:srgbClr val="006192"/>
            </a:solidFill>
            <a:ln>
              <a:noFill/>
            </a:ln>
          </p:spPr>
          <p:txBody>
            <a:bodyPr rot="0" spcFirstLastPara="0" vertOverflow="overflow" horzOverflow="overflow" vert="horz" wrap="square" lIns="107922" tIns="107922" rIns="107922" bIns="107922" numCol="1" spcCol="0" rtlCol="0" fromWordArt="0" anchor="t" anchorCtr="0" forceAA="0" compatLnSpc="1">
              <a:prstTxWarp prst="textNoShape">
                <a:avLst/>
              </a:prstTxWarp>
              <a:noAutofit/>
            </a:bodyPr>
            <a:lstStyle/>
            <a:p>
              <a:pPr defTabSz="1218438">
                <a:spcBef>
                  <a:spcPts val="100"/>
                </a:spcBef>
                <a:spcAft>
                  <a:spcPts val="100"/>
                </a:spcAft>
                <a:defRPr/>
              </a:pPr>
              <a:endParaRPr lang="de-DE" sz="1400" kern="0">
                <a:solidFill>
                  <a:srgbClr val="000000"/>
                </a:solidFill>
                <a:latin typeface="Arial" panose="020B0604020202020204"/>
                <a:cs typeface="Arial" pitchFamily="34" charset="0"/>
              </a:endParaRPr>
            </a:p>
          </p:txBody>
        </p:sp>
        <p:sp>
          <p:nvSpPr>
            <p:cNvPr id="29" name="Textfeld 28">
              <a:extLst>
                <a:ext uri="{FF2B5EF4-FFF2-40B4-BE49-F238E27FC236}">
                  <a16:creationId xmlns:a16="http://schemas.microsoft.com/office/drawing/2014/main" id="{353347D3-EC06-CA9D-CF86-6EB400DC224A}"/>
                </a:ext>
              </a:extLst>
            </p:cNvPr>
            <p:cNvSpPr txBox="1"/>
            <p:nvPr/>
          </p:nvSpPr>
          <p:spPr>
            <a:xfrm>
              <a:off x="6644267" y="3576547"/>
              <a:ext cx="884286" cy="314578"/>
            </a:xfrm>
            <a:prstGeom prst="rect">
              <a:avLst/>
            </a:prstGeom>
            <a:ln>
              <a:noFill/>
            </a:ln>
          </p:spPr>
          <p:txBody>
            <a:bodyPr vert="horz" wrap="none" lIns="71948" tIns="71948" rIns="71948" bIns="71948" rtlCol="0">
              <a:spAutoFit/>
            </a:bodyPr>
            <a:lstStyle/>
            <a:p>
              <a:pPr defTabSz="1218438">
                <a:defRPr/>
              </a:pPr>
              <a:r>
                <a:rPr lang="de-DE" sz="1100" b="1" kern="0">
                  <a:solidFill>
                    <a:srgbClr val="FFFFFF"/>
                  </a:solidFill>
                  <a:latin typeface="Allianz Neo" panose="020B0504020203020204" pitchFamily="34" charset="0"/>
                  <a:cs typeface="Arial" pitchFamily="34" charset="0"/>
                </a:rPr>
                <a:t>Perspektive</a:t>
              </a:r>
            </a:p>
          </p:txBody>
        </p:sp>
        <p:pic>
          <p:nvPicPr>
            <p:cNvPr id="32" name="Grafik 31">
              <a:extLst>
                <a:ext uri="{FF2B5EF4-FFF2-40B4-BE49-F238E27FC236}">
                  <a16:creationId xmlns:a16="http://schemas.microsoft.com/office/drawing/2014/main" id="{B9BDA21C-FD41-7DCA-F1AA-AF076BC1BF8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73998" y="3532540"/>
              <a:ext cx="400339" cy="400339"/>
            </a:xfrm>
            <a:prstGeom prst="rect">
              <a:avLst/>
            </a:prstGeom>
            <a:ln>
              <a:noFill/>
            </a:ln>
          </p:spPr>
        </p:pic>
      </p:grpSp>
      <p:grpSp>
        <p:nvGrpSpPr>
          <p:cNvPr id="33" name="Gruppieren 32">
            <a:extLst>
              <a:ext uri="{FF2B5EF4-FFF2-40B4-BE49-F238E27FC236}">
                <a16:creationId xmlns:a16="http://schemas.microsoft.com/office/drawing/2014/main" id="{77CE3937-FBC2-12EC-BC57-E5ADE2C288A0}"/>
              </a:ext>
            </a:extLst>
          </p:cNvPr>
          <p:cNvGrpSpPr/>
          <p:nvPr/>
        </p:nvGrpSpPr>
        <p:grpSpPr>
          <a:xfrm>
            <a:off x="6266766" y="4700543"/>
            <a:ext cx="1566642" cy="400339"/>
            <a:chOff x="6273998" y="3970498"/>
            <a:chExt cx="1566642" cy="400339"/>
          </a:xfrm>
        </p:grpSpPr>
        <p:grpSp>
          <p:nvGrpSpPr>
            <p:cNvPr id="34" name="Gruppieren 33">
              <a:extLst>
                <a:ext uri="{FF2B5EF4-FFF2-40B4-BE49-F238E27FC236}">
                  <a16:creationId xmlns:a16="http://schemas.microsoft.com/office/drawing/2014/main" id="{B00A7E85-FC2A-B502-8F90-F0B123192B36}"/>
                </a:ext>
              </a:extLst>
            </p:cNvPr>
            <p:cNvGrpSpPr/>
            <p:nvPr/>
          </p:nvGrpSpPr>
          <p:grpSpPr>
            <a:xfrm>
              <a:off x="6397205" y="4013378"/>
              <a:ext cx="1443435" cy="314578"/>
              <a:chOff x="6397205" y="3971793"/>
              <a:chExt cx="1443435" cy="314578"/>
            </a:xfrm>
          </p:grpSpPr>
          <p:sp>
            <p:nvSpPr>
              <p:cNvPr id="36" name="Abgerundetes Rechteck 102">
                <a:extLst>
                  <a:ext uri="{FF2B5EF4-FFF2-40B4-BE49-F238E27FC236}">
                    <a16:creationId xmlns:a16="http://schemas.microsoft.com/office/drawing/2014/main" id="{E66CE081-D75D-87EC-E900-558C5713AE1C}"/>
                  </a:ext>
                </a:extLst>
              </p:cNvPr>
              <p:cNvSpPr/>
              <p:nvPr/>
            </p:nvSpPr>
            <p:spPr>
              <a:xfrm>
                <a:off x="6397205" y="4017523"/>
                <a:ext cx="1443435" cy="223119"/>
              </a:xfrm>
              <a:prstGeom prst="roundRect">
                <a:avLst>
                  <a:gd name="adj" fmla="val 50000"/>
                </a:avLst>
              </a:prstGeom>
              <a:solidFill>
                <a:srgbClr val="FDD25C">
                  <a:lumMod val="50000"/>
                </a:srgbClr>
              </a:solidFill>
              <a:ln>
                <a:noFill/>
              </a:ln>
            </p:spPr>
            <p:txBody>
              <a:bodyPr rot="0" spcFirstLastPara="0" vertOverflow="overflow" horzOverflow="overflow" vert="horz" wrap="square" lIns="107922" tIns="107922" rIns="107922" bIns="107922" numCol="1" spcCol="0" rtlCol="0" fromWordArt="0" anchor="t" anchorCtr="0" forceAA="0" compatLnSpc="1">
                <a:prstTxWarp prst="textNoShape">
                  <a:avLst/>
                </a:prstTxWarp>
                <a:noAutofit/>
              </a:bodyPr>
              <a:lstStyle/>
              <a:p>
                <a:pPr defTabSz="1218438">
                  <a:spcBef>
                    <a:spcPts val="100"/>
                  </a:spcBef>
                  <a:spcAft>
                    <a:spcPts val="100"/>
                  </a:spcAft>
                  <a:defRPr/>
                </a:pPr>
                <a:endParaRPr lang="de-DE" sz="1200" b="1" kern="0">
                  <a:solidFill>
                    <a:srgbClr val="000000"/>
                  </a:solidFill>
                  <a:latin typeface="Arial" panose="020B0604020202020204"/>
                  <a:cs typeface="Arial" pitchFamily="34" charset="0"/>
                </a:endParaRPr>
              </a:p>
            </p:txBody>
          </p:sp>
          <p:sp>
            <p:nvSpPr>
              <p:cNvPr id="37" name="Textfeld 36">
                <a:extLst>
                  <a:ext uri="{FF2B5EF4-FFF2-40B4-BE49-F238E27FC236}">
                    <a16:creationId xmlns:a16="http://schemas.microsoft.com/office/drawing/2014/main" id="{5318B3C3-45FB-80AD-EA73-F36B14A701DA}"/>
                  </a:ext>
                </a:extLst>
              </p:cNvPr>
              <p:cNvSpPr txBox="1"/>
              <p:nvPr/>
            </p:nvSpPr>
            <p:spPr>
              <a:xfrm>
                <a:off x="6655139" y="3971793"/>
                <a:ext cx="877874" cy="314578"/>
              </a:xfrm>
              <a:prstGeom prst="rect">
                <a:avLst/>
              </a:prstGeom>
              <a:ln>
                <a:noFill/>
              </a:ln>
            </p:spPr>
            <p:txBody>
              <a:bodyPr vert="horz" wrap="none" lIns="71948" tIns="71948" rIns="71948" bIns="71948" rtlCol="0" anchor="ctr" anchorCtr="0">
                <a:spAutoFit/>
              </a:bodyPr>
              <a:lstStyle/>
              <a:p>
                <a:pPr defTabSz="1218438">
                  <a:defRPr/>
                </a:pPr>
                <a:r>
                  <a:rPr lang="de-DE" sz="1100" b="1">
                    <a:solidFill>
                      <a:srgbClr val="FFFFFF"/>
                    </a:solidFill>
                    <a:latin typeface="Allianz Neo" panose="020B0504020203020204" pitchFamily="34" charset="0"/>
                    <a:cs typeface="Arial" pitchFamily="34" charset="0"/>
                  </a:rPr>
                  <a:t>IndexSelect</a:t>
                </a:r>
                <a:endParaRPr lang="de-DE" sz="1100" b="1" baseline="30000">
                  <a:solidFill>
                    <a:srgbClr val="FFFFFF"/>
                  </a:solidFill>
                  <a:latin typeface="Allianz Neo" panose="020B0504020203020204" pitchFamily="34" charset="0"/>
                  <a:cs typeface="Arial" pitchFamily="34" charset="0"/>
                </a:endParaRPr>
              </a:p>
            </p:txBody>
          </p:sp>
        </p:grpSp>
        <p:pic>
          <p:nvPicPr>
            <p:cNvPr id="35" name="Grafik 34">
              <a:extLst>
                <a:ext uri="{FF2B5EF4-FFF2-40B4-BE49-F238E27FC236}">
                  <a16:creationId xmlns:a16="http://schemas.microsoft.com/office/drawing/2014/main" id="{EB02D190-DFF7-B320-FCD8-3C96A5309D8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273998" y="3970498"/>
              <a:ext cx="400339" cy="400339"/>
            </a:xfrm>
            <a:prstGeom prst="rect">
              <a:avLst/>
            </a:prstGeom>
            <a:ln>
              <a:noFill/>
            </a:ln>
          </p:spPr>
        </p:pic>
      </p:grpSp>
      <p:grpSp>
        <p:nvGrpSpPr>
          <p:cNvPr id="38" name="Gruppieren 37">
            <a:extLst>
              <a:ext uri="{FF2B5EF4-FFF2-40B4-BE49-F238E27FC236}">
                <a16:creationId xmlns:a16="http://schemas.microsoft.com/office/drawing/2014/main" id="{839F2A0C-A5EF-F2FC-9E60-A043D59E4253}"/>
              </a:ext>
            </a:extLst>
          </p:cNvPr>
          <p:cNvGrpSpPr/>
          <p:nvPr/>
        </p:nvGrpSpPr>
        <p:grpSpPr>
          <a:xfrm>
            <a:off x="7877686" y="4035121"/>
            <a:ext cx="251707" cy="251707"/>
            <a:chOff x="7860219" y="3573794"/>
            <a:chExt cx="314578" cy="314578"/>
          </a:xfrm>
        </p:grpSpPr>
        <p:sp>
          <p:nvSpPr>
            <p:cNvPr id="39" name="Ellipse 38">
              <a:extLst>
                <a:ext uri="{FF2B5EF4-FFF2-40B4-BE49-F238E27FC236}">
                  <a16:creationId xmlns:a16="http://schemas.microsoft.com/office/drawing/2014/main" id="{C14A3714-01F1-775D-E58E-F779904197A0}"/>
                </a:ext>
              </a:extLst>
            </p:cNvPr>
            <p:cNvSpPr/>
            <p:nvPr/>
          </p:nvSpPr>
          <p:spPr>
            <a:xfrm>
              <a:off x="7866697" y="3580272"/>
              <a:ext cx="301622" cy="3016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95E6A56A-EFD9-4E62-0C14-6A9EF5007E85}"/>
                </a:ext>
              </a:extLst>
            </p:cNvPr>
            <p:cNvGrpSpPr/>
            <p:nvPr/>
          </p:nvGrpSpPr>
          <p:grpSpPr>
            <a:xfrm>
              <a:off x="7860219" y="3573794"/>
              <a:ext cx="314578" cy="314578"/>
              <a:chOff x="7844338" y="3561203"/>
              <a:chExt cx="347677" cy="347677"/>
            </a:xfrm>
            <a:solidFill>
              <a:schemeClr val="tx1"/>
            </a:solidFill>
          </p:grpSpPr>
          <p:sp>
            <p:nvSpPr>
              <p:cNvPr id="41" name="Freihandform 1356">
                <a:extLst>
                  <a:ext uri="{FF2B5EF4-FFF2-40B4-BE49-F238E27FC236}">
                    <a16:creationId xmlns:a16="http://schemas.microsoft.com/office/drawing/2014/main" id="{8C51E7AB-CC6E-B765-CDA2-EA8C7121FD79}"/>
                  </a:ext>
                </a:extLst>
              </p:cNvPr>
              <p:cNvSpPr/>
              <p:nvPr/>
            </p:nvSpPr>
            <p:spPr>
              <a:xfrm>
                <a:off x="7844338" y="3561203"/>
                <a:ext cx="347677" cy="347677"/>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solidFill>
                  <a:schemeClr val="tx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42" name="Freihandform 1357">
                <a:extLst>
                  <a:ext uri="{FF2B5EF4-FFF2-40B4-BE49-F238E27FC236}">
                    <a16:creationId xmlns:a16="http://schemas.microsoft.com/office/drawing/2014/main" id="{2517E6B8-C2B2-7515-0381-00454E9C0B3D}"/>
                  </a:ext>
                </a:extLst>
              </p:cNvPr>
              <p:cNvSpPr/>
              <p:nvPr/>
            </p:nvSpPr>
            <p:spPr>
              <a:xfrm>
                <a:off x="7913578" y="3630689"/>
                <a:ext cx="208458" cy="208213"/>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grpFill/>
              <a:ln cap="flat">
                <a:solidFill>
                  <a:srgbClr val="F86200"/>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grpSp>
        <p:nvGrpSpPr>
          <p:cNvPr id="43" name="Gruppieren 42">
            <a:extLst>
              <a:ext uri="{FF2B5EF4-FFF2-40B4-BE49-F238E27FC236}">
                <a16:creationId xmlns:a16="http://schemas.microsoft.com/office/drawing/2014/main" id="{2CF23100-9F42-46D4-C88E-70DB86FD6A2A}"/>
              </a:ext>
            </a:extLst>
          </p:cNvPr>
          <p:cNvGrpSpPr/>
          <p:nvPr/>
        </p:nvGrpSpPr>
        <p:grpSpPr>
          <a:xfrm>
            <a:off x="5974694" y="4035123"/>
            <a:ext cx="251707" cy="251707"/>
            <a:chOff x="7860219" y="3573794"/>
            <a:chExt cx="314578" cy="314578"/>
          </a:xfrm>
        </p:grpSpPr>
        <p:sp>
          <p:nvSpPr>
            <p:cNvPr id="44" name="Ellipse 43">
              <a:extLst>
                <a:ext uri="{FF2B5EF4-FFF2-40B4-BE49-F238E27FC236}">
                  <a16:creationId xmlns:a16="http://schemas.microsoft.com/office/drawing/2014/main" id="{05D5CD92-FA10-4835-F680-80C1D4AD1DBF}"/>
                </a:ext>
              </a:extLst>
            </p:cNvPr>
            <p:cNvSpPr/>
            <p:nvPr/>
          </p:nvSpPr>
          <p:spPr>
            <a:xfrm>
              <a:off x="7866697" y="3580272"/>
              <a:ext cx="301622" cy="3016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a:extLst>
                <a:ext uri="{FF2B5EF4-FFF2-40B4-BE49-F238E27FC236}">
                  <a16:creationId xmlns:a16="http://schemas.microsoft.com/office/drawing/2014/main" id="{052CBAF8-757E-B764-CA8A-C84CBF1EAA58}"/>
                </a:ext>
              </a:extLst>
            </p:cNvPr>
            <p:cNvGrpSpPr/>
            <p:nvPr/>
          </p:nvGrpSpPr>
          <p:grpSpPr>
            <a:xfrm>
              <a:off x="7860219" y="3573794"/>
              <a:ext cx="314578" cy="314578"/>
              <a:chOff x="7844338" y="3561203"/>
              <a:chExt cx="347677" cy="347677"/>
            </a:xfrm>
            <a:solidFill>
              <a:schemeClr val="tx1"/>
            </a:solidFill>
          </p:grpSpPr>
          <p:sp>
            <p:nvSpPr>
              <p:cNvPr id="46" name="Freihandform 1356">
                <a:extLst>
                  <a:ext uri="{FF2B5EF4-FFF2-40B4-BE49-F238E27FC236}">
                    <a16:creationId xmlns:a16="http://schemas.microsoft.com/office/drawing/2014/main" id="{7F64C20F-9E6C-878F-68CB-CA6DB8CBF0A5}"/>
                  </a:ext>
                </a:extLst>
              </p:cNvPr>
              <p:cNvSpPr/>
              <p:nvPr/>
            </p:nvSpPr>
            <p:spPr>
              <a:xfrm>
                <a:off x="7844338" y="3561203"/>
                <a:ext cx="347677" cy="347677"/>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solidFill>
                  <a:schemeClr val="tx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47" name="Freihandform 1357">
                <a:extLst>
                  <a:ext uri="{FF2B5EF4-FFF2-40B4-BE49-F238E27FC236}">
                    <a16:creationId xmlns:a16="http://schemas.microsoft.com/office/drawing/2014/main" id="{3217C467-361C-E08A-16E9-73C54AF35C6E}"/>
                  </a:ext>
                </a:extLst>
              </p:cNvPr>
              <p:cNvSpPr/>
              <p:nvPr/>
            </p:nvSpPr>
            <p:spPr>
              <a:xfrm>
                <a:off x="7913578" y="3630689"/>
                <a:ext cx="208458" cy="208213"/>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grpFill/>
              <a:ln cap="flat">
                <a:solidFill>
                  <a:srgbClr val="F86200"/>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grpSp>
        <p:nvGrpSpPr>
          <p:cNvPr id="48" name="Gruppieren 47">
            <a:extLst>
              <a:ext uri="{FF2B5EF4-FFF2-40B4-BE49-F238E27FC236}">
                <a16:creationId xmlns:a16="http://schemas.microsoft.com/office/drawing/2014/main" id="{18BCD142-64F7-964E-A5A2-7335A5A2A9F3}"/>
              </a:ext>
            </a:extLst>
          </p:cNvPr>
          <p:cNvGrpSpPr/>
          <p:nvPr/>
        </p:nvGrpSpPr>
        <p:grpSpPr>
          <a:xfrm>
            <a:off x="6255570" y="3612485"/>
            <a:ext cx="1623831" cy="406590"/>
            <a:chOff x="2290607" y="5660971"/>
            <a:chExt cx="1623831" cy="406590"/>
          </a:xfrm>
        </p:grpSpPr>
        <p:sp>
          <p:nvSpPr>
            <p:cNvPr id="49" name="Abgerundetes Rechteck 106">
              <a:extLst>
                <a:ext uri="{FF2B5EF4-FFF2-40B4-BE49-F238E27FC236}">
                  <a16:creationId xmlns:a16="http://schemas.microsoft.com/office/drawing/2014/main" id="{EEB648C3-BFA4-9A69-39D2-8D837F7A18E2}"/>
                </a:ext>
              </a:extLst>
            </p:cNvPr>
            <p:cNvSpPr/>
            <p:nvPr/>
          </p:nvSpPr>
          <p:spPr>
            <a:xfrm>
              <a:off x="2393836" y="5746733"/>
              <a:ext cx="1468896" cy="223992"/>
            </a:xfrm>
            <a:prstGeom prst="roundRect">
              <a:avLst>
                <a:gd name="adj" fmla="val 50000"/>
              </a:avLst>
            </a:prstGeom>
            <a:solidFill>
              <a:srgbClr val="407D71"/>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100"/>
                </a:spcBef>
                <a:spcAft>
                  <a:spcPts val="100"/>
                </a:spcAft>
                <a:buClrTx/>
                <a:buSzTx/>
                <a:buFontTx/>
                <a:buNone/>
                <a:defRPr/>
              </a:pPr>
              <a:endParaRPr kumimoji="0" lang="de-DE" sz="1400" i="0" u="none" strike="noStrike" kern="0" cap="none" spc="0" normalizeH="0" baseline="0" noProof="0">
                <a:ln>
                  <a:noFill/>
                </a:ln>
                <a:solidFill>
                  <a:srgbClr val="000000"/>
                </a:solidFill>
                <a:effectLst/>
                <a:uLnTx/>
                <a:uFillTx/>
                <a:latin typeface="+mj-lt"/>
              </a:endParaRPr>
            </a:p>
          </p:txBody>
        </p:sp>
        <p:pic>
          <p:nvPicPr>
            <p:cNvPr id="50" name="Grafik 49">
              <a:extLst>
                <a:ext uri="{FF2B5EF4-FFF2-40B4-BE49-F238E27FC236}">
                  <a16:creationId xmlns:a16="http://schemas.microsoft.com/office/drawing/2014/main" id="{C80681A3-AF1D-DDC0-8137-7153041EE7C9}"/>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290607" y="5660971"/>
              <a:ext cx="408969" cy="406590"/>
            </a:xfrm>
            <a:prstGeom prst="rect">
              <a:avLst/>
            </a:prstGeom>
          </p:spPr>
        </p:pic>
        <p:sp>
          <p:nvSpPr>
            <p:cNvPr id="51" name="Textfeld 50">
              <a:extLst>
                <a:ext uri="{FF2B5EF4-FFF2-40B4-BE49-F238E27FC236}">
                  <a16:creationId xmlns:a16="http://schemas.microsoft.com/office/drawing/2014/main" id="{61CFBABF-55B4-43D1-5310-141F7858202A}"/>
                </a:ext>
              </a:extLst>
            </p:cNvPr>
            <p:cNvSpPr txBox="1"/>
            <p:nvPr/>
          </p:nvSpPr>
          <p:spPr>
            <a:xfrm>
              <a:off x="2691296" y="5746854"/>
              <a:ext cx="1223142" cy="226591"/>
            </a:xfrm>
            <a:prstGeom prst="rect">
              <a:avLst/>
            </a:prstGeom>
          </p:spPr>
          <p:txBody>
            <a:bodyPr vert="horz" wrap="none" lIns="36000" tIns="36000" rIns="72000" bIns="36000" rtlCol="0">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ct val="0"/>
                </a:spcBef>
                <a:spcAft>
                  <a:spcPct val="0"/>
                </a:spcAft>
                <a:buClrTx/>
                <a:buSzTx/>
                <a:buFontTx/>
                <a:buNone/>
                <a:defRPr/>
              </a:pPr>
              <a:r>
                <a:rPr kumimoji="0" lang="de-DE" sz="1000" b="1" i="0" u="none" strike="noStrike" kern="0" cap="none" spc="0" normalizeH="0" baseline="0" noProof="0" err="1">
                  <a:ln>
                    <a:noFill/>
                  </a:ln>
                  <a:solidFill>
                    <a:srgbClr val="FFFFFF"/>
                  </a:solidFill>
                  <a:effectLst/>
                  <a:uLnTx/>
                  <a:uFillTx/>
                  <a:latin typeface="+mj-lt"/>
                </a:rPr>
                <a:t>InvestFlex</a:t>
              </a:r>
              <a:r>
                <a:rPr kumimoji="0" lang="de-DE" sz="1000" b="1" i="0" u="none" strike="noStrike" kern="0" cap="none" spc="0" normalizeH="0" baseline="0" noProof="0">
                  <a:ln>
                    <a:noFill/>
                  </a:ln>
                  <a:solidFill>
                    <a:srgbClr val="FFFFFF"/>
                  </a:solidFill>
                  <a:effectLst/>
                  <a:uLnTx/>
                  <a:uFillTx/>
                  <a:latin typeface="+mj-lt"/>
                </a:rPr>
                <a:t> (Green)</a:t>
              </a:r>
            </a:p>
          </p:txBody>
        </p:sp>
      </p:grpSp>
      <p:sp>
        <p:nvSpPr>
          <p:cNvPr id="70" name="Foliennummernplatzhalter 4">
            <a:extLst>
              <a:ext uri="{FF2B5EF4-FFF2-40B4-BE49-F238E27FC236}">
                <a16:creationId xmlns:a16="http://schemas.microsoft.com/office/drawing/2014/main" id="{29BFBE6C-CE6B-F91B-F6D3-EA467405AF86}"/>
              </a:ext>
            </a:extLst>
          </p:cNvPr>
          <p:cNvSpPr>
            <a:spLocks noGrp="1"/>
          </p:cNvSpPr>
          <p:nvPr>
            <p:ph type="sldNum" sz="quarter" idx="11"/>
          </p:nvPr>
        </p:nvSpPr>
        <p:spPr>
          <a:xfrm>
            <a:off x="11443580" y="6372000"/>
            <a:ext cx="268995" cy="144000"/>
          </a:xfrm>
        </p:spPr>
        <p:txBody>
          <a:bodyPr/>
          <a:lstStyle/>
          <a:p>
            <a:pPr marL="0" marR="0" lvl="0" indent="0" algn="r" defTabSz="914400"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a:cs typeface="Arial"/>
              </a:rPr>
              <a:pPr marL="0" marR="0" lvl="0" indent="0" algn="r" defTabSz="914400" rtl="0" eaLnBrk="1" fontAlgn="auto" latinLnBrk="0" hangingPunct="1">
                <a:lnSpc>
                  <a:spcPts val="1000"/>
                </a:lnSpc>
                <a:spcBef>
                  <a:spcPts val="0"/>
                </a:spcBef>
                <a:spcAft>
                  <a:spcPts val="0"/>
                </a:spcAft>
                <a:buClrTx/>
                <a:buSzTx/>
                <a:buFontTx/>
                <a:buNone/>
                <a:tabLst/>
                <a:defRPr/>
              </a:pPr>
              <a:t>11</a:t>
            </a:fld>
            <a:endParaRPr kumimoji="0" lang="de-DE" sz="800" b="1" i="0" u="none" strike="noStrike" kern="1200" cap="none" spc="0" normalizeH="0" baseline="0" noProof="0">
              <a:ln>
                <a:noFill/>
              </a:ln>
              <a:solidFill>
                <a:srgbClr val="003781"/>
              </a:solidFill>
              <a:effectLst/>
              <a:uLnTx/>
              <a:uFillTx/>
              <a:latin typeface="Arial"/>
              <a:cs typeface="Arial"/>
            </a:endParaRPr>
          </a:p>
        </p:txBody>
      </p:sp>
      <p:grpSp>
        <p:nvGrpSpPr>
          <p:cNvPr id="3" name="Gruppieren 2">
            <a:extLst>
              <a:ext uri="{FF2B5EF4-FFF2-40B4-BE49-F238E27FC236}">
                <a16:creationId xmlns:a16="http://schemas.microsoft.com/office/drawing/2014/main" id="{1BDEC1B9-E21C-3162-6264-C615DFC8F8F5}"/>
              </a:ext>
            </a:extLst>
          </p:cNvPr>
          <p:cNvGrpSpPr/>
          <p:nvPr/>
        </p:nvGrpSpPr>
        <p:grpSpPr>
          <a:xfrm>
            <a:off x="8252588" y="4341569"/>
            <a:ext cx="785575" cy="766272"/>
            <a:chOff x="8668014" y="3636142"/>
            <a:chExt cx="785575" cy="766272"/>
          </a:xfrm>
        </p:grpSpPr>
        <p:sp>
          <p:nvSpPr>
            <p:cNvPr id="5" name="Oval 12">
              <a:extLst>
                <a:ext uri="{FF2B5EF4-FFF2-40B4-BE49-F238E27FC236}">
                  <a16:creationId xmlns:a16="http://schemas.microsoft.com/office/drawing/2014/main" id="{0B8A4C94-F0EE-08DC-4C95-061ADF8383FD}"/>
                </a:ext>
              </a:extLst>
            </p:cNvPr>
            <p:cNvSpPr/>
            <p:nvPr/>
          </p:nvSpPr>
          <p:spPr>
            <a:xfrm>
              <a:off x="8668014" y="3636142"/>
              <a:ext cx="766272" cy="76627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sp>
          <p:nvSpPr>
            <p:cNvPr id="8" name="Rechteck 7">
              <a:extLst>
                <a:ext uri="{FF2B5EF4-FFF2-40B4-BE49-F238E27FC236}">
                  <a16:creationId xmlns:a16="http://schemas.microsoft.com/office/drawing/2014/main" id="{17D52774-9309-861C-B9B2-7C585BEF6FB2}"/>
                </a:ext>
              </a:extLst>
            </p:cNvPr>
            <p:cNvSpPr/>
            <p:nvPr/>
          </p:nvSpPr>
          <p:spPr>
            <a:xfrm>
              <a:off x="8687316" y="3830564"/>
              <a:ext cx="766273" cy="369332"/>
            </a:xfrm>
            <a:prstGeom prst="rect">
              <a:avLst/>
            </a:prstGeom>
          </p:spPr>
          <p:txBody>
            <a:bodyPr wrap="square" lIns="91440" tIns="45720" rIns="91440" bIns="45720" anchor="t">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ctr" defTabSz="914621">
                <a:defRPr/>
              </a:pPr>
              <a:r>
                <a:rPr lang="de-DE" cap="all" spc="-100">
                  <a:solidFill>
                    <a:schemeClr val="bg1"/>
                  </a:solidFill>
                  <a:latin typeface="Arial"/>
                  <a:cs typeface="Arial"/>
                </a:rPr>
                <a:t>90 %</a:t>
              </a:r>
              <a:r>
                <a:rPr lang="de-DE" cap="all" spc="-100" baseline="30000">
                  <a:solidFill>
                    <a:schemeClr val="bg1"/>
                  </a:solidFill>
                  <a:latin typeface="Arial"/>
                  <a:cs typeface="Arial"/>
                </a:rPr>
                <a:t>2</a:t>
              </a:r>
              <a:endParaRPr lang="de-DE" sz="2000" cap="all" spc="-100" baseline="30000">
                <a:solidFill>
                  <a:srgbClr val="FF0000"/>
                </a:solidFill>
                <a:latin typeface="Arial" panose="020B0604020202020204" pitchFamily="34" charset="0"/>
                <a:cs typeface="Arial" panose="020B0604020202020204" pitchFamily="34" charset="0"/>
              </a:endParaRPr>
            </a:p>
          </p:txBody>
        </p:sp>
      </p:grpSp>
      <p:sp>
        <p:nvSpPr>
          <p:cNvPr id="19" name="Fußzeilenplatzhalter 4">
            <a:extLst>
              <a:ext uri="{FF2B5EF4-FFF2-40B4-BE49-F238E27FC236}">
                <a16:creationId xmlns:a16="http://schemas.microsoft.com/office/drawing/2014/main" id="{5EFFCEC9-5F11-DEAC-695C-90BC8FC2E935}"/>
              </a:ext>
            </a:extLst>
          </p:cNvPr>
          <p:cNvSpPr txBox="1">
            <a:spLocks/>
          </p:cNvSpPr>
          <p:nvPr/>
        </p:nvSpPr>
        <p:spPr>
          <a:xfrm>
            <a:off x="479426" y="6165850"/>
            <a:ext cx="9324974" cy="350150"/>
          </a:xfrm>
          <a:prstGeom prst="rect">
            <a:avLst/>
          </a:prstGeom>
        </p:spPr>
        <p:txBody>
          <a:bodyPr lIns="91440" tIns="45720" rIns="91440" bIns="45720" anchor="t"/>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kumimoji="0" lang="de-DE" sz="800" b="0" i="0" u="none" strike="noStrike" kern="1200" cap="none" spc="0" normalizeH="0" baseline="30000" noProof="0" dirty="0">
                <a:ln>
                  <a:noFill/>
                </a:ln>
                <a:solidFill>
                  <a:schemeClr val="bg1"/>
                </a:solidFill>
                <a:effectLst/>
                <a:uLnTx/>
                <a:uFillTx/>
                <a:ea typeface="+mn-ea"/>
                <a:cs typeface="+mn-cs"/>
              </a:rPr>
              <a:t>1</a:t>
            </a:r>
            <a:r>
              <a:rPr kumimoji="0" lang="de-DE" sz="800" b="0" i="0" u="none" strike="noStrike" kern="1200" cap="none" spc="0" normalizeH="0" baseline="0" noProof="0" dirty="0">
                <a:ln>
                  <a:noFill/>
                </a:ln>
                <a:solidFill>
                  <a:schemeClr val="bg1"/>
                </a:solidFill>
                <a:effectLst/>
                <a:uLnTx/>
                <a:uFillTx/>
                <a:ea typeface="+mn-ea"/>
                <a:cs typeface="+mn-cs"/>
              </a:rPr>
              <a:t> </a:t>
            </a:r>
            <a:r>
              <a:rPr kumimoji="0" lang="en-US" sz="800" b="0" i="0" u="none" strike="noStrike" kern="1200" cap="none" spc="0" normalizeH="0" baseline="0" noProof="0" dirty="0">
                <a:ln>
                  <a:noFill/>
                </a:ln>
                <a:solidFill>
                  <a:schemeClr val="bg1"/>
                </a:solidFill>
                <a:effectLst/>
                <a:uLnTx/>
                <a:uFillTx/>
                <a:ea typeface="+mn-ea"/>
                <a:cs typeface="+mn-cs"/>
              </a:rPr>
              <a:t>Allianz Lebensversicherungs-AG, according to market values in percent, as at 30.09.2023.</a:t>
            </a:r>
          </a:p>
          <a:p>
            <a:r>
              <a:rPr kumimoji="0" lang="en-US" sz="800" b="0" i="0" u="none" strike="noStrike" kern="1200" cap="none" spc="0" normalizeH="0" baseline="30000" noProof="0" dirty="0">
                <a:ln>
                  <a:noFill/>
                </a:ln>
                <a:solidFill>
                  <a:schemeClr val="bg1"/>
                </a:solidFill>
                <a:effectLst/>
                <a:uLnTx/>
                <a:uFillTx/>
                <a:ea typeface="+mn-ea"/>
                <a:cs typeface="+mn-cs"/>
              </a:rPr>
              <a:t>2</a:t>
            </a:r>
            <a:r>
              <a:rPr kumimoji="0" lang="en-US" sz="800" b="0" i="0" u="none" strike="noStrike" kern="1200" cap="none" spc="0" normalizeH="0" baseline="0" noProof="0" dirty="0">
                <a:ln>
                  <a:noFill/>
                </a:ln>
                <a:solidFill>
                  <a:schemeClr val="bg1"/>
                </a:solidFill>
                <a:effectLst/>
                <a:uLnTx/>
                <a:uFillTx/>
                <a:ea typeface="+mn-ea"/>
                <a:cs typeface="+mn-cs"/>
              </a:rPr>
              <a:t> Guarantee level of 90 % for regular premiums only possible with St-tariffs.</a:t>
            </a:r>
          </a:p>
          <a:p>
            <a:r>
              <a:rPr kumimoji="0" lang="en-US" sz="800" b="0" i="0" u="none" strike="noStrike" kern="1200" cap="none" spc="0" normalizeH="0" baseline="30000" noProof="0" dirty="0">
                <a:ln>
                  <a:noFill/>
                </a:ln>
                <a:solidFill>
                  <a:schemeClr val="bg1"/>
                </a:solidFill>
                <a:effectLst/>
                <a:uLnTx/>
                <a:uFillTx/>
                <a:ea typeface="+mn-ea"/>
                <a:cs typeface="+mn-cs"/>
              </a:rPr>
              <a:t>3</a:t>
            </a:r>
            <a:r>
              <a:rPr kumimoji="0" lang="en-US" sz="800" b="0" i="0" u="none" strike="noStrike" kern="1200" cap="none" spc="0" normalizeH="0" baseline="0" noProof="0" dirty="0">
                <a:ln>
                  <a:noFill/>
                </a:ln>
                <a:solidFill>
                  <a:schemeClr val="bg1"/>
                </a:solidFill>
                <a:effectLst/>
                <a:uLnTx/>
                <a:uFillTx/>
                <a:ea typeface="+mn-ea"/>
                <a:cs typeface="+mn-cs"/>
              </a:rPr>
              <a:t> With </a:t>
            </a:r>
            <a:r>
              <a:rPr kumimoji="0" lang="en-US" sz="800" b="0" i="0" u="none" strike="noStrike" kern="1200" cap="none" spc="0" normalizeH="0" baseline="0" noProof="0" dirty="0" err="1">
                <a:ln>
                  <a:noFill/>
                </a:ln>
                <a:solidFill>
                  <a:schemeClr val="bg1"/>
                </a:solidFill>
                <a:effectLst/>
                <a:uLnTx/>
                <a:uFillTx/>
                <a:ea typeface="+mn-ea"/>
                <a:cs typeface="+mn-cs"/>
              </a:rPr>
              <a:t>MetallRente</a:t>
            </a:r>
            <a:r>
              <a:rPr kumimoji="0" lang="en-US" sz="800" b="0" i="0" u="none" strike="noStrike" kern="1200" cap="none" spc="0" normalizeH="0" baseline="0" noProof="0" dirty="0">
                <a:ln>
                  <a:noFill/>
                </a:ln>
                <a:solidFill>
                  <a:schemeClr val="bg1"/>
                </a:solidFill>
                <a:effectLst/>
                <a:uLnTx/>
                <a:uFillTx/>
                <a:ea typeface="+mn-ea"/>
                <a:cs typeface="+mn-cs"/>
              </a:rPr>
              <a:t>, the guarantee level of 60 % cannot be selected.</a:t>
            </a:r>
            <a:endParaRPr kumimoji="0" lang="de-DE" sz="800" b="0" i="0" u="none" strike="noStrike" kern="1200" cap="none" spc="0" normalizeH="0" baseline="0" noProof="0" dirty="0">
              <a:ln>
                <a:noFill/>
              </a:ln>
              <a:solidFill>
                <a:schemeClr val="bg1"/>
              </a:solidFill>
              <a:effectLst/>
              <a:uLnTx/>
              <a:uFillTx/>
              <a:ea typeface="+mn-ea"/>
              <a:cs typeface="+mn-cs"/>
            </a:endParaRPr>
          </a:p>
          <a:p>
            <a:endParaRPr lang="de-DE" sz="800" b="1" dirty="0">
              <a:solidFill>
                <a:schemeClr val="bg1"/>
              </a:solidFill>
              <a:cs typeface="Arial"/>
            </a:endParaRPr>
          </a:p>
        </p:txBody>
      </p:sp>
      <p:sp>
        <p:nvSpPr>
          <p:cNvPr id="24" name="Textfeld 23">
            <a:extLst>
              <a:ext uri="{FF2B5EF4-FFF2-40B4-BE49-F238E27FC236}">
                <a16:creationId xmlns:a16="http://schemas.microsoft.com/office/drawing/2014/main" id="{BDE40D90-71B3-9BD3-ECAF-0EE46117A38E}"/>
              </a:ext>
            </a:extLst>
          </p:cNvPr>
          <p:cNvSpPr txBox="1"/>
          <p:nvPr/>
        </p:nvSpPr>
        <p:spPr>
          <a:xfrm>
            <a:off x="1355479" y="3964031"/>
            <a:ext cx="641080" cy="413452"/>
          </a:xfrm>
          <a:prstGeom prst="rect">
            <a:avLst/>
          </a:prstGeom>
          <a:noFill/>
        </p:spPr>
        <p:txBody>
          <a:bodyPr wrap="square" lIns="0" tIns="0" rIns="0" bIns="0" rtlCol="0" anchor="t" anchorCtr="0">
            <a:noAutofit/>
          </a:bodyPr>
          <a:lstStyle/>
          <a:p>
            <a:pPr algn="ctr"/>
            <a:r>
              <a:rPr lang="de-DE" sz="1400" b="1" dirty="0">
                <a:solidFill>
                  <a:schemeClr val="bg1"/>
                </a:solidFill>
              </a:rPr>
              <a:t>253</a:t>
            </a:r>
          </a:p>
          <a:p>
            <a:pPr algn="ctr"/>
            <a:r>
              <a:rPr lang="de-DE" sz="1400" b="1" dirty="0">
                <a:solidFill>
                  <a:schemeClr val="bg1"/>
                </a:solidFill>
              </a:rPr>
              <a:t>Mrd.</a:t>
            </a:r>
          </a:p>
        </p:txBody>
      </p:sp>
    </p:spTree>
    <p:extLst>
      <p:ext uri="{BB962C8B-B14F-4D97-AF65-F5344CB8AC3E}">
        <p14:creationId xmlns:p14="http://schemas.microsoft.com/office/powerpoint/2010/main" val="27200877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3spaltig" descr="svtxtr:svtx:pptx.transform.usetable[3]" hidden="1">
            <a:extLst>
              <a:ext uri="{FF2B5EF4-FFF2-40B4-BE49-F238E27FC236}">
                <a16:creationId xmlns:a16="http://schemas.microsoft.com/office/drawing/2014/main" id="{1FCDC9E5-11D0-485B-BE5F-8E118C8ED7F3}"/>
              </a:ext>
            </a:extLst>
          </p:cNvPr>
          <p:cNvGraphicFramePr>
            <a:graphicFrameLocks noGrp="1"/>
          </p:cNvGraphicFramePr>
          <p:nvPr/>
        </p:nvGraphicFramePr>
        <p:xfrm>
          <a:off x="479425" y="2102401"/>
          <a:ext cx="11233150" cy="3027410"/>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4176428">
                  <a:extLst>
                    <a:ext uri="{9D8B030D-6E8A-4147-A177-3AD203B41FA5}">
                      <a16:colId xmlns:a16="http://schemas.microsoft.com/office/drawing/2014/main" val="3207447328"/>
                    </a:ext>
                  </a:extLst>
                </a:gridCol>
                <a:gridCol w="4176428">
                  <a:extLst>
                    <a:ext uri="{9D8B030D-6E8A-4147-A177-3AD203B41FA5}">
                      <a16:colId xmlns:a16="http://schemas.microsoft.com/office/drawing/2014/main" val="401739565"/>
                    </a:ext>
                  </a:extLst>
                </a:gridCol>
              </a:tblGrid>
              <a:tr h="0">
                <a:tc>
                  <a:txBody>
                    <a:bodyPr/>
                    <a:lstStyle/>
                    <a:p>
                      <a:pPr>
                        <a:lnSpc>
                          <a:spcPts val="1800"/>
                        </a:lnSpc>
                      </a:pPr>
                      <a:r>
                        <a:rPr lang="fr-FR" sz="1200" b="1" err="1">
                          <a:solidFill>
                            <a:schemeClr val="bg1"/>
                          </a:solidFill>
                        </a:rPr>
                        <a:t>Beiträge steuerfrei</a:t>
                      </a:r>
                      <a:endParaRPr lang="fr-FR" sz="1200" b="1">
                        <a:solidFill>
                          <a:schemeClr val="bg1"/>
                        </a:solidFill>
                      </a:endParaRP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a:solidFill>
                            <a:schemeClr val="bg1"/>
                          </a:solidFill>
                        </a:rPr>
                        <a:t>Beiträge sozialversicherungsfrei</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 Arbeitgeberfinanzierung: sozialversicherungsfrei.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algn="l"/>
                      <a:r>
                        <a:rPr lang="de-DE" sz="1200" b="1">
                          <a:solidFill>
                            <a:schemeClr val="bg1"/>
                          </a:solidFill>
                        </a:rPr>
                        <a:t>Zahlweise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Beitragshöhe frei wählbar</a:t>
                      </a:r>
                    </a:p>
                    <a:p>
                      <a:pPr marL="0" indent="0" algn="l">
                        <a:buFont typeface="Arial" panose="020B0604020202020204" pitchFamily="34" charset="0"/>
                        <a:buNone/>
                      </a:pPr>
                      <a:r>
                        <a:rPr lang="de-DE" sz="1200">
                          <a:solidFill>
                            <a:schemeClr val="bg1"/>
                          </a:solidFill>
                        </a:rPr>
                        <a:t>Flexible Zahlweise, Zuzahlungen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algn="l"/>
                      <a:r>
                        <a:rPr lang="de-DE" sz="1200" b="1">
                          <a:solidFill>
                            <a:schemeClr val="bg1"/>
                          </a:solidFill>
                        </a:rPr>
                        <a:t>Form der Anlage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Wählbar von sicherheits- bis chancenorientiert aus folgenden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algn="l"/>
                      <a:r>
                        <a:rPr lang="de-DE" sz="1200" b="1">
                          <a:solidFill>
                            <a:schemeClr val="bg1"/>
                          </a:solidFill>
                        </a:rPr>
                        <a:t>Arbeitgeberwechsel</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Ab 62 Jahren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Auszahlungsoptionen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Als Rente, Kapital oder Kombination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Mögliche Ergänzungen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Hinterbliebenenvorsorge und/oder Einkommensvorsorge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graphicFrame>
        <p:nvGraphicFramePr>
          <p:cNvPr id="13" name="Tabelle 4spaltig" descr="svtxtr:svtx:pptx.transform.usetable[4]" hidden="1">
            <a:extLst>
              <a:ext uri="{FF2B5EF4-FFF2-40B4-BE49-F238E27FC236}">
                <a16:creationId xmlns:a16="http://schemas.microsoft.com/office/drawing/2014/main" id="{50E2EA35-1C73-415A-80AC-B0085DB7A5B5}"/>
              </a:ext>
            </a:extLst>
          </p:cNvPr>
          <p:cNvGraphicFramePr>
            <a:graphicFrameLocks noGrp="1"/>
          </p:cNvGraphicFramePr>
          <p:nvPr/>
        </p:nvGraphicFramePr>
        <p:xfrm>
          <a:off x="479425" y="2102401"/>
          <a:ext cx="11233149" cy="3918505"/>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2784285">
                  <a:extLst>
                    <a:ext uri="{9D8B030D-6E8A-4147-A177-3AD203B41FA5}">
                      <a16:colId xmlns:a16="http://schemas.microsoft.com/office/drawing/2014/main" val="3207447328"/>
                    </a:ext>
                  </a:extLst>
                </a:gridCol>
                <a:gridCol w="2784285">
                  <a:extLst>
                    <a:ext uri="{9D8B030D-6E8A-4147-A177-3AD203B41FA5}">
                      <a16:colId xmlns:a16="http://schemas.microsoft.com/office/drawing/2014/main" val="401739565"/>
                    </a:ext>
                  </a:extLst>
                </a:gridCol>
                <a:gridCol w="2784285">
                  <a:extLst>
                    <a:ext uri="{9D8B030D-6E8A-4147-A177-3AD203B41FA5}">
                      <a16:colId xmlns:a16="http://schemas.microsoft.com/office/drawing/2014/main" val="2636268286"/>
                    </a:ext>
                  </a:extLst>
                </a:gridCol>
              </a:tblGrid>
              <a:tr h="0">
                <a:tc>
                  <a:txBody>
                    <a:bodyPr/>
                    <a:lstStyle/>
                    <a:p>
                      <a:pPr>
                        <a:lnSpc>
                          <a:spcPts val="1800"/>
                        </a:lnSpc>
                      </a:pPr>
                      <a:r>
                        <a:rPr lang="fr-FR" sz="1200" b="1" err="1">
                          <a:solidFill>
                            <a:schemeClr val="bg1"/>
                          </a:solidFill>
                        </a:rPr>
                        <a:t>Beiträge steuerfrei</a:t>
                      </a:r>
                      <a:endParaRPr lang="fr-FR" sz="1200" b="1">
                        <a:solidFill>
                          <a:schemeClr val="bg1"/>
                        </a:solidFill>
                      </a:endParaRP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a:solidFill>
                            <a:schemeClr val="bg1"/>
                          </a:solidFill>
                        </a:rPr>
                        <a:t>Beiträge sozialversicherungsfrei</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 Arbeitgeberfinanzierung: sozialversicherungsfrei.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algn="l"/>
                      <a:r>
                        <a:rPr lang="de-DE" sz="1200" b="1">
                          <a:solidFill>
                            <a:schemeClr val="bg1"/>
                          </a:solidFill>
                        </a:rPr>
                        <a:t>Zahlweise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Beitragshöhe frei wählbar</a:t>
                      </a:r>
                    </a:p>
                    <a:p>
                      <a:pPr marL="0" indent="0" algn="l">
                        <a:buFont typeface="Arial" panose="020B0604020202020204" pitchFamily="34" charset="0"/>
                        <a:buNone/>
                      </a:pPr>
                      <a:r>
                        <a:rPr lang="de-DE" sz="1200">
                          <a:solidFill>
                            <a:schemeClr val="bg1"/>
                          </a:solidFill>
                        </a:rPr>
                        <a:t>Flexible Zahlweise, Zuzahlungen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algn="l"/>
                      <a:r>
                        <a:rPr lang="de-DE" sz="1200" b="1">
                          <a:solidFill>
                            <a:schemeClr val="bg1"/>
                          </a:solidFill>
                        </a:rPr>
                        <a:t>Form der Anlage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Wählbar von sicherheits- bis chancenorientiert aus folgenden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algn="l"/>
                      <a:r>
                        <a:rPr lang="de-DE" sz="1200" b="1">
                          <a:solidFill>
                            <a:schemeClr val="bg1"/>
                          </a:solidFill>
                        </a:rPr>
                        <a:t>Arbeitgeberwechsel</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Ab 62 Jahren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Auszahlungsoptionen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Als Rente, Kapital oder Kombination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Mögliche Ergänzungen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Hinterbliebenenvorsorge und/oder Einkommensvorsorge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sp>
        <p:nvSpPr>
          <p:cNvPr id="15" name="Titel 9" descr="svtx:article/content/headline">
            <a:extLst>
              <a:ext uri="{FF2B5EF4-FFF2-40B4-BE49-F238E27FC236}">
                <a16:creationId xmlns:a16="http://schemas.microsoft.com/office/drawing/2014/main" id="{E83DDCD8-318C-49C3-8E0B-8316AEE9DEAC}"/>
              </a:ext>
            </a:extLst>
          </p:cNvPr>
          <p:cNvSpPr>
            <a:spLocks noGrp="1"/>
          </p:cNvSpPr>
          <p:nvPr>
            <p:ph type="title"/>
          </p:nvPr>
        </p:nvSpPr>
        <p:spPr>
          <a:xfrm>
            <a:off x="479427" y="875309"/>
            <a:ext cx="9324974" cy="932854"/>
          </a:xfrm>
        </p:spPr>
        <p:txBody>
          <a:bodyPr/>
          <a:lstStyle/>
          <a:p>
            <a:r>
              <a:rPr lang="de-DE" b="0" i="0" u="none"/>
              <a:t>Key data of the Support Fund at a glance</a:t>
            </a:r>
          </a:p>
        </p:txBody>
      </p:sp>
      <p:graphicFrame>
        <p:nvGraphicFramePr>
          <p:cNvPr id="16" name="Tabelle 2spaltig" descr="svtxtr:svtx:pptx.transform.usetable[2]">
            <a:extLst>
              <a:ext uri="{FF2B5EF4-FFF2-40B4-BE49-F238E27FC236}">
                <a16:creationId xmlns:a16="http://schemas.microsoft.com/office/drawing/2014/main" id="{8B3C7F05-2388-41B2-8983-A8DECF7BD600}"/>
              </a:ext>
            </a:extLst>
          </p:cNvPr>
          <p:cNvGraphicFramePr>
            <a:graphicFrameLocks noGrp="1"/>
          </p:cNvGraphicFramePr>
          <p:nvPr>
            <p:ph idx="1"/>
          </p:nvPr>
        </p:nvGraphicFramePr>
        <p:xfrm>
          <a:off x="479425" y="2102400"/>
          <a:ext cx="11233149" cy="3720050"/>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8352855">
                  <a:extLst>
                    <a:ext uri="{9D8B030D-6E8A-4147-A177-3AD203B41FA5}">
                      <a16:colId xmlns:a16="http://schemas.microsoft.com/office/drawing/2014/main" val="3207447328"/>
                    </a:ext>
                  </a:extLst>
                </a:gridCol>
              </a:tblGrid>
              <a:tr h="0">
                <a:tc>
                  <a:txBody>
                    <a:bodyPr/>
                    <a:lstStyle/>
                    <a:p>
                      <a:pPr>
                        <a:lnSpc>
                          <a:spcPts val="1800"/>
                        </a:lnSpc>
                      </a:pPr>
                      <a:r>
                        <a:rPr lang="de-DE" sz="1200" b="1" i="0" u="none">
                          <a:solidFill>
                            <a:srgbClr val="003781"/>
                          </a:solidFill>
                        </a:rPr>
                        <a:t>Tax-free premiums</a:t>
                      </a: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lvl="0" algn="l"/>
                      <a:r>
                        <a:rPr lang="de-DE" sz="1200" b="0" i="0" u="none">
                          <a:solidFill>
                            <a:srgbClr val="003781"/>
                          </a:solidFill>
                        </a:rPr>
                        <a:t>Tax-free without limitation</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Premiums exempt from social security contributions</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Employer-sponsored: exempt from social security contributions / Salary conversion: exempt from social security contributions up to € 3,624</a:t>
                      </a:r>
                      <a:r>
                        <a:rPr lang="de-DE" sz="1200" b="0" i="0" u="none" baseline="30000">
                          <a:solidFill>
                            <a:srgbClr val="003781"/>
                          </a:solidFill>
                        </a:rPr>
                        <a:t>1 </a:t>
                      </a:r>
                      <a:r>
                        <a:rPr lang="de-DE" sz="1200" b="0" i="0" u="none">
                          <a:solidFill>
                            <a:srgbClr val="003781"/>
                          </a:solidFill>
                        </a:rPr>
                        <a:t>annually or € 301</a:t>
                      </a:r>
                      <a:r>
                        <a:rPr lang="de-DE" sz="1200" b="0" i="0" u="none" baseline="30000">
                          <a:solidFill>
                            <a:srgbClr val="003781"/>
                          </a:solidFill>
                        </a:rPr>
                        <a:t>1</a:t>
                      </a:r>
                      <a:r>
                        <a:rPr lang="de-DE" sz="1200" b="0" i="0" u="none">
                          <a:solidFill>
                            <a:srgbClr val="003781"/>
                          </a:solidFill>
                        </a:rPr>
                        <a:t> monthly</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ts val="1800"/>
                        </a:lnSpc>
                      </a:pPr>
                      <a:r>
                        <a:rPr lang="de-DE" sz="1200" b="1" i="0" u="none">
                          <a:solidFill>
                            <a:srgbClr val="003781"/>
                          </a:solidFill>
                        </a:rPr>
                        <a:t>Mode of payment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Premium must be level or increasing; No variable premiums</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lvl="0" algn="l"/>
                      <a:r>
                        <a:rPr lang="de-DE" sz="1200" b="1" i="0" u="none">
                          <a:solidFill>
                            <a:srgbClr val="003781"/>
                          </a:solidFill>
                        </a:rPr>
                        <a:t>Type of investment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Choice between the pension concepts Perspektive, IndexSelect and KomfortDynamik. New: A pension commitment can also be concluded for all pension concepts.</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lvl="0" algn="l"/>
                      <a:r>
                        <a:rPr lang="de-DE" sz="1200" b="1" i="0" u="none">
                          <a:solidFill>
                            <a:srgbClr val="003781"/>
                          </a:solidFill>
                        </a:rPr>
                        <a:t>Change of employer</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lvl="0" algn="l"/>
                      <a:r>
                        <a:rPr lang="de-DE" sz="1200" b="0" i="0" u="none">
                          <a:solidFill>
                            <a:srgbClr val="003781"/>
                          </a:solidFill>
                        </a:rPr>
                        <a:t>Contract can be continued with new employer – however, no legal right / No continuation as private contract</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lvl="0" algn="l"/>
                      <a:r>
                        <a:rPr lang="de-DE" sz="1200" b="1" i="0" u="none">
                          <a:solidFill>
                            <a:srgbClr val="003781"/>
                          </a:solidFill>
                        </a:rPr>
                        <a:t>Benefit payment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As of age 62 / Subject to taxation and social security contributions (applicable to members of statutory health and long-term care insurance)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Payment options</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Pension, capital or a combination of both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Survivor’s provision and Income protection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Can be added</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Minimum 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23 years, if a commitment is made for the first time after 2018</a:t>
                      </a:r>
                      <a:r>
                        <a:rPr lang="de-DE" sz="1200" b="0" i="0" u="none" baseline="30000">
                          <a:solidFill>
                            <a:srgbClr val="003781"/>
                          </a:solidFill>
                        </a:rPr>
                        <a:t>2</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sp>
        <p:nvSpPr>
          <p:cNvPr id="17" name="Textplatzhalter 18" descr="svtxtr:svtx:pptx_transfrom_strapline_bold">
            <a:extLst>
              <a:ext uri="{FF2B5EF4-FFF2-40B4-BE49-F238E27FC236}">
                <a16:creationId xmlns:a16="http://schemas.microsoft.com/office/drawing/2014/main" id="{98AD8831-3E40-485F-865A-CD57E251DCD9}"/>
              </a:ext>
            </a:extLst>
          </p:cNvPr>
          <p:cNvSpPr>
            <a:spLocks noGrp="1"/>
          </p:cNvSpPr>
          <p:nvPr>
            <p:ph type="body" sz="quarter" idx="12"/>
          </p:nvPr>
        </p:nvSpPr>
        <p:spPr>
          <a:xfrm>
            <a:off x="479424" y="476250"/>
            <a:ext cx="9324973" cy="252000"/>
          </a:xfrm>
        </p:spPr>
        <p:txBody>
          <a:bodyPr/>
          <a:lstStyle/>
          <a:p>
            <a:r>
              <a:rPr lang="de-DE" b="1" i="0" u="none"/>
              <a:t>Easily explained</a:t>
            </a:r>
          </a:p>
        </p:txBody>
      </p:sp>
      <p:sp>
        <p:nvSpPr>
          <p:cNvPr id="20" name="Foliennummernplatzhalter 20">
            <a:extLst>
              <a:ext uri="{FF2B5EF4-FFF2-40B4-BE49-F238E27FC236}">
                <a16:creationId xmlns:a16="http://schemas.microsoft.com/office/drawing/2014/main" id="{087C9812-89E0-4797-844D-91E19E81B6B7}"/>
              </a:ext>
            </a:extLst>
          </p:cNvPr>
          <p:cNvSpPr>
            <a:spLocks noGrp="1"/>
          </p:cNvSpPr>
          <p:nvPr>
            <p:ph type="sldNum" sz="quarter" idx="14"/>
          </p:nvPr>
        </p:nvSpPr>
        <p:spPr>
          <a:xfrm>
            <a:off x="11443580" y="6372000"/>
            <a:ext cx="268995" cy="144000"/>
          </a:xfrm>
        </p:spPr>
        <p:txBody>
          <a:bodyPr/>
          <a:lstStyle/>
          <a:p>
            <a:fld id="{56C449F3-BD9D-48DC-BFF1-0F66671DA7C6}" type="slidenum">
              <a:rPr lang="de-DE" smtClean="0"/>
              <a:t>12</a:t>
            </a:fld>
            <a:endParaRPr lang="de-DE"/>
          </a:p>
        </p:txBody>
      </p:sp>
      <p:sp>
        <p:nvSpPr>
          <p:cNvPr id="10" name="Fußzeilenplatzhalter 9" descr="svtx:article/content/footnote">
            <a:extLst>
              <a:ext uri="{FF2B5EF4-FFF2-40B4-BE49-F238E27FC236}">
                <a16:creationId xmlns:a16="http://schemas.microsoft.com/office/drawing/2014/main" id="{175657F8-3BD1-4EF9-BFD4-3EEF3077175C}"/>
              </a:ext>
            </a:extLst>
          </p:cNvPr>
          <p:cNvSpPr>
            <a:spLocks noGrp="1"/>
          </p:cNvSpPr>
          <p:nvPr>
            <p:ph type="ftr" sz="quarter" idx="13"/>
          </p:nvPr>
        </p:nvSpPr>
        <p:spPr>
          <a:xfrm>
            <a:off x="479426" y="6165850"/>
            <a:ext cx="9324974" cy="350150"/>
          </a:xfrm>
        </p:spPr>
        <p:txBody>
          <a:bodyPr/>
          <a:lstStyle/>
          <a:p>
            <a:r>
              <a:rPr lang="de-DE" sz="800" b="0" i="0" u="none" baseline="30000"/>
              <a:t>1 </a:t>
            </a:r>
            <a:r>
              <a:rPr lang="de-DE" sz="800" b="0" i="0" u="none"/>
              <a:t>Values applicable in 2024.  </a:t>
            </a:r>
            <a:r>
              <a:rPr lang="de-DE" sz="800" b="0" i="0" u="none" baseline="30000"/>
              <a:t>2 </a:t>
            </a:r>
            <a:r>
              <a:rPr lang="de-DE" sz="800" b="0" i="0" u="none"/>
              <a:t>or 27 years, if a commitment is made for the first time between 2009 – 2017 or 28 years, if a commitment is made the first time before 2009.  </a:t>
            </a:r>
          </a:p>
        </p:txBody>
      </p:sp>
    </p:spTree>
    <p:extLst>
      <p:ext uri="{BB962C8B-B14F-4D97-AF65-F5344CB8AC3E}">
        <p14:creationId xmlns:p14="http://schemas.microsoft.com/office/powerpoint/2010/main" val="21378937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11388-55F7-45F0-A59E-B93729D96FFD}"/>
              </a:ext>
            </a:extLst>
          </p:cNvPr>
          <p:cNvSpPr>
            <a:spLocks noGrp="1"/>
          </p:cNvSpPr>
          <p:nvPr>
            <p:ph type="title"/>
          </p:nvPr>
        </p:nvSpPr>
        <p:spPr>
          <a:xfrm>
            <a:off x="479427" y="875309"/>
            <a:ext cx="11297707" cy="932854"/>
          </a:xfrm>
        </p:spPr>
        <p:txBody>
          <a:bodyPr/>
          <a:lstStyle/>
          <a:p>
            <a:r>
              <a:rPr lang="en-US" altLang="de-DE"/>
              <a:t>Capital payment: Five-part ruling as example for severance pay</a:t>
            </a:r>
            <a:endParaRPr lang="de-DE"/>
          </a:p>
        </p:txBody>
      </p:sp>
      <p:sp>
        <p:nvSpPr>
          <p:cNvPr id="3" name="Foliennummernplatzhalter 2">
            <a:extLst>
              <a:ext uri="{FF2B5EF4-FFF2-40B4-BE49-F238E27FC236}">
                <a16:creationId xmlns:a16="http://schemas.microsoft.com/office/drawing/2014/main" id="{53AAC374-E811-47FA-B678-584CA9359FDB}"/>
              </a:ext>
            </a:extLst>
          </p:cNvPr>
          <p:cNvSpPr>
            <a:spLocks noGrp="1"/>
          </p:cNvSpPr>
          <p:nvPr>
            <p:ph type="sldNum" sz="quarter" idx="11"/>
          </p:nvPr>
        </p:nvSpPr>
        <p:spPr/>
        <p:txBody>
          <a:bodyPr/>
          <a:lstStyle/>
          <a:p>
            <a:pPr marL="0" marR="0" lvl="0" indent="0" algn="r" defTabSz="914205" rtl="0" eaLnBrk="1" fontAlgn="auto" latinLnBrk="0" hangingPunct="1">
              <a:lnSpc>
                <a:spcPts val="1000"/>
              </a:lnSpc>
              <a:spcBef>
                <a:spcPct val="0"/>
              </a:spcBef>
              <a:spcAft>
                <a:spcPct val="0"/>
              </a:spcAft>
              <a:buClrTx/>
              <a:buSzTx/>
              <a:buFontTx/>
              <a:buNone/>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a:ea typeface="+mn-ea"/>
                <a:cs typeface="+mn-cs"/>
              </a:rPr>
              <a:pPr marL="0" marR="0" lvl="0" indent="0" algn="r" defTabSz="914205" rtl="0" eaLnBrk="1" fontAlgn="auto" latinLnBrk="0" hangingPunct="1">
                <a:lnSpc>
                  <a:spcPts val="1000"/>
                </a:lnSpc>
                <a:spcBef>
                  <a:spcPct val="0"/>
                </a:spcBef>
                <a:spcAft>
                  <a:spcPct val="0"/>
                </a:spcAft>
                <a:buClrTx/>
                <a:buSzTx/>
                <a:buFontTx/>
                <a:buNone/>
                <a:defRPr/>
              </a:pPr>
              <a:t>13</a:t>
            </a:fld>
            <a:endParaRPr kumimoji="0" lang="de-DE" sz="800" b="1" i="0" u="none" strike="noStrike" kern="1200" cap="none" spc="0" normalizeH="0" baseline="0" noProof="0">
              <a:ln>
                <a:noFill/>
              </a:ln>
              <a:solidFill>
                <a:srgbClr val="003781"/>
              </a:solidFill>
              <a:effectLst/>
              <a:uLnTx/>
              <a:uFillTx/>
              <a:latin typeface="Arial"/>
              <a:ea typeface="+mn-ea"/>
              <a:cs typeface="+mn-cs"/>
            </a:endParaRPr>
          </a:p>
        </p:txBody>
      </p:sp>
      <p:sp>
        <p:nvSpPr>
          <p:cNvPr id="12" name="Inhaltsplatzhalter 1">
            <a:extLst>
              <a:ext uri="{FF2B5EF4-FFF2-40B4-BE49-F238E27FC236}">
                <a16:creationId xmlns:a16="http://schemas.microsoft.com/office/drawing/2014/main" id="{E0B716A5-D3C7-4F6D-B1F3-576B9C4FFBC2}"/>
              </a:ext>
            </a:extLst>
          </p:cNvPr>
          <p:cNvSpPr txBox="1"/>
          <p:nvPr/>
        </p:nvSpPr>
        <p:spPr>
          <a:xfrm>
            <a:off x="479422" y="1980801"/>
            <a:ext cx="11238212" cy="486170"/>
          </a:xfrm>
          <a:prstGeom prst="rect">
            <a:avLst/>
          </a:prstGeom>
        </p:spPr>
        <p:txBody>
          <a:bodyPr vert="horz" lIns="0" tIns="0" rIns="0" bIns="0" rtlCol="0" anchor="t">
            <a:noAutofit/>
          </a:bodyPr>
          <a:lstStyle>
            <a:defPPr>
              <a:defRPr lang="de-DE"/>
            </a:defPPr>
            <a:lvl1pPr marL="0" indent="0" algn="l" defTabSz="1219170" rtl="0" eaLnBrk="1" latinLnBrk="0" hangingPunct="1">
              <a:lnSpc>
                <a:spcPts val="1920"/>
              </a:lnSpc>
              <a:spcBef>
                <a:spcPts val="200"/>
              </a:spcBef>
              <a:spcAft>
                <a:spcPct val="0"/>
              </a:spcAft>
              <a:buFont typeface="Arial" panose="020B0604020202020204" pitchFamily="34" charset="0"/>
              <a:buNone/>
              <a:defRPr lang="en-GB" sz="1600" b="0" kern="1200" cap="none" baseline="0" noProof="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defRPr lang="de-DE" sz="16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defTabSz="1219170">
              <a:spcBef>
                <a:spcPts val="100"/>
              </a:spcBef>
              <a:spcAft>
                <a:spcPts val="100"/>
              </a:spcAft>
              <a:defRPr/>
            </a:pPr>
            <a:r>
              <a:rPr kumimoji="0" lang="en-US" sz="1400" b="0" i="0" u="none" strike="noStrike" kern="0" cap="none" spc="0" normalizeH="0" baseline="0" noProof="0">
                <a:ln>
                  <a:noFill/>
                </a:ln>
                <a:solidFill>
                  <a:schemeClr val="bg1"/>
                </a:solidFill>
                <a:effectLst/>
                <a:uLnTx/>
                <a:uFillTx/>
              </a:rPr>
              <a:t>An employee has a taxable income of € 42,000 and receives a one-time lump-sum payment (from severance pay</a:t>
            </a:r>
            <a:r>
              <a:rPr kumimoji="0" lang="en-US" sz="1400" b="0" i="0" u="none" strike="noStrike" kern="0" cap="none" spc="0" normalizeH="0" baseline="30000" noProof="0">
                <a:ln>
                  <a:noFill/>
                </a:ln>
                <a:solidFill>
                  <a:schemeClr val="bg1"/>
                </a:solidFill>
                <a:effectLst/>
                <a:uLnTx/>
                <a:uFillTx/>
              </a:rPr>
              <a:t>1</a:t>
            </a:r>
            <a:r>
              <a:rPr kumimoji="0" lang="en-US" sz="1400" b="0" i="0" u="none" strike="noStrike" kern="0" cap="none" spc="0" normalizeH="0" baseline="0" noProof="0">
                <a:ln>
                  <a:noFill/>
                </a:ln>
                <a:solidFill>
                  <a:schemeClr val="bg1"/>
                </a:solidFill>
                <a:effectLst/>
                <a:uLnTx/>
                <a:uFillTx/>
              </a:rPr>
              <a:t> or support fund/pension promise) of € 100,000.</a:t>
            </a:r>
            <a:r>
              <a:rPr lang="en-US" sz="1400" kern="0">
                <a:solidFill>
                  <a:schemeClr val="bg1"/>
                </a:solidFill>
              </a:rPr>
              <a:t> </a:t>
            </a:r>
            <a:r>
              <a:rPr lang="en-US" sz="1400" kern="0">
                <a:solidFill>
                  <a:schemeClr val="bg1"/>
                </a:solidFill>
                <a:ea typeface="+mn-lt"/>
                <a:cs typeface="+mn-lt"/>
              </a:rPr>
              <a:t>The severance pay</a:t>
            </a:r>
            <a:r>
              <a:rPr lang="en-US" sz="1400" kern="0" baseline="30000">
                <a:solidFill>
                  <a:schemeClr val="bg1"/>
                </a:solidFill>
                <a:ea typeface="+mn-lt"/>
                <a:cs typeface="+mn-lt"/>
              </a:rPr>
              <a:t>1</a:t>
            </a:r>
            <a:r>
              <a:rPr lang="en-US" sz="1400" kern="0">
                <a:solidFill>
                  <a:schemeClr val="bg1"/>
                </a:solidFill>
                <a:ea typeface="+mn-lt"/>
                <a:cs typeface="+mn-lt"/>
              </a:rPr>
              <a:t> amounts to € 100,000 (= extraordinary income within the meaning of section 34 </a:t>
            </a:r>
            <a:r>
              <a:rPr lang="en-US" sz="1400" kern="0" err="1">
                <a:solidFill>
                  <a:schemeClr val="bg1"/>
                </a:solidFill>
                <a:ea typeface="+mn-lt"/>
                <a:cs typeface="+mn-lt"/>
              </a:rPr>
              <a:t>EStG</a:t>
            </a:r>
            <a:r>
              <a:rPr lang="en-US" sz="1400" kern="0">
                <a:solidFill>
                  <a:schemeClr val="bg1"/>
                </a:solidFill>
                <a:ea typeface="+mn-lt"/>
                <a:cs typeface="+mn-lt"/>
              </a:rPr>
              <a:t>).</a:t>
            </a:r>
            <a:endParaRPr lang="de-DE" sz="1400" b="0" i="0" u="none" strike="noStrike" kern="0" cap="none" spc="0" normalizeH="0" baseline="0" noProof="0">
              <a:ln>
                <a:noFill/>
              </a:ln>
              <a:solidFill>
                <a:schemeClr val="bg1"/>
              </a:solidFill>
              <a:effectLst/>
              <a:uLnTx/>
              <a:uFillTx/>
              <a:cs typeface="Arial"/>
            </a:endParaRPr>
          </a:p>
          <a:p>
            <a:pPr marL="0" marR="0" lvl="0" indent="0" algn="l" defTabSz="1219170" rtl="0" eaLnBrk="1" fontAlgn="auto" latinLnBrk="0" hangingPunct="1">
              <a:lnSpc>
                <a:spcPts val="1920"/>
              </a:lnSpc>
              <a:spcBef>
                <a:spcPts val="200"/>
              </a:spcBef>
              <a:spcAft>
                <a:spcPct val="0"/>
              </a:spcAft>
              <a:buClrTx/>
              <a:buSzTx/>
              <a:buFont typeface="Arial" panose="020B0604020202020204" pitchFamily="34" charset="0"/>
              <a:buNone/>
              <a:defRPr/>
            </a:pPr>
            <a:endParaRPr kumimoji="0" lang="de-DE" sz="1600" b="0" i="0" u="none" strike="noStrike" kern="1200" cap="none" spc="0" normalizeH="0" baseline="0" noProof="0">
              <a:ln>
                <a:noFill/>
              </a:ln>
              <a:solidFill>
                <a:srgbClr val="003781"/>
              </a:solidFill>
              <a:effectLst/>
              <a:uLnTx/>
              <a:uFillTx/>
              <a:latin typeface="Arial"/>
              <a:ea typeface="+mn-ea"/>
              <a:cs typeface="Arial"/>
            </a:endParaRPr>
          </a:p>
        </p:txBody>
      </p:sp>
      <p:graphicFrame>
        <p:nvGraphicFramePr>
          <p:cNvPr id="14" name="Group 184">
            <a:extLst>
              <a:ext uri="{FF2B5EF4-FFF2-40B4-BE49-F238E27FC236}">
                <a16:creationId xmlns:a16="http://schemas.microsoft.com/office/drawing/2014/main" id="{FC1931AE-6B49-469B-BCB9-9563E2063EE4}"/>
              </a:ext>
            </a:extLst>
          </p:cNvPr>
          <p:cNvGraphicFramePr>
            <a:graphicFrameLocks noGrp="1"/>
          </p:cNvGraphicFramePr>
          <p:nvPr/>
        </p:nvGraphicFramePr>
        <p:xfrm>
          <a:off x="479422" y="2639610"/>
          <a:ext cx="11233153" cy="3252268"/>
        </p:xfrm>
        <a:graphic>
          <a:graphicData uri="http://schemas.openxmlformats.org/drawingml/2006/table">
            <a:tbl>
              <a:tblPr/>
              <a:tblGrid>
                <a:gridCol w="5716872">
                  <a:extLst>
                    <a:ext uri="{9D8B030D-6E8A-4147-A177-3AD203B41FA5}">
                      <a16:colId xmlns:a16="http://schemas.microsoft.com/office/drawing/2014/main" val="20000"/>
                    </a:ext>
                  </a:extLst>
                </a:gridCol>
                <a:gridCol w="1501573">
                  <a:extLst>
                    <a:ext uri="{9D8B030D-6E8A-4147-A177-3AD203B41FA5}">
                      <a16:colId xmlns:a16="http://schemas.microsoft.com/office/drawing/2014/main" val="20001"/>
                    </a:ext>
                  </a:extLst>
                </a:gridCol>
                <a:gridCol w="1338236">
                  <a:extLst>
                    <a:ext uri="{9D8B030D-6E8A-4147-A177-3AD203B41FA5}">
                      <a16:colId xmlns:a16="http://schemas.microsoft.com/office/drawing/2014/main" val="20002"/>
                    </a:ext>
                  </a:extLst>
                </a:gridCol>
                <a:gridCol w="1338236">
                  <a:extLst>
                    <a:ext uri="{9D8B030D-6E8A-4147-A177-3AD203B41FA5}">
                      <a16:colId xmlns:a16="http://schemas.microsoft.com/office/drawing/2014/main" val="20003"/>
                    </a:ext>
                  </a:extLst>
                </a:gridCol>
                <a:gridCol w="1338236">
                  <a:extLst>
                    <a:ext uri="{9D8B030D-6E8A-4147-A177-3AD203B41FA5}">
                      <a16:colId xmlns:a16="http://schemas.microsoft.com/office/drawing/2014/main" val="20004"/>
                    </a:ext>
                  </a:extLst>
                </a:gridCol>
              </a:tblGrid>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400" b="1" i="0" u="none" strike="noStrike" kern="1200" cap="none" normalizeH="0" baseline="0">
                          <a:ln>
                            <a:noFill/>
                          </a:ln>
                          <a:solidFill>
                            <a:schemeClr val="accent4"/>
                          </a:solidFill>
                          <a:effectLst/>
                          <a:latin typeface="Arial"/>
                          <a:cs typeface="Arial"/>
                        </a:rPr>
                        <a:t>Alternative</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400" b="1" i="0" u="none" strike="noStrike" kern="1200" cap="none" normalizeH="0" baseline="0" noProof="0">
                          <a:ln>
                            <a:noFill/>
                          </a:ln>
                          <a:solidFill>
                            <a:schemeClr val="accent4"/>
                          </a:solidFill>
                          <a:effectLst/>
                          <a:latin typeface="Arial"/>
                          <a:cs typeface="Arial"/>
                        </a:rPr>
                        <a:t>Without five-part ruling</a:t>
                      </a:r>
                      <a:endParaRPr kumimoji="0" lang="de-DE" altLang="de-DE" sz="1400" b="1" i="0" u="none" strike="noStrike" kern="1200" cap="none" normalizeH="0" baseline="0">
                        <a:ln>
                          <a:noFill/>
                        </a:ln>
                        <a:solidFill>
                          <a:schemeClr val="accent4"/>
                        </a:solidFill>
                        <a:effectLst/>
                        <a:latin typeface="Arial"/>
                        <a:cs typeface="Arial"/>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de-DE"/>
                    </a:p>
                  </a:txBody>
                  <a:tcPr/>
                </a:tc>
                <a:tc gridSpan="2">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defRPr/>
                      </a:pPr>
                      <a:r>
                        <a:rPr kumimoji="0" lang="en-US" altLang="de-DE" sz="1400" b="1" i="0" u="none" strike="noStrike" kern="1200" cap="none" normalizeH="0" baseline="0" noProof="0">
                          <a:ln>
                            <a:noFill/>
                          </a:ln>
                          <a:solidFill>
                            <a:schemeClr val="accent4"/>
                          </a:solidFill>
                          <a:effectLst/>
                          <a:latin typeface="Arial"/>
                          <a:ea typeface="+mn-ea"/>
                          <a:cs typeface="Arial"/>
                        </a:rPr>
                        <a:t>With five-part ruling</a:t>
                      </a:r>
                      <a:endParaRPr kumimoji="0" lang="de-DE" altLang="de-DE" sz="1400" b="1" i="0" u="none" strike="noStrike" kern="1200" cap="none" normalizeH="0" baseline="0">
                        <a:ln>
                          <a:noFill/>
                        </a:ln>
                        <a:solidFill>
                          <a:schemeClr val="accent4"/>
                        </a:solidFill>
                        <a:effectLst/>
                        <a:latin typeface="Arial"/>
                        <a:ea typeface="+mn-ea"/>
                        <a:cs typeface="Arial"/>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extLst>
                  <a:ext uri="{0D108BD9-81ED-4DB2-BD59-A6C34878D82A}">
                    <a16:rowId xmlns:a16="http://schemas.microsoft.com/office/drawing/2014/main" val="10000"/>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cs typeface="Arial"/>
                        </a:rPr>
                        <a:t>Tax</a:t>
                      </a:r>
                      <a:r>
                        <a:rPr kumimoji="0" lang="en-US" altLang="de-DE" sz="1400" b="1" i="0" u="none" strike="noStrike" kern="1200" cap="none" normalizeH="0" baseline="30000" noProof="0">
                          <a:ln>
                            <a:noFill/>
                          </a:ln>
                          <a:solidFill>
                            <a:schemeClr val="accent4"/>
                          </a:solidFill>
                          <a:effectLst/>
                          <a:latin typeface="Arial"/>
                          <a:cs typeface="Arial"/>
                        </a:rPr>
                        <a:t>2</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cs typeface="Arial"/>
                        </a:rPr>
                        <a:t>Amount</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ea typeface="+mn-ea"/>
                          <a:cs typeface="Arial"/>
                        </a:rPr>
                        <a:t>Income tax</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ea typeface="+mn-ea"/>
                          <a:cs typeface="Arial"/>
                        </a:rPr>
                        <a:t>Amount</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en-US" altLang="de-DE" sz="1400" b="1" i="0" u="none" strike="noStrike" kern="1200" cap="none" normalizeH="0" baseline="0" noProof="0">
                          <a:ln>
                            <a:noFill/>
                          </a:ln>
                          <a:solidFill>
                            <a:schemeClr val="accent4"/>
                          </a:solidFill>
                          <a:effectLst/>
                          <a:latin typeface="Arial"/>
                          <a:ea typeface="+mn-ea"/>
                          <a:cs typeface="Arial"/>
                        </a:rPr>
                        <a:t>Income tax </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en-US" altLang="de-DE" sz="1200" b="0" i="0" u="none" strike="noStrike" cap="none" normalizeH="0" baseline="0" noProof="0">
                          <a:ln>
                            <a:noFill/>
                          </a:ln>
                          <a:solidFill>
                            <a:schemeClr val="bg1"/>
                          </a:solidFill>
                          <a:effectLst/>
                          <a:latin typeface="Arial"/>
                          <a:cs typeface="Arial"/>
                        </a:rPr>
                        <a:t>(1) </a:t>
                      </a:r>
                      <a:r>
                        <a:rPr lang="en-US" altLang="de-DE" sz="1200" b="0" i="0" u="none" strike="noStrike" cap="none" normalizeH="0" baseline="0" noProof="0">
                          <a:ln>
                            <a:noFill/>
                          </a:ln>
                          <a:solidFill>
                            <a:schemeClr val="bg1"/>
                          </a:solidFill>
                          <a:effectLst/>
                          <a:latin typeface="Arial"/>
                          <a:cs typeface="Arial"/>
                        </a:rPr>
                        <a:t>taxable</a:t>
                      </a:r>
                      <a:r>
                        <a:rPr kumimoji="0" lang="en-US" altLang="de-DE" sz="1200" b="0" i="0" u="none" strike="noStrike" cap="none" normalizeH="0" baseline="0" noProof="0">
                          <a:ln>
                            <a:noFill/>
                          </a:ln>
                          <a:solidFill>
                            <a:schemeClr val="bg1"/>
                          </a:solidFill>
                          <a:effectLst/>
                          <a:latin typeface="Arial"/>
                          <a:cs typeface="Arial"/>
                        </a:rPr>
                        <a:t> income </a:t>
                      </a:r>
                      <a:r>
                        <a:rPr lang="en-US" altLang="de-DE" sz="1200" b="0" i="0" u="none" strike="noStrike" cap="none" normalizeH="0" baseline="0" noProof="0">
                          <a:ln>
                            <a:noFill/>
                          </a:ln>
                          <a:solidFill>
                            <a:schemeClr val="bg1"/>
                          </a:solidFill>
                          <a:effectLst/>
                          <a:latin typeface="Arial"/>
                          <a:cs typeface="Arial"/>
                        </a:rPr>
                        <a:t>"normal"</a:t>
                      </a:r>
                      <a:endParaRPr kumimoji="0" lang="en-US" altLang="de-DE" sz="1200" b="0" i="0" u="none" strike="noStrike" cap="none" normalizeH="0" baseline="0" noProof="0">
                        <a:ln>
                          <a:noFill/>
                        </a:ln>
                        <a:solidFill>
                          <a:schemeClr val="bg1"/>
                        </a:solidFill>
                        <a:effectLst/>
                        <a:latin typeface="Arial" charset="0"/>
                        <a:cs typeface="Arial" charset="0"/>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a:ln>
                            <a:noFill/>
                          </a:ln>
                          <a:solidFill>
                            <a:schemeClr val="bg1"/>
                          </a:solidFill>
                          <a:effectLst/>
                          <a:latin typeface="Arial"/>
                        </a:rPr>
                        <a:t>142,000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38,434</a:t>
                      </a:r>
                      <a:endParaRPr kumimoji="0" lang="de-DE" sz="1400" b="0" i="0" u="none" strike="noStrike" kern="1200" cap="none" normalizeH="0" baseline="0">
                        <a:ln>
                          <a:noFill/>
                        </a:ln>
                        <a:solidFill>
                          <a:schemeClr val="bg1"/>
                        </a:solidFill>
                        <a:effectLst/>
                        <a:latin typeface="Arial" panose="020B0604020202020204" pitchFamily="34" charset="0"/>
                        <a:ea typeface="+mn-ea"/>
                        <a:cs typeface="+mn-cs"/>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a:ln>
                            <a:noFill/>
                          </a:ln>
                          <a:solidFill>
                            <a:schemeClr val="bg1"/>
                          </a:solidFill>
                          <a:effectLst/>
                          <a:latin typeface="Arial"/>
                        </a:rPr>
                        <a:t>42,000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4,022</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2"/>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US" altLang="de-DE" sz="1200" b="0" i="0" u="none" strike="noStrike" cap="none" normalizeH="0" baseline="0" noProof="0">
                          <a:ln>
                            <a:noFill/>
                          </a:ln>
                          <a:solidFill>
                            <a:schemeClr val="bg1"/>
                          </a:solidFill>
                          <a:effectLst/>
                          <a:latin typeface="Arial"/>
                          <a:cs typeface="Arial"/>
                        </a:rPr>
                        <a:t>(2) </a:t>
                      </a:r>
                      <a:r>
                        <a:rPr lang="en-US" altLang="de-DE" sz="1200" b="0" i="0" u="none" strike="noStrike" cap="none" normalizeH="0" baseline="0" noProof="0">
                          <a:ln>
                            <a:noFill/>
                          </a:ln>
                          <a:solidFill>
                            <a:schemeClr val="bg1"/>
                          </a:solidFill>
                          <a:effectLst/>
                          <a:latin typeface="Arial"/>
                          <a:cs typeface="Arial"/>
                        </a:rPr>
                        <a:t>o</a:t>
                      </a:r>
                      <a:r>
                        <a:rPr lang="en-US" sz="1200" b="0" i="0" u="none" strike="noStrike" cap="none" normalizeH="0" baseline="0" noProof="0">
                          <a:ln>
                            <a:noFill/>
                          </a:ln>
                          <a:solidFill>
                            <a:schemeClr val="bg1"/>
                          </a:solidFill>
                          <a:effectLst/>
                        </a:rPr>
                        <a:t>ne </a:t>
                      </a:r>
                      <a:r>
                        <a:rPr kumimoji="0" lang="en-US" sz="1200" b="0" i="0" u="none" strike="noStrike" cap="none" normalizeH="0" baseline="0" noProof="0">
                          <a:ln>
                            <a:noFill/>
                          </a:ln>
                          <a:solidFill>
                            <a:schemeClr val="bg1"/>
                          </a:solidFill>
                          <a:effectLst/>
                        </a:rPr>
                        <a:t>fifth of </a:t>
                      </a:r>
                      <a:r>
                        <a:rPr lang="en-US" sz="1200" b="0" i="0" u="none" strike="noStrike" cap="none" normalizeH="0" baseline="0" noProof="0">
                          <a:ln>
                            <a:noFill/>
                          </a:ln>
                          <a:solidFill>
                            <a:schemeClr val="bg1"/>
                          </a:solidFill>
                          <a:effectLst/>
                        </a:rPr>
                        <a:t>the extraordinary income</a:t>
                      </a:r>
                      <a:endParaRPr kumimoji="0" lang="en-US" altLang="de-DE" sz="1200" b="0" i="0" u="none" strike="noStrike" cap="none" normalizeH="0" baseline="0" noProof="0">
                        <a:ln>
                          <a:noFill/>
                        </a:ln>
                        <a:solidFill>
                          <a:schemeClr val="bg1"/>
                        </a:solidFill>
                        <a:effectLst/>
                        <a:latin typeface="Arial" charset="0"/>
                        <a:cs typeface="Arial" charset="0"/>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a:ln>
                            <a:noFill/>
                          </a:ln>
                          <a:solidFill>
                            <a:schemeClr val="bg1"/>
                          </a:solidFill>
                          <a:effectLst/>
                          <a:latin typeface="Arial"/>
                        </a:rPr>
                        <a:t>20,000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3"/>
                  </a:ext>
                </a:extLst>
              </a:tr>
              <a:tr h="333936">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US" altLang="de-DE" sz="1200" b="0" i="0" u="none" strike="noStrike" cap="none" normalizeH="0" baseline="0" noProof="0">
                          <a:ln>
                            <a:noFill/>
                          </a:ln>
                          <a:solidFill>
                            <a:schemeClr val="bg1"/>
                          </a:solidFill>
                          <a:effectLst/>
                          <a:latin typeface="Arial"/>
                          <a:cs typeface="Arial"/>
                        </a:rPr>
                        <a:t>(3) </a:t>
                      </a:r>
                      <a:r>
                        <a:rPr lang="en-US" altLang="de-DE" sz="1200" b="0" i="0" u="none" strike="noStrike" cap="none" normalizeH="0" baseline="0" noProof="0">
                          <a:ln>
                            <a:noFill/>
                          </a:ln>
                          <a:solidFill>
                            <a:schemeClr val="bg1"/>
                          </a:solidFill>
                          <a:effectLst/>
                          <a:latin typeface="Arial"/>
                          <a:cs typeface="Arial"/>
                        </a:rPr>
                        <a:t>t</a:t>
                      </a:r>
                      <a:r>
                        <a:rPr lang="en-US" sz="1200" b="0" i="0" u="none" strike="noStrike" cap="none" normalizeH="0" baseline="0" noProof="0">
                          <a:ln>
                            <a:noFill/>
                          </a:ln>
                          <a:solidFill>
                            <a:schemeClr val="bg1"/>
                          </a:solidFill>
                          <a:effectLst/>
                        </a:rPr>
                        <a:t>axable </a:t>
                      </a:r>
                      <a:r>
                        <a:rPr kumimoji="0" lang="en-US" sz="1200" b="0" i="0" u="none" strike="noStrike" cap="none" normalizeH="0" baseline="0" noProof="0">
                          <a:ln>
                            <a:noFill/>
                          </a:ln>
                          <a:solidFill>
                            <a:schemeClr val="bg1"/>
                          </a:solidFill>
                          <a:effectLst/>
                        </a:rPr>
                        <a:t>income</a:t>
                      </a:r>
                      <a:r>
                        <a:rPr lang="en-US" sz="1200" b="0" i="0" u="none" strike="noStrike" cap="none" normalizeH="0" baseline="0" noProof="0">
                          <a:ln>
                            <a:noFill/>
                          </a:ln>
                          <a:solidFill>
                            <a:schemeClr val="bg1"/>
                          </a:solidFill>
                          <a:effectLst/>
                        </a:rPr>
                        <a:t> "splitting table"</a:t>
                      </a:r>
                      <a:endParaRPr kumimoji="0" lang="en-US" altLang="de-DE" sz="1200" b="0" i="0" u="none" strike="noStrike" cap="none" normalizeH="0" baseline="30000" noProof="0">
                        <a:ln>
                          <a:noFill/>
                        </a:ln>
                        <a:solidFill>
                          <a:schemeClr val="bg1"/>
                        </a:solidFill>
                        <a:effectLst/>
                        <a:latin typeface="Arial" charset="0"/>
                        <a:cs typeface="Arial" charset="0"/>
                      </a:endParaRP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a:ln>
                            <a:noFill/>
                          </a:ln>
                          <a:solidFill>
                            <a:schemeClr val="bg1"/>
                          </a:solidFill>
                          <a:effectLst/>
                          <a:latin typeface="Arial"/>
                        </a:rPr>
                        <a:t>62,000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9,468</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4"/>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en-US" altLang="de-DE" sz="1200" b="0" i="0" u="none" strike="noStrike" cap="none" normalizeH="0" baseline="0" noProof="0">
                          <a:ln>
                            <a:noFill/>
                          </a:ln>
                          <a:solidFill>
                            <a:schemeClr val="bg1"/>
                          </a:solidFill>
                          <a:effectLst/>
                          <a:latin typeface="Arial"/>
                          <a:cs typeface="Arial"/>
                        </a:rPr>
                        <a:t>(4) </a:t>
                      </a:r>
                      <a:r>
                        <a:rPr lang="en-US" altLang="de-DE" sz="1200" b="0" i="0" u="none" strike="noStrike" cap="none" normalizeH="0" baseline="0" noProof="0">
                          <a:ln>
                            <a:noFill/>
                          </a:ln>
                          <a:solidFill>
                            <a:schemeClr val="bg1"/>
                          </a:solidFill>
                          <a:effectLst/>
                          <a:latin typeface="Arial"/>
                          <a:cs typeface="Arial"/>
                        </a:rPr>
                        <a:t>difference</a:t>
                      </a:r>
                      <a:r>
                        <a:rPr kumimoji="0" lang="en-US" altLang="de-DE" sz="1200" b="0" i="0" u="none" strike="noStrike" cap="none" normalizeH="0" baseline="0" noProof="0">
                          <a:ln>
                            <a:noFill/>
                          </a:ln>
                          <a:solidFill>
                            <a:schemeClr val="bg1"/>
                          </a:solidFill>
                          <a:effectLst/>
                          <a:latin typeface="Arial"/>
                          <a:cs typeface="Arial"/>
                        </a:rPr>
                        <a:t> Income tax (3) ./. (1)</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rtl="0" eaLnBrk="0" fontAlgn="base" latinLnBrk="0" hangingPunct="0">
                        <a:lnSpc>
                          <a:spcPct val="100000"/>
                        </a:lnSpc>
                        <a:spcBef>
                          <a:spcPct val="0"/>
                        </a:spcBef>
                        <a:spcAft>
                          <a:spcPct val="30000"/>
                        </a:spcAft>
                        <a:buClrTx/>
                        <a:buSzTx/>
                        <a:buFontTx/>
                        <a:buNone/>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5,446 </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5"/>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US" altLang="de-DE" sz="1200" b="0" i="0" u="none" strike="noStrike" cap="none" normalizeH="0" baseline="0" noProof="0">
                          <a:ln>
                            <a:noFill/>
                          </a:ln>
                          <a:solidFill>
                            <a:schemeClr val="bg1"/>
                          </a:solidFill>
                          <a:effectLst/>
                          <a:latin typeface="Arial"/>
                          <a:cs typeface="Arial"/>
                        </a:rPr>
                        <a:t>(5) Tax on </a:t>
                      </a:r>
                      <a:r>
                        <a:rPr lang="en-US" sz="1200" b="0" i="0" u="none" strike="noStrike" cap="none" normalizeH="0" baseline="0" noProof="0">
                          <a:ln>
                            <a:noFill/>
                          </a:ln>
                          <a:solidFill>
                            <a:schemeClr val="bg1"/>
                          </a:solidFill>
                          <a:effectLst/>
                        </a:rPr>
                        <a:t>severance pay</a:t>
                      </a:r>
                      <a:r>
                        <a:rPr kumimoji="0" lang="en-US" altLang="de-DE" sz="1200" b="0" i="0" u="none" strike="noStrike" cap="none" normalizeH="0" baseline="0" noProof="0">
                          <a:ln>
                            <a:noFill/>
                          </a:ln>
                          <a:solidFill>
                            <a:schemeClr val="bg1"/>
                          </a:solidFill>
                          <a:effectLst/>
                          <a:latin typeface="Arial"/>
                          <a:cs typeface="Arial"/>
                        </a:rPr>
                        <a:t>= </a:t>
                      </a:r>
                      <a:r>
                        <a:rPr lang="en-US" altLang="de-DE" sz="1200" b="0" i="0" u="none" strike="noStrike" cap="none" normalizeH="0" baseline="0" noProof="0">
                          <a:ln>
                            <a:noFill/>
                          </a:ln>
                          <a:solidFill>
                            <a:schemeClr val="bg1"/>
                          </a:solidFill>
                          <a:effectLst/>
                          <a:latin typeface="Arial"/>
                          <a:cs typeface="Arial"/>
                        </a:rPr>
                        <a:t>5* </a:t>
                      </a:r>
                      <a:r>
                        <a:rPr lang="en-US" sz="1200" b="0" i="0" u="none" strike="noStrike" cap="none" normalizeH="0" baseline="0" noProof="0">
                          <a:ln>
                            <a:noFill/>
                          </a:ln>
                          <a:solidFill>
                            <a:schemeClr val="bg1"/>
                          </a:solidFill>
                          <a:effectLst/>
                          <a:latin typeface="Arial"/>
                        </a:rPr>
                        <a:t>difference Income</a:t>
                      </a:r>
                      <a:r>
                        <a:rPr kumimoji="0" lang="en-US" sz="1200" b="0" i="0" u="none" strike="noStrike" cap="none" normalizeH="0" baseline="0" noProof="0">
                          <a:ln>
                            <a:noFill/>
                          </a:ln>
                          <a:solidFill>
                            <a:schemeClr val="bg1"/>
                          </a:solidFill>
                          <a:effectLst/>
                          <a:latin typeface="Arial"/>
                        </a:rPr>
                        <a:t> tax</a:t>
                      </a:r>
                      <a:r>
                        <a:rPr lang="en-US" altLang="de-DE" sz="1200" b="0" i="0" u="none" strike="noStrike" cap="none" normalizeH="0" baseline="0" noProof="0">
                          <a:ln>
                            <a:noFill/>
                          </a:ln>
                          <a:solidFill>
                            <a:schemeClr val="bg1"/>
                          </a:solidFill>
                          <a:effectLst/>
                          <a:latin typeface="Arial"/>
                          <a:cs typeface="Arial"/>
                        </a:rPr>
                        <a:t> </a:t>
                      </a:r>
                      <a:r>
                        <a:rPr kumimoji="0" lang="en-US" altLang="de-DE" sz="1200" b="0" i="0" u="none" strike="noStrike" cap="none" normalizeH="0" baseline="0" noProof="0">
                          <a:ln>
                            <a:noFill/>
                          </a:ln>
                          <a:solidFill>
                            <a:schemeClr val="bg1"/>
                          </a:solidFill>
                          <a:effectLst/>
                          <a:latin typeface="Arial"/>
                          <a:cs typeface="Arial"/>
                        </a:rPr>
                        <a:t>(4)</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27,230</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6"/>
                  </a:ext>
                </a:extLst>
              </a:tr>
              <a:tr h="32642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lang="en-US" altLang="de-DE" sz="1400" b="1" i="0" u="none" strike="noStrike" kern="1200" cap="none" normalizeH="0" baseline="0" noProof="0">
                          <a:ln>
                            <a:noFill/>
                          </a:ln>
                          <a:solidFill>
                            <a:schemeClr val="accent4"/>
                          </a:solidFill>
                          <a:effectLst/>
                          <a:latin typeface="Arial"/>
                          <a:cs typeface="Arial"/>
                        </a:rPr>
                        <a:t>Total income tax (income tax (1) + (5))</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lang="en-US" sz="1400" b="1" i="0" u="none" strike="noStrike" kern="1200" cap="none" normalizeH="0" baseline="0">
                        <a:ln>
                          <a:noFill/>
                        </a:ln>
                        <a:solidFill>
                          <a:schemeClr val="accent4"/>
                        </a:solidFill>
                        <a:effectLst/>
                        <a:latin typeface="Arial"/>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lang="de-DE" sz="1400" b="1" i="0" u="none" strike="noStrike" kern="1200" cap="none" normalizeH="0" baseline="0">
                          <a:ln>
                            <a:noFill/>
                          </a:ln>
                          <a:solidFill>
                            <a:schemeClr val="accent4"/>
                          </a:solidFill>
                          <a:effectLst/>
                          <a:latin typeface="Arial"/>
                          <a:cs typeface="Arial"/>
                        </a:rPr>
                        <a:t>€ </a:t>
                      </a:r>
                      <a:r>
                        <a:rPr lang="de-DE" sz="1400" b="1" i="0" u="none" strike="noStrike" kern="1200" cap="none" normalizeH="0" baseline="0" noProof="0">
                          <a:ln>
                            <a:noFill/>
                          </a:ln>
                          <a:solidFill>
                            <a:schemeClr val="accent4"/>
                          </a:solidFill>
                          <a:effectLst/>
                          <a:latin typeface="Arial"/>
                          <a:cs typeface="Arial"/>
                        </a:rPr>
                        <a:t>38,434</a:t>
                      </a:r>
                      <a:endParaRPr lang="de-DE" sz="1400" b="1" i="0" u="none" strike="noStrike" kern="1200" cap="none" normalizeH="0" baseline="0">
                        <a:ln>
                          <a:noFill/>
                        </a:ln>
                        <a:solidFill>
                          <a:schemeClr val="accent4"/>
                        </a:solidFill>
                        <a:effectLst/>
                        <a:latin typeface="Arial"/>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lang="en-US" sz="1400" b="1" i="0" u="none" strike="noStrike" kern="1200" cap="none" normalizeH="0" baseline="0">
                        <a:ln>
                          <a:noFill/>
                        </a:ln>
                        <a:solidFill>
                          <a:schemeClr val="accent4"/>
                        </a:solidFill>
                        <a:effectLst/>
                        <a:latin typeface="Arial"/>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lang="de-DE" sz="1400" b="1" i="0" u="none" strike="noStrike" kern="1200" cap="none" normalizeH="0" baseline="0">
                          <a:ln>
                            <a:noFill/>
                          </a:ln>
                          <a:solidFill>
                            <a:schemeClr val="accent4"/>
                          </a:solidFill>
                          <a:effectLst/>
                          <a:latin typeface="Arial"/>
                          <a:cs typeface="Arial"/>
                        </a:rPr>
                        <a:t>€ </a:t>
                      </a:r>
                      <a:r>
                        <a:rPr lang="de-DE" sz="1400" b="1" i="0" u="none" strike="noStrike" kern="1200" cap="none" normalizeH="0" baseline="0" noProof="0">
                          <a:ln>
                            <a:noFill/>
                          </a:ln>
                          <a:solidFill>
                            <a:schemeClr val="accent4"/>
                          </a:solidFill>
                          <a:effectLst/>
                          <a:latin typeface="Arial"/>
                          <a:cs typeface="Arial"/>
                        </a:rPr>
                        <a:t>31,252</a:t>
                      </a:r>
                      <a:endParaRPr lang="de-DE" sz="1400" b="1" i="0" u="none" strike="noStrike" kern="1200" cap="none" normalizeH="0" baseline="0">
                        <a:ln>
                          <a:noFill/>
                        </a:ln>
                        <a:solidFill>
                          <a:schemeClr val="accent4"/>
                        </a:solidFill>
                        <a:effectLst/>
                        <a:latin typeface="Arial"/>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7"/>
                  </a:ext>
                </a:extLst>
              </a:tr>
              <a:tr h="3264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en-US" altLang="de-DE" sz="1200" b="0" i="0" u="none" strike="noStrike" cap="none" normalizeH="0" baseline="0" noProof="0">
                          <a:ln>
                            <a:noFill/>
                          </a:ln>
                          <a:solidFill>
                            <a:schemeClr val="bg1"/>
                          </a:solidFill>
                          <a:effectLst/>
                          <a:latin typeface="Arial" charset="0"/>
                          <a:cs typeface="Arial" charset="0"/>
                        </a:rPr>
                        <a:t>Total tax incl. Church tax 8% and solidarity surcharge</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41,767</a:t>
                      </a:r>
                      <a:endParaRPr kumimoji="0" lang="de-DE"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a:ln>
                            <a:noFill/>
                          </a:ln>
                          <a:solidFill>
                            <a:schemeClr val="bg1"/>
                          </a:solidFill>
                          <a:effectLst/>
                          <a:latin typeface="Arial"/>
                        </a:rPr>
                        <a:t>€ </a:t>
                      </a:r>
                      <a:r>
                        <a:rPr lang="de-DE" sz="1400" b="0" i="0" u="none" strike="noStrike" cap="none" normalizeH="0" baseline="0" noProof="0">
                          <a:ln>
                            <a:noFill/>
                          </a:ln>
                          <a:solidFill>
                            <a:schemeClr val="bg1"/>
                          </a:solidFill>
                          <a:effectLst/>
                          <a:latin typeface="Arial"/>
                        </a:rPr>
                        <a:t>33,752</a:t>
                      </a:r>
                      <a:endParaRPr kumimoji="0" lang="de-DE" sz="1400" b="0" i="0" u="none" strike="sng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8"/>
                  </a:ext>
                </a:extLst>
              </a:tr>
              <a:tr h="231244">
                <a:tc>
                  <a:txBody>
                    <a:bodyPr/>
                    <a:lstStyle>
                      <a:lvl1pPr marL="0" algn="l" defTabSz="914400" rtl="0" eaLnBrk="1" latinLnBrk="0" hangingPunct="1">
                        <a:tabLst>
                          <a:tab pos="195263" algn="l"/>
                        </a:tabLst>
                        <a:defRPr sz="1800" kern="1200">
                          <a:solidFill>
                            <a:schemeClr val="accent1"/>
                          </a:solidFill>
                          <a:latin typeface="Arial" charset="0"/>
                          <a:cs typeface="Arial" charset="0"/>
                        </a:defRPr>
                      </a:lvl1pPr>
                      <a:lvl2pPr marL="742950" indent="-285750" algn="l" defTabSz="914400" rtl="0" eaLnBrk="1" latinLnBrk="0" hangingPunct="1">
                        <a:tabLst>
                          <a:tab pos="195263" algn="l"/>
                        </a:tabLst>
                        <a:defRPr sz="1600" kern="1200">
                          <a:solidFill>
                            <a:schemeClr val="tx1"/>
                          </a:solidFill>
                          <a:latin typeface="Arial" charset="0"/>
                          <a:cs typeface="Arial" charset="0"/>
                        </a:defRPr>
                      </a:lvl2pPr>
                      <a:lvl3pPr marL="1143000" indent="-228600" algn="l" defTabSz="914400" rtl="0" eaLnBrk="1" latinLnBrk="0" hangingPunct="1">
                        <a:tabLst>
                          <a:tab pos="195263" algn="l"/>
                        </a:tabLst>
                        <a:defRPr sz="1600" kern="1200">
                          <a:solidFill>
                            <a:schemeClr val="tx1"/>
                          </a:solidFill>
                          <a:latin typeface="Arial" charset="0"/>
                          <a:cs typeface="Arial" charset="0"/>
                        </a:defRPr>
                      </a:lvl3pPr>
                      <a:lvl4pPr marL="1600200" indent="-228600" algn="l" defTabSz="914400" rtl="0" eaLnBrk="1" latinLnBrk="0" hangingPunct="1">
                        <a:buClr>
                          <a:schemeClr val="tx1"/>
                        </a:buClr>
                        <a:tabLst>
                          <a:tab pos="195263" algn="l"/>
                        </a:tabLst>
                        <a:defRPr sz="1600" kern="1200">
                          <a:solidFill>
                            <a:schemeClr val="tx1"/>
                          </a:solidFill>
                          <a:latin typeface="Arial" charset="0"/>
                          <a:cs typeface="Arial" charset="0"/>
                        </a:defRPr>
                      </a:lvl4pPr>
                      <a:lvl5pPr marL="2057400" indent="-228600" algn="l" defTabSz="914400" rtl="0" eaLnBrk="1" latinLnBrk="0" hangingPunct="1">
                        <a:buClr>
                          <a:schemeClr val="tx1"/>
                        </a:buClr>
                        <a:tabLst>
                          <a:tab pos="195263" algn="l"/>
                        </a:tabLst>
                        <a:defRPr sz="1600" kern="1200">
                          <a:solidFill>
                            <a:schemeClr val="tx1"/>
                          </a:solidFill>
                          <a:latin typeface="Arial" charset="0"/>
                          <a:cs typeface="Arial" charset="0"/>
                        </a:defRPr>
                      </a:lvl5pPr>
                      <a:lvl6pPr marL="25146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6pPr>
                      <a:lvl7pPr marL="29718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7pPr>
                      <a:lvl8pPr marL="34290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8pPr>
                      <a:lvl9pPr marL="3886200" indent="-228600" algn="l" defTabSz="914400" rtl="0" eaLnBrk="1" fontAlgn="base" latinLnBrk="0" hangingPunct="1">
                        <a:spcBef>
                          <a:spcPct val="0"/>
                        </a:spcBef>
                        <a:spcAft>
                          <a:spcPct val="30000"/>
                        </a:spcAft>
                        <a:buClr>
                          <a:schemeClr val="tx1"/>
                        </a:buClr>
                        <a:tabLst>
                          <a:tab pos="195263" algn="l"/>
                        </a:tabLst>
                        <a:defRPr sz="16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lang="en-US" altLang="de-DE" sz="1400" b="1" i="0" u="none" strike="noStrike" kern="1200" cap="none" normalizeH="0" baseline="0" noProof="0">
                          <a:ln>
                            <a:noFill/>
                          </a:ln>
                          <a:solidFill>
                            <a:schemeClr val="accent4"/>
                          </a:solidFill>
                          <a:effectLst/>
                          <a:latin typeface="Arial"/>
                          <a:ea typeface="+mn-ea"/>
                          <a:cs typeface="Arial"/>
                        </a:rPr>
                        <a:t>Advantage of five-part ruling</a:t>
                      </a:r>
                    </a:p>
                  </a:txBody>
                  <a:tcPr marL="90000" marR="90000" marT="46790" marB="4679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a:ln>
                          <a:noFill/>
                        </a:ln>
                        <a:solidFill>
                          <a:schemeClr val="bg1"/>
                        </a:solidFill>
                        <a:effectLst/>
                        <a:latin typeface="Arial" panose="020B0604020202020204"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rtl="0" eaLnBrk="0" fontAlgn="base" latinLnBrk="0" hangingPunct="0">
                        <a:lnSpc>
                          <a:spcPct val="100000"/>
                        </a:lnSpc>
                        <a:spcBef>
                          <a:spcPct val="0"/>
                        </a:spcBef>
                        <a:spcAft>
                          <a:spcPct val="30000"/>
                        </a:spcAft>
                        <a:buClrTx/>
                        <a:buSzTx/>
                        <a:buFontTx/>
                        <a:buNone/>
                      </a:pPr>
                      <a:r>
                        <a:rPr lang="de-DE" sz="1400" b="1" i="0" u="none" strike="noStrike" kern="1200" cap="none" normalizeH="0" baseline="0">
                          <a:ln>
                            <a:noFill/>
                          </a:ln>
                          <a:solidFill>
                            <a:schemeClr val="accent4"/>
                          </a:solidFill>
                          <a:effectLst/>
                          <a:latin typeface="Arial"/>
                          <a:ea typeface="+mn-ea"/>
                          <a:cs typeface="Arial"/>
                        </a:rPr>
                        <a:t>€ </a:t>
                      </a:r>
                      <a:r>
                        <a:rPr lang="en-US" sz="1400" b="1" i="0" u="none" strike="noStrike" kern="1200" cap="none" normalizeH="0" baseline="0" noProof="0">
                          <a:ln>
                            <a:noFill/>
                          </a:ln>
                          <a:solidFill>
                            <a:schemeClr val="accent4"/>
                          </a:solidFill>
                          <a:effectLst/>
                          <a:latin typeface="Arial"/>
                          <a:ea typeface="+mn-ea"/>
                          <a:cs typeface="Arial"/>
                        </a:rPr>
                        <a:t>8,015 </a:t>
                      </a:r>
                      <a:endParaRPr lang="de-DE" sz="1400" b="1" i="0" u="none" strike="noStrike" kern="1200" cap="none" normalizeH="0" baseline="0">
                        <a:ln>
                          <a:noFill/>
                        </a:ln>
                        <a:solidFill>
                          <a:schemeClr val="accent4"/>
                        </a:solidFill>
                        <a:effectLst/>
                        <a:latin typeface="Arial"/>
                        <a:ea typeface="+mn-ea"/>
                        <a:cs typeface="Arial"/>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9"/>
                  </a:ext>
                </a:extLst>
              </a:tr>
            </a:tbl>
          </a:graphicData>
        </a:graphic>
      </p:graphicFrame>
      <p:sp>
        <p:nvSpPr>
          <p:cNvPr id="9" name="Textplatzhalter 3">
            <a:extLst>
              <a:ext uri="{FF2B5EF4-FFF2-40B4-BE49-F238E27FC236}">
                <a16:creationId xmlns:a16="http://schemas.microsoft.com/office/drawing/2014/main" id="{04F90CB5-A1D9-462B-AC00-EBD14258212F}"/>
              </a:ext>
            </a:extLst>
          </p:cNvPr>
          <p:cNvSpPr>
            <a:spLocks noGrp="1"/>
          </p:cNvSpPr>
          <p:nvPr>
            <p:ph type="body" sz="quarter" idx="12"/>
          </p:nvPr>
        </p:nvSpPr>
        <p:spPr>
          <a:xfrm>
            <a:off x="479424" y="476250"/>
            <a:ext cx="9324975" cy="252000"/>
          </a:xfrm>
        </p:spPr>
        <p:txBody>
          <a:bodyPr/>
          <a:lstStyle/>
          <a:p>
            <a:r>
              <a:rPr lang="en-US"/>
              <a:t>Sample calculation for the Support Fund</a:t>
            </a:r>
          </a:p>
          <a:p>
            <a:endParaRPr lang="de-DE"/>
          </a:p>
          <a:p>
            <a:endParaRPr lang="de-DE"/>
          </a:p>
        </p:txBody>
      </p:sp>
      <p:sp>
        <p:nvSpPr>
          <p:cNvPr id="5" name="Fußzeilenplatzhalter 7">
            <a:extLst>
              <a:ext uri="{FF2B5EF4-FFF2-40B4-BE49-F238E27FC236}">
                <a16:creationId xmlns:a16="http://schemas.microsoft.com/office/drawing/2014/main" id="{6229E8BC-5D3E-4CCF-F78B-54022A254DB4}"/>
              </a:ext>
            </a:extLst>
          </p:cNvPr>
          <p:cNvSpPr txBox="1">
            <a:spLocks/>
          </p:cNvSpPr>
          <p:nvPr/>
        </p:nvSpPr>
        <p:spPr>
          <a:xfrm>
            <a:off x="479425" y="6272066"/>
            <a:ext cx="8134236" cy="365617"/>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base">
              <a:spcBef>
                <a:spcPct val="0"/>
              </a:spcBef>
              <a:spcAft>
                <a:spcPct val="0"/>
              </a:spcAft>
              <a:defRPr/>
            </a:pPr>
            <a:r>
              <a:rPr kumimoji="0" lang="de-DE" altLang="de-DE" sz="800" b="0" i="0" u="none" strike="noStrike" kern="1200" cap="none" spc="0" normalizeH="0" baseline="30000" noProof="0">
                <a:ln>
                  <a:noFill/>
                </a:ln>
                <a:solidFill>
                  <a:schemeClr val="bg1"/>
                </a:solidFill>
                <a:effectLst/>
                <a:uLnTx/>
                <a:uFillTx/>
                <a:latin typeface="Arial"/>
                <a:ea typeface="+mn-ea"/>
                <a:cs typeface="+mn-cs"/>
              </a:rPr>
              <a:t>1</a:t>
            </a:r>
            <a:r>
              <a:rPr kumimoji="0" lang="de-DE" altLang="de-DE" sz="800" b="0" i="0" u="none" strike="noStrike" kern="1200" cap="none" spc="0" normalizeH="0" baseline="0" noProof="0">
                <a:ln>
                  <a:noFill/>
                </a:ln>
                <a:solidFill>
                  <a:schemeClr val="bg1"/>
                </a:solidFill>
                <a:effectLst/>
                <a:uLnTx/>
                <a:uFillTx/>
                <a:latin typeface="Arial"/>
                <a:ea typeface="+mn-ea"/>
                <a:cs typeface="+mn-cs"/>
              </a:rPr>
              <a:t> </a:t>
            </a:r>
            <a:r>
              <a:rPr lang="de-DE">
                <a:solidFill>
                  <a:schemeClr val="bg1"/>
                </a:solidFill>
                <a:ea typeface="+mn-lt"/>
                <a:cs typeface="+mn-lt"/>
              </a:rPr>
              <a:t>after </a:t>
            </a:r>
            <a:r>
              <a:rPr lang="de-DE" err="1">
                <a:solidFill>
                  <a:schemeClr val="bg1"/>
                </a:solidFill>
                <a:ea typeface="+mn-lt"/>
                <a:cs typeface="+mn-lt"/>
              </a:rPr>
              <a:t>deduction</a:t>
            </a:r>
            <a:r>
              <a:rPr lang="de-DE">
                <a:solidFill>
                  <a:schemeClr val="bg1"/>
                </a:solidFill>
                <a:ea typeface="+mn-lt"/>
                <a:cs typeface="+mn-lt"/>
              </a:rPr>
              <a:t> </a:t>
            </a:r>
            <a:r>
              <a:rPr kumimoji="0" lang="de-DE" sz="800" b="0" i="0" u="none" strike="noStrike" kern="1200" cap="none" spc="0" normalizeH="0" baseline="0" noProof="0" err="1">
                <a:ln>
                  <a:noFill/>
                </a:ln>
                <a:solidFill>
                  <a:schemeClr val="bg1"/>
                </a:solidFill>
                <a:effectLst/>
                <a:uLnTx/>
                <a:uFillTx/>
                <a:ea typeface="+mn-lt"/>
                <a:cs typeface="+mn-lt"/>
              </a:rPr>
              <a:t>of</a:t>
            </a:r>
            <a:r>
              <a:rPr kumimoji="0" lang="de-DE" sz="800" b="0" i="0" u="none" strike="noStrike" kern="1200" cap="none" spc="0" normalizeH="0" baseline="0" noProof="0">
                <a:ln>
                  <a:noFill/>
                </a:ln>
                <a:solidFill>
                  <a:schemeClr val="bg1"/>
                </a:solidFill>
                <a:effectLst/>
                <a:uLnTx/>
                <a:uFillTx/>
                <a:ea typeface="+mn-lt"/>
                <a:cs typeface="+mn-lt"/>
              </a:rPr>
              <a:t> </a:t>
            </a:r>
            <a:r>
              <a:rPr kumimoji="0" lang="de-DE" sz="800" b="0" i="0" u="none" strike="noStrike" kern="1200" cap="none" spc="0" normalizeH="0" baseline="0" noProof="0" err="1">
                <a:ln>
                  <a:noFill/>
                </a:ln>
                <a:solidFill>
                  <a:schemeClr val="bg1"/>
                </a:solidFill>
                <a:effectLst/>
                <a:uLnTx/>
                <a:uFillTx/>
                <a:ea typeface="+mn-lt"/>
                <a:cs typeface="+mn-lt"/>
              </a:rPr>
              <a:t>the</a:t>
            </a:r>
            <a:r>
              <a:rPr kumimoji="0" lang="de-DE" sz="800" b="0" i="0" u="none" strike="noStrike" kern="1200" cap="none" spc="0" normalizeH="0" baseline="0" noProof="0">
                <a:ln>
                  <a:noFill/>
                </a:ln>
                <a:solidFill>
                  <a:schemeClr val="bg1"/>
                </a:solidFill>
                <a:effectLst/>
                <a:uLnTx/>
                <a:uFillTx/>
                <a:ea typeface="+mn-lt"/>
                <a:cs typeface="+mn-lt"/>
              </a:rPr>
              <a:t> </a:t>
            </a:r>
            <a:r>
              <a:rPr lang="de-DE" err="1">
                <a:solidFill>
                  <a:schemeClr val="bg1"/>
                </a:solidFill>
                <a:ea typeface="+mn-lt"/>
                <a:cs typeface="+mn-lt"/>
              </a:rPr>
              <a:t>pension</a:t>
            </a:r>
            <a:r>
              <a:rPr lang="de-DE">
                <a:solidFill>
                  <a:schemeClr val="bg1"/>
                </a:solidFill>
                <a:ea typeface="+mn-lt"/>
                <a:cs typeface="+mn-lt"/>
              </a:rPr>
              <a:t> </a:t>
            </a:r>
            <a:r>
              <a:rPr lang="de-DE" err="1">
                <a:solidFill>
                  <a:schemeClr val="bg1"/>
                </a:solidFill>
                <a:ea typeface="+mn-lt"/>
                <a:cs typeface="+mn-lt"/>
              </a:rPr>
              <a:t>allowance</a:t>
            </a:r>
            <a:r>
              <a:rPr lang="de-DE">
                <a:solidFill>
                  <a:schemeClr val="bg1"/>
                </a:solidFill>
                <a:ea typeface="+mn-lt"/>
                <a:cs typeface="+mn-lt"/>
              </a:rPr>
              <a:t>, </a:t>
            </a:r>
            <a:r>
              <a:rPr lang="de-DE" err="1">
                <a:solidFill>
                  <a:schemeClr val="bg1"/>
                </a:solidFill>
                <a:ea typeface="+mn-lt"/>
                <a:cs typeface="+mn-lt"/>
              </a:rPr>
              <a:t>the</a:t>
            </a:r>
            <a:r>
              <a:rPr lang="de-DE">
                <a:solidFill>
                  <a:schemeClr val="bg1"/>
                </a:solidFill>
                <a:ea typeface="+mn-lt"/>
                <a:cs typeface="+mn-lt"/>
              </a:rPr>
              <a:t> </a:t>
            </a:r>
            <a:r>
              <a:rPr lang="de-DE" err="1">
                <a:solidFill>
                  <a:schemeClr val="bg1"/>
                </a:solidFill>
                <a:ea typeface="+mn-lt"/>
                <a:cs typeface="+mn-lt"/>
              </a:rPr>
              <a:t>supplement</a:t>
            </a:r>
            <a:r>
              <a:rPr lang="de-DE">
                <a:solidFill>
                  <a:schemeClr val="bg1"/>
                </a:solidFill>
                <a:ea typeface="+mn-lt"/>
                <a:cs typeface="+mn-lt"/>
              </a:rPr>
              <a:t> </a:t>
            </a:r>
            <a:r>
              <a:rPr lang="de-DE" err="1">
                <a:solidFill>
                  <a:schemeClr val="bg1"/>
                </a:solidFill>
                <a:ea typeface="+mn-lt"/>
                <a:cs typeface="+mn-lt"/>
              </a:rPr>
              <a:t>to</a:t>
            </a:r>
            <a:r>
              <a:rPr lang="de-DE">
                <a:solidFill>
                  <a:schemeClr val="bg1"/>
                </a:solidFill>
                <a:ea typeface="+mn-lt"/>
                <a:cs typeface="+mn-lt"/>
              </a:rPr>
              <a:t> </a:t>
            </a:r>
            <a:r>
              <a:rPr lang="de-DE" err="1">
                <a:solidFill>
                  <a:schemeClr val="bg1"/>
                </a:solidFill>
                <a:ea typeface="+mn-lt"/>
                <a:cs typeface="+mn-lt"/>
              </a:rPr>
              <a:t>the</a:t>
            </a:r>
            <a:r>
              <a:rPr lang="de-DE">
                <a:solidFill>
                  <a:schemeClr val="bg1"/>
                </a:solidFill>
                <a:ea typeface="+mn-lt"/>
                <a:cs typeface="+mn-lt"/>
              </a:rPr>
              <a:t> </a:t>
            </a:r>
            <a:r>
              <a:rPr lang="de-DE" err="1">
                <a:solidFill>
                  <a:schemeClr val="bg1"/>
                </a:solidFill>
                <a:ea typeface="+mn-lt"/>
                <a:cs typeface="+mn-lt"/>
              </a:rPr>
              <a:t>pension</a:t>
            </a:r>
            <a:r>
              <a:rPr lang="de-DE">
                <a:solidFill>
                  <a:schemeClr val="bg1"/>
                </a:solidFill>
                <a:ea typeface="+mn-lt"/>
                <a:cs typeface="+mn-lt"/>
              </a:rPr>
              <a:t> </a:t>
            </a:r>
            <a:r>
              <a:rPr lang="de-DE" err="1">
                <a:solidFill>
                  <a:schemeClr val="bg1"/>
                </a:solidFill>
                <a:ea typeface="+mn-lt"/>
                <a:cs typeface="+mn-lt"/>
              </a:rPr>
              <a:t>allowance</a:t>
            </a:r>
            <a:r>
              <a:rPr lang="de-DE">
                <a:solidFill>
                  <a:schemeClr val="bg1"/>
                </a:solidFill>
                <a:ea typeface="+mn-lt"/>
                <a:cs typeface="+mn-lt"/>
              </a:rPr>
              <a:t> and </a:t>
            </a:r>
            <a:r>
              <a:rPr lang="de-DE" err="1">
                <a:solidFill>
                  <a:schemeClr val="bg1"/>
                </a:solidFill>
                <a:ea typeface="+mn-lt"/>
                <a:cs typeface="+mn-lt"/>
              </a:rPr>
              <a:t>the</a:t>
            </a:r>
            <a:r>
              <a:rPr lang="de-DE">
                <a:solidFill>
                  <a:schemeClr val="bg1"/>
                </a:solidFill>
                <a:ea typeface="+mn-lt"/>
                <a:cs typeface="+mn-lt"/>
              </a:rPr>
              <a:t> </a:t>
            </a:r>
            <a:r>
              <a:rPr lang="de-DE" err="1">
                <a:solidFill>
                  <a:schemeClr val="bg1"/>
                </a:solidFill>
                <a:ea typeface="+mn-lt"/>
                <a:cs typeface="+mn-lt"/>
              </a:rPr>
              <a:t>corresponding</a:t>
            </a:r>
            <a:r>
              <a:rPr lang="de-DE">
                <a:solidFill>
                  <a:schemeClr val="bg1"/>
                </a:solidFill>
                <a:ea typeface="+mn-lt"/>
                <a:cs typeface="+mn-lt"/>
              </a:rPr>
              <a:t> lump </a:t>
            </a:r>
            <a:r>
              <a:rPr lang="de-DE" err="1">
                <a:solidFill>
                  <a:schemeClr val="bg1"/>
                </a:solidFill>
                <a:ea typeface="+mn-lt"/>
                <a:cs typeface="+mn-lt"/>
              </a:rPr>
              <a:t>sum</a:t>
            </a:r>
            <a:r>
              <a:rPr lang="de-DE">
                <a:solidFill>
                  <a:schemeClr val="bg1"/>
                </a:solidFill>
                <a:ea typeface="+mn-lt"/>
                <a:cs typeface="+mn-lt"/>
              </a:rPr>
              <a:t> </a:t>
            </a:r>
            <a:r>
              <a:rPr lang="de-DE" err="1">
                <a:solidFill>
                  <a:schemeClr val="bg1"/>
                </a:solidFill>
                <a:ea typeface="+mn-lt"/>
                <a:cs typeface="+mn-lt"/>
              </a:rPr>
              <a:t>for</a:t>
            </a:r>
            <a:r>
              <a:rPr lang="de-DE">
                <a:solidFill>
                  <a:schemeClr val="bg1"/>
                </a:solidFill>
                <a:ea typeface="+mn-lt"/>
                <a:cs typeface="+mn-lt"/>
              </a:rPr>
              <a:t> </a:t>
            </a:r>
            <a:r>
              <a:rPr lang="de-DE" err="1">
                <a:solidFill>
                  <a:schemeClr val="bg1"/>
                </a:solidFill>
                <a:ea typeface="+mn-lt"/>
                <a:cs typeface="+mn-lt"/>
              </a:rPr>
              <a:t>income-related</a:t>
            </a:r>
            <a:r>
              <a:rPr lang="de-DE">
                <a:solidFill>
                  <a:schemeClr val="bg1"/>
                </a:solidFill>
                <a:ea typeface="+mn-lt"/>
                <a:cs typeface="+mn-lt"/>
              </a:rPr>
              <a:t> </a:t>
            </a:r>
            <a:r>
              <a:rPr lang="de-DE" err="1">
                <a:solidFill>
                  <a:schemeClr val="bg1"/>
                </a:solidFill>
                <a:ea typeface="+mn-lt"/>
                <a:cs typeface="+mn-lt"/>
              </a:rPr>
              <a:t>expenses</a:t>
            </a:r>
            <a:r>
              <a:rPr lang="de-DE" altLang="de-DE">
                <a:solidFill>
                  <a:schemeClr val="bg1"/>
                </a:solidFill>
              </a:rPr>
              <a:t> </a:t>
            </a:r>
            <a:endParaRPr kumimoji="0" lang="de-DE" altLang="de-DE" sz="800" b="0" i="0" u="none" strike="noStrike" kern="1200" cap="none" spc="0" normalizeH="0" baseline="0" noProof="0">
              <a:ln>
                <a:noFill/>
              </a:ln>
              <a:solidFill>
                <a:schemeClr val="bg1"/>
              </a:solidFill>
              <a:effectLst/>
              <a:uLnTx/>
              <a:uFillTx/>
              <a:ea typeface="+mn-ea"/>
              <a:cs typeface="+mn-cs"/>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30000" noProof="0">
                <a:ln>
                  <a:noFill/>
                </a:ln>
                <a:solidFill>
                  <a:schemeClr val="bg1"/>
                </a:solidFill>
                <a:effectLst/>
                <a:uLnTx/>
                <a:uFillTx/>
                <a:ea typeface="+mn-ea"/>
                <a:cs typeface="+mn-cs"/>
              </a:rPr>
              <a:t>2</a:t>
            </a:r>
            <a:r>
              <a:rPr kumimoji="0" lang="de-DE" altLang="de-DE" sz="800" b="0" i="0" u="none" strike="noStrike" kern="1200" cap="none" spc="0" normalizeH="0" baseline="0" noProof="0">
                <a:ln>
                  <a:noFill/>
                </a:ln>
                <a:solidFill>
                  <a:schemeClr val="bg1"/>
                </a:solidFill>
                <a:effectLst/>
                <a:uLnTx/>
                <a:uFillTx/>
                <a:ea typeface="+mn-ea"/>
                <a:cs typeface="+mn-cs"/>
              </a:rPr>
              <a:t> Income </a:t>
            </a:r>
            <a:r>
              <a:rPr kumimoji="0" lang="de-DE" altLang="de-DE" sz="800" b="0" i="0" u="none" strike="noStrike" kern="1200" cap="none" spc="0" normalizeH="0" baseline="0" noProof="0" err="1">
                <a:ln>
                  <a:noFill/>
                </a:ln>
                <a:solidFill>
                  <a:schemeClr val="bg1"/>
                </a:solidFill>
                <a:effectLst/>
                <a:uLnTx/>
                <a:uFillTx/>
                <a:ea typeface="+mn-ea"/>
                <a:cs typeface="+mn-cs"/>
              </a:rPr>
              <a:t>tax</a:t>
            </a:r>
            <a:r>
              <a:rPr kumimoji="0" lang="de-DE" altLang="de-DE" sz="800" b="0" i="0" u="none" strike="noStrike" kern="1200" cap="none" spc="0" normalizeH="0" baseline="0" noProof="0">
                <a:ln>
                  <a:noFill/>
                </a:ln>
                <a:solidFill>
                  <a:schemeClr val="bg1"/>
                </a:solidFill>
                <a:effectLst/>
                <a:uLnTx/>
                <a:uFillTx/>
                <a:ea typeface="+mn-ea"/>
                <a:cs typeface="+mn-cs"/>
              </a:rPr>
              <a:t> rate </a:t>
            </a:r>
            <a:r>
              <a:rPr lang="de-DE" altLang="de-DE">
                <a:solidFill>
                  <a:schemeClr val="bg1"/>
                </a:solidFill>
              </a:rPr>
              <a:t>2024</a:t>
            </a:r>
            <a:r>
              <a:rPr kumimoji="0" lang="de-DE" altLang="de-DE" sz="800" b="0" i="0" u="none" strike="noStrike" kern="1200" cap="none" spc="0" normalizeH="0" baseline="0" noProof="0">
                <a:ln>
                  <a:noFill/>
                </a:ln>
                <a:solidFill>
                  <a:schemeClr val="bg1"/>
                </a:solidFill>
                <a:effectLst/>
                <a:uLnTx/>
                <a:uFillTx/>
                <a:ea typeface="+mn-ea"/>
                <a:cs typeface="+mn-cs"/>
              </a:rPr>
              <a:t>, </a:t>
            </a:r>
            <a:r>
              <a:rPr kumimoji="0" lang="de-DE" altLang="de-DE" sz="800" b="0" i="0" u="none" strike="noStrike" kern="1200" cap="none" spc="0" normalizeH="0" baseline="0" noProof="0" err="1">
                <a:ln>
                  <a:noFill/>
                </a:ln>
                <a:solidFill>
                  <a:schemeClr val="bg1"/>
                </a:solidFill>
                <a:effectLst/>
                <a:uLnTx/>
                <a:uFillTx/>
                <a:ea typeface="+mn-ea"/>
                <a:cs typeface="+mn-cs"/>
              </a:rPr>
              <a:t>splitting</a:t>
            </a:r>
            <a:r>
              <a:rPr kumimoji="0" lang="de-DE" altLang="de-DE" sz="800" b="0" i="0" u="none" strike="noStrike" kern="1200" cap="none" spc="0" normalizeH="0" baseline="0" noProof="0">
                <a:ln>
                  <a:noFill/>
                </a:ln>
                <a:solidFill>
                  <a:schemeClr val="bg1"/>
                </a:solidFill>
                <a:effectLst/>
                <a:uLnTx/>
                <a:uFillTx/>
                <a:ea typeface="+mn-ea"/>
                <a:cs typeface="+mn-cs"/>
              </a:rPr>
              <a:t> </a:t>
            </a:r>
            <a:r>
              <a:rPr kumimoji="0" lang="de-DE" altLang="de-DE" sz="800" b="0" i="0" u="none" strike="noStrike" kern="1200" cap="none" spc="0" normalizeH="0" baseline="0" noProof="0" err="1">
                <a:ln>
                  <a:noFill/>
                </a:ln>
                <a:solidFill>
                  <a:schemeClr val="bg1"/>
                </a:solidFill>
                <a:effectLst/>
                <a:uLnTx/>
                <a:uFillTx/>
                <a:ea typeface="+mn-ea"/>
                <a:cs typeface="+mn-cs"/>
              </a:rPr>
              <a:t>table</a:t>
            </a:r>
            <a:r>
              <a:rPr kumimoji="0" lang="de-DE" altLang="de-DE" sz="800" b="0" i="0" u="none" strike="noStrike" kern="1200" cap="none" spc="0" normalizeH="0" baseline="0" noProof="0">
                <a:ln>
                  <a:noFill/>
                </a:ln>
                <a:solidFill>
                  <a:schemeClr val="bg1"/>
                </a:solidFill>
                <a:effectLst/>
                <a:uLnTx/>
                <a:uFillTx/>
                <a:ea typeface="+mn-ea"/>
                <a:cs typeface="+mn-cs"/>
              </a:rPr>
              <a:t>, </a:t>
            </a:r>
            <a:r>
              <a:rPr kumimoji="0" lang="de-DE" altLang="de-DE" sz="800" b="0" i="0" u="none" strike="noStrike" kern="1200" cap="none" spc="0" normalizeH="0" baseline="0" noProof="0" err="1">
                <a:ln>
                  <a:noFill/>
                </a:ln>
                <a:solidFill>
                  <a:schemeClr val="bg1"/>
                </a:solidFill>
                <a:effectLst/>
                <a:uLnTx/>
                <a:uFillTx/>
                <a:ea typeface="+mn-ea"/>
                <a:cs typeface="+mn-cs"/>
              </a:rPr>
              <a:t>church</a:t>
            </a:r>
            <a:r>
              <a:rPr kumimoji="0" lang="de-DE" altLang="de-DE" sz="800" b="0" i="0" u="none" strike="noStrike" kern="1200" cap="none" spc="0" normalizeH="0" baseline="0" noProof="0">
                <a:ln>
                  <a:noFill/>
                </a:ln>
                <a:solidFill>
                  <a:schemeClr val="bg1"/>
                </a:solidFill>
                <a:effectLst/>
                <a:uLnTx/>
                <a:uFillTx/>
                <a:ea typeface="+mn-ea"/>
                <a:cs typeface="+mn-cs"/>
              </a:rPr>
              <a:t> </a:t>
            </a:r>
            <a:r>
              <a:rPr kumimoji="0" lang="de-DE" altLang="de-DE" sz="800" b="0" i="0" u="none" strike="noStrike" kern="1200" cap="none" spc="0" normalizeH="0" baseline="0" noProof="0" err="1">
                <a:ln>
                  <a:noFill/>
                </a:ln>
                <a:solidFill>
                  <a:schemeClr val="bg1"/>
                </a:solidFill>
                <a:effectLst/>
                <a:uLnTx/>
                <a:uFillTx/>
                <a:ea typeface="+mn-ea"/>
                <a:cs typeface="+mn-cs"/>
              </a:rPr>
              <a:t>tax</a:t>
            </a:r>
            <a:r>
              <a:rPr kumimoji="0" lang="de-DE" altLang="de-DE" sz="800" b="0" i="0" u="none" strike="noStrike" kern="1200" cap="none" spc="0" normalizeH="0" baseline="0" noProof="0">
                <a:ln>
                  <a:noFill/>
                </a:ln>
                <a:solidFill>
                  <a:schemeClr val="bg1"/>
                </a:solidFill>
                <a:effectLst/>
                <a:uLnTx/>
                <a:uFillTx/>
                <a:ea typeface="+mn-ea"/>
                <a:cs typeface="+mn-cs"/>
              </a:rPr>
              <a:t> 8 %. </a:t>
            </a:r>
            <a:r>
              <a:rPr kumimoji="0" lang="en-US" altLang="de-DE" sz="800" b="0" i="0" u="none" strike="noStrike" kern="1200" cap="none" spc="0" normalizeH="0" baseline="0" noProof="0">
                <a:ln>
                  <a:noFill/>
                </a:ln>
                <a:solidFill>
                  <a:schemeClr val="bg1"/>
                </a:solidFill>
                <a:effectLst/>
                <a:uLnTx/>
                <a:uFillTx/>
                <a:ea typeface="+mn-ea"/>
                <a:cs typeface="+mn-cs"/>
              </a:rPr>
              <a:t>C</a:t>
            </a:r>
            <a:r>
              <a:rPr kumimoji="0" lang="en-US" sz="800" b="0" i="0" u="none" strike="noStrike" kern="1200" cap="none" spc="0" normalizeH="0" baseline="0" noProof="0">
                <a:ln>
                  <a:noFill/>
                </a:ln>
                <a:solidFill>
                  <a:schemeClr val="bg1"/>
                </a:solidFill>
                <a:effectLst/>
                <a:uLnTx/>
                <a:uFillTx/>
                <a:ea typeface="+mn-ea"/>
                <a:cs typeface="+mn-cs"/>
              </a:rPr>
              <a:t>alculations are based on tax and social security legislation applicable in </a:t>
            </a:r>
            <a:r>
              <a:rPr lang="en-US">
                <a:solidFill>
                  <a:schemeClr val="bg1"/>
                </a:solidFill>
              </a:rPr>
              <a:t>2024</a:t>
            </a:r>
            <a:r>
              <a:rPr kumimoji="0" lang="de-DE" sz="800" b="0" i="0" u="none" strike="noStrike" kern="1200" cap="none" spc="0" normalizeH="0" baseline="0" noProof="0">
                <a:ln>
                  <a:noFill/>
                </a:ln>
                <a:solidFill>
                  <a:schemeClr val="bg1"/>
                </a:solidFill>
                <a:effectLst/>
                <a:uLnTx/>
                <a:uFillTx/>
                <a:ea typeface="Arial Unicode MS"/>
                <a:cs typeface="+mn-cs"/>
              </a:rPr>
              <a:t>.</a:t>
            </a:r>
            <a:endParaRPr kumimoji="0" lang="de-DE" altLang="de-DE" sz="800" b="0" i="0" u="none" strike="sngStrike" kern="1200" cap="none" spc="0" normalizeH="0" baseline="0" noProof="0">
              <a:ln>
                <a:noFill/>
              </a:ln>
              <a:solidFill>
                <a:schemeClr val="bg1"/>
              </a:solidFill>
              <a:effectLst/>
              <a:uLnTx/>
              <a:uFillTx/>
              <a:ea typeface="Arial Unicode MS"/>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de-DE" sz="800" b="0" i="0" u="none" strike="noStrike" kern="0" cap="none" spc="0" normalizeH="0" baseline="0" noProof="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707640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7">
            <a:extLst>
              <a:ext uri="{FF2B5EF4-FFF2-40B4-BE49-F238E27FC236}">
                <a16:creationId xmlns:a16="http://schemas.microsoft.com/office/drawing/2014/main" id="{B39CEA82-936A-4135-B8C7-C7561C35FFC9}"/>
              </a:ext>
            </a:extLst>
          </p:cNvPr>
          <p:cNvSpPr>
            <a:spLocks noGrp="1"/>
          </p:cNvSpPr>
          <p:nvPr>
            <p:ph type="title"/>
          </p:nvPr>
        </p:nvSpPr>
        <p:spPr>
          <a:xfrm>
            <a:off x="479427" y="875309"/>
            <a:ext cx="9324974" cy="932854"/>
          </a:xfrm>
        </p:spPr>
        <p:txBody>
          <a:bodyPr/>
          <a:lstStyle/>
          <a:p>
            <a:r>
              <a:rPr lang="en-US"/>
              <a:t>Appropriate additional modules increase employee loyalty</a:t>
            </a:r>
            <a:endParaRPr lang="en-GB"/>
          </a:p>
        </p:txBody>
      </p:sp>
      <p:sp>
        <p:nvSpPr>
          <p:cNvPr id="8" name="Textplatzhalter 8">
            <a:extLst>
              <a:ext uri="{FF2B5EF4-FFF2-40B4-BE49-F238E27FC236}">
                <a16:creationId xmlns:a16="http://schemas.microsoft.com/office/drawing/2014/main" id="{E9314717-BDEA-4307-AB92-07D3877EB85D}"/>
              </a:ext>
            </a:extLst>
          </p:cNvPr>
          <p:cNvSpPr>
            <a:spLocks noGrp="1"/>
          </p:cNvSpPr>
          <p:nvPr>
            <p:ph type="body" sz="quarter" idx="12"/>
          </p:nvPr>
        </p:nvSpPr>
        <p:spPr>
          <a:xfrm>
            <a:off x="479424" y="476250"/>
            <a:ext cx="9324975" cy="252000"/>
          </a:xfrm>
        </p:spPr>
        <p:txBody>
          <a:bodyPr/>
          <a:lstStyle/>
          <a:p>
            <a:r>
              <a:rPr lang="en-US" altLang="de-DE" dirty="0"/>
              <a:t>Support Fund – combinations</a:t>
            </a:r>
            <a:endParaRPr lang="en-US" dirty="0"/>
          </a:p>
          <a:p>
            <a:endParaRPr lang="de-DE" dirty="0"/>
          </a:p>
        </p:txBody>
      </p:sp>
      <p:cxnSp>
        <p:nvCxnSpPr>
          <p:cNvPr id="9" name="Gewinkelte Verbindung 23">
            <a:extLst>
              <a:ext uri="{FF2B5EF4-FFF2-40B4-BE49-F238E27FC236}">
                <a16:creationId xmlns:a16="http://schemas.microsoft.com/office/drawing/2014/main" id="{13665316-8C11-4998-9DF6-E49537F449E5}"/>
              </a:ext>
            </a:extLst>
          </p:cNvPr>
          <p:cNvCxnSpPr>
            <a:cxnSpLocks/>
          </p:cNvCxnSpPr>
          <p:nvPr/>
        </p:nvCxnSpPr>
        <p:spPr>
          <a:xfrm>
            <a:off x="2387600" y="3068414"/>
            <a:ext cx="3680183" cy="787525"/>
          </a:xfrm>
          <a:prstGeom prst="bentConnector3">
            <a:avLst>
              <a:gd name="adj1" fmla="val 71606"/>
            </a:avLst>
          </a:prstGeom>
          <a:noFill/>
          <a:ln w="9525" cap="flat" cmpd="sng" algn="ctr">
            <a:solidFill>
              <a:schemeClr val="bg1"/>
            </a:solidFill>
            <a:prstDash val="solid"/>
            <a:miter lim="800000"/>
          </a:ln>
          <a:effectLst/>
        </p:spPr>
      </p:cxnSp>
      <p:sp>
        <p:nvSpPr>
          <p:cNvPr id="10" name="Inhaltsplatzhalter 6">
            <a:extLst>
              <a:ext uri="{FF2B5EF4-FFF2-40B4-BE49-F238E27FC236}">
                <a16:creationId xmlns:a16="http://schemas.microsoft.com/office/drawing/2014/main" id="{6AD5186E-02F2-49DD-A77D-7292BE330378}"/>
              </a:ext>
            </a:extLst>
          </p:cNvPr>
          <p:cNvSpPr txBox="1">
            <a:spLocks/>
          </p:cNvSpPr>
          <p:nvPr/>
        </p:nvSpPr>
        <p:spPr>
          <a:xfrm>
            <a:off x="488763" y="2181831"/>
            <a:ext cx="9760468" cy="675867"/>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3781"/>
              </a:buClr>
              <a:defRPr/>
            </a:pPr>
            <a:r>
              <a:rPr lang="en-US" sz="1600">
                <a:solidFill>
                  <a:srgbClr val="003781"/>
                </a:solidFill>
              </a:rPr>
              <a:t>The Allianz Support Fund offers the employer the possibility to grant an extensive benefit promise – on a defined contribution basis:</a:t>
            </a:r>
          </a:p>
        </p:txBody>
      </p:sp>
      <p:sp>
        <p:nvSpPr>
          <p:cNvPr id="11" name="Rechteck 10">
            <a:extLst>
              <a:ext uri="{FF2B5EF4-FFF2-40B4-BE49-F238E27FC236}">
                <a16:creationId xmlns:a16="http://schemas.microsoft.com/office/drawing/2014/main" id="{CB59BB30-0260-4ADC-AD89-7E46FBAD7150}"/>
              </a:ext>
            </a:extLst>
          </p:cNvPr>
          <p:cNvSpPr/>
          <p:nvPr/>
        </p:nvSpPr>
        <p:spPr>
          <a:xfrm>
            <a:off x="413469" y="2934664"/>
            <a:ext cx="2491408" cy="1685077"/>
          </a:xfrm>
          <a:prstGeom prst="rect">
            <a:avLst/>
          </a:prstGeom>
        </p:spPr>
        <p:txBody>
          <a:bodyPr wrap="square" lIns="91440" tIns="45720" rIns="91440" bIns="45720" anchor="t">
            <a:spAutoFit/>
          </a:bodyPr>
          <a:lstStyle/>
          <a:p>
            <a:pPr lvl="0" defTabSz="914400">
              <a:spcBef>
                <a:spcPts val="1200"/>
              </a:spcBef>
              <a:defRPr/>
            </a:pPr>
            <a:r>
              <a:rPr lang="en-US" sz="1600" b="1" kern="0">
                <a:solidFill>
                  <a:srgbClr val="003781"/>
                </a:solidFill>
              </a:rPr>
              <a:t>Support Fund</a:t>
            </a:r>
            <a:br>
              <a:rPr lang="en-US" sz="1600" b="1" kern="0">
                <a:solidFill>
                  <a:srgbClr val="003781"/>
                </a:solidFill>
              </a:rPr>
            </a:br>
            <a:r>
              <a:rPr lang="en-US" sz="1600" b="1" kern="0">
                <a:solidFill>
                  <a:srgbClr val="003781"/>
                </a:solidFill>
              </a:rPr>
              <a:t>Retirement provision</a:t>
            </a:r>
            <a:endParaRPr lang="en-US" sz="1600" b="1" kern="0">
              <a:solidFill>
                <a:schemeClr val="tx2"/>
              </a:solidFill>
            </a:endParaRPr>
          </a:p>
          <a:p>
            <a:pPr lvl="0" defTabSz="914400">
              <a:spcBef>
                <a:spcPts val="300"/>
              </a:spcBef>
              <a:defRPr/>
            </a:pPr>
            <a:r>
              <a:rPr lang="en-US" sz="1600" kern="0">
                <a:solidFill>
                  <a:schemeClr val="bg1"/>
                </a:solidFill>
              </a:rPr>
              <a:t>Optional for the insured in the form of:</a:t>
            </a:r>
          </a:p>
          <a:p>
            <a:pPr marL="179705" lvl="0" indent="-179705" defTabSz="914400">
              <a:spcBef>
                <a:spcPts val="300"/>
              </a:spcBef>
              <a:buFont typeface="Arial" panose="020B0604020202020204" pitchFamily="34" charset="0"/>
              <a:buChar char="•"/>
              <a:tabLst>
                <a:tab pos="266700" algn="l"/>
              </a:tabLst>
              <a:defRPr/>
            </a:pPr>
            <a:r>
              <a:rPr lang="en-US" sz="1600" kern="0">
                <a:solidFill>
                  <a:schemeClr val="bg1"/>
                </a:solidFill>
              </a:rPr>
              <a:t>Capital payment</a:t>
            </a:r>
            <a:endParaRPr lang="en-US" sz="1600" kern="0">
              <a:solidFill>
                <a:schemeClr val="bg1"/>
              </a:solidFill>
              <a:cs typeface="Arial" panose="020B0604020202020204"/>
            </a:endParaRPr>
          </a:p>
          <a:p>
            <a:pPr marL="179705" lvl="0" indent="-179705" defTabSz="914400">
              <a:spcBef>
                <a:spcPts val="300"/>
              </a:spcBef>
              <a:buFont typeface="Arial" panose="020B0604020202020204" pitchFamily="34" charset="0"/>
              <a:buChar char="•"/>
              <a:tabLst>
                <a:tab pos="266700" algn="l"/>
              </a:tabLst>
              <a:defRPr/>
            </a:pPr>
            <a:r>
              <a:rPr lang="en-US" sz="1600" kern="0">
                <a:solidFill>
                  <a:schemeClr val="bg1"/>
                </a:solidFill>
              </a:rPr>
              <a:t>Lifetime pension</a:t>
            </a:r>
            <a:endParaRPr lang="en-US" sz="1600" kern="0">
              <a:solidFill>
                <a:schemeClr val="bg1"/>
              </a:solidFill>
              <a:cs typeface="Arial" panose="020B0604020202020204"/>
            </a:endParaRPr>
          </a:p>
        </p:txBody>
      </p:sp>
      <p:sp>
        <p:nvSpPr>
          <p:cNvPr id="12" name="Rechteck 11">
            <a:extLst>
              <a:ext uri="{FF2B5EF4-FFF2-40B4-BE49-F238E27FC236}">
                <a16:creationId xmlns:a16="http://schemas.microsoft.com/office/drawing/2014/main" id="{1E15133C-BBDC-48F6-AFF8-BA3FFC95B7F7}"/>
              </a:ext>
            </a:extLst>
          </p:cNvPr>
          <p:cNvSpPr/>
          <p:nvPr/>
        </p:nvSpPr>
        <p:spPr>
          <a:xfrm>
            <a:off x="6962456" y="2872008"/>
            <a:ext cx="2478380" cy="1400383"/>
          </a:xfrm>
          <a:prstGeom prst="rect">
            <a:avLst/>
          </a:prstGeom>
        </p:spPr>
        <p:txBody>
          <a:bodyPr wrap="square">
            <a:spAutoFit/>
          </a:bodyPr>
          <a:lstStyle/>
          <a:p>
            <a:pPr lvl="0" defTabSz="914400">
              <a:spcBef>
                <a:spcPts val="1200"/>
              </a:spcBef>
              <a:defRPr/>
            </a:pPr>
            <a:r>
              <a:rPr lang="en-US" sz="1600" b="1" kern="0">
                <a:solidFill>
                  <a:schemeClr val="bg1"/>
                </a:solidFill>
              </a:rPr>
              <a:t>Disability provision </a:t>
            </a:r>
            <a:r>
              <a:rPr lang="en-US" sz="1600" kern="0">
                <a:solidFill>
                  <a:schemeClr val="bg1"/>
                </a:solidFill>
              </a:rPr>
              <a:t>optional as:</a:t>
            </a:r>
          </a:p>
          <a:p>
            <a:pPr marL="180000" lvl="0" indent="-180000" defTabSz="914400">
              <a:spcBef>
                <a:spcPts val="300"/>
              </a:spcBef>
              <a:buFont typeface="Arial" panose="020B0604020202020204" pitchFamily="34" charset="0"/>
              <a:buChar char="•"/>
              <a:defRPr/>
            </a:pPr>
            <a:r>
              <a:rPr lang="en-US" sz="1600" kern="0">
                <a:solidFill>
                  <a:schemeClr val="bg1"/>
                </a:solidFill>
              </a:rPr>
              <a:t>Waiver of premium upon disability</a:t>
            </a:r>
          </a:p>
          <a:p>
            <a:pPr marL="180000" lvl="0" indent="-180000" defTabSz="914400">
              <a:spcBef>
                <a:spcPts val="300"/>
              </a:spcBef>
              <a:buFont typeface="Arial" panose="020B0604020202020204" pitchFamily="34" charset="0"/>
              <a:buChar char="•"/>
              <a:defRPr/>
            </a:pPr>
            <a:r>
              <a:rPr lang="en-US" sz="1600" kern="0">
                <a:solidFill>
                  <a:schemeClr val="bg1"/>
                </a:solidFill>
              </a:rPr>
              <a:t>Disability pension</a:t>
            </a:r>
            <a:endParaRPr kumimoji="0" lang="de-DE" sz="1600" b="0" i="0" u="none" strike="noStrike" kern="0" cap="none" spc="0" normalizeH="0" baseline="0" noProof="0">
              <a:ln>
                <a:noFill/>
              </a:ln>
              <a:solidFill>
                <a:schemeClr val="bg1"/>
              </a:solidFill>
              <a:effectLst/>
              <a:uLnTx/>
              <a:uFillTx/>
              <a:latin typeface="Arial"/>
              <a:cs typeface="Arial"/>
            </a:endParaRPr>
          </a:p>
        </p:txBody>
      </p:sp>
      <p:sp>
        <p:nvSpPr>
          <p:cNvPr id="13" name="Rechteck 12">
            <a:extLst>
              <a:ext uri="{FF2B5EF4-FFF2-40B4-BE49-F238E27FC236}">
                <a16:creationId xmlns:a16="http://schemas.microsoft.com/office/drawing/2014/main" id="{720B5724-B852-4AEE-804D-49E1C2CED757}"/>
              </a:ext>
            </a:extLst>
          </p:cNvPr>
          <p:cNvSpPr/>
          <p:nvPr/>
        </p:nvSpPr>
        <p:spPr>
          <a:xfrm>
            <a:off x="3312894" y="3789586"/>
            <a:ext cx="3403333" cy="2376264"/>
          </a:xfrm>
          <a:prstGeom prst="rect">
            <a:avLst/>
          </a:prstGeom>
          <a:solidFill>
            <a:schemeClr val="tx1"/>
          </a:solidFill>
          <a:ln w="9525">
            <a:solidFill>
              <a:schemeClr val="bg1"/>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cs typeface="Arial"/>
            </a:endParaRPr>
          </a:p>
        </p:txBody>
      </p:sp>
      <p:sp>
        <p:nvSpPr>
          <p:cNvPr id="14" name="Rechteck 13">
            <a:extLst>
              <a:ext uri="{FF2B5EF4-FFF2-40B4-BE49-F238E27FC236}">
                <a16:creationId xmlns:a16="http://schemas.microsoft.com/office/drawing/2014/main" id="{F2D62FE6-56D9-4463-BF7A-0CE1679CF853}"/>
              </a:ext>
            </a:extLst>
          </p:cNvPr>
          <p:cNvSpPr/>
          <p:nvPr/>
        </p:nvSpPr>
        <p:spPr>
          <a:xfrm>
            <a:off x="7039652" y="4709687"/>
            <a:ext cx="2085546" cy="1456163"/>
          </a:xfrm>
          <a:prstGeom prst="rect">
            <a:avLst/>
          </a:prstGeom>
          <a:noFill/>
          <a:ln w="9525">
            <a:solidFill>
              <a:schemeClr val="accent4"/>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cs typeface="Arial"/>
            </a:endParaRPr>
          </a:p>
        </p:txBody>
      </p:sp>
      <p:sp>
        <p:nvSpPr>
          <p:cNvPr id="15" name="Textfeld 14">
            <a:extLst>
              <a:ext uri="{FF2B5EF4-FFF2-40B4-BE49-F238E27FC236}">
                <a16:creationId xmlns:a16="http://schemas.microsoft.com/office/drawing/2014/main" id="{A8C05051-2B14-4029-AAE9-2DFC137D353F}"/>
              </a:ext>
            </a:extLst>
          </p:cNvPr>
          <p:cNvSpPr txBox="1"/>
          <p:nvPr/>
        </p:nvSpPr>
        <p:spPr>
          <a:xfrm>
            <a:off x="3577497" y="4643405"/>
            <a:ext cx="2903891" cy="699404"/>
          </a:xfrm>
          <a:prstGeom prst="rect">
            <a:avLst/>
          </a:prstGeom>
        </p:spPr>
        <p:txBody>
          <a:bodyPr vert="horz" wrap="square" lIns="72000" tIns="72000" rIns="72000" bIns="72000" rtlCol="0">
            <a:spAutoFit/>
          </a:bodyPr>
          <a:lstStyle/>
          <a:p>
            <a:pPr lvl="0" algn="ctr" defTabSz="1219170">
              <a:defRPr/>
            </a:pPr>
            <a:r>
              <a:rPr lang="en-US" b="1">
                <a:solidFill>
                  <a:schemeClr val="bg1"/>
                </a:solidFill>
              </a:rPr>
              <a:t>Support Fund </a:t>
            </a:r>
            <a:br>
              <a:rPr lang="en-US" b="1">
                <a:solidFill>
                  <a:schemeClr val="bg1"/>
                </a:solidFill>
              </a:rPr>
            </a:br>
            <a:r>
              <a:rPr lang="en-US" b="1">
                <a:solidFill>
                  <a:schemeClr val="bg1"/>
                </a:solidFill>
              </a:rPr>
              <a:t>Retirement provision</a:t>
            </a:r>
          </a:p>
        </p:txBody>
      </p:sp>
      <p:sp>
        <p:nvSpPr>
          <p:cNvPr id="16" name="Textfeld 15">
            <a:extLst>
              <a:ext uri="{FF2B5EF4-FFF2-40B4-BE49-F238E27FC236}">
                <a16:creationId xmlns:a16="http://schemas.microsoft.com/office/drawing/2014/main" id="{114A1C1F-AB97-471D-A31E-0AFC98980FD1}"/>
              </a:ext>
            </a:extLst>
          </p:cNvPr>
          <p:cNvSpPr txBox="1"/>
          <p:nvPr/>
        </p:nvSpPr>
        <p:spPr>
          <a:xfrm>
            <a:off x="7039652" y="5250369"/>
            <a:ext cx="2085546" cy="422405"/>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a:ln>
                  <a:noFill/>
                </a:ln>
                <a:solidFill>
                  <a:schemeClr val="bg1"/>
                </a:solidFill>
                <a:effectLst/>
                <a:uLnTx/>
                <a:uFillTx/>
                <a:latin typeface="Arial"/>
                <a:cs typeface="Arial"/>
              </a:rPr>
              <a:t>Disability</a:t>
            </a:r>
          </a:p>
        </p:txBody>
      </p:sp>
      <p:sp>
        <p:nvSpPr>
          <p:cNvPr id="17" name="Rechteck 16">
            <a:extLst>
              <a:ext uri="{FF2B5EF4-FFF2-40B4-BE49-F238E27FC236}">
                <a16:creationId xmlns:a16="http://schemas.microsoft.com/office/drawing/2014/main" id="{AF313BCD-4ED5-49A2-B9C0-595278F0C10C}"/>
              </a:ext>
            </a:extLst>
          </p:cNvPr>
          <p:cNvSpPr/>
          <p:nvPr/>
        </p:nvSpPr>
        <p:spPr>
          <a:xfrm>
            <a:off x="9503754" y="5014471"/>
            <a:ext cx="1708729" cy="1151379"/>
          </a:xfrm>
          <a:prstGeom prst="rect">
            <a:avLst/>
          </a:prstGeom>
          <a:noFill/>
          <a:ln w="9525">
            <a:solidFill>
              <a:schemeClr val="accent5"/>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a:cs typeface="Arial"/>
            </a:endParaRPr>
          </a:p>
        </p:txBody>
      </p:sp>
      <p:sp>
        <p:nvSpPr>
          <p:cNvPr id="18" name="Textfeld 17">
            <a:extLst>
              <a:ext uri="{FF2B5EF4-FFF2-40B4-BE49-F238E27FC236}">
                <a16:creationId xmlns:a16="http://schemas.microsoft.com/office/drawing/2014/main" id="{F0D77310-4178-46E2-BA4C-F4D4023EAAF0}"/>
              </a:ext>
            </a:extLst>
          </p:cNvPr>
          <p:cNvSpPr txBox="1"/>
          <p:nvPr/>
        </p:nvSpPr>
        <p:spPr>
          <a:xfrm>
            <a:off x="9229945" y="5235357"/>
            <a:ext cx="2245440" cy="699404"/>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a:ln>
                  <a:noFill/>
                </a:ln>
                <a:solidFill>
                  <a:schemeClr val="bg1"/>
                </a:solidFill>
                <a:effectLst/>
                <a:uLnTx/>
                <a:uFillTx/>
                <a:latin typeface="Arial"/>
                <a:cs typeface="Arial"/>
              </a:rPr>
              <a:t>Survivor‘s provision</a:t>
            </a:r>
          </a:p>
        </p:txBody>
      </p:sp>
      <p:sp>
        <p:nvSpPr>
          <p:cNvPr id="19" name="Rechteck 18">
            <a:extLst>
              <a:ext uri="{FF2B5EF4-FFF2-40B4-BE49-F238E27FC236}">
                <a16:creationId xmlns:a16="http://schemas.microsoft.com/office/drawing/2014/main" id="{B0B4B672-751A-4F0F-A1C5-F130AF3EE490}"/>
              </a:ext>
            </a:extLst>
          </p:cNvPr>
          <p:cNvSpPr/>
          <p:nvPr/>
        </p:nvSpPr>
        <p:spPr>
          <a:xfrm>
            <a:off x="9279041" y="2809979"/>
            <a:ext cx="2318937" cy="1138773"/>
          </a:xfrm>
          <a:prstGeom prst="rect">
            <a:avLst/>
          </a:prstGeom>
        </p:spPr>
        <p:txBody>
          <a:bodyPr wrap="square" lIns="91440" tIns="45720" rIns="91440" bIns="45720" anchor="t">
            <a:spAutoFit/>
          </a:bodyPr>
          <a:lstStyle/>
          <a:p>
            <a:pPr defTabSz="914400">
              <a:spcBef>
                <a:spcPts val="1200"/>
              </a:spcBef>
              <a:defRPr/>
            </a:pPr>
            <a:r>
              <a:rPr lang="en-US" sz="1600" b="1" kern="0">
                <a:solidFill>
                  <a:srgbClr val="003781"/>
                </a:solidFill>
              </a:rPr>
              <a:t>Survivor‘s provision</a:t>
            </a:r>
          </a:p>
          <a:p>
            <a:pPr marL="285750" indent="-285750" defTabSz="914400">
              <a:spcBef>
                <a:spcPts val="1200"/>
              </a:spcBef>
              <a:buFont typeface="Arial"/>
              <a:buChar char="•"/>
              <a:defRPr/>
            </a:pPr>
            <a:r>
              <a:rPr lang="en-US" sz="1600" kern="0">
                <a:solidFill>
                  <a:schemeClr val="bg1"/>
                </a:solidFill>
                <a:ea typeface="+mn-lt"/>
                <a:cs typeface="+mn-lt"/>
              </a:rPr>
              <a:t>Lump sum on death</a:t>
            </a:r>
          </a:p>
          <a:p>
            <a:pPr marL="285750" indent="-285750" defTabSz="914400">
              <a:spcBef>
                <a:spcPts val="1200"/>
              </a:spcBef>
              <a:buFont typeface="Arial"/>
              <a:buChar char="•"/>
              <a:defRPr/>
            </a:pPr>
            <a:r>
              <a:rPr lang="en-US" sz="1600" kern="0">
                <a:solidFill>
                  <a:schemeClr val="bg1"/>
                </a:solidFill>
                <a:ea typeface="+mn-lt"/>
                <a:cs typeface="+mn-lt"/>
              </a:rPr>
              <a:t>Survivors' pension</a:t>
            </a:r>
            <a:endParaRPr lang="en-US" sz="1600" kern="0">
              <a:solidFill>
                <a:schemeClr val="bg1"/>
              </a:solidFill>
              <a:latin typeface="Arial"/>
              <a:cs typeface="Arial"/>
            </a:endParaRPr>
          </a:p>
        </p:txBody>
      </p:sp>
      <p:cxnSp>
        <p:nvCxnSpPr>
          <p:cNvPr id="20" name="Gerader Verbinder 19">
            <a:extLst>
              <a:ext uri="{FF2B5EF4-FFF2-40B4-BE49-F238E27FC236}">
                <a16:creationId xmlns:a16="http://schemas.microsoft.com/office/drawing/2014/main" id="{85190223-BC58-410F-A6A8-774FDF40200E}"/>
              </a:ext>
            </a:extLst>
          </p:cNvPr>
          <p:cNvCxnSpPr>
            <a:cxnSpLocks/>
          </p:cNvCxnSpPr>
          <p:nvPr/>
        </p:nvCxnSpPr>
        <p:spPr>
          <a:xfrm flipH="1" flipV="1">
            <a:off x="10345003" y="4272391"/>
            <a:ext cx="7772" cy="738215"/>
          </a:xfrm>
          <a:prstGeom prst="line">
            <a:avLst/>
          </a:prstGeom>
          <a:ln w="9525">
            <a:solidFill>
              <a:srgbClr val="B5DAE6"/>
            </a:solidFill>
            <a:miter lim="800000"/>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FB1EFAE-AD25-4445-AD65-696B79188191}"/>
              </a:ext>
            </a:extLst>
          </p:cNvPr>
          <p:cNvCxnSpPr>
            <a:cxnSpLocks/>
            <a:stCxn id="14" idx="0"/>
          </p:cNvCxnSpPr>
          <p:nvPr/>
        </p:nvCxnSpPr>
        <p:spPr>
          <a:xfrm flipV="1">
            <a:off x="8082425" y="4272391"/>
            <a:ext cx="0" cy="437296"/>
          </a:xfrm>
          <a:prstGeom prst="line">
            <a:avLst/>
          </a:prstGeom>
          <a:ln w="9525">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22" name="Foliennummernplatzhalter 6">
            <a:extLst>
              <a:ext uri="{FF2B5EF4-FFF2-40B4-BE49-F238E27FC236}">
                <a16:creationId xmlns:a16="http://schemas.microsoft.com/office/drawing/2014/main" id="{3962DAB2-2517-4E11-9CB9-F7203937EB55}"/>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14</a:t>
            </a:fld>
            <a:endParaRPr lang="de-DE"/>
          </a:p>
        </p:txBody>
      </p:sp>
    </p:spTree>
    <p:extLst>
      <p:ext uri="{BB962C8B-B14F-4D97-AF65-F5344CB8AC3E}">
        <p14:creationId xmlns:p14="http://schemas.microsoft.com/office/powerpoint/2010/main" val="35270778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5EF9667-D928-445A-8C2C-A9B1FD8C0A66}"/>
              </a:ext>
            </a:extLst>
          </p:cNvPr>
          <p:cNvSpPr>
            <a:spLocks noGrp="1"/>
          </p:cNvSpPr>
          <p:nvPr>
            <p:ph type="title"/>
          </p:nvPr>
        </p:nvSpPr>
        <p:spPr>
          <a:xfrm>
            <a:off x="258618" y="728250"/>
            <a:ext cx="9324974" cy="932854"/>
          </a:xfrm>
        </p:spPr>
        <p:txBody>
          <a:bodyPr vert="horz"/>
          <a:lstStyle/>
          <a:p>
            <a:r>
              <a:rPr lang="de-DE" sz="3200" dirty="0"/>
              <a:t>Pension </a:t>
            </a:r>
            <a:r>
              <a:rPr lang="de-DE" sz="3200" dirty="0" err="1"/>
              <a:t>concepts</a:t>
            </a:r>
            <a:r>
              <a:rPr lang="de-DE" sz="3200" dirty="0"/>
              <a:t> &amp; additional </a:t>
            </a:r>
            <a:r>
              <a:rPr lang="de-DE" sz="3200" dirty="0" err="1"/>
              <a:t>modules</a:t>
            </a:r>
            <a:r>
              <a:rPr lang="de-DE" sz="3200" dirty="0"/>
              <a:t> – </a:t>
            </a:r>
            <a:br>
              <a:rPr lang="de-DE" sz="3200" dirty="0"/>
            </a:br>
            <a:r>
              <a:rPr lang="de-DE" sz="3200" dirty="0" err="1"/>
              <a:t>Innovations</a:t>
            </a:r>
            <a:r>
              <a:rPr lang="de-DE" sz="3200" dirty="0"/>
              <a:t> </a:t>
            </a:r>
            <a:r>
              <a:rPr lang="de-DE" sz="3200" dirty="0" err="1"/>
              <a:t>as</a:t>
            </a:r>
            <a:r>
              <a:rPr lang="de-DE" sz="3200" dirty="0"/>
              <a:t> </a:t>
            </a:r>
            <a:r>
              <a:rPr lang="de-DE" sz="3200" dirty="0" err="1"/>
              <a:t>of</a:t>
            </a:r>
            <a:r>
              <a:rPr lang="de-DE" sz="3200" dirty="0"/>
              <a:t> 01/2024</a:t>
            </a:r>
          </a:p>
        </p:txBody>
      </p:sp>
      <p:graphicFrame>
        <p:nvGraphicFramePr>
          <p:cNvPr id="9" name="Tabelle 8">
            <a:extLst>
              <a:ext uri="{FF2B5EF4-FFF2-40B4-BE49-F238E27FC236}">
                <a16:creationId xmlns:a16="http://schemas.microsoft.com/office/drawing/2014/main" id="{DCCCE39B-8945-44FC-9222-D5B3EA60B90F}"/>
              </a:ext>
            </a:extLst>
          </p:cNvPr>
          <p:cNvGraphicFramePr>
            <a:graphicFrameLocks noGrp="1"/>
          </p:cNvGraphicFramePr>
          <p:nvPr/>
        </p:nvGraphicFramePr>
        <p:xfrm>
          <a:off x="258618" y="1918931"/>
          <a:ext cx="10993647" cy="4366167"/>
        </p:xfrm>
        <a:graphic>
          <a:graphicData uri="http://schemas.openxmlformats.org/drawingml/2006/table">
            <a:tbl>
              <a:tblPr firstRow="1" bandRow="1">
                <a:tableStyleId>{21E4AEA4-8DFA-4A89-87EB-49C32662AFE0}</a:tableStyleId>
              </a:tblPr>
              <a:tblGrid>
                <a:gridCol w="2280572">
                  <a:extLst>
                    <a:ext uri="{9D8B030D-6E8A-4147-A177-3AD203B41FA5}">
                      <a16:colId xmlns:a16="http://schemas.microsoft.com/office/drawing/2014/main" val="3421761030"/>
                    </a:ext>
                  </a:extLst>
                </a:gridCol>
                <a:gridCol w="1664750">
                  <a:extLst>
                    <a:ext uri="{9D8B030D-6E8A-4147-A177-3AD203B41FA5}">
                      <a16:colId xmlns:a16="http://schemas.microsoft.com/office/drawing/2014/main" val="3099269006"/>
                    </a:ext>
                  </a:extLst>
                </a:gridCol>
                <a:gridCol w="1744566">
                  <a:extLst>
                    <a:ext uri="{9D8B030D-6E8A-4147-A177-3AD203B41FA5}">
                      <a16:colId xmlns:a16="http://schemas.microsoft.com/office/drawing/2014/main" val="296175222"/>
                    </a:ext>
                  </a:extLst>
                </a:gridCol>
                <a:gridCol w="1561035">
                  <a:extLst>
                    <a:ext uri="{9D8B030D-6E8A-4147-A177-3AD203B41FA5}">
                      <a16:colId xmlns:a16="http://schemas.microsoft.com/office/drawing/2014/main" val="1109007856"/>
                    </a:ext>
                  </a:extLst>
                </a:gridCol>
                <a:gridCol w="1871362">
                  <a:extLst>
                    <a:ext uri="{9D8B030D-6E8A-4147-A177-3AD203B41FA5}">
                      <a16:colId xmlns:a16="http://schemas.microsoft.com/office/drawing/2014/main" val="3110722126"/>
                    </a:ext>
                  </a:extLst>
                </a:gridCol>
                <a:gridCol w="1871362">
                  <a:extLst>
                    <a:ext uri="{9D8B030D-6E8A-4147-A177-3AD203B41FA5}">
                      <a16:colId xmlns:a16="http://schemas.microsoft.com/office/drawing/2014/main" val="3798482629"/>
                    </a:ext>
                  </a:extLst>
                </a:gridCol>
              </a:tblGrid>
              <a:tr h="816268">
                <a:tc>
                  <a:txBody>
                    <a:bodyPr/>
                    <a:lstStyle/>
                    <a:p>
                      <a:endParaRPr lang="de-DE" sz="1600">
                        <a:solidFill>
                          <a:srgbClr val="122B54"/>
                        </a:solidFill>
                      </a:endParaRPr>
                    </a:p>
                  </a:txBody>
                  <a:tcP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de-DE" sz="1400" err="1">
                          <a:solidFill>
                            <a:schemeClr val="tx1"/>
                          </a:solidFill>
                        </a:rPr>
                        <a:t>KomfortDynamik</a:t>
                      </a:r>
                      <a:endParaRPr lang="de-DE" sz="1400">
                        <a:solidFill>
                          <a:schemeClr val="tx1"/>
                        </a:solidFill>
                      </a:endParaRP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de-DE" sz="1400">
                          <a:solidFill>
                            <a:schemeClr val="tx1"/>
                          </a:solidFill>
                        </a:rPr>
                        <a:t>Perspektive</a:t>
                      </a: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de-DE" sz="1400">
                          <a:solidFill>
                            <a:schemeClr val="tx1"/>
                          </a:solidFill>
                        </a:rPr>
                        <a:t>IndexSelect</a:t>
                      </a: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lvl="0" algn="ctr">
                        <a:buNone/>
                      </a:pPr>
                      <a:r>
                        <a:rPr lang="de-DE" sz="1400" b="1" i="0" u="none" strike="noStrike" noProof="0">
                          <a:solidFill>
                            <a:schemeClr val="tx1"/>
                          </a:solidFill>
                          <a:latin typeface="Arial"/>
                        </a:rPr>
                        <a:t>New: </a:t>
                      </a:r>
                      <a:r>
                        <a:rPr lang="de-DE" sz="1400" b="1" i="0" u="none" strike="noStrike" noProof="0" err="1">
                          <a:solidFill>
                            <a:schemeClr val="tx1"/>
                          </a:solidFill>
                          <a:latin typeface="Arial"/>
                        </a:rPr>
                        <a:t>InvestFlex</a:t>
                      </a:r>
                      <a:r>
                        <a:rPr lang="de-DE" sz="1400" b="1" i="0" u="none" strike="noStrike" noProof="0">
                          <a:solidFill>
                            <a:schemeClr val="tx1"/>
                          </a:solidFill>
                          <a:latin typeface="Arial"/>
                        </a:rPr>
                        <a:t> at APM</a:t>
                      </a:r>
                      <a:endParaRPr lang="de-DE" sz="1400">
                        <a:solidFill>
                          <a:schemeClr val="tx1"/>
                        </a:solidFill>
                      </a:endParaRPr>
                    </a:p>
                  </a:txBody>
                  <a:tcPr anchor="ctr">
                    <a:lnB w="12700" cap="flat" cmpd="sng" algn="ctr">
                      <a:solidFill>
                        <a:schemeClr val="tx1"/>
                      </a:solidFill>
                      <a:prstDash val="solid"/>
                      <a:round/>
                      <a:headEnd type="none" w="med" len="med"/>
                      <a:tailEnd type="none" w="med" len="med"/>
                    </a:lnB>
                    <a:solidFill>
                      <a:srgbClr val="13A0D3"/>
                    </a:solidFill>
                  </a:tcPr>
                </a:tc>
                <a:tc>
                  <a:txBody>
                    <a:bodyPr/>
                    <a:lstStyle/>
                    <a:p>
                      <a:pPr lvl="0" algn="ctr">
                        <a:buNone/>
                      </a:pPr>
                      <a:r>
                        <a:rPr lang="de-DE" sz="1400" b="1" i="0" u="none" strike="noStrike" noProof="0">
                          <a:solidFill>
                            <a:schemeClr val="tx1"/>
                          </a:solidFill>
                          <a:latin typeface="Arial"/>
                        </a:rPr>
                        <a:t>Chance (</a:t>
                      </a:r>
                      <a:r>
                        <a:rPr lang="de-DE" sz="1400" b="1" i="0" u="none" strike="noStrike" noProof="0" err="1">
                          <a:solidFill>
                            <a:schemeClr val="tx1"/>
                          </a:solidFill>
                          <a:latin typeface="Arial"/>
                        </a:rPr>
                        <a:t>InvestFlex</a:t>
                      </a:r>
                      <a:r>
                        <a:rPr lang="de-DE" sz="1400" b="1" i="0" u="none" strike="noStrike" noProof="0">
                          <a:solidFill>
                            <a:schemeClr val="tx1"/>
                          </a:solidFill>
                          <a:latin typeface="Arial"/>
                        </a:rPr>
                        <a:t>) at Metall/</a:t>
                      </a:r>
                      <a:r>
                        <a:rPr lang="de-DE" sz="1400" b="1" i="0" u="none" strike="noStrike" noProof="0" err="1">
                          <a:solidFill>
                            <a:schemeClr val="tx1"/>
                          </a:solidFill>
                          <a:latin typeface="Arial"/>
                        </a:rPr>
                        <a:t>KlinikRente</a:t>
                      </a:r>
                      <a:r>
                        <a:rPr lang="de-DE" sz="1400" b="0" i="0" u="none" strike="noStrike" noProof="0">
                          <a:solidFill>
                            <a:schemeClr val="tx1"/>
                          </a:solidFill>
                          <a:latin typeface="Arial"/>
                        </a:rPr>
                        <a:t> </a:t>
                      </a:r>
                      <a:endParaRPr lang="de-DE"/>
                    </a:p>
                  </a:txBody>
                  <a:tcPr anchor="ctr">
                    <a:lnB w="12700">
                      <a:solidFill>
                        <a:schemeClr val="tx1"/>
                      </a:solidFill>
                    </a:lnB>
                    <a:solidFill>
                      <a:srgbClr val="002060"/>
                    </a:solidFill>
                  </a:tcPr>
                </a:tc>
                <a:extLst>
                  <a:ext uri="{0D108BD9-81ED-4DB2-BD59-A6C34878D82A}">
                    <a16:rowId xmlns:a16="http://schemas.microsoft.com/office/drawing/2014/main" val="2392023876"/>
                  </a:ext>
                </a:extLst>
              </a:tr>
              <a:tr h="506984">
                <a:tc>
                  <a:txBody>
                    <a:bodyPr/>
                    <a:lstStyle/>
                    <a:p>
                      <a:r>
                        <a:rPr lang="de-DE" sz="1400" err="1"/>
                        <a:t>Garantee</a:t>
                      </a:r>
                      <a:r>
                        <a:rPr lang="de-DE" sz="1400" baseline="0"/>
                        <a:t> </a:t>
                      </a:r>
                      <a:r>
                        <a:rPr lang="de-DE" sz="1400" baseline="0" err="1"/>
                        <a:t>level</a:t>
                      </a:r>
                      <a:endParaRPr lang="de-DE"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de-DE" sz="1400"/>
                        <a:t>60%, 80% </a:t>
                      </a:r>
                      <a:r>
                        <a:rPr lang="de-DE" sz="1400" err="1"/>
                        <a:t>or</a:t>
                      </a:r>
                      <a:r>
                        <a:rPr lang="de-DE" sz="1400"/>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de-DE" sz="1400"/>
                        <a:t>min. 90 %</a:t>
                      </a:r>
                      <a:r>
                        <a:rPr lang="de-DE" sz="1400" b="0" i="0" u="none" strike="noStrike" noProof="0">
                          <a:solidFill>
                            <a:schemeClr val="bg1"/>
                          </a:solidFill>
                          <a:latin typeface="+mn-lt"/>
                        </a:rPr>
                        <a:t>**</a:t>
                      </a:r>
                      <a:endParaRPr lang="de-DE"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de-DE" sz="1400"/>
                        <a:t>min. 90 %</a:t>
                      </a:r>
                      <a:r>
                        <a:rPr lang="de-DE" sz="1400" b="0" i="0" u="none" strike="noStrike" noProof="0">
                          <a:solidFill>
                            <a:schemeClr val="bg1"/>
                          </a:solidFill>
                          <a:latin typeface="+mn-lt"/>
                        </a:rPr>
                        <a:t>**</a:t>
                      </a:r>
                      <a:endParaRPr lang="de-DE"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a:lnSpc>
                          <a:spcPct val="100000"/>
                        </a:lnSpc>
                        <a:spcBef>
                          <a:spcPct val="0"/>
                        </a:spcBef>
                        <a:spcAft>
                          <a:spcPct val="0"/>
                        </a:spcAft>
                        <a:buNone/>
                      </a:pPr>
                      <a:r>
                        <a:rPr lang="de-DE" sz="1400" b="0" i="0" u="none" strike="noStrike" noProof="0">
                          <a:solidFill>
                            <a:srgbClr val="003781"/>
                          </a:solidFill>
                          <a:latin typeface="Arial"/>
                        </a:rPr>
                        <a:t>60%, 80% </a:t>
                      </a:r>
                      <a:r>
                        <a:rPr lang="de-DE" sz="1400" b="0" i="0" u="none" strike="noStrike" noProof="0" err="1">
                          <a:solidFill>
                            <a:srgbClr val="003781"/>
                          </a:solidFill>
                          <a:latin typeface="Arial"/>
                        </a:rPr>
                        <a:t>or</a:t>
                      </a:r>
                      <a:r>
                        <a:rPr lang="de-DE" sz="1400" b="0" i="0" u="none" strike="noStrike" noProof="0">
                          <a:solidFill>
                            <a:srgbClr val="003781"/>
                          </a:solidFill>
                          <a:latin typeface="Arial"/>
                        </a:rPr>
                        <a:t> 90%**</a:t>
                      </a:r>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a:lnSpc>
                          <a:spcPct val="100000"/>
                        </a:lnSpc>
                        <a:spcBef>
                          <a:spcPts val="0"/>
                        </a:spcBef>
                        <a:spcAft>
                          <a:spcPts val="0"/>
                        </a:spcAft>
                        <a:buNone/>
                      </a:pPr>
                      <a:r>
                        <a:rPr lang="de-DE" sz="1400" b="0" i="0" u="none" strike="noStrike" noProof="0">
                          <a:solidFill>
                            <a:schemeClr val="bg1"/>
                          </a:solidFill>
                          <a:latin typeface="Arial"/>
                        </a:rPr>
                        <a:t>(60%***), 80% </a:t>
                      </a:r>
                      <a:endParaRPr lang="en-US" sz="1400" b="0" i="0" u="none" strike="noStrike" noProof="0">
                        <a:solidFill>
                          <a:srgbClr val="000000"/>
                        </a:solidFill>
                        <a:latin typeface="Arial"/>
                      </a:endParaRPr>
                    </a:p>
                    <a:p>
                      <a:pPr lvl="0" algn="ctr">
                        <a:buNone/>
                      </a:pPr>
                      <a:r>
                        <a:rPr lang="de-DE" sz="1400" b="0" i="0" u="none" strike="noStrike" noProof="0">
                          <a:solidFill>
                            <a:schemeClr val="bg1"/>
                          </a:solidFill>
                          <a:latin typeface="Arial"/>
                        </a:rPr>
                        <a:t>oder 90%</a:t>
                      </a:r>
                      <a:endParaRPr lang="de-DE"/>
                    </a:p>
                  </a:txBody>
                  <a:tcPr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bg2">
                        <a:lumMod val="20000"/>
                        <a:lumOff val="80000"/>
                      </a:schemeClr>
                    </a:solidFill>
                  </a:tcPr>
                </a:tc>
                <a:extLst>
                  <a:ext uri="{0D108BD9-81ED-4DB2-BD59-A6C34878D82A}">
                    <a16:rowId xmlns:a16="http://schemas.microsoft.com/office/drawing/2014/main" val="2698608015"/>
                  </a:ext>
                </a:extLst>
              </a:tr>
              <a:tr h="506984">
                <a:tc>
                  <a:txBody>
                    <a:bodyPr/>
                    <a:lstStyle/>
                    <a:p>
                      <a:r>
                        <a:rPr lang="en-US" sz="1400"/>
                        <a:t>Capital commitment with pension option</a:t>
                      </a:r>
                      <a:r>
                        <a:rPr lang="de-DE" sz="1400"/>
                        <a:t>*</a:t>
                      </a:r>
                    </a:p>
                  </a:txBody>
                  <a:tcPr>
                    <a:lnT w="12700" cap="flat" cmpd="sng" algn="ctr">
                      <a:solidFill>
                        <a:schemeClr val="tx1"/>
                      </a:solidFill>
                      <a:prstDash val="solid"/>
                      <a:round/>
                      <a:headEnd type="none" w="med" len="med"/>
                      <a:tailEnd type="none" w="med" len="med"/>
                    </a:lnT>
                  </a:tcPr>
                </a:tc>
                <a:tc>
                  <a:txBody>
                    <a:bodyPr/>
                    <a:lstStyle/>
                    <a:p>
                      <a:pPr algn="ctr"/>
                      <a:r>
                        <a:rPr lang="de-DE" sz="1400"/>
                        <a:t>Yes</a:t>
                      </a:r>
                    </a:p>
                  </a:txBody>
                  <a:tcPr anchor="ctr">
                    <a:lnT w="12700" cap="flat" cmpd="sng" algn="ctr">
                      <a:solidFill>
                        <a:schemeClr val="tx1"/>
                      </a:solidFill>
                      <a:prstDash val="solid"/>
                      <a:round/>
                      <a:headEnd type="none" w="med" len="med"/>
                      <a:tailEnd type="none" w="med" len="med"/>
                    </a:lnT>
                  </a:tcPr>
                </a:tc>
                <a:tc>
                  <a:txBody>
                    <a:bodyPr/>
                    <a:lstStyle/>
                    <a:p>
                      <a:pPr algn="ctr"/>
                      <a:r>
                        <a:rPr lang="de-DE" sz="1400"/>
                        <a:t>Yes</a:t>
                      </a:r>
                    </a:p>
                  </a:txBody>
                  <a:tcPr anchor="ctr">
                    <a:lnT w="12700" cap="flat" cmpd="sng" algn="ctr">
                      <a:solidFill>
                        <a:schemeClr val="tx1"/>
                      </a:solidFill>
                      <a:prstDash val="solid"/>
                      <a:round/>
                      <a:headEnd type="none" w="med" len="med"/>
                      <a:tailEnd type="none" w="med" len="med"/>
                    </a:lnT>
                  </a:tcPr>
                </a:tc>
                <a:tc>
                  <a:txBody>
                    <a:bodyPr/>
                    <a:lstStyle/>
                    <a:p>
                      <a:pPr algn="ctr"/>
                      <a:r>
                        <a:rPr lang="de-DE" sz="1400"/>
                        <a:t>Yes</a:t>
                      </a:r>
                    </a:p>
                  </a:txBody>
                  <a:tcPr anchor="ctr">
                    <a:lnT w="12700" cap="flat" cmpd="sng" algn="ctr">
                      <a:solidFill>
                        <a:schemeClr val="tx1"/>
                      </a:solidFill>
                      <a:prstDash val="solid"/>
                      <a:round/>
                      <a:headEnd type="none" w="med" len="med"/>
                      <a:tailEnd type="none" w="med" len="med"/>
                    </a:lnT>
                  </a:tcPr>
                </a:tc>
                <a:tc>
                  <a:txBody>
                    <a:bodyPr/>
                    <a:lstStyle/>
                    <a:p>
                      <a:pPr algn="ctr"/>
                      <a:r>
                        <a:rPr lang="de-DE" sz="1400">
                          <a:solidFill>
                            <a:schemeClr val="tx1"/>
                          </a:solidFill>
                        </a:rPr>
                        <a:t>Yes</a:t>
                      </a: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lvl="0" algn="ctr">
                        <a:buNone/>
                      </a:pPr>
                      <a:r>
                        <a:rPr lang="de-DE" sz="1400" b="0" i="0" u="none" strike="noStrike" noProof="0">
                          <a:solidFill>
                            <a:srgbClr val="003781"/>
                          </a:solidFill>
                          <a:latin typeface="Arial"/>
                        </a:rPr>
                        <a:t>Yes</a:t>
                      </a:r>
                      <a:endParaRPr lang="de-DE"/>
                    </a:p>
                  </a:txBody>
                  <a:tcPr anchor="ctr">
                    <a:lnT w="12700">
                      <a:solidFill>
                        <a:schemeClr val="tx1"/>
                      </a:solidFill>
                    </a:lnT>
                  </a:tcPr>
                </a:tc>
                <a:extLst>
                  <a:ext uri="{0D108BD9-81ED-4DB2-BD59-A6C34878D82A}">
                    <a16:rowId xmlns:a16="http://schemas.microsoft.com/office/drawing/2014/main" val="3126872971"/>
                  </a:ext>
                </a:extLst>
              </a:tr>
              <a:tr h="506984">
                <a:tc>
                  <a:txBody>
                    <a:bodyPr/>
                    <a:lstStyle/>
                    <a:p>
                      <a:r>
                        <a:rPr lang="en-US" sz="1400" kern="1200">
                          <a:solidFill>
                            <a:schemeClr val="bg1"/>
                          </a:solidFill>
                        </a:rPr>
                        <a:t>Pension commitment with capital option</a:t>
                      </a:r>
                      <a:r>
                        <a:rPr lang="de-DE" sz="1400">
                          <a:solidFill>
                            <a:schemeClr val="bg1"/>
                          </a:solidFill>
                        </a:rPr>
                        <a:t>*</a:t>
                      </a:r>
                    </a:p>
                  </a:txBody>
                  <a:tcPr>
                    <a:solidFill>
                      <a:schemeClr val="bg2">
                        <a:lumMod val="20000"/>
                        <a:lumOff val="80000"/>
                      </a:schemeClr>
                    </a:solidFill>
                  </a:tcPr>
                </a:tc>
                <a:tc>
                  <a:txBody>
                    <a:bodyPr/>
                    <a:lstStyle/>
                    <a:p>
                      <a:pPr algn="ctr"/>
                      <a:r>
                        <a:rPr lang="de-DE" sz="1400">
                          <a:solidFill>
                            <a:schemeClr val="bg1"/>
                          </a:solidFill>
                        </a:rPr>
                        <a:t>Yes</a:t>
                      </a:r>
                    </a:p>
                  </a:txBody>
                  <a:tcPr anchor="ctr">
                    <a:solidFill>
                      <a:schemeClr val="bg2">
                        <a:lumMod val="20000"/>
                        <a:lumOff val="80000"/>
                      </a:schemeClr>
                    </a:solidFill>
                  </a:tcPr>
                </a:tc>
                <a:tc>
                  <a:txBody>
                    <a:bodyPr/>
                    <a:lstStyle/>
                    <a:p>
                      <a:pPr algn="ctr"/>
                      <a:r>
                        <a:rPr lang="de-DE" sz="1400">
                          <a:solidFill>
                            <a:schemeClr val="bg1"/>
                          </a:solidFill>
                        </a:rPr>
                        <a:t>Yes</a:t>
                      </a:r>
                    </a:p>
                  </a:txBody>
                  <a:tcPr anchor="ctr">
                    <a:solidFill>
                      <a:schemeClr val="bg2">
                        <a:lumMod val="20000"/>
                        <a:lumOff val="80000"/>
                      </a:schemeClr>
                    </a:solidFill>
                  </a:tcPr>
                </a:tc>
                <a:tc>
                  <a:txBody>
                    <a:bodyPr/>
                    <a:lstStyle/>
                    <a:p>
                      <a:pPr algn="ctr"/>
                      <a:r>
                        <a:rPr lang="de-DE" sz="1400">
                          <a:solidFill>
                            <a:schemeClr val="bg1"/>
                          </a:solidFill>
                        </a:rPr>
                        <a:t>Yes</a:t>
                      </a:r>
                    </a:p>
                  </a:txBody>
                  <a:tcPr anchor="ctr">
                    <a:solidFill>
                      <a:schemeClr val="bg2">
                        <a:lumMod val="20000"/>
                        <a:lumOff val="80000"/>
                      </a:schemeClr>
                    </a:solidFill>
                  </a:tcPr>
                </a:tc>
                <a:tc>
                  <a:txBody>
                    <a:bodyPr/>
                    <a:lstStyle/>
                    <a:p>
                      <a:pPr algn="ctr"/>
                      <a:r>
                        <a:rPr lang="de-DE" sz="1400">
                          <a:solidFill>
                            <a:schemeClr val="tx1"/>
                          </a:solidFill>
                        </a:rPr>
                        <a:t>Yes</a:t>
                      </a:r>
                    </a:p>
                  </a:txBody>
                  <a:tcPr anchor="ctr">
                    <a:solidFill>
                      <a:srgbClr val="00B0F0"/>
                    </a:solidFill>
                  </a:tcPr>
                </a:tc>
                <a:tc>
                  <a:txBody>
                    <a:bodyPr/>
                    <a:lstStyle/>
                    <a:p>
                      <a:pPr lvl="0" algn="ctr">
                        <a:buNone/>
                      </a:pPr>
                      <a:r>
                        <a:rPr lang="de-DE" sz="1400" b="0" i="0" u="none" strike="noStrike" noProof="0">
                          <a:solidFill>
                            <a:srgbClr val="003781"/>
                          </a:solidFill>
                          <a:latin typeface="Arial"/>
                        </a:rPr>
                        <a:t>Yes</a:t>
                      </a:r>
                      <a:endParaRPr lang="de-DE"/>
                    </a:p>
                  </a:txBody>
                  <a:tcPr anchor="ctr">
                    <a:solidFill>
                      <a:schemeClr val="bg2">
                        <a:lumMod val="20000"/>
                        <a:lumOff val="80000"/>
                      </a:schemeClr>
                    </a:solidFill>
                  </a:tcPr>
                </a:tc>
                <a:extLst>
                  <a:ext uri="{0D108BD9-81ED-4DB2-BD59-A6C34878D82A}">
                    <a16:rowId xmlns:a16="http://schemas.microsoft.com/office/drawing/2014/main" val="1508780346"/>
                  </a:ext>
                </a:extLst>
              </a:tr>
              <a:tr h="447631">
                <a:tc>
                  <a:txBody>
                    <a:bodyPr/>
                    <a:lstStyle/>
                    <a:p>
                      <a:r>
                        <a:rPr lang="de-DE" sz="1400" kern="1200" err="1">
                          <a:solidFill>
                            <a:schemeClr val="bg1"/>
                          </a:solidFill>
                        </a:rPr>
                        <a:t>Inclusion</a:t>
                      </a:r>
                      <a:r>
                        <a:rPr lang="de-DE" sz="1400">
                          <a:solidFill>
                            <a:schemeClr val="bg1"/>
                          </a:solidFill>
                        </a:rPr>
                        <a:t> </a:t>
                      </a:r>
                      <a:r>
                        <a:rPr lang="de-DE" sz="1400" err="1">
                          <a:solidFill>
                            <a:schemeClr val="bg1"/>
                          </a:solidFill>
                        </a:rPr>
                        <a:t>disability</a:t>
                      </a:r>
                      <a:r>
                        <a:rPr lang="de-DE" sz="1400">
                          <a:solidFill>
                            <a:schemeClr val="bg1"/>
                          </a:solidFill>
                        </a:rPr>
                        <a:t> </a:t>
                      </a:r>
                      <a:r>
                        <a:rPr lang="de-DE" sz="1400" err="1">
                          <a:solidFill>
                            <a:schemeClr val="bg1"/>
                          </a:solidFill>
                        </a:rPr>
                        <a:t>module</a:t>
                      </a:r>
                      <a:endParaRPr lang="de-DE" sz="1400">
                        <a:solidFill>
                          <a:schemeClr val="bg1"/>
                        </a:solidFill>
                      </a:endParaRPr>
                    </a:p>
                  </a:txBody>
                  <a:tcP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bg1"/>
                          </a:solidFill>
                        </a:rPr>
                        <a:t>Yes</a:t>
                      </a:r>
                    </a:p>
                  </a:txBody>
                  <a:tcPr anchor="ct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bg1"/>
                          </a:solidFill>
                        </a:rPr>
                        <a:t>Yes</a:t>
                      </a:r>
                    </a:p>
                  </a:txBody>
                  <a:tcPr anchor="ct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bg1"/>
                          </a:solidFill>
                        </a:rPr>
                        <a:t>Yes</a:t>
                      </a:r>
                    </a:p>
                  </a:txBody>
                  <a:tcPr anchor="ct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tx1"/>
                          </a:solidFill>
                        </a:rPr>
                        <a:t>Yes</a:t>
                      </a:r>
                    </a:p>
                  </a:txBody>
                  <a:tcPr anchor="ctr">
                    <a:solidFill>
                      <a:schemeClr val="accent2">
                        <a:lumMod val="40000"/>
                        <a:lumOff val="60000"/>
                      </a:schemeClr>
                    </a:solidFill>
                  </a:tcPr>
                </a:tc>
                <a:tc>
                  <a:txBody>
                    <a:bodyPr/>
                    <a:lstStyle/>
                    <a:p>
                      <a:pPr marL="0" lvl="0" indent="0" algn="ctr" defTabSz="967710">
                        <a:lnSpc>
                          <a:spcPct val="100000"/>
                        </a:lnSpc>
                        <a:spcBef>
                          <a:spcPts val="0"/>
                        </a:spcBef>
                        <a:spcAft>
                          <a:spcPts val="0"/>
                        </a:spcAft>
                        <a:buNone/>
                        <a:tabLst/>
                        <a:defRPr/>
                      </a:pPr>
                      <a:r>
                        <a:rPr lang="de-DE" sz="1400" b="0" i="0" u="none" strike="noStrike" noProof="0">
                          <a:solidFill>
                            <a:srgbClr val="003781"/>
                          </a:solidFill>
                          <a:latin typeface="Arial"/>
                        </a:rPr>
                        <a:t>Yes</a:t>
                      </a:r>
                      <a:endParaRPr lang="de-DE"/>
                    </a:p>
                  </a:txBody>
                  <a:tcPr anchor="ctr"/>
                </a:tc>
                <a:extLst>
                  <a:ext uri="{0D108BD9-81ED-4DB2-BD59-A6C34878D82A}">
                    <a16:rowId xmlns:a16="http://schemas.microsoft.com/office/drawing/2014/main" val="1180962117"/>
                  </a:ext>
                </a:extLst>
              </a:tr>
              <a:tr h="715743">
                <a:tc>
                  <a:txBody>
                    <a:bodyPr/>
                    <a:lstStyle/>
                    <a:p>
                      <a:pPr marL="0" algn="l" defTabSz="967710" rtl="0" eaLnBrk="1" latinLnBrk="0" hangingPunct="1"/>
                      <a:r>
                        <a:rPr lang="en-US" sz="1400" kern="1200">
                          <a:solidFill>
                            <a:schemeClr val="bg1"/>
                          </a:solidFill>
                        </a:rPr>
                        <a:t>Inclusion of a survivor's pension for pension commitments</a:t>
                      </a:r>
                      <a:endParaRPr lang="de-DE" sz="1400" kern="1200">
                        <a:solidFill>
                          <a:schemeClr val="bg1"/>
                        </a:solidFill>
                        <a:latin typeface="+mn-lt"/>
                        <a:ea typeface="+mn-ea"/>
                        <a:cs typeface="+mn-cs"/>
                      </a:endParaRPr>
                    </a:p>
                  </a:txBody>
                  <a:tcPr>
                    <a:solidFill>
                      <a:schemeClr val="bg2">
                        <a:lumMod val="20000"/>
                        <a:lumOff val="80000"/>
                      </a:schemeClr>
                    </a:solidFill>
                  </a:tcPr>
                </a:tc>
                <a:tc>
                  <a:txBody>
                    <a:bodyPr/>
                    <a:lstStyle/>
                    <a:p>
                      <a:pPr marL="0" algn="ctr" defTabSz="967710" rtl="0" eaLnBrk="1" latinLnBrk="0" hangingPunct="1"/>
                      <a:r>
                        <a:rPr lang="de-DE" sz="1400">
                          <a:solidFill>
                            <a:schemeClr val="bg1"/>
                          </a:solidFill>
                        </a:rPr>
                        <a:t>Yes</a:t>
                      </a:r>
                      <a:endParaRPr lang="de-DE" sz="1400" kern="1200">
                        <a:solidFill>
                          <a:schemeClr val="bg1"/>
                        </a:solidFill>
                        <a:latin typeface="+mn-lt"/>
                        <a:ea typeface="+mn-ea"/>
                        <a:cs typeface="+mn-cs"/>
                      </a:endParaRPr>
                    </a:p>
                  </a:txBody>
                  <a:tcPr anchor="ctr">
                    <a:solidFill>
                      <a:schemeClr val="bg2">
                        <a:lumMod val="20000"/>
                        <a:lumOff val="80000"/>
                      </a:schemeClr>
                    </a:solidFill>
                  </a:tcPr>
                </a:tc>
                <a:tc>
                  <a:txBody>
                    <a:bodyPr/>
                    <a:lstStyle/>
                    <a:p>
                      <a:pPr marL="0" algn="ctr" defTabSz="967710" rtl="0" eaLnBrk="1" latinLnBrk="0" hangingPunct="1"/>
                      <a:r>
                        <a:rPr lang="de-DE" sz="1400">
                          <a:solidFill>
                            <a:schemeClr val="bg1"/>
                          </a:solidFill>
                        </a:rPr>
                        <a:t>Yes</a:t>
                      </a:r>
                      <a:endParaRPr lang="de-DE" sz="1400" kern="1200">
                        <a:solidFill>
                          <a:schemeClr val="bg1"/>
                        </a:solidFill>
                        <a:latin typeface="+mn-lt"/>
                        <a:ea typeface="+mn-ea"/>
                        <a:cs typeface="+mn-cs"/>
                      </a:endParaRPr>
                    </a:p>
                  </a:txBody>
                  <a:tcPr anchor="ctr">
                    <a:solidFill>
                      <a:schemeClr val="bg2">
                        <a:lumMod val="20000"/>
                        <a:lumOff val="80000"/>
                      </a:schemeClr>
                    </a:solidFill>
                  </a:tcPr>
                </a:tc>
                <a:tc>
                  <a:txBody>
                    <a:bodyPr/>
                    <a:lstStyle/>
                    <a:p>
                      <a:pPr marL="0" algn="ctr" defTabSz="967710" rtl="0" eaLnBrk="1" latinLnBrk="0" hangingPunct="1"/>
                      <a:r>
                        <a:rPr lang="de-DE" sz="1400">
                          <a:solidFill>
                            <a:schemeClr val="bg1"/>
                          </a:solidFill>
                        </a:rPr>
                        <a:t>Yes</a:t>
                      </a:r>
                      <a:endParaRPr lang="de-DE" sz="1400" kern="1200">
                        <a:solidFill>
                          <a:schemeClr val="bg1"/>
                        </a:solidFill>
                        <a:latin typeface="+mn-lt"/>
                        <a:ea typeface="+mn-ea"/>
                        <a:cs typeface="+mn-cs"/>
                      </a:endParaRPr>
                    </a:p>
                  </a:txBody>
                  <a:tcPr anchor="ctr">
                    <a:solidFill>
                      <a:schemeClr val="bg2">
                        <a:lumMod val="20000"/>
                        <a:lumOff val="80000"/>
                      </a:schemeClr>
                    </a:solidFill>
                  </a:tcPr>
                </a:tc>
                <a:tc>
                  <a:txBody>
                    <a:bodyPr/>
                    <a:lstStyle/>
                    <a:p>
                      <a:pPr marL="0" lvl="0" algn="ctr" defTabSz="967710">
                        <a:buNone/>
                      </a:pPr>
                      <a:r>
                        <a:rPr lang="de-DE" sz="1400" b="0" i="0" u="none" strike="noStrike" kern="1200" noProof="0">
                          <a:solidFill>
                            <a:schemeClr val="tx1"/>
                          </a:solidFill>
                          <a:latin typeface="Arial"/>
                        </a:rPr>
                        <a:t>Yes</a:t>
                      </a:r>
                      <a:endParaRPr lang="de-DE">
                        <a:solidFill>
                          <a:schemeClr val="tx1"/>
                        </a:solidFill>
                      </a:endParaRPr>
                    </a:p>
                  </a:txBody>
                  <a:tcPr anchor="ctr">
                    <a:solidFill>
                      <a:srgbClr val="00B0F0"/>
                    </a:solidFill>
                  </a:tcPr>
                </a:tc>
                <a:tc>
                  <a:txBody>
                    <a:bodyPr/>
                    <a:lstStyle/>
                    <a:p>
                      <a:pPr marL="0" lvl="0" algn="ctr" defTabSz="967710">
                        <a:buNone/>
                      </a:pPr>
                      <a:r>
                        <a:rPr lang="de-DE" sz="1400" b="0" i="0" u="none" strike="noStrike" kern="1200" noProof="0" err="1">
                          <a:solidFill>
                            <a:schemeClr val="bg1"/>
                          </a:solidFill>
                          <a:latin typeface="Arial"/>
                        </a:rPr>
                        <a:t>No</a:t>
                      </a:r>
                      <a:endParaRPr lang="de-DE" b="0" i="0" u="none" strike="noStrike" noProof="0" err="1">
                        <a:solidFill>
                          <a:schemeClr val="bg1"/>
                        </a:solidFill>
                        <a:latin typeface="Arial"/>
                      </a:endParaRPr>
                    </a:p>
                  </a:txBody>
                  <a:tcPr anchor="ctr">
                    <a:solidFill>
                      <a:schemeClr val="bg2">
                        <a:lumMod val="20000"/>
                        <a:lumOff val="80000"/>
                      </a:schemeClr>
                    </a:solidFill>
                  </a:tcPr>
                </a:tc>
                <a:extLst>
                  <a:ext uri="{0D108BD9-81ED-4DB2-BD59-A6C34878D82A}">
                    <a16:rowId xmlns:a16="http://schemas.microsoft.com/office/drawing/2014/main" val="1510222289"/>
                  </a:ext>
                </a:extLst>
              </a:tr>
              <a:tr h="816268">
                <a:tc>
                  <a:txBody>
                    <a:bodyPr/>
                    <a:lstStyle/>
                    <a:p>
                      <a:r>
                        <a:rPr lang="en-US" sz="1400" kern="1200">
                          <a:solidFill>
                            <a:schemeClr val="bg1"/>
                          </a:solidFill>
                        </a:rPr>
                        <a:t>Inclusion of a lump-sum death benefit (module C) for capital commitments </a:t>
                      </a:r>
                      <a:endParaRPr lang="en-US" sz="1400" kern="1200">
                        <a:solidFill>
                          <a:schemeClr val="bg1"/>
                        </a:solidFill>
                        <a:latin typeface="+mn-lt"/>
                        <a:ea typeface="+mn-ea"/>
                        <a:cs typeface="+mn-cs"/>
                      </a:endParaRPr>
                    </a:p>
                  </a:txBody>
                  <a:tcPr/>
                </a:tc>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400">
                          <a:solidFill>
                            <a:schemeClr val="bg1"/>
                          </a:solidFill>
                        </a:rPr>
                        <a:t>Yes</a:t>
                      </a:r>
                    </a:p>
                  </a:txBody>
                  <a:tcPr anchor="ctr"/>
                </a:tc>
                <a:tc>
                  <a:txBody>
                    <a:bodyPr/>
                    <a:lstStyle/>
                    <a:p>
                      <a:pPr algn="ctr"/>
                      <a:r>
                        <a:rPr lang="de-DE" sz="1400" dirty="0">
                          <a:solidFill>
                            <a:schemeClr val="bg1"/>
                          </a:solidFill>
                        </a:rPr>
                        <a:t>Yes</a:t>
                      </a:r>
                    </a:p>
                  </a:txBody>
                  <a:tcPr anchor="ctr"/>
                </a:tc>
                <a:tc>
                  <a:txBody>
                    <a:bodyPr/>
                    <a:lstStyle/>
                    <a:p>
                      <a:pPr algn="ctr"/>
                      <a:r>
                        <a:rPr lang="de-DE" sz="1400" err="1">
                          <a:solidFill>
                            <a:schemeClr val="bg1"/>
                          </a:solidFill>
                        </a:rPr>
                        <a:t>No</a:t>
                      </a:r>
                      <a:endParaRPr lang="de-DE" sz="1400">
                        <a:solidFill>
                          <a:schemeClr val="bg1"/>
                        </a:solidFill>
                      </a:endParaRPr>
                    </a:p>
                  </a:txBody>
                  <a:tcPr anchor="ctr"/>
                </a:tc>
                <a:tc>
                  <a:txBody>
                    <a:bodyPr/>
                    <a:lstStyle/>
                    <a:p>
                      <a:pPr lvl="0" algn="ctr">
                        <a:buNone/>
                      </a:pPr>
                      <a:r>
                        <a:rPr lang="de-DE" sz="1400" b="0" i="0" u="none" strike="noStrike" noProof="0">
                          <a:solidFill>
                            <a:schemeClr val="tx1"/>
                          </a:solidFill>
                          <a:latin typeface="Arial"/>
                        </a:rPr>
                        <a:t>Yes</a:t>
                      </a:r>
                      <a:endParaRPr lang="de-DE">
                        <a:solidFill>
                          <a:schemeClr val="tx1"/>
                        </a:solidFill>
                      </a:endParaRPr>
                    </a:p>
                  </a:txBody>
                  <a:tcPr anchor="ctr">
                    <a:solidFill>
                      <a:schemeClr val="accent3">
                        <a:lumMod val="40000"/>
                        <a:lumOff val="60000"/>
                      </a:schemeClr>
                    </a:solidFill>
                  </a:tcPr>
                </a:tc>
                <a:tc>
                  <a:txBody>
                    <a:bodyPr/>
                    <a:lstStyle/>
                    <a:p>
                      <a:pPr lvl="0" algn="ctr">
                        <a:buNone/>
                      </a:pPr>
                      <a:r>
                        <a:rPr lang="de-DE" sz="1400" dirty="0" err="1">
                          <a:solidFill>
                            <a:schemeClr val="bg1"/>
                          </a:solidFill>
                        </a:rPr>
                        <a:t>No</a:t>
                      </a:r>
                      <a:endParaRPr lang="de-DE" sz="1400" dirty="0">
                        <a:solidFill>
                          <a:schemeClr val="bg1"/>
                        </a:solidFill>
                      </a:endParaRPr>
                    </a:p>
                  </a:txBody>
                  <a:tcPr anchor="ctr"/>
                </a:tc>
                <a:extLst>
                  <a:ext uri="{0D108BD9-81ED-4DB2-BD59-A6C34878D82A}">
                    <a16:rowId xmlns:a16="http://schemas.microsoft.com/office/drawing/2014/main" val="1698953196"/>
                  </a:ext>
                </a:extLst>
              </a:tr>
            </a:tbl>
          </a:graphicData>
        </a:graphic>
      </p:graphicFrame>
      <p:sp>
        <p:nvSpPr>
          <p:cNvPr id="10" name="Rechteck 9">
            <a:extLst>
              <a:ext uri="{FF2B5EF4-FFF2-40B4-BE49-F238E27FC236}">
                <a16:creationId xmlns:a16="http://schemas.microsoft.com/office/drawing/2014/main" id="{2589C600-036D-410B-AEA1-1C8A48990B72}"/>
              </a:ext>
            </a:extLst>
          </p:cNvPr>
          <p:cNvSpPr/>
          <p:nvPr/>
        </p:nvSpPr>
        <p:spPr>
          <a:xfrm>
            <a:off x="258618" y="6016051"/>
            <a:ext cx="10900785" cy="794698"/>
          </a:xfrm>
          <a:prstGeom prst="rect">
            <a:avLst/>
          </a:prstGeom>
          <a:noFill/>
        </p:spPr>
        <p:txBody>
          <a:bodyPr vert="horz" wrap="square" lIns="0" tIns="0" rIns="0" bIns="0" rtlCol="0" anchor="b">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defTabSz="1219170"/>
            <a:r>
              <a:rPr lang="de-DE" sz="900" kern="0" baseline="30000" dirty="0">
                <a:solidFill>
                  <a:schemeClr val="bg1"/>
                </a:solidFill>
                <a:cs typeface="Arial"/>
              </a:rPr>
              <a:t>*</a:t>
            </a:r>
            <a:r>
              <a:rPr lang="en-US" sz="900" kern="0" baseline="30000" dirty="0">
                <a:solidFill>
                  <a:schemeClr val="bg1"/>
                </a:solidFill>
              </a:rPr>
              <a:t> Due to the system, a lump-sum commitment leads to comparatively higher PSV contributions in the vesting phase. In contrast to a pension commitment, however, the obligation to make contributions in a benefit phase does not apply to a lump-sum commitment. All PSV contributions can be claimed as business expenses for tax purposes</a:t>
            </a:r>
            <a:r>
              <a:rPr lang="de-DE" sz="900" kern="0" baseline="30000" dirty="0">
                <a:solidFill>
                  <a:schemeClr val="bg1"/>
                </a:solidFill>
              </a:rPr>
              <a:t>.</a:t>
            </a:r>
          </a:p>
          <a:p>
            <a:pPr defTabSz="1219170"/>
            <a:r>
              <a:rPr lang="de-DE" sz="900" kern="0" baseline="30000" dirty="0">
                <a:solidFill>
                  <a:schemeClr val="bg1"/>
                </a:solidFill>
                <a:cs typeface="Arial"/>
              </a:rPr>
              <a:t>** </a:t>
            </a:r>
            <a:r>
              <a:rPr lang="de-DE" sz="900" kern="0" baseline="30000" dirty="0">
                <a:solidFill>
                  <a:schemeClr val="bg1"/>
                </a:solidFill>
              </a:rPr>
              <a:t>90% </a:t>
            </a:r>
            <a:r>
              <a:rPr lang="de-DE" sz="900" kern="0" baseline="30000" dirty="0" err="1">
                <a:solidFill>
                  <a:schemeClr val="bg1"/>
                </a:solidFill>
              </a:rPr>
              <a:t>only</a:t>
            </a:r>
            <a:r>
              <a:rPr lang="de-DE" sz="900" kern="0" baseline="30000" dirty="0">
                <a:solidFill>
                  <a:schemeClr val="bg1"/>
                </a:solidFill>
              </a:rPr>
              <a:t> </a:t>
            </a:r>
            <a:r>
              <a:rPr lang="de-DE" sz="900" kern="0" baseline="30000" dirty="0" err="1">
                <a:solidFill>
                  <a:schemeClr val="bg1"/>
                </a:solidFill>
              </a:rPr>
              <a:t>for</a:t>
            </a:r>
            <a:r>
              <a:rPr lang="de-DE" sz="900" kern="0" baseline="30000" dirty="0">
                <a:solidFill>
                  <a:schemeClr val="bg1"/>
                </a:solidFill>
              </a:rPr>
              <a:t> St/</a:t>
            </a:r>
            <a:r>
              <a:rPr lang="de-DE" sz="900" kern="0" baseline="30000" dirty="0" err="1">
                <a:solidFill>
                  <a:schemeClr val="bg1"/>
                </a:solidFill>
              </a:rPr>
              <a:t>Sn-tariffs</a:t>
            </a:r>
            <a:r>
              <a:rPr lang="de-DE" sz="900" kern="0" baseline="30000" dirty="0">
                <a:solidFill>
                  <a:schemeClr val="bg1"/>
                </a:solidFill>
              </a:rPr>
              <a:t>. </a:t>
            </a:r>
            <a:endParaRPr lang="de-DE" sz="900" kern="0" baseline="30000" dirty="0">
              <a:solidFill>
                <a:schemeClr val="bg1"/>
              </a:solidFill>
              <a:cs typeface="Arial"/>
            </a:endParaRPr>
          </a:p>
          <a:p>
            <a:r>
              <a:rPr lang="de-DE" sz="900" kern="0" baseline="30000" dirty="0">
                <a:solidFill>
                  <a:schemeClr val="bg1"/>
                </a:solidFill>
              </a:rPr>
              <a:t>***</a:t>
            </a:r>
            <a:r>
              <a:rPr lang="en-US" sz="900" kern="0" baseline="30000" dirty="0">
                <a:solidFill>
                  <a:schemeClr val="bg1"/>
                </a:solidFill>
              </a:rPr>
              <a:t> </a:t>
            </a:r>
            <a:r>
              <a:rPr lang="en-US" sz="900" kern="0" baseline="30000" dirty="0">
                <a:solidFill>
                  <a:schemeClr val="bg1"/>
                </a:solidFill>
                <a:ea typeface="+mn-lt"/>
                <a:cs typeface="+mn-lt"/>
              </a:rPr>
              <a:t>A guarantee level of 60% is also possible with </a:t>
            </a:r>
            <a:r>
              <a:rPr lang="en-US" sz="900" kern="0" baseline="30000" dirty="0" err="1">
                <a:solidFill>
                  <a:schemeClr val="bg1"/>
                </a:solidFill>
                <a:ea typeface="+mn-lt"/>
                <a:cs typeface="+mn-lt"/>
              </a:rPr>
              <a:t>KlinikRente</a:t>
            </a:r>
            <a:r>
              <a:rPr lang="en-US" sz="900" kern="0" baseline="30000" dirty="0">
                <a:solidFill>
                  <a:schemeClr val="bg1"/>
                </a:solidFill>
                <a:ea typeface="+mn-lt"/>
                <a:cs typeface="+mn-lt"/>
              </a:rPr>
              <a:t> Chance.</a:t>
            </a:r>
            <a:endParaRPr lang="de-DE" sz="900" kern="0" baseline="30000" dirty="0">
              <a:solidFill>
                <a:schemeClr val="bg1"/>
              </a:solidFill>
            </a:endParaRPr>
          </a:p>
        </p:txBody>
      </p:sp>
      <p:sp>
        <p:nvSpPr>
          <p:cNvPr id="12" name="Foliennummernplatzhalter 6">
            <a:extLst>
              <a:ext uri="{FF2B5EF4-FFF2-40B4-BE49-F238E27FC236}">
                <a16:creationId xmlns:a16="http://schemas.microsoft.com/office/drawing/2014/main" id="{B18AFDB3-8A70-4E2C-AC31-A0EA2F0FCB6F}"/>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15</a:t>
            </a:fld>
            <a:endParaRPr lang="de-DE"/>
          </a:p>
        </p:txBody>
      </p:sp>
      <p:sp>
        <p:nvSpPr>
          <p:cNvPr id="7" name="Textplatzhalter 8">
            <a:extLst>
              <a:ext uri="{FF2B5EF4-FFF2-40B4-BE49-F238E27FC236}">
                <a16:creationId xmlns:a16="http://schemas.microsoft.com/office/drawing/2014/main" id="{C0C0912C-9454-F6C3-C9B7-4C41347EE29A}"/>
              </a:ext>
            </a:extLst>
          </p:cNvPr>
          <p:cNvSpPr txBox="1">
            <a:spLocks/>
          </p:cNvSpPr>
          <p:nvPr/>
        </p:nvSpPr>
        <p:spPr>
          <a:xfrm>
            <a:off x="258618" y="404436"/>
            <a:ext cx="9324975" cy="252000"/>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ts val="0"/>
              </a:spcBef>
              <a:buFont typeface="+mj-lt"/>
              <a:buNone/>
              <a:defRPr lang="de-DE"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en-US" altLang="de-DE" dirty="0"/>
              <a:t>Support Fund</a:t>
            </a:r>
            <a:endParaRPr lang="en-US" dirty="0"/>
          </a:p>
        </p:txBody>
      </p:sp>
    </p:spTree>
    <p:extLst>
      <p:ext uri="{BB962C8B-B14F-4D97-AF65-F5344CB8AC3E}">
        <p14:creationId xmlns:p14="http://schemas.microsoft.com/office/powerpoint/2010/main" val="16092537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23FCAEC-4A08-41D5-9204-CF484CE21422}"/>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r="-122"/>
          <a:stretch/>
        </p:blipFill>
        <p:spPr bwMode="auto">
          <a:xfrm>
            <a:off x="7569642" y="2238239"/>
            <a:ext cx="4629501" cy="4666646"/>
          </a:xfrm>
          <a:prstGeom prst="rect">
            <a:avLst/>
          </a:prstGeom>
          <a:noFill/>
          <a:extLst>
            <a:ext uri="{909E8E84-426E-40DD-AFC4-6F175D3DCCD1}">
              <a14:hiddenFill xmlns:a14="http://schemas.microsoft.com/office/drawing/2010/main">
                <a:solidFill>
                  <a:srgbClr val="FFFFFF"/>
                </a:solidFill>
              </a14:hiddenFill>
            </a:ext>
          </a:extLst>
        </p:spPr>
      </p:pic>
      <p:sp>
        <p:nvSpPr>
          <p:cNvPr id="8" name="Titel 2">
            <a:extLst>
              <a:ext uri="{FF2B5EF4-FFF2-40B4-BE49-F238E27FC236}">
                <a16:creationId xmlns:a16="http://schemas.microsoft.com/office/drawing/2014/main" id="{30D53CD8-24D6-41EC-B91C-8CE6D746AD0B}"/>
              </a:ext>
            </a:extLst>
          </p:cNvPr>
          <p:cNvSpPr>
            <a:spLocks noGrp="1"/>
          </p:cNvSpPr>
          <p:nvPr>
            <p:ph type="title"/>
          </p:nvPr>
        </p:nvSpPr>
        <p:spPr>
          <a:xfrm>
            <a:off x="479424" y="879212"/>
            <a:ext cx="10091014" cy="928952"/>
          </a:xfrm>
        </p:spPr>
        <p:txBody>
          <a:bodyPr anchor="t" anchorCtr="0"/>
          <a:lstStyle/>
          <a:p>
            <a:r>
              <a:rPr lang="en-US" altLang="de-DE"/>
              <a:t>Disability module in occupational retirement plans: “Pension saver</a:t>
            </a:r>
            <a:r>
              <a:rPr lang="en-US" altLang="ja-JP"/>
              <a:t>“ upon onset of disability</a:t>
            </a:r>
            <a:endParaRPr lang="de-DE"/>
          </a:p>
        </p:txBody>
      </p:sp>
      <p:sp>
        <p:nvSpPr>
          <p:cNvPr id="9" name="Textplatzhalter 7">
            <a:extLst>
              <a:ext uri="{FF2B5EF4-FFF2-40B4-BE49-F238E27FC236}">
                <a16:creationId xmlns:a16="http://schemas.microsoft.com/office/drawing/2014/main" id="{B18E6FB2-2874-4DAF-BC73-BD882EC4E96A}"/>
              </a:ext>
            </a:extLst>
          </p:cNvPr>
          <p:cNvSpPr txBox="1">
            <a:spLocks/>
          </p:cNvSpPr>
          <p:nvPr/>
        </p:nvSpPr>
        <p:spPr>
          <a:xfrm>
            <a:off x="479426" y="2728800"/>
            <a:ext cx="5188129" cy="2997850"/>
          </a:xfrm>
          <a:prstGeom prst="rect">
            <a:avLst/>
          </a:prstGeom>
        </p:spPr>
        <p:txBody>
          <a:bodyPr vert="horz" lIns="0" tIns="0" rIns="0" bIns="0" rtlCol="0" anchor="ctr"/>
          <a:lstStyle>
            <a:defPPr>
              <a:defRPr lang="de-DE"/>
            </a:defPPr>
            <a:lvl1pPr marL="0" algn="r" defTabSz="914205" rtl="0" eaLnBrk="1" latinLnBrk="0" hangingPunct="1">
              <a:lnSpc>
                <a:spcPts val="1000"/>
              </a:lnSpc>
              <a:defRPr lang="de-DE" sz="800" b="1" kern="1200" smtClean="0">
                <a:solidFill>
                  <a:schemeClr val="bg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272938" indent="-272938" algn="l" defTabSz="914032">
              <a:lnSpc>
                <a:spcPct val="100000"/>
              </a:lnSpc>
              <a:spcBef>
                <a:spcPts val="600"/>
              </a:spcBef>
              <a:buClr>
                <a:srgbClr val="003781"/>
              </a:buClr>
              <a:defRPr/>
            </a:pPr>
            <a:r>
              <a:rPr lang="en-US" altLang="de-DE" sz="1600">
                <a:solidFill>
                  <a:srgbClr val="003781"/>
                </a:solidFill>
                <a:latin typeface="+mj-lt"/>
                <a:cs typeface="Arial" panose="020B0604020202020204" pitchFamily="34" charset="0"/>
              </a:rPr>
              <a:t>Advantages for employees</a:t>
            </a:r>
            <a:endParaRPr lang="de-DE" altLang="de-DE" sz="1600">
              <a:solidFill>
                <a:srgbClr val="003781"/>
              </a:solidFill>
              <a:latin typeface="+mj-lt"/>
              <a:cs typeface="Arial" panose="020B0604020202020204" pitchFamily="34" charset="0"/>
            </a:endParaRPr>
          </a:p>
          <a:p>
            <a:pPr marL="285750" lvl="0" indent="-285750" algn="l">
              <a:lnSpc>
                <a:spcPct val="100000"/>
              </a:lnSpc>
              <a:buFont typeface="Arial" panose="020B0604020202020204" pitchFamily="34" charset="0"/>
              <a:buChar char="•"/>
            </a:pPr>
            <a:r>
              <a:rPr lang="en-US" sz="1600" b="0">
                <a:solidFill>
                  <a:srgbClr val="003781"/>
                </a:solidFill>
                <a:latin typeface="+mj-lt"/>
              </a:rPr>
              <a:t>Reliable protection of the occupational retirement plan against the consequences of disability including government incentive</a:t>
            </a:r>
          </a:p>
          <a:p>
            <a:pPr marL="285750" lvl="0" indent="-285750" algn="l">
              <a:lnSpc>
                <a:spcPct val="100000"/>
              </a:lnSpc>
              <a:buFont typeface="Arial" panose="020B0604020202020204" pitchFamily="34" charset="0"/>
              <a:buChar char="•"/>
            </a:pPr>
            <a:r>
              <a:rPr lang="en-US" sz="1600" b="0">
                <a:solidFill>
                  <a:srgbClr val="003781"/>
                </a:solidFill>
                <a:latin typeface="+mj-lt"/>
              </a:rPr>
              <a:t>Waiver of premium already as of 50% disability</a:t>
            </a:r>
          </a:p>
          <a:p>
            <a:pPr marL="285750" lvl="0" indent="-285750" algn="l">
              <a:lnSpc>
                <a:spcPct val="100000"/>
              </a:lnSpc>
              <a:buFont typeface="Arial" panose="020B0604020202020204" pitchFamily="34" charset="0"/>
              <a:buChar char="•"/>
            </a:pPr>
            <a:r>
              <a:rPr lang="en-US" sz="1600" b="0">
                <a:solidFill>
                  <a:srgbClr val="003781"/>
                </a:solidFill>
                <a:latin typeface="+mj-lt"/>
              </a:rPr>
              <a:t>Acceptance based on simplified risk examination (at-work statement)</a:t>
            </a:r>
          </a:p>
          <a:p>
            <a:pPr marL="285750" lvl="0" indent="-285750" algn="l">
              <a:lnSpc>
                <a:spcPct val="100000"/>
              </a:lnSpc>
              <a:buFont typeface="Arial" panose="020B0604020202020204" pitchFamily="34" charset="0"/>
              <a:buChar char="•"/>
            </a:pPr>
            <a:r>
              <a:rPr lang="en-US" sz="1600" b="0">
                <a:solidFill>
                  <a:srgbClr val="003781"/>
                </a:solidFill>
                <a:latin typeface="+mj-lt"/>
              </a:rPr>
              <a:t>No abstract referral to other occupations</a:t>
            </a:r>
          </a:p>
          <a:p>
            <a:pPr marL="285750" lvl="0" indent="-285750" algn="l">
              <a:lnSpc>
                <a:spcPct val="100000"/>
              </a:lnSpc>
              <a:buFont typeface="Arial" panose="020B0604020202020204" pitchFamily="34" charset="0"/>
              <a:buChar char="•"/>
            </a:pPr>
            <a:r>
              <a:rPr lang="en-US" sz="1600" b="0">
                <a:solidFill>
                  <a:srgbClr val="003781"/>
                </a:solidFill>
                <a:latin typeface="+mj-lt"/>
              </a:rPr>
              <a:t>Special terms via the employer</a:t>
            </a:r>
          </a:p>
          <a:p>
            <a:pPr marL="285750" lvl="0" indent="-285750" algn="l">
              <a:buFont typeface="Arial" panose="020B0604020202020204" pitchFamily="34" charset="0"/>
              <a:buChar char="•"/>
            </a:pPr>
            <a:endParaRPr lang="de-DE" sz="1600" b="0">
              <a:solidFill>
                <a:srgbClr val="003781"/>
              </a:solidFill>
              <a:latin typeface="+mj-lt"/>
            </a:endParaRPr>
          </a:p>
        </p:txBody>
      </p:sp>
      <p:sp>
        <p:nvSpPr>
          <p:cNvPr id="10" name="Textplatzhalter 13">
            <a:extLst>
              <a:ext uri="{FF2B5EF4-FFF2-40B4-BE49-F238E27FC236}">
                <a16:creationId xmlns:a16="http://schemas.microsoft.com/office/drawing/2014/main" id="{673C6CF4-D2FB-4261-8AFF-2ABF88FA4DB4}"/>
              </a:ext>
            </a:extLst>
          </p:cNvPr>
          <p:cNvSpPr>
            <a:spLocks noGrp="1"/>
          </p:cNvSpPr>
          <p:nvPr>
            <p:ph type="body" sz="quarter" idx="12"/>
          </p:nvPr>
        </p:nvSpPr>
        <p:spPr>
          <a:xfrm>
            <a:off x="479425" y="476250"/>
            <a:ext cx="8860518" cy="252000"/>
          </a:xfrm>
        </p:spPr>
        <p:txBody>
          <a:bodyPr/>
          <a:lstStyle/>
          <a:p>
            <a:r>
              <a:rPr lang="en-US"/>
              <a:t>Support Fund – combinations</a:t>
            </a:r>
          </a:p>
        </p:txBody>
      </p:sp>
      <p:sp>
        <p:nvSpPr>
          <p:cNvPr id="11" name="Textfeld 10">
            <a:extLst>
              <a:ext uri="{FF2B5EF4-FFF2-40B4-BE49-F238E27FC236}">
                <a16:creationId xmlns:a16="http://schemas.microsoft.com/office/drawing/2014/main" id="{99B336A3-A76F-464E-908A-7BAA2063AE09}"/>
              </a:ext>
            </a:extLst>
          </p:cNvPr>
          <p:cNvSpPr txBox="1"/>
          <p:nvPr/>
        </p:nvSpPr>
        <p:spPr>
          <a:xfrm>
            <a:off x="7258640" y="3369112"/>
            <a:ext cx="3311798" cy="1016000"/>
          </a:xfrm>
          <a:prstGeom prst="rect">
            <a:avLst/>
          </a:prstGeom>
          <a:noFill/>
        </p:spPr>
        <p:txBody>
          <a:bodyPr wrap="square" lIns="0" tIns="0" rIns="0" bIns="0" rtlCol="0" anchor="t" anchorCtr="0">
            <a:noAutofit/>
          </a:bodyPr>
          <a:lstStyle/>
          <a:p>
            <a:pPr algn="ctr"/>
            <a:r>
              <a:rPr lang="de-DE" sz="2500" b="1">
                <a:solidFill>
                  <a:srgbClr val="007AB3"/>
                </a:solidFill>
              </a:rPr>
              <a:t>„</a:t>
            </a:r>
            <a:r>
              <a:rPr lang="en-US" sz="2500" b="1">
                <a:solidFill>
                  <a:srgbClr val="FF0000"/>
                </a:solidFill>
              </a:rPr>
              <a:t> </a:t>
            </a:r>
            <a:r>
              <a:rPr lang="en-US" sz="2500" b="1">
                <a:solidFill>
                  <a:srgbClr val="007AB3"/>
                </a:solidFill>
              </a:rPr>
              <a:t>The company pension is safe</a:t>
            </a:r>
            <a:r>
              <a:rPr lang="de-DE" sz="2500" b="1">
                <a:solidFill>
                  <a:srgbClr val="007AB3"/>
                </a:solidFill>
              </a:rPr>
              <a:t>!“</a:t>
            </a:r>
          </a:p>
        </p:txBody>
      </p:sp>
      <p:sp>
        <p:nvSpPr>
          <p:cNvPr id="18" name="Foliennummernplatzhalter 6">
            <a:extLst>
              <a:ext uri="{FF2B5EF4-FFF2-40B4-BE49-F238E27FC236}">
                <a16:creationId xmlns:a16="http://schemas.microsoft.com/office/drawing/2014/main" id="{A15EB347-232A-431F-8972-478132CE0928}"/>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16</a:t>
            </a:fld>
            <a:endParaRPr lang="de-DE"/>
          </a:p>
        </p:txBody>
      </p:sp>
    </p:spTree>
    <p:extLst>
      <p:ext uri="{BB962C8B-B14F-4D97-AF65-F5344CB8AC3E}">
        <p14:creationId xmlns:p14="http://schemas.microsoft.com/office/powerpoint/2010/main" val="10206598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D0D708C-E4AB-4DA9-8A6A-2044F2C5659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7656121" y="2327024"/>
            <a:ext cx="4535880" cy="4577863"/>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2">
            <a:extLst>
              <a:ext uri="{FF2B5EF4-FFF2-40B4-BE49-F238E27FC236}">
                <a16:creationId xmlns:a16="http://schemas.microsoft.com/office/drawing/2014/main" id="{A3643CB2-3F01-4B2D-9351-1B0FC985F6F9}"/>
              </a:ext>
            </a:extLst>
          </p:cNvPr>
          <p:cNvSpPr>
            <a:spLocks noGrp="1"/>
          </p:cNvSpPr>
          <p:nvPr>
            <p:ph type="title"/>
          </p:nvPr>
        </p:nvSpPr>
        <p:spPr>
          <a:xfrm>
            <a:off x="479424" y="887161"/>
            <a:ext cx="9324976" cy="1439863"/>
          </a:xfrm>
        </p:spPr>
        <p:txBody>
          <a:bodyPr anchor="t" anchorCtr="0"/>
          <a:lstStyle/>
          <a:p>
            <a:r>
              <a:rPr lang="en-US" altLang="de-DE"/>
              <a:t>Disability pension module in occupational retirement plans:</a:t>
            </a:r>
            <a:r>
              <a:rPr lang="en-US" altLang="ja-JP"/>
              <a:t> “Income and pension saver“ </a:t>
            </a:r>
            <a:endParaRPr lang="de-DE"/>
          </a:p>
        </p:txBody>
      </p:sp>
      <p:sp>
        <p:nvSpPr>
          <p:cNvPr id="15" name="Textplatzhalter 7">
            <a:extLst>
              <a:ext uri="{FF2B5EF4-FFF2-40B4-BE49-F238E27FC236}">
                <a16:creationId xmlns:a16="http://schemas.microsoft.com/office/drawing/2014/main" id="{F2AAC074-0579-480D-928C-5D5828E46287}"/>
              </a:ext>
            </a:extLst>
          </p:cNvPr>
          <p:cNvSpPr txBox="1">
            <a:spLocks/>
          </p:cNvSpPr>
          <p:nvPr/>
        </p:nvSpPr>
        <p:spPr>
          <a:xfrm>
            <a:off x="479426" y="2728800"/>
            <a:ext cx="5188129" cy="2997850"/>
          </a:xfrm>
          <a:prstGeom prst="rect">
            <a:avLst/>
          </a:prstGeom>
        </p:spPr>
        <p:txBody>
          <a:bodyPr vert="horz" lIns="0" tIns="0" rIns="0" bIns="0" rtlCol="0" anchor="ctr"/>
          <a:lstStyle>
            <a:defPPr>
              <a:defRPr lang="de-DE"/>
            </a:defPPr>
            <a:lvl1pPr marL="0" algn="r" defTabSz="914205" rtl="0" eaLnBrk="1" latinLnBrk="0" hangingPunct="1">
              <a:lnSpc>
                <a:spcPts val="1000"/>
              </a:lnSpc>
              <a:defRPr lang="de-DE" sz="800" b="1" kern="1200" smtClean="0">
                <a:solidFill>
                  <a:schemeClr val="bg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272938" indent="-272938" algn="l" defTabSz="914032">
              <a:lnSpc>
                <a:spcPct val="100000"/>
              </a:lnSpc>
              <a:spcBef>
                <a:spcPts val="600"/>
              </a:spcBef>
              <a:buClr>
                <a:srgbClr val="003781"/>
              </a:buClr>
              <a:defRPr/>
            </a:pPr>
            <a:r>
              <a:rPr lang="en-US" altLang="de-DE" sz="1600">
                <a:solidFill>
                  <a:srgbClr val="003781"/>
                </a:solidFill>
                <a:latin typeface="+mj-lt"/>
                <a:cs typeface="Arial" panose="020B0604020202020204" pitchFamily="34" charset="0"/>
              </a:rPr>
              <a:t>Advantages for employees</a:t>
            </a:r>
          </a:p>
          <a:p>
            <a:pPr marL="285750" indent="-285750" algn="l">
              <a:lnSpc>
                <a:spcPct val="100000"/>
              </a:lnSpc>
              <a:buFont typeface="Arial" panose="020B0604020202020204" pitchFamily="34" charset="0"/>
              <a:buChar char="•"/>
            </a:pPr>
            <a:r>
              <a:rPr lang="en-US" sz="1600" b="0">
                <a:solidFill>
                  <a:srgbClr val="003781"/>
                </a:solidFill>
                <a:latin typeface="+mj-lt"/>
              </a:rPr>
              <a:t>Reliable protection against the consequences of disability including government incentive</a:t>
            </a:r>
          </a:p>
          <a:p>
            <a:pPr marL="285750" indent="-285750" algn="l">
              <a:lnSpc>
                <a:spcPct val="100000"/>
              </a:lnSpc>
              <a:buFont typeface="Arial" panose="020B0604020202020204" pitchFamily="34" charset="0"/>
              <a:buChar char="•"/>
            </a:pPr>
            <a:r>
              <a:rPr lang="en-US" sz="1600" b="0">
                <a:solidFill>
                  <a:srgbClr val="003781"/>
                </a:solidFill>
                <a:latin typeface="+mj-lt"/>
              </a:rPr>
              <a:t>Waiver of premium and disability pension already as of 50% disability</a:t>
            </a:r>
          </a:p>
          <a:p>
            <a:pPr marL="285750" indent="-285750" algn="l">
              <a:lnSpc>
                <a:spcPct val="100000"/>
              </a:lnSpc>
              <a:buFont typeface="Arial" panose="020B0604020202020204" pitchFamily="34" charset="0"/>
              <a:buChar char="•"/>
            </a:pPr>
            <a:r>
              <a:rPr lang="en-US" sz="1600" b="0">
                <a:solidFill>
                  <a:srgbClr val="003781"/>
                </a:solidFill>
                <a:latin typeface="+mj-lt"/>
              </a:rPr>
              <a:t>If applicable, simplified risk examination</a:t>
            </a:r>
          </a:p>
          <a:p>
            <a:pPr marL="285750" indent="-285750" algn="l">
              <a:lnSpc>
                <a:spcPct val="100000"/>
              </a:lnSpc>
              <a:buFont typeface="Arial" panose="020B0604020202020204" pitchFamily="34" charset="0"/>
              <a:buChar char="•"/>
            </a:pPr>
            <a:r>
              <a:rPr lang="en-US" sz="1600" b="0">
                <a:solidFill>
                  <a:srgbClr val="003781"/>
                </a:solidFill>
                <a:latin typeface="+mj-lt"/>
              </a:rPr>
              <a:t>No abstract referral to other occupations</a:t>
            </a:r>
          </a:p>
          <a:p>
            <a:pPr marL="285750" indent="-285750" algn="l">
              <a:lnSpc>
                <a:spcPct val="100000"/>
              </a:lnSpc>
              <a:buFont typeface="Arial" panose="020B0604020202020204" pitchFamily="34" charset="0"/>
              <a:buChar char="•"/>
            </a:pPr>
            <a:r>
              <a:rPr lang="en-US" sz="1600" b="0">
                <a:solidFill>
                  <a:srgbClr val="003781"/>
                </a:solidFill>
                <a:latin typeface="+mj-lt"/>
              </a:rPr>
              <a:t>The Support Fund does not provide for private continuation of the contract</a:t>
            </a:r>
          </a:p>
          <a:p>
            <a:pPr marL="285750" indent="-285750" algn="l">
              <a:lnSpc>
                <a:spcPct val="100000"/>
              </a:lnSpc>
              <a:buFont typeface="Arial" panose="020B0604020202020204" pitchFamily="34" charset="0"/>
              <a:buChar char="•"/>
            </a:pPr>
            <a:r>
              <a:rPr lang="en-US" sz="1600" b="0">
                <a:solidFill>
                  <a:srgbClr val="003781"/>
                </a:solidFill>
                <a:latin typeface="+mj-lt"/>
              </a:rPr>
              <a:t>Top marks for disability provision</a:t>
            </a:r>
          </a:p>
          <a:p>
            <a:pPr marL="285750" indent="-285750" algn="l">
              <a:lnSpc>
                <a:spcPct val="100000"/>
              </a:lnSpc>
              <a:buFont typeface="Arial" panose="020B0604020202020204" pitchFamily="34" charset="0"/>
              <a:buChar char="•"/>
            </a:pPr>
            <a:r>
              <a:rPr lang="en-US" sz="1600" b="0">
                <a:solidFill>
                  <a:srgbClr val="003781"/>
                </a:solidFill>
                <a:latin typeface="+mj-lt"/>
              </a:rPr>
              <a:t>Special terms via the employer</a:t>
            </a:r>
          </a:p>
        </p:txBody>
      </p:sp>
      <p:sp>
        <p:nvSpPr>
          <p:cNvPr id="16" name="Textplatzhalter 13">
            <a:extLst>
              <a:ext uri="{FF2B5EF4-FFF2-40B4-BE49-F238E27FC236}">
                <a16:creationId xmlns:a16="http://schemas.microsoft.com/office/drawing/2014/main" id="{31AB21A2-3FE7-4BBC-A022-A7AD05B7915D}"/>
              </a:ext>
            </a:extLst>
          </p:cNvPr>
          <p:cNvSpPr>
            <a:spLocks noGrp="1"/>
          </p:cNvSpPr>
          <p:nvPr>
            <p:ph type="body" sz="quarter" idx="12"/>
          </p:nvPr>
        </p:nvSpPr>
        <p:spPr>
          <a:xfrm>
            <a:off x="479425" y="476250"/>
            <a:ext cx="8860518" cy="252000"/>
          </a:xfrm>
        </p:spPr>
        <p:txBody>
          <a:bodyPr/>
          <a:lstStyle/>
          <a:p>
            <a:r>
              <a:rPr lang="en-US"/>
              <a:t>Support Fund – combinations</a:t>
            </a:r>
          </a:p>
        </p:txBody>
      </p:sp>
      <p:sp>
        <p:nvSpPr>
          <p:cNvPr id="17" name="Textfeld 16">
            <a:extLst>
              <a:ext uri="{FF2B5EF4-FFF2-40B4-BE49-F238E27FC236}">
                <a16:creationId xmlns:a16="http://schemas.microsoft.com/office/drawing/2014/main" id="{220692D3-B36A-4CA1-8DB4-CBA6B2D104E1}"/>
              </a:ext>
            </a:extLst>
          </p:cNvPr>
          <p:cNvSpPr txBox="1"/>
          <p:nvPr/>
        </p:nvSpPr>
        <p:spPr>
          <a:xfrm>
            <a:off x="6096000" y="5520916"/>
            <a:ext cx="4952245" cy="1289867"/>
          </a:xfrm>
          <a:prstGeom prst="rect">
            <a:avLst/>
          </a:prstGeom>
          <a:noFill/>
        </p:spPr>
        <p:txBody>
          <a:bodyPr wrap="square" lIns="0" tIns="0" rIns="0" bIns="0" rtlCol="0" anchor="t" anchorCtr="0">
            <a:noAutofit/>
          </a:bodyPr>
          <a:lstStyle/>
          <a:p>
            <a:r>
              <a:rPr lang="de-DE" sz="2500" b="1">
                <a:solidFill>
                  <a:srgbClr val="122B54"/>
                </a:solidFill>
              </a:rPr>
              <a:t>„</a:t>
            </a:r>
            <a:r>
              <a:rPr lang="en-US" sz="2500" b="1">
                <a:solidFill>
                  <a:srgbClr val="007AB3"/>
                </a:solidFill>
              </a:rPr>
              <a:t> </a:t>
            </a:r>
            <a:r>
              <a:rPr lang="en-US" sz="2500" b="1">
                <a:solidFill>
                  <a:srgbClr val="122B54"/>
                </a:solidFill>
              </a:rPr>
              <a:t>The current standard of living and also retirement can be secured</a:t>
            </a:r>
            <a:r>
              <a:rPr lang="de-DE" sz="2500" b="1">
                <a:solidFill>
                  <a:srgbClr val="122B54"/>
                </a:solidFill>
              </a:rPr>
              <a:t>“!</a:t>
            </a:r>
          </a:p>
        </p:txBody>
      </p:sp>
      <p:sp>
        <p:nvSpPr>
          <p:cNvPr id="18" name="Foliennummernplatzhalter 6">
            <a:extLst>
              <a:ext uri="{FF2B5EF4-FFF2-40B4-BE49-F238E27FC236}">
                <a16:creationId xmlns:a16="http://schemas.microsoft.com/office/drawing/2014/main" id="{A30A350E-FB98-4DC4-8156-DD3E08A7F6AA}"/>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17</a:t>
            </a:fld>
            <a:endParaRPr lang="de-DE"/>
          </a:p>
        </p:txBody>
      </p:sp>
    </p:spTree>
    <p:extLst>
      <p:ext uri="{BB962C8B-B14F-4D97-AF65-F5344CB8AC3E}">
        <p14:creationId xmlns:p14="http://schemas.microsoft.com/office/powerpoint/2010/main" val="30598014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302F0DC-0EED-479B-948D-4EE0B0616F51}"/>
              </a:ext>
            </a:extLst>
          </p:cNvPr>
          <p:cNvSpPr>
            <a:spLocks noGrp="1"/>
          </p:cNvSpPr>
          <p:nvPr>
            <p:ph type="title"/>
          </p:nvPr>
        </p:nvSpPr>
        <p:spPr>
          <a:xfrm>
            <a:off x="479427" y="875309"/>
            <a:ext cx="9324974" cy="932854"/>
          </a:xfrm>
        </p:spPr>
        <p:txBody>
          <a:bodyPr/>
          <a:lstStyle/>
          <a:p>
            <a:r>
              <a:rPr lang="en-US" sz="4000"/>
              <a:t>Compatibility with other pension vehicles</a:t>
            </a:r>
            <a:endParaRPr lang="de-DE"/>
          </a:p>
        </p:txBody>
      </p:sp>
      <p:sp>
        <p:nvSpPr>
          <p:cNvPr id="8" name="Textplatzhalter 3">
            <a:extLst>
              <a:ext uri="{FF2B5EF4-FFF2-40B4-BE49-F238E27FC236}">
                <a16:creationId xmlns:a16="http://schemas.microsoft.com/office/drawing/2014/main" id="{A7941287-6ECE-4573-8CB3-C78FC3FFA08F}"/>
              </a:ext>
            </a:extLst>
          </p:cNvPr>
          <p:cNvSpPr>
            <a:spLocks noGrp="1"/>
          </p:cNvSpPr>
          <p:nvPr>
            <p:ph type="body" sz="quarter" idx="12"/>
          </p:nvPr>
        </p:nvSpPr>
        <p:spPr>
          <a:xfrm>
            <a:off x="479424" y="476250"/>
            <a:ext cx="9324975" cy="252000"/>
          </a:xfrm>
        </p:spPr>
        <p:txBody>
          <a:bodyPr/>
          <a:lstStyle/>
          <a:p>
            <a:r>
              <a:rPr lang="en-US"/>
              <a:t>Flexibility with the Support Fund</a:t>
            </a:r>
          </a:p>
        </p:txBody>
      </p:sp>
      <p:sp>
        <p:nvSpPr>
          <p:cNvPr id="9" name="Textfeld 8">
            <a:extLst>
              <a:ext uri="{FF2B5EF4-FFF2-40B4-BE49-F238E27FC236}">
                <a16:creationId xmlns:a16="http://schemas.microsoft.com/office/drawing/2014/main" id="{E290A1E3-D0FD-4070-9342-7697D1418E29}"/>
              </a:ext>
            </a:extLst>
          </p:cNvPr>
          <p:cNvSpPr txBox="1"/>
          <p:nvPr/>
        </p:nvSpPr>
        <p:spPr>
          <a:xfrm>
            <a:off x="479425" y="2109209"/>
            <a:ext cx="11233150" cy="514350"/>
          </a:xfrm>
          <a:prstGeom prst="rect">
            <a:avLst/>
          </a:prstGeom>
          <a:noFill/>
        </p:spPr>
        <p:txBody>
          <a:bodyPr wrap="square" lIns="0" tIns="0" rIns="0" bIns="0" rtlCol="0" anchor="t" anchorCtr="0">
            <a:noAutofit/>
          </a:bodyPr>
          <a:lstStyle/>
          <a:p>
            <a:r>
              <a:rPr lang="en-US" sz="1600">
                <a:solidFill>
                  <a:schemeClr val="bg1"/>
                </a:solidFill>
              </a:rPr>
              <a:t>In order to close a larger pension gap several occupational pension vehicles can be combined, e.g. Support Fund with direct insurance and pension promise. </a:t>
            </a:r>
          </a:p>
        </p:txBody>
      </p:sp>
      <p:sp>
        <p:nvSpPr>
          <p:cNvPr id="10" name="Ellipse 9">
            <a:extLst>
              <a:ext uri="{FF2B5EF4-FFF2-40B4-BE49-F238E27FC236}">
                <a16:creationId xmlns:a16="http://schemas.microsoft.com/office/drawing/2014/main" id="{3AE4BC2A-1B5E-4582-B079-049020453FCD}"/>
              </a:ext>
            </a:extLst>
          </p:cNvPr>
          <p:cNvSpPr/>
          <p:nvPr/>
        </p:nvSpPr>
        <p:spPr>
          <a:xfrm>
            <a:off x="9303890" y="2908299"/>
            <a:ext cx="2408685" cy="2408685"/>
          </a:xfrm>
          <a:prstGeom prst="ellipse">
            <a:avLst/>
          </a:prstGeom>
          <a:solidFill>
            <a:srgbClr val="F86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Tip: </a:t>
            </a:r>
            <a:r>
              <a:rPr lang="en-US" sz="1200">
                <a:solidFill>
                  <a:schemeClr val="tx1"/>
                </a:solidFill>
              </a:rPr>
              <a:t>All three pension vehicles provide for extensive risk protection consisting of income and/or survivor‘s provision. </a:t>
            </a:r>
          </a:p>
        </p:txBody>
      </p:sp>
      <p:grpSp>
        <p:nvGrpSpPr>
          <p:cNvPr id="11" name="Gruppieren 10">
            <a:extLst>
              <a:ext uri="{FF2B5EF4-FFF2-40B4-BE49-F238E27FC236}">
                <a16:creationId xmlns:a16="http://schemas.microsoft.com/office/drawing/2014/main" id="{8C2E4396-1068-4670-8CEE-CE754EA604F0}"/>
              </a:ext>
            </a:extLst>
          </p:cNvPr>
          <p:cNvGrpSpPr/>
          <p:nvPr/>
        </p:nvGrpSpPr>
        <p:grpSpPr>
          <a:xfrm>
            <a:off x="479424" y="2691465"/>
            <a:ext cx="8695763" cy="2802711"/>
            <a:chOff x="479425" y="2691465"/>
            <a:chExt cx="8458300" cy="3320584"/>
          </a:xfrm>
        </p:grpSpPr>
        <p:sp>
          <p:nvSpPr>
            <p:cNvPr id="12" name="Rechteck 11">
              <a:extLst>
                <a:ext uri="{FF2B5EF4-FFF2-40B4-BE49-F238E27FC236}">
                  <a16:creationId xmlns:a16="http://schemas.microsoft.com/office/drawing/2014/main" id="{B442C753-53B7-40B3-BE94-71BE62770CB1}"/>
                </a:ext>
              </a:extLst>
            </p:cNvPr>
            <p:cNvSpPr/>
            <p:nvPr/>
          </p:nvSpPr>
          <p:spPr>
            <a:xfrm>
              <a:off x="479425" y="2692933"/>
              <a:ext cx="1692275" cy="3319116"/>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bg1"/>
                  </a:solidFill>
                </a:rPr>
                <a:t>Net </a:t>
              </a:r>
              <a:r>
                <a:rPr lang="de-DE" sz="1400" b="1" err="1">
                  <a:solidFill>
                    <a:schemeClr val="bg1"/>
                  </a:solidFill>
                </a:rPr>
                <a:t>salary</a:t>
              </a:r>
              <a:endParaRPr lang="de-DE" sz="1400" b="1">
                <a:solidFill>
                  <a:schemeClr val="bg1"/>
                </a:solidFill>
              </a:endParaRPr>
            </a:p>
          </p:txBody>
        </p:sp>
        <p:sp>
          <p:nvSpPr>
            <p:cNvPr id="13" name="Rechteck 12">
              <a:extLst>
                <a:ext uri="{FF2B5EF4-FFF2-40B4-BE49-F238E27FC236}">
                  <a16:creationId xmlns:a16="http://schemas.microsoft.com/office/drawing/2014/main" id="{CB03510D-EA0B-4D71-BC44-988282E03F01}"/>
                </a:ext>
              </a:extLst>
            </p:cNvPr>
            <p:cNvSpPr/>
            <p:nvPr/>
          </p:nvSpPr>
          <p:spPr>
            <a:xfrm>
              <a:off x="2171700" y="4942882"/>
              <a:ext cx="6766025" cy="1069167"/>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Statutory pension arising from German statutory pension insurance</a:t>
              </a:r>
            </a:p>
          </p:txBody>
        </p:sp>
        <p:sp>
          <p:nvSpPr>
            <p:cNvPr id="14" name="Rechteck 13">
              <a:extLst>
                <a:ext uri="{FF2B5EF4-FFF2-40B4-BE49-F238E27FC236}">
                  <a16:creationId xmlns:a16="http://schemas.microsoft.com/office/drawing/2014/main" id="{2B7ABCB1-6071-4726-B598-39397F658D4B}"/>
                </a:ext>
              </a:extLst>
            </p:cNvPr>
            <p:cNvSpPr/>
            <p:nvPr/>
          </p:nvSpPr>
          <p:spPr>
            <a:xfrm>
              <a:off x="5540375" y="4202690"/>
              <a:ext cx="3397348" cy="740192"/>
            </a:xfrm>
            <a:prstGeom prst="rect">
              <a:avLst/>
            </a:prstGeom>
            <a:solidFill>
              <a:srgbClr val="FAB600"/>
            </a:solidFill>
            <a:ln w="1905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err="1">
                  <a:solidFill>
                    <a:schemeClr val="tx1"/>
                  </a:solidFill>
                </a:rPr>
                <a:t>BasisVorsorge</a:t>
              </a:r>
              <a:br>
                <a:rPr lang="de-DE" sz="1400" b="1">
                  <a:solidFill>
                    <a:schemeClr val="tx1"/>
                  </a:solidFill>
                </a:rPr>
              </a:br>
              <a:r>
                <a:rPr lang="de-DE" altLang="de-DE" sz="1400" err="1">
                  <a:solidFill>
                    <a:srgbClr val="FFFFFF"/>
                  </a:solidFill>
                  <a:latin typeface="Arial" pitchFamily="34" charset="0"/>
                  <a:cs typeface="Arial" pitchFamily="34" charset="0"/>
                </a:rPr>
                <a:t>Direct</a:t>
              </a:r>
              <a:r>
                <a:rPr lang="de-DE" altLang="de-DE" sz="1400">
                  <a:solidFill>
                    <a:srgbClr val="FFFFFF"/>
                  </a:solidFill>
                  <a:latin typeface="Arial" pitchFamily="34" charset="0"/>
                  <a:cs typeface="Arial" pitchFamily="34" charset="0"/>
                </a:rPr>
                <a:t> </a:t>
              </a:r>
              <a:r>
                <a:rPr lang="de-DE" altLang="de-DE" sz="1400" err="1">
                  <a:solidFill>
                    <a:srgbClr val="FFFFFF"/>
                  </a:solidFill>
                  <a:latin typeface="Arial" pitchFamily="34" charset="0"/>
                  <a:cs typeface="Arial" pitchFamily="34" charset="0"/>
                </a:rPr>
                <a:t>insurance</a:t>
              </a:r>
              <a:endParaRPr lang="de-DE" altLang="de-DE" sz="1400">
                <a:solidFill>
                  <a:srgbClr val="FFFFFF"/>
                </a:solidFill>
                <a:latin typeface="Arial" pitchFamily="34" charset="0"/>
                <a:cs typeface="Arial" pitchFamily="34" charset="0"/>
              </a:endParaRPr>
            </a:p>
          </p:txBody>
        </p:sp>
        <p:sp>
          <p:nvSpPr>
            <p:cNvPr id="15" name="Rechteck 14">
              <a:extLst>
                <a:ext uri="{FF2B5EF4-FFF2-40B4-BE49-F238E27FC236}">
                  <a16:creationId xmlns:a16="http://schemas.microsoft.com/office/drawing/2014/main" id="{BBE7B59F-9411-4F92-AEDF-4A3A5915648B}"/>
                </a:ext>
              </a:extLst>
            </p:cNvPr>
            <p:cNvSpPr/>
            <p:nvPr/>
          </p:nvSpPr>
          <p:spPr>
            <a:xfrm>
              <a:off x="5540375" y="3480117"/>
              <a:ext cx="3397348" cy="722574"/>
            </a:xfrm>
            <a:prstGeom prst="rect">
              <a:avLst/>
            </a:prstGeom>
            <a:solidFill>
              <a:srgbClr val="F62459"/>
            </a:solidFill>
            <a:ln w="19050">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err="1">
                  <a:solidFill>
                    <a:schemeClr val="tx1"/>
                  </a:solidFill>
                </a:rPr>
                <a:t>TopVorsorge</a:t>
              </a:r>
              <a:br>
                <a:rPr lang="de-DE" sz="1400" b="1">
                  <a:solidFill>
                    <a:schemeClr val="tx1"/>
                  </a:solidFill>
                </a:rPr>
              </a:br>
              <a:r>
                <a:rPr lang="de-DE" altLang="de-DE" sz="1400">
                  <a:solidFill>
                    <a:prstClr val="white"/>
                  </a:solidFill>
                  <a:latin typeface="Arial" pitchFamily="34" charset="0"/>
                  <a:cs typeface="Arial" pitchFamily="34" charset="0"/>
                </a:rPr>
                <a:t>Support Fund</a:t>
              </a:r>
            </a:p>
          </p:txBody>
        </p:sp>
        <p:sp>
          <p:nvSpPr>
            <p:cNvPr id="16" name="Rechteck 15">
              <a:extLst>
                <a:ext uri="{FF2B5EF4-FFF2-40B4-BE49-F238E27FC236}">
                  <a16:creationId xmlns:a16="http://schemas.microsoft.com/office/drawing/2014/main" id="{239A4B3B-AD36-41A1-8F32-EE3236A09D4A}"/>
                </a:ext>
              </a:extLst>
            </p:cNvPr>
            <p:cNvSpPr/>
            <p:nvPr/>
          </p:nvSpPr>
          <p:spPr>
            <a:xfrm>
              <a:off x="5540375" y="2691465"/>
              <a:ext cx="3397348" cy="788651"/>
            </a:xfrm>
            <a:prstGeom prst="rect">
              <a:avLst/>
            </a:prstGeom>
            <a:solidFill>
              <a:srgbClr val="5FCD8A"/>
            </a:solidFill>
            <a:ln w="19050">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err="1">
                  <a:solidFill>
                    <a:schemeClr val="tx1"/>
                  </a:solidFill>
                </a:rPr>
                <a:t>FlexiVorsorge</a:t>
              </a:r>
              <a:br>
                <a:rPr lang="de-DE" sz="1400" b="1">
                  <a:solidFill>
                    <a:schemeClr val="tx1"/>
                  </a:solidFill>
                </a:rPr>
              </a:br>
              <a:r>
                <a:rPr lang="de-DE" sz="1400">
                  <a:solidFill>
                    <a:schemeClr val="tx1"/>
                  </a:solidFill>
                </a:rPr>
                <a:t>Pension </a:t>
              </a:r>
              <a:r>
                <a:rPr lang="de-DE" sz="1400" err="1">
                  <a:solidFill>
                    <a:schemeClr val="tx1"/>
                  </a:solidFill>
                </a:rPr>
                <a:t>promise</a:t>
              </a:r>
              <a:endParaRPr lang="de-DE" sz="1400">
                <a:solidFill>
                  <a:schemeClr val="tx1"/>
                </a:solidFill>
              </a:endParaRPr>
            </a:p>
          </p:txBody>
        </p:sp>
        <p:grpSp>
          <p:nvGrpSpPr>
            <p:cNvPr id="17" name="Gruppieren 16">
              <a:extLst>
                <a:ext uri="{FF2B5EF4-FFF2-40B4-BE49-F238E27FC236}">
                  <a16:creationId xmlns:a16="http://schemas.microsoft.com/office/drawing/2014/main" id="{497CD1F8-BA08-46F1-9CFA-03874834C481}"/>
                </a:ext>
              </a:extLst>
            </p:cNvPr>
            <p:cNvGrpSpPr/>
            <p:nvPr/>
          </p:nvGrpSpPr>
          <p:grpSpPr>
            <a:xfrm>
              <a:off x="2387600" y="2863295"/>
              <a:ext cx="336550" cy="1920975"/>
              <a:chOff x="2578100" y="2997200"/>
              <a:chExt cx="571500" cy="1490664"/>
            </a:xfrm>
          </p:grpSpPr>
          <p:cxnSp>
            <p:nvCxnSpPr>
              <p:cNvPr id="19" name="Gerader Verbinder 18">
                <a:extLst>
                  <a:ext uri="{FF2B5EF4-FFF2-40B4-BE49-F238E27FC236}">
                    <a16:creationId xmlns:a16="http://schemas.microsoft.com/office/drawing/2014/main" id="{A8B3841B-1F24-4FAA-A911-F5284FF7B514}"/>
                  </a:ext>
                </a:extLst>
              </p:cNvPr>
              <p:cNvCxnSpPr/>
              <p:nvPr/>
            </p:nvCxnSpPr>
            <p:spPr>
              <a:xfrm>
                <a:off x="2578100" y="2997200"/>
                <a:ext cx="30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C4582E85-5881-493F-8F20-0EA7E553E443}"/>
                  </a:ext>
                </a:extLst>
              </p:cNvPr>
              <p:cNvCxnSpPr/>
              <p:nvPr/>
            </p:nvCxnSpPr>
            <p:spPr>
              <a:xfrm>
                <a:off x="2578100" y="4487864"/>
                <a:ext cx="30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5CC0589-9690-4CE0-8D4D-A1344D272453}"/>
                  </a:ext>
                </a:extLst>
              </p:cNvPr>
              <p:cNvCxnSpPr/>
              <p:nvPr/>
            </p:nvCxnSpPr>
            <p:spPr>
              <a:xfrm>
                <a:off x="2882900" y="2997200"/>
                <a:ext cx="0" cy="14906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67F98C46-CE14-4B81-8E3A-D8083150C5F6}"/>
                  </a:ext>
                </a:extLst>
              </p:cNvPr>
              <p:cNvCxnSpPr/>
              <p:nvPr/>
            </p:nvCxnSpPr>
            <p:spPr>
              <a:xfrm>
                <a:off x="2882900" y="3742532"/>
                <a:ext cx="266700"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C2082ACA-F769-4AFD-AF27-3E0134F48905}"/>
                </a:ext>
              </a:extLst>
            </p:cNvPr>
            <p:cNvSpPr txBox="1"/>
            <p:nvPr/>
          </p:nvSpPr>
          <p:spPr>
            <a:xfrm>
              <a:off x="2645621" y="3731261"/>
              <a:ext cx="2178048" cy="185043"/>
            </a:xfrm>
            <a:prstGeom prst="rect">
              <a:avLst/>
            </a:prstGeom>
            <a:noFill/>
          </p:spPr>
          <p:txBody>
            <a:bodyPr wrap="square" lIns="0" tIns="0" rIns="0" bIns="0" rtlCol="0" anchor="t" anchorCtr="0">
              <a:noAutofit/>
            </a:bodyPr>
            <a:lstStyle/>
            <a:p>
              <a:pPr algn="ctr"/>
              <a:r>
                <a:rPr lang="de-DE" sz="1400" b="1">
                  <a:solidFill>
                    <a:schemeClr val="bg1"/>
                  </a:solidFill>
                </a:rPr>
                <a:t>Pension </a:t>
              </a:r>
              <a:r>
                <a:rPr lang="de-DE" sz="1400" b="1" err="1">
                  <a:solidFill>
                    <a:schemeClr val="bg1"/>
                  </a:solidFill>
                </a:rPr>
                <a:t>gap</a:t>
              </a:r>
              <a:endParaRPr lang="de-DE" sz="1400" b="1">
                <a:solidFill>
                  <a:schemeClr val="bg1"/>
                </a:solidFill>
              </a:endParaRPr>
            </a:p>
          </p:txBody>
        </p:sp>
      </p:grpSp>
      <p:sp>
        <p:nvSpPr>
          <p:cNvPr id="23" name="Foliennummernplatzhalter 6">
            <a:extLst>
              <a:ext uri="{FF2B5EF4-FFF2-40B4-BE49-F238E27FC236}">
                <a16:creationId xmlns:a16="http://schemas.microsoft.com/office/drawing/2014/main" id="{82E86848-6DCA-4FC3-A665-13700EFA2ED0}"/>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18</a:t>
            </a:fld>
            <a:endParaRPr lang="de-DE"/>
          </a:p>
        </p:txBody>
      </p:sp>
    </p:spTree>
    <p:extLst>
      <p:ext uri="{BB962C8B-B14F-4D97-AF65-F5344CB8AC3E}">
        <p14:creationId xmlns:p14="http://schemas.microsoft.com/office/powerpoint/2010/main" val="33624594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48B50-B108-4EDB-9772-87E6C8C4DC1A}"/>
              </a:ext>
            </a:extLst>
          </p:cNvPr>
          <p:cNvSpPr>
            <a:spLocks noGrp="1"/>
          </p:cNvSpPr>
          <p:nvPr>
            <p:ph type="title"/>
          </p:nvPr>
        </p:nvSpPr>
        <p:spPr/>
        <p:txBody>
          <a:bodyPr/>
          <a:lstStyle/>
          <a:p>
            <a:r>
              <a:rPr lang="en-US"/>
              <a:t>Differences between the Support Fund and other occupational pension vehicles</a:t>
            </a:r>
            <a:endParaRPr lang="de-DE"/>
          </a:p>
        </p:txBody>
      </p:sp>
      <p:sp>
        <p:nvSpPr>
          <p:cNvPr id="3" name="Foliennummernplatzhalter 2">
            <a:extLst>
              <a:ext uri="{FF2B5EF4-FFF2-40B4-BE49-F238E27FC236}">
                <a16:creationId xmlns:a16="http://schemas.microsoft.com/office/drawing/2014/main" id="{651A1D04-1755-4BB6-B505-BD81FDF98DBA}"/>
              </a:ext>
            </a:extLst>
          </p:cNvPr>
          <p:cNvSpPr>
            <a:spLocks noGrp="1"/>
          </p:cNvSpPr>
          <p:nvPr>
            <p:ph type="sldNum" sz="quarter" idx="11"/>
          </p:nvPr>
        </p:nvSpPr>
        <p:spPr/>
        <p:txBody>
          <a:bodyPr/>
          <a:lstStyle/>
          <a:p>
            <a:fld id="{56C449F3-BD9D-48DC-BFF1-0F66671DA7C6}" type="slidenum">
              <a:rPr lang="de-DE"/>
              <a:t>19</a:t>
            </a:fld>
            <a:endParaRPr lang="de-DE"/>
          </a:p>
        </p:txBody>
      </p:sp>
      <p:sp>
        <p:nvSpPr>
          <p:cNvPr id="4" name="Textplatzhalter 3">
            <a:extLst>
              <a:ext uri="{FF2B5EF4-FFF2-40B4-BE49-F238E27FC236}">
                <a16:creationId xmlns:a16="http://schemas.microsoft.com/office/drawing/2014/main" id="{13A281C5-F4C9-4C29-B960-4270BEDBD9DA}"/>
              </a:ext>
            </a:extLst>
          </p:cNvPr>
          <p:cNvSpPr>
            <a:spLocks noGrp="1"/>
          </p:cNvSpPr>
          <p:nvPr>
            <p:ph type="body" sz="quarter" idx="12"/>
          </p:nvPr>
        </p:nvSpPr>
        <p:spPr/>
        <p:txBody>
          <a:bodyPr/>
          <a:lstStyle/>
          <a:p>
            <a:r>
              <a:rPr lang="en-US"/>
              <a:t>Support Fund compared to other pension vehicles</a:t>
            </a:r>
          </a:p>
        </p:txBody>
      </p:sp>
      <p:graphicFrame>
        <p:nvGraphicFramePr>
          <p:cNvPr id="5" name="Tabelle 4">
            <a:extLst>
              <a:ext uri="{FF2B5EF4-FFF2-40B4-BE49-F238E27FC236}">
                <a16:creationId xmlns:a16="http://schemas.microsoft.com/office/drawing/2014/main" id="{F7A63684-5324-4CE2-86D4-833A31A6C3CE}"/>
              </a:ext>
            </a:extLst>
          </p:cNvPr>
          <p:cNvGraphicFramePr>
            <a:graphicFrameLocks noGrp="1"/>
          </p:cNvGraphicFramePr>
          <p:nvPr/>
        </p:nvGraphicFramePr>
        <p:xfrm>
          <a:off x="479424" y="2059841"/>
          <a:ext cx="11233150" cy="4063294"/>
        </p:xfrm>
        <a:graphic>
          <a:graphicData uri="http://schemas.openxmlformats.org/drawingml/2006/table">
            <a:tbl>
              <a:tblPr firstRow="1" bandRow="1">
                <a:tableStyleId>{5C22544A-7EE6-4342-B048-85BDC9FD1C3A}</a:tableStyleId>
              </a:tblPr>
              <a:tblGrid>
                <a:gridCol w="2222587">
                  <a:extLst>
                    <a:ext uri="{9D8B030D-6E8A-4147-A177-3AD203B41FA5}">
                      <a16:colId xmlns:a16="http://schemas.microsoft.com/office/drawing/2014/main" val="3622735805"/>
                    </a:ext>
                  </a:extLst>
                </a:gridCol>
                <a:gridCol w="2108886">
                  <a:extLst>
                    <a:ext uri="{9D8B030D-6E8A-4147-A177-3AD203B41FA5}">
                      <a16:colId xmlns:a16="http://schemas.microsoft.com/office/drawing/2014/main" val="4103784737"/>
                    </a:ext>
                  </a:extLst>
                </a:gridCol>
                <a:gridCol w="2059460">
                  <a:extLst>
                    <a:ext uri="{9D8B030D-6E8A-4147-A177-3AD203B41FA5}">
                      <a16:colId xmlns:a16="http://schemas.microsoft.com/office/drawing/2014/main" val="1066337376"/>
                    </a:ext>
                  </a:extLst>
                </a:gridCol>
                <a:gridCol w="2479589">
                  <a:extLst>
                    <a:ext uri="{9D8B030D-6E8A-4147-A177-3AD203B41FA5}">
                      <a16:colId xmlns:a16="http://schemas.microsoft.com/office/drawing/2014/main" val="42153972"/>
                    </a:ext>
                  </a:extLst>
                </a:gridCol>
                <a:gridCol w="2362628">
                  <a:extLst>
                    <a:ext uri="{9D8B030D-6E8A-4147-A177-3AD203B41FA5}">
                      <a16:colId xmlns:a16="http://schemas.microsoft.com/office/drawing/2014/main" val="3320177563"/>
                    </a:ext>
                  </a:extLst>
                </a:gridCol>
              </a:tblGrid>
              <a:tr h="226295">
                <a:tc>
                  <a:txBody>
                    <a:bodyPr/>
                    <a:lstStyle/>
                    <a:p>
                      <a:pPr algn="ctr"/>
                      <a:endParaRPr lang="de-DE" sz="1000" b="1">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1">
                          <a:solidFill>
                            <a:schemeClr val="bg1"/>
                          </a:solidFill>
                        </a:rPr>
                        <a:t>DI</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1">
                          <a:solidFill>
                            <a:schemeClr val="bg1"/>
                          </a:solidFill>
                        </a:rPr>
                        <a:t>P-Fonds</a:t>
                      </a:r>
                      <a:r>
                        <a:rPr lang="de-DE" sz="1000" b="1" baseline="30000">
                          <a:solidFill>
                            <a:schemeClr val="bg1"/>
                          </a:solidFill>
                        </a:rPr>
                        <a:t>2</a:t>
                      </a:r>
                      <a:endParaRPr lang="de-DE" sz="1000" b="1">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r>
                        <a:rPr lang="de-DE" sz="1000" b="1">
                          <a:solidFill>
                            <a:schemeClr val="bg1"/>
                          </a:solidFill>
                        </a:rPr>
                        <a:t>S-Fund</a:t>
                      </a:r>
                    </a:p>
                  </a:txBody>
                  <a:tcPr marL="86400" marR="86400" marT="46800" marB="468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r>
                        <a:rPr lang="de-DE" sz="1000" b="1">
                          <a:solidFill>
                            <a:schemeClr val="bg1"/>
                          </a:solidFill>
                        </a:rPr>
                        <a:t>PP</a:t>
                      </a:r>
                    </a:p>
                  </a:txBody>
                  <a:tcPr marL="86400" marR="86400" marT="46800" marB="468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95071"/>
                  </a:ext>
                </a:extLst>
              </a:tr>
              <a:tr h="36772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Tax advantage</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a:solidFill>
                            <a:schemeClr val="bg1"/>
                          </a:solidFill>
                        </a:rPr>
                        <a:t>Premiums up to 8 % of the CAC </a:t>
                      </a:r>
                      <a:r>
                        <a:rPr lang="en-US" sz="1000" baseline="0">
                          <a:solidFill>
                            <a:schemeClr val="bg1"/>
                          </a:solidFill>
                        </a:rPr>
                        <a:t>(West) are tax-free</a:t>
                      </a:r>
                      <a:r>
                        <a:rPr lang="en-US" sz="1000" baseline="30000">
                          <a:solidFill>
                            <a:schemeClr val="bg1"/>
                          </a:solidFill>
                        </a:rPr>
                        <a:t>1</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bg1"/>
                          </a:solidFill>
                        </a:rPr>
                        <a:t>Premiums up to 8 % of the CAC </a:t>
                      </a:r>
                      <a:r>
                        <a:rPr lang="en-US" sz="1000" baseline="0">
                          <a:solidFill>
                            <a:schemeClr val="bg1"/>
                          </a:solidFill>
                        </a:rPr>
                        <a:t>(West) are tax-free</a:t>
                      </a:r>
                      <a:r>
                        <a:rPr lang="en-US" sz="1000" baseline="30000">
                          <a:solidFill>
                            <a:schemeClr val="bg1"/>
                          </a:solidFill>
                        </a:rPr>
                        <a:t>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Premiums tax-free without limitation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a:solidFill>
                            <a:schemeClr val="bg1"/>
                          </a:solidFill>
                        </a:rPr>
                        <a:t>Premiums tax-free without limitation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999734"/>
                  </a:ext>
                </a:extLst>
              </a:tr>
              <a:tr h="650597">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Social security</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err="1">
                          <a:ln>
                            <a:noFill/>
                          </a:ln>
                          <a:solidFill>
                            <a:schemeClr val="bg1"/>
                          </a:solidFill>
                          <a:effectLst/>
                          <a:uLnTx/>
                          <a:uFillTx/>
                          <a:latin typeface="Arial" pitchFamily="34" charset="0"/>
                          <a:cs typeface="Arial" pitchFamily="34" charset="0"/>
                          <a:sym typeface="Wingdings" pitchFamily="2" charset="2"/>
                        </a:rPr>
                        <a:t>EStG</a:t>
                      </a: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exempt up to 4 % of the CAC (West)</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67710" rtl="0" eaLnBrk="1" fontAlgn="auto"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err="1">
                          <a:ln>
                            <a:noFill/>
                          </a:ln>
                          <a:solidFill>
                            <a:schemeClr val="bg1"/>
                          </a:solidFill>
                          <a:effectLst/>
                          <a:uLnTx/>
                          <a:uFillTx/>
                          <a:latin typeface="Arial" pitchFamily="34" charset="0"/>
                          <a:cs typeface="Arial" pitchFamily="34" charset="0"/>
                          <a:sym typeface="Wingdings" pitchFamily="2" charset="2"/>
                        </a:rPr>
                        <a:t>EStG</a:t>
                      </a: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exempt up to 4 % of the CAC (West)</a:t>
                      </a:r>
                      <a:r>
                        <a:rPr lang="de-DE" sz="1000" b="0" baseline="30000">
                          <a:solidFill>
                            <a:schemeClr val="bg1"/>
                          </a:solidFill>
                        </a:rPr>
                        <a:t>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ER-sponsored: exempt,</a:t>
                      </a:r>
                    </a:p>
                    <a:p>
                      <a:r>
                        <a:rPr lang="en-US" sz="1000" noProof="0">
                          <a:solidFill>
                            <a:schemeClr val="bg1"/>
                          </a:solidFill>
                        </a:rPr>
                        <a:t>EE-funded: exempt up to 4 % of the CAC West, in addition to § 3 (63) </a:t>
                      </a:r>
                      <a:r>
                        <a:rPr lang="en-US" sz="1000" noProof="0" err="1">
                          <a:solidFill>
                            <a:schemeClr val="bg1"/>
                          </a:solidFill>
                        </a:rPr>
                        <a:t>EStG</a:t>
                      </a:r>
                      <a:endParaRPr lang="en-US" sz="1000" noProof="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ER-sponsored: exempt,</a:t>
                      </a:r>
                    </a:p>
                    <a:p>
                      <a:r>
                        <a:rPr lang="en-US" sz="1000" noProof="0">
                          <a:solidFill>
                            <a:schemeClr val="bg1"/>
                          </a:solidFill>
                        </a:rPr>
                        <a:t>EE-funded: exempt up to 4 % of the CAC West, in addition to § 3 (63) </a:t>
                      </a:r>
                      <a:r>
                        <a:rPr lang="en-US" sz="1000" noProof="0" err="1">
                          <a:solidFill>
                            <a:schemeClr val="bg1"/>
                          </a:solidFill>
                        </a:rPr>
                        <a:t>EStG</a:t>
                      </a:r>
                      <a:endParaRPr lang="en-US" sz="1000" noProof="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155462"/>
                  </a:ext>
                </a:extLst>
              </a:tr>
              <a:tr h="79203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Premium payments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a:solidFill>
                            <a:schemeClr val="bg1"/>
                          </a:solidFill>
                        </a:rPr>
                        <a:t>Ongoing, abridged or variable premium payment and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err="1"/>
                        <a:t>Ongoing</a:t>
                      </a:r>
                      <a:r>
                        <a:rPr lang="de-DE" sz="1000"/>
                        <a:t> (variable) premium </a:t>
                      </a:r>
                      <a:r>
                        <a:rPr lang="de-DE" sz="1000" err="1"/>
                        <a:t>payment</a:t>
                      </a:r>
                      <a:r>
                        <a:rPr lang="de-DE" sz="1000"/>
                        <a:t> and </a:t>
                      </a:r>
                      <a:r>
                        <a:rPr lang="de-DE" sz="1000" err="1"/>
                        <a:t>single</a:t>
                      </a:r>
                      <a:r>
                        <a:rPr lang="de-DE" sz="1000"/>
                        <a:t> premium</a:t>
                      </a:r>
                      <a:endParaRPr lang="de-DE" sz="1000" b="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Matching life insurance;</a:t>
                      </a:r>
                    </a:p>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For entitled EEs: ongoing, level or increasing premium payment,</a:t>
                      </a:r>
                    </a:p>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for pensioners: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Internally by book reserves (§ 6 a </a:t>
                      </a:r>
                      <a:r>
                        <a:rPr lang="en-US" sz="1000" noProof="0" err="1">
                          <a:solidFill>
                            <a:schemeClr val="bg1"/>
                          </a:solidFill>
                        </a:rPr>
                        <a:t>EStG</a:t>
                      </a:r>
                      <a:r>
                        <a:rPr lang="en-US" sz="1000" noProof="0">
                          <a:solidFill>
                            <a:schemeClr val="bg1"/>
                          </a:solidFill>
                        </a:rPr>
                        <a:t>) and indirect insurance with ongoing, abridged or variable premium payment and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6617287"/>
                  </a:ext>
                </a:extLst>
              </a:tr>
              <a:tr h="226295">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Tax incentives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kumimoji="0" lang="en-US" altLang="de-DE" sz="1000" b="0" i="0" u="none" strike="noStrike" kern="0" cap="none" spc="0" normalizeH="0" baseline="0" noProof="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err="1">
                          <a:ln>
                            <a:noFill/>
                          </a:ln>
                          <a:solidFill>
                            <a:schemeClr val="bg1"/>
                          </a:solidFill>
                          <a:effectLst/>
                          <a:uLnTx/>
                          <a:uFillTx/>
                          <a:latin typeface="Arial" pitchFamily="34" charset="0"/>
                          <a:cs typeface="Arial" pitchFamily="34" charset="0"/>
                          <a:sym typeface="Wingdings" pitchFamily="2" charset="2"/>
                        </a:rPr>
                        <a:t>EStG</a:t>
                      </a:r>
                      <a:r>
                        <a:rPr lang="en-US" sz="1000">
                          <a:solidFill>
                            <a:schemeClr val="bg1"/>
                          </a:solidFill>
                        </a:rPr>
                        <a:t> and </a:t>
                      </a:r>
                      <a:r>
                        <a:rPr lang="en-US" sz="1000" err="1">
                          <a:solidFill>
                            <a:schemeClr val="bg1"/>
                          </a:solidFill>
                        </a:rPr>
                        <a:t>Riester</a:t>
                      </a:r>
                      <a:endParaRPr lang="en-US" sz="100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0">
                          <a:solidFill>
                            <a:schemeClr val="bg1"/>
                          </a:solidFill>
                        </a:rPr>
                        <a:t>§ 3 Nr. 63 EStG and Riester</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algn="l" defTabSz="1219170" rtl="0" eaLnBrk="1" latinLnBrk="0" hangingPunct="1"/>
                      <a:r>
                        <a:rPr kumimoji="0" lang="en-US" altLang="de-DE" sz="1000" b="0" i="0" u="none" strike="noStrike" kern="0" cap="none" spc="0" normalizeH="0" baseline="0" noProof="0">
                          <a:ln>
                            <a:noFill/>
                          </a:ln>
                          <a:solidFill>
                            <a:schemeClr val="bg1"/>
                          </a:solidFill>
                          <a:effectLst/>
                          <a:uLnTx/>
                          <a:uFillTx/>
                          <a:latin typeface="Arial" pitchFamily="34" charset="0"/>
                          <a:ea typeface="+mn-ea"/>
                          <a:cs typeface="Arial" pitchFamily="34" charset="0"/>
                          <a:sym typeface="Wingdings" pitchFamily="2" charset="2"/>
                        </a:rPr>
                        <a:t>-</a:t>
                      </a:r>
                      <a:endParaRPr kumimoji="0" lang="en-US" sz="1000" b="0" i="0" u="none" strike="noStrike" kern="0" cap="none" spc="0" normalizeH="0" baseline="0" noProof="0">
                        <a:ln>
                          <a:noFill/>
                        </a:ln>
                        <a:solidFill>
                          <a:schemeClr val="bg1"/>
                        </a:solidFill>
                        <a:effectLst/>
                        <a:uLnTx/>
                        <a:uFillTx/>
                        <a:latin typeface="Arial" pitchFamily="34" charset="0"/>
                        <a:ea typeface="+mn-ea"/>
                        <a:cs typeface="Arial" pitchFamily="34" charset="0"/>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algn="l" defTabSz="1219170" rtl="0" eaLnBrk="1" latinLnBrk="0" hangingPunct="1"/>
                      <a:r>
                        <a:rPr kumimoji="0" lang="en-US" altLang="de-DE" sz="1000" b="0" i="0" u="none" strike="noStrike" kern="0" cap="none" spc="0" normalizeH="0" baseline="0" noProof="0">
                          <a:ln>
                            <a:noFill/>
                          </a:ln>
                          <a:solidFill>
                            <a:schemeClr val="bg1"/>
                          </a:solidFill>
                          <a:effectLst/>
                          <a:uLnTx/>
                          <a:uFillTx/>
                          <a:latin typeface="Arial" pitchFamily="34" charset="0"/>
                          <a:ea typeface="+mn-ea"/>
                          <a:cs typeface="Arial" pitchFamily="34" charset="0"/>
                          <a:sym typeface="Wingdings" pitchFamily="2" charset="2"/>
                        </a:rPr>
                        <a:t>-</a:t>
                      </a:r>
                      <a:endParaRPr kumimoji="0" lang="en-US" sz="1000" b="0" i="0" u="none" strike="noStrike" kern="0" cap="none" spc="0" normalizeH="0" baseline="0" noProof="0">
                        <a:ln>
                          <a:noFill/>
                        </a:ln>
                        <a:solidFill>
                          <a:schemeClr val="bg1"/>
                        </a:solidFill>
                        <a:effectLst/>
                        <a:uLnTx/>
                        <a:uFillTx/>
                        <a:latin typeface="Arial" pitchFamily="34" charset="0"/>
                        <a:ea typeface="+mn-ea"/>
                        <a:cs typeface="Arial" pitchFamily="34" charset="0"/>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192073"/>
                  </a:ext>
                </a:extLst>
              </a:tr>
              <a:tr h="36772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Continuation upon change of employer</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a:solidFill>
                            <a:schemeClr val="bg1"/>
                          </a:solidFill>
                        </a:rPr>
                        <a:t>For new promises as of 01.01.2005</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bg1"/>
                          </a:solidFill>
                        </a:rPr>
                        <a:t>For new promises as of 01.01.2005</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No right, transfer on a voluntary basis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a:solidFill>
                            <a:schemeClr val="bg1"/>
                          </a:solidFill>
                        </a:rPr>
                        <a:t>No right, transfer on a voluntary basis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497783"/>
                  </a:ext>
                </a:extLst>
              </a:tr>
              <a:tr h="93346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Private continuation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a:solidFill>
                            <a:schemeClr val="bg1"/>
                          </a:solidFill>
                        </a:rPr>
                        <a:t>Possible</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0">
                          <a:solidFill>
                            <a:schemeClr val="bg1"/>
                          </a:solidFill>
                        </a:rPr>
                        <a:t>Possible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Not possible. Only private continuation of the indirect</a:t>
                      </a:r>
                      <a:r>
                        <a:rPr lang="en-US" sz="1000" baseline="0" noProof="0">
                          <a:solidFill>
                            <a:schemeClr val="bg1"/>
                          </a:solidFill>
                        </a:rPr>
                        <a:t> </a:t>
                      </a:r>
                      <a:r>
                        <a:rPr lang="en-US" sz="1000" noProof="0">
                          <a:solidFill>
                            <a:schemeClr val="bg1"/>
                          </a:solidFill>
                        </a:rPr>
                        <a:t>insurance policy is possible in the event of insolvency according to the offer of the PSVaG.</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a:solidFill>
                            <a:schemeClr val="bg1"/>
                          </a:solidFill>
                        </a:rPr>
                        <a:t>Not possible. </a:t>
                      </a:r>
                      <a:r>
                        <a:rPr lang="en-US" sz="1000" b="0" i="0" u="none" strike="noStrike" noProof="0">
                          <a:solidFill>
                            <a:schemeClr val="bg1"/>
                          </a:solidFill>
                          <a:latin typeface="Arial"/>
                        </a:rPr>
                        <a:t>Only private continuation of the reinsurance policy is possible in the case of </a:t>
                      </a:r>
                      <a:r>
                        <a:rPr lang="en-US" sz="1000" b="0" i="0" u="none" strike="noStrike" noProof="0" err="1">
                          <a:solidFill>
                            <a:schemeClr val="bg1"/>
                          </a:solidFill>
                          <a:latin typeface="Arial"/>
                        </a:rPr>
                        <a:t>BilMoG</a:t>
                      </a:r>
                      <a:r>
                        <a:rPr lang="en-US" sz="1000" b="0" i="0" u="none" strike="noStrike" noProof="0">
                          <a:solidFill>
                            <a:schemeClr val="bg1"/>
                          </a:solidFill>
                          <a:latin typeface="Arial"/>
                        </a:rPr>
                        <a:t> commitments in the event of insolvency, possibly after an offer from the </a:t>
                      </a:r>
                      <a:r>
                        <a:rPr lang="en-US" sz="1000" b="0" i="0" u="none" strike="noStrike" noProof="0" err="1">
                          <a:solidFill>
                            <a:schemeClr val="bg1"/>
                          </a:solidFill>
                          <a:latin typeface="Arial"/>
                        </a:rPr>
                        <a:t>PSVaG</a:t>
                      </a:r>
                      <a:endParaRPr lang="en-US" sz="1000" noProof="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393057"/>
                  </a:ext>
                </a:extLst>
              </a:tr>
              <a:tr h="358708">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a:solidFill>
                            <a:schemeClr val="bg1"/>
                          </a:solidFill>
                        </a:rPr>
                        <a:t>Pension concepts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err="1">
                          <a:solidFill>
                            <a:schemeClr val="bg1"/>
                          </a:solidFill>
                        </a:rPr>
                        <a:t>Perspektive</a:t>
                      </a:r>
                      <a:r>
                        <a:rPr lang="en-US" sz="1000">
                          <a:solidFill>
                            <a:schemeClr val="bg1"/>
                          </a:solidFill>
                        </a:rPr>
                        <a:t>, </a:t>
                      </a:r>
                      <a:r>
                        <a:rPr lang="en-US" sz="1000" err="1">
                          <a:solidFill>
                            <a:schemeClr val="bg1"/>
                          </a:solidFill>
                        </a:rPr>
                        <a:t>KomfortDynamik</a:t>
                      </a:r>
                      <a:r>
                        <a:rPr lang="en-US" sz="1000">
                          <a:solidFill>
                            <a:schemeClr val="bg1"/>
                          </a:solidFill>
                        </a:rPr>
                        <a:t>, </a:t>
                      </a:r>
                      <a:r>
                        <a:rPr lang="en-US" sz="1000" err="1">
                          <a:solidFill>
                            <a:schemeClr val="bg1"/>
                          </a:solidFill>
                        </a:rPr>
                        <a:t>IndexSelect</a:t>
                      </a:r>
                      <a:r>
                        <a:rPr lang="en-US" sz="1000">
                          <a:solidFill>
                            <a:schemeClr val="bg1"/>
                          </a:solidFill>
                        </a:rPr>
                        <a:t>, </a:t>
                      </a:r>
                      <a:r>
                        <a:rPr lang="en-US" sz="1000" err="1">
                          <a:solidFill>
                            <a:schemeClr val="bg1"/>
                          </a:solidFill>
                        </a:rPr>
                        <a:t>InvestFlex</a:t>
                      </a:r>
                      <a:endParaRPr lang="en-US" sz="100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de-DE" sz="1000" b="0">
                          <a:solidFill>
                            <a:schemeClr val="bg1"/>
                          </a:solidFill>
                        </a:rPr>
                        <a:t>–</a:t>
                      </a:r>
                    </a:p>
                  </a:txBody>
                  <a:tcPr marT="3600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err="1">
                          <a:solidFill>
                            <a:schemeClr val="bg1"/>
                          </a:solidFill>
                        </a:rPr>
                        <a:t>Perspektive</a:t>
                      </a:r>
                      <a:r>
                        <a:rPr lang="en-US" sz="1000" noProof="0">
                          <a:solidFill>
                            <a:schemeClr val="bg1"/>
                          </a:solidFill>
                        </a:rPr>
                        <a:t>, </a:t>
                      </a:r>
                      <a:r>
                        <a:rPr lang="en-US" sz="1000" noProof="0" err="1">
                          <a:solidFill>
                            <a:schemeClr val="bg1"/>
                          </a:solidFill>
                        </a:rPr>
                        <a:t>KomfortDynamik</a:t>
                      </a:r>
                      <a:r>
                        <a:rPr lang="en-US" sz="1000" noProof="0">
                          <a:solidFill>
                            <a:schemeClr val="bg1"/>
                          </a:solidFill>
                        </a:rPr>
                        <a:t>, </a:t>
                      </a:r>
                      <a:r>
                        <a:rPr lang="en-US" sz="1000" noProof="0" err="1">
                          <a:solidFill>
                            <a:schemeClr val="bg1"/>
                          </a:solidFill>
                        </a:rPr>
                        <a:t>IndexSelect</a:t>
                      </a:r>
                      <a:r>
                        <a:rPr lang="en-US" sz="1000" noProof="0">
                          <a:solidFill>
                            <a:schemeClr val="bg1"/>
                          </a:solidFill>
                        </a:rPr>
                        <a:t> and InvestFlex</a:t>
                      </a:r>
                      <a:r>
                        <a:rPr lang="en-US" sz="1000" baseline="30000" noProof="0">
                          <a:solidFill>
                            <a:schemeClr val="bg1"/>
                          </a:solidFill>
                        </a:rPr>
                        <a:t>3</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FEFF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err="1">
                          <a:solidFill>
                            <a:schemeClr val="bg1"/>
                          </a:solidFill>
                        </a:rPr>
                        <a:t>Perspektive</a:t>
                      </a:r>
                      <a:r>
                        <a:rPr lang="en-US" sz="1000" noProof="0">
                          <a:solidFill>
                            <a:schemeClr val="bg1"/>
                          </a:solidFill>
                        </a:rPr>
                        <a:t>, </a:t>
                      </a:r>
                      <a:r>
                        <a:rPr lang="en-US" sz="1000" noProof="0" err="1">
                          <a:solidFill>
                            <a:schemeClr val="bg1"/>
                          </a:solidFill>
                        </a:rPr>
                        <a:t>KomfortDynamik</a:t>
                      </a:r>
                      <a:r>
                        <a:rPr lang="en-US" sz="1000" noProof="0">
                          <a:solidFill>
                            <a:schemeClr val="bg1"/>
                          </a:solidFill>
                        </a:rPr>
                        <a:t>, </a:t>
                      </a:r>
                      <a:r>
                        <a:rPr lang="en-US" sz="1000" noProof="0" err="1">
                          <a:solidFill>
                            <a:schemeClr val="bg1"/>
                          </a:solidFill>
                        </a:rPr>
                        <a:t>IndexSelect</a:t>
                      </a:r>
                      <a:r>
                        <a:rPr lang="en-US" sz="1000" noProof="0">
                          <a:solidFill>
                            <a:schemeClr val="bg1"/>
                          </a:solidFill>
                        </a:rPr>
                        <a:t>, </a:t>
                      </a:r>
                      <a:r>
                        <a:rPr lang="en-US" sz="1000" noProof="0" err="1">
                          <a:solidFill>
                            <a:schemeClr val="bg1"/>
                          </a:solidFill>
                        </a:rPr>
                        <a:t>InvestFlex</a:t>
                      </a:r>
                      <a:endParaRPr lang="en-US" sz="1000" noProof="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1497600"/>
                  </a:ext>
                </a:extLst>
              </a:tr>
            </a:tbl>
          </a:graphicData>
        </a:graphic>
      </p:graphicFrame>
      <p:sp>
        <p:nvSpPr>
          <p:cNvPr id="10" name="Rechteck 9">
            <a:extLst>
              <a:ext uri="{FF2B5EF4-FFF2-40B4-BE49-F238E27FC236}">
                <a16:creationId xmlns:a16="http://schemas.microsoft.com/office/drawing/2014/main" id="{6C0B4FF6-2005-4005-99DC-9CF3E2841BC6}"/>
              </a:ext>
            </a:extLst>
          </p:cNvPr>
          <p:cNvSpPr/>
          <p:nvPr/>
        </p:nvSpPr>
        <p:spPr>
          <a:xfrm>
            <a:off x="4905153" y="2094656"/>
            <a:ext cx="1960606" cy="4069322"/>
          </a:xfrm>
          <a:prstGeom prst="rect">
            <a:avLst/>
          </a:prstGeom>
          <a:solidFill>
            <a:srgbClr val="FFFFFF">
              <a:alpha val="50000"/>
            </a:srgb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100"/>
              </a:spcBef>
              <a:spcAft>
                <a:spcPts val="100"/>
              </a:spcAft>
              <a:buClrTx/>
              <a:buSzTx/>
              <a:buFontTx/>
              <a:buNone/>
              <a:defRPr/>
            </a:pPr>
            <a:endParaRPr kumimoji="0" lang="en-GB" sz="1400" b="0" i="0" u="none" strike="noStrike" kern="0" cap="none" spc="0" normalizeH="0" baseline="0" noProof="0">
              <a:ln>
                <a:noFill/>
              </a:ln>
              <a:solidFill>
                <a:srgbClr val="000000"/>
              </a:solidFill>
              <a:effectLst/>
              <a:uLnTx/>
              <a:uFillTx/>
            </a:endParaRPr>
          </a:p>
        </p:txBody>
      </p:sp>
      <p:sp>
        <p:nvSpPr>
          <p:cNvPr id="9" name="Fußzeilenplatzhalter 5" descr="svtx:article/content/footnote">
            <a:extLst>
              <a:ext uri="{FF2B5EF4-FFF2-40B4-BE49-F238E27FC236}">
                <a16:creationId xmlns:a16="http://schemas.microsoft.com/office/drawing/2014/main" id="{B54C2495-D9D5-49E2-A024-A60F2C0D5CDA}"/>
              </a:ext>
            </a:extLst>
          </p:cNvPr>
          <p:cNvSpPr txBox="1">
            <a:spLocks/>
          </p:cNvSpPr>
          <p:nvPr/>
        </p:nvSpPr>
        <p:spPr>
          <a:xfrm>
            <a:off x="479425" y="6369305"/>
            <a:ext cx="7181764" cy="386837"/>
          </a:xfrm>
          <a:prstGeom prst="rect">
            <a:avLst/>
          </a:prstGeom>
        </p:spPr>
        <p:txBody>
          <a:bodyPr lIns="91440" tIns="45720" rIns="91440" bIns="45720" anchor="b"/>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defRPr/>
            </a:pPr>
            <a:r>
              <a:rPr lang="en-US" sz="800" baseline="30000">
                <a:solidFill>
                  <a:schemeClr val="bg1"/>
                </a:solidFill>
                <a:latin typeface="Arial"/>
              </a:rPr>
              <a:t>1</a:t>
            </a:r>
            <a:r>
              <a:rPr kumimoji="0" lang="en-US" sz="800" b="0" i="0" u="none" strike="noStrike" kern="1200" cap="none" spc="0" normalizeH="0" baseline="0" noProof="0">
                <a:ln>
                  <a:noFill/>
                </a:ln>
                <a:solidFill>
                  <a:schemeClr val="bg1"/>
                </a:solidFill>
                <a:effectLst/>
                <a:uLnTx/>
                <a:uFillTx/>
                <a:latin typeface="Arial"/>
                <a:ea typeface="+mn-ea"/>
                <a:cs typeface="+mn-cs"/>
              </a:rPr>
              <a:t>In accordance with § 3 (63) </a:t>
            </a:r>
            <a:r>
              <a:rPr kumimoji="0" lang="en-US" sz="800" b="0" i="0" u="none" strike="noStrike" kern="1200" cap="none" spc="0" normalizeH="0" baseline="0" noProof="0" err="1">
                <a:ln>
                  <a:noFill/>
                </a:ln>
                <a:solidFill>
                  <a:schemeClr val="bg1"/>
                </a:solidFill>
                <a:effectLst/>
                <a:uLnTx/>
                <a:uFillTx/>
                <a:latin typeface="Arial"/>
                <a:ea typeface="+mn-ea"/>
                <a:cs typeface="+mn-cs"/>
              </a:rPr>
              <a:t>EStG</a:t>
            </a:r>
            <a:r>
              <a:rPr lang="en-US" sz="800">
                <a:solidFill>
                  <a:schemeClr val="bg1"/>
                </a:solidFill>
                <a:latin typeface="Arial"/>
              </a:rPr>
              <a:t>, </a:t>
            </a:r>
            <a:r>
              <a:rPr kumimoji="0" lang="en-US" sz="800" b="0" i="0" u="none" strike="noStrike" kern="1200" cap="none" spc="0" normalizeH="0" baseline="30000" noProof="0">
                <a:ln>
                  <a:noFill/>
                </a:ln>
                <a:solidFill>
                  <a:schemeClr val="bg1"/>
                </a:solidFill>
                <a:effectLst/>
                <a:uLnTx/>
                <a:uFillTx/>
                <a:latin typeface="Arial"/>
                <a:ea typeface="+mn-ea"/>
                <a:cs typeface="+mn-cs"/>
              </a:rPr>
              <a:t>2 </a:t>
            </a:r>
            <a:r>
              <a:rPr kumimoji="0" lang="de-DE" altLang="de-DE" sz="800" b="0" i="0" u="none" strike="noStrike" kern="0" cap="none" spc="0" normalizeH="0" baseline="0" noProof="0">
                <a:ln>
                  <a:noFill/>
                </a:ln>
                <a:solidFill>
                  <a:schemeClr val="bg1"/>
                </a:solidFill>
                <a:effectLst/>
                <a:uLnTx/>
                <a:uFillTx/>
                <a:latin typeface="Arial"/>
                <a:ea typeface="+mn-ea"/>
                <a:cs typeface="+mn-cs"/>
              </a:rPr>
              <a:t>Pensionsfonds in </a:t>
            </a:r>
            <a:r>
              <a:rPr kumimoji="0" lang="de-DE" altLang="de-DE" sz="800" b="0" i="0" u="none" strike="noStrike" kern="0" cap="none" spc="0" normalizeH="0" baseline="0" noProof="0" err="1">
                <a:ln>
                  <a:noFill/>
                </a:ln>
                <a:solidFill>
                  <a:schemeClr val="bg1"/>
                </a:solidFill>
                <a:effectLst/>
                <a:uLnTx/>
                <a:uFillTx/>
                <a:latin typeface="Arial"/>
                <a:ea typeface="+mn-ea"/>
                <a:cs typeface="+mn-cs"/>
              </a:rPr>
              <a:t>accordance</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with</a:t>
            </a:r>
            <a:r>
              <a:rPr kumimoji="0" lang="de-DE" altLang="de-DE" sz="800" b="0" i="0" u="none" strike="noStrike" kern="0" cap="none" spc="0" normalizeH="0" baseline="0" noProof="0">
                <a:ln>
                  <a:noFill/>
                </a:ln>
                <a:solidFill>
                  <a:schemeClr val="bg1"/>
                </a:solidFill>
                <a:effectLst/>
                <a:uLnTx/>
                <a:uFillTx/>
                <a:latin typeface="Arial"/>
                <a:ea typeface="+mn-ea"/>
                <a:cs typeface="+mn-cs"/>
              </a:rPr>
              <a:t> § 3. Nr. 63 EStG </a:t>
            </a:r>
            <a:r>
              <a:rPr kumimoji="0" lang="de-DE" altLang="de-DE" sz="800" b="0" i="0" u="none" strike="noStrike" kern="0" cap="none" spc="0" normalizeH="0" baseline="0" noProof="0" err="1">
                <a:ln>
                  <a:noFill/>
                </a:ln>
                <a:solidFill>
                  <a:schemeClr val="bg1"/>
                </a:solidFill>
                <a:effectLst/>
                <a:uLnTx/>
                <a:uFillTx/>
                <a:latin typeface="Arial"/>
                <a:ea typeface="+mn-ea"/>
                <a:cs typeface="+mn-cs"/>
              </a:rPr>
              <a:t>is</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closed</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to</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new</a:t>
            </a:r>
            <a:r>
              <a:rPr kumimoji="0" lang="de-DE" altLang="de-DE" sz="800" b="0" i="0" u="none" strike="noStrike" kern="0" cap="none" spc="0" normalizeH="0" baseline="0" noProof="0">
                <a:ln>
                  <a:noFill/>
                </a:ln>
                <a:solidFill>
                  <a:schemeClr val="bg1"/>
                </a:solidFill>
                <a:effectLst/>
                <a:uLnTx/>
                <a:uFillTx/>
                <a:latin typeface="Arial"/>
                <a:ea typeface="+mn-ea"/>
                <a:cs typeface="+mn-cs"/>
              </a:rPr>
              <a:t> </a:t>
            </a:r>
            <a:r>
              <a:rPr kumimoji="0" lang="de-DE" altLang="de-DE" sz="800" b="0" i="0" u="none" strike="noStrike" kern="0" cap="none" spc="0" normalizeH="0" baseline="0" noProof="0" err="1">
                <a:ln>
                  <a:noFill/>
                </a:ln>
                <a:solidFill>
                  <a:schemeClr val="bg1"/>
                </a:solidFill>
                <a:effectLst/>
                <a:uLnTx/>
                <a:uFillTx/>
                <a:latin typeface="Arial"/>
                <a:ea typeface="+mn-ea"/>
                <a:cs typeface="+mn-cs"/>
              </a:rPr>
              <a:t>business</a:t>
            </a:r>
            <a:endParaRPr lang="de-DE" altLang="de-DE" sz="800" kern="0">
              <a:solidFill>
                <a:srgbClr val="FF0000"/>
              </a:solidFill>
            </a:endParaRPr>
          </a:p>
        </p:txBody>
      </p:sp>
    </p:spTree>
    <p:extLst>
      <p:ext uri="{BB962C8B-B14F-4D97-AF65-F5344CB8AC3E}">
        <p14:creationId xmlns:p14="http://schemas.microsoft.com/office/powerpoint/2010/main" val="11553912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a:t>Product-</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err="1"/>
              <a:t>side</a:t>
            </a:r>
            <a:endParaRPr lang="de-DE"/>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2</a:t>
            </a:fld>
            <a:endParaRPr lang="de-DE"/>
          </a:p>
        </p:txBody>
      </p:sp>
    </p:spTree>
    <p:extLst>
      <p:ext uri="{BB962C8B-B14F-4D97-AF65-F5344CB8AC3E}">
        <p14:creationId xmlns:p14="http://schemas.microsoft.com/office/powerpoint/2010/main" val="14465483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svtx:article/content/picture/@tmpUrl&#10;svtx:size=1-1&#10;svtxbackup:w=375.00275&#10;svtxbackup:h=375.00275&#10;svtxbackup:x=584.9972&#10;svtxbackup:y=164.99716">
            <a:extLst>
              <a:ext uri="{FF2B5EF4-FFF2-40B4-BE49-F238E27FC236}">
                <a16:creationId xmlns:a16="http://schemas.microsoft.com/office/drawing/2014/main" id="{01E1835E-038B-456F-9819-B172D8E457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464" y="2095464"/>
            <a:ext cx="4762535" cy="4762535"/>
          </a:xfrm>
          <a:prstGeom prst="rect">
            <a:avLst/>
          </a:prstGeom>
          <a:blipFill>
            <a:blip r:embed="rId3"/>
            <a:tile tx="0" ty="0" sx="100000" sy="100000" flip="none" algn="tl"/>
          </a:blipFill>
        </p:spPr>
      </p:pic>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Occupational retirement plan management with FirmenOnline</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Tools</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20</a:t>
            </a:fld>
            <a:endParaRPr lang="de-DE">
              <a:solidFill>
                <a:schemeClr val="tx1"/>
              </a:solidFill>
            </a:endParaRPr>
          </a:p>
        </p:txBody>
      </p:sp>
      <p:sp>
        <p:nvSpPr>
          <p:cNvPr id="12" name="Abgerundetes Rechteck 16" descr="svtxtr:svtx:pptx.transform.calltoaction-link3">
            <a:extLst>
              <a:ext uri="{FF2B5EF4-FFF2-40B4-BE49-F238E27FC236}">
                <a16:creationId xmlns:a16="http://schemas.microsoft.com/office/drawing/2014/main" id="{DB4BFED2-A248-4C1A-959E-2EA1804C7128}"/>
              </a:ext>
            </a:extLst>
          </p:cNvPr>
          <p:cNvSpPr/>
          <p:nvPr/>
        </p:nvSpPr>
        <p:spPr>
          <a:xfrm>
            <a:off x="479426" y="5664973"/>
            <a:ext cx="3518644" cy="334541"/>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70" b="1" i="0" u="none" cap="all">
                <a:solidFill>
                  <a:srgbClr val="113388"/>
                </a:solidFill>
                <a:hlinkClick r:id="rId4"/>
              </a:rPr>
              <a:t>Direct access to firmenonline.de</a:t>
            </a:r>
          </a:p>
        </p:txBody>
      </p:sp>
      <p:sp>
        <p:nvSpPr>
          <p:cNvPr id="14" name="Inhaltsplatzhalter 10" descr="svtx:article/content/body">
            <a:extLst>
              <a:ext uri="{FF2B5EF4-FFF2-40B4-BE49-F238E27FC236}">
                <a16:creationId xmlns:a16="http://schemas.microsoft.com/office/drawing/2014/main" id="{8019CFB1-2CAB-4A6D-8A8A-766F291BBB14}"/>
              </a:ext>
            </a:extLst>
          </p:cNvPr>
          <p:cNvSpPr>
            <a:spLocks noGrp="1"/>
          </p:cNvSpPr>
          <p:nvPr>
            <p:ph idx="1"/>
          </p:nvPr>
        </p:nvSpPr>
        <p:spPr>
          <a:xfrm>
            <a:off x="479425" y="2102401"/>
            <a:ext cx="6426000" cy="3225380"/>
          </a:xfrm>
        </p:spPr>
        <p:txBody>
          <a:bodyPr/>
          <a:lstStyle/>
          <a:p>
            <a:pPr>
              <a:spcBef>
                <a:spcPts val="300"/>
              </a:spcBef>
            </a:pPr>
            <a:r>
              <a:rPr lang="de-DE" sz="1600" b="0" i="0" u="none"/>
              <a:t>The FirmenOnline occupational pension portal considerably simplifies the occupational pension management  in the company. Two portals are available:</a:t>
            </a:r>
          </a:p>
          <a:p>
            <a:pPr>
              <a:spcBef>
                <a:spcPts val="300"/>
              </a:spcBef>
            </a:pPr>
            <a:r>
              <a:rPr lang="de-DE" sz="1600" b="1" i="0" u="none"/>
              <a:t>Employer portal</a:t>
            </a:r>
          </a:p>
          <a:p>
            <a:pPr>
              <a:spcBef>
                <a:spcPts val="300"/>
              </a:spcBef>
            </a:pPr>
            <a:r>
              <a:rPr lang="de-DE" sz="1600" b="0" i="0" u="none"/>
              <a:t>Employers can easily and efficiently manage all occupational pension contracts online – with full transparency regarding all activities and processes.</a:t>
            </a:r>
          </a:p>
          <a:p>
            <a:pPr>
              <a:spcBef>
                <a:spcPts val="300"/>
              </a:spcBef>
            </a:pPr>
            <a:r>
              <a:rPr lang="de-DE" sz="1600" b="1" i="0" u="none"/>
              <a:t>Employee portal</a:t>
            </a:r>
          </a:p>
          <a:p>
            <a:pPr>
              <a:spcBef>
                <a:spcPts val="300"/>
              </a:spcBef>
            </a:pPr>
            <a:r>
              <a:rPr lang="de-DE" sz="1600" b="0" i="0" u="none"/>
              <a:t>Employees have online access to all information regarding the company‘s occupational pension offer in a clearly arranged manner – with explainer videos and helpful calculation tools.</a:t>
            </a:r>
          </a:p>
        </p:txBody>
      </p:sp>
      <p:sp>
        <p:nvSpPr>
          <p:cNvPr id="15" name="Fußzeilenplatzhalter 5" descr="svtx:article/content/footnote">
            <a:extLst>
              <a:ext uri="{FF2B5EF4-FFF2-40B4-BE49-F238E27FC236}">
                <a16:creationId xmlns:a16="http://schemas.microsoft.com/office/drawing/2014/main" id="{EFC0DB78-C53F-4867-9A44-F3C3DB627E33}"/>
              </a:ext>
            </a:extLst>
          </p:cNvPr>
          <p:cNvSpPr>
            <a:spLocks noGrp="1"/>
          </p:cNvSpPr>
          <p:nvPr>
            <p:ph type="ftr" sz="quarter" idx="13"/>
          </p:nvPr>
        </p:nvSpPr>
        <p:spPr>
          <a:xfrm>
            <a:off x="479426" y="6165850"/>
            <a:ext cx="6426000" cy="350150"/>
          </a:xfrm>
        </p:spPr>
        <p:txBody>
          <a:bodyPr/>
          <a:lstStyle/>
          <a:p>
            <a:endParaRPr/>
          </a:p>
        </p:txBody>
      </p:sp>
    </p:spTree>
    <p:extLst>
      <p:ext uri="{BB962C8B-B14F-4D97-AF65-F5344CB8AC3E}">
        <p14:creationId xmlns:p14="http://schemas.microsoft.com/office/powerpoint/2010/main" val="17634877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Taxation of benefits</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21</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Yes. The Support Fund pension will be taxed as subsequent pay, however, usually at a lower tax rate than in working life. In case of capital payments your tax burden can be reduced by the “five-part ruling“. In addition, the maturity capital will usually be paid in the following year. Members of statutory health insurance also have to pay statutory health and long-term care insurance contributions.</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Are retirement benefits taxed?</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18803368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Effect on the statutory social security systems</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22</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The </a:t>
            </a:r>
            <a:r>
              <a:rPr lang="de-DE" altLang="de-DE" sz="1600" b="0" i="0" u="none" err="1"/>
              <a:t>salary</a:t>
            </a:r>
            <a:r>
              <a:rPr lang="de-DE" altLang="de-DE" sz="1600" b="0" i="0" u="none"/>
              <a:t> </a:t>
            </a:r>
            <a:r>
              <a:rPr lang="de-DE" altLang="de-DE" sz="1600" b="0" i="0" u="none" err="1"/>
              <a:t>conversion</a:t>
            </a:r>
            <a:r>
              <a:rPr lang="de-DE" altLang="de-DE" sz="1600" b="0" i="0" u="none"/>
              <a:t> </a:t>
            </a:r>
            <a:r>
              <a:rPr lang="de-DE" altLang="de-DE" sz="1600" b="0" i="0" u="none" err="1"/>
              <a:t>scheme</a:t>
            </a:r>
            <a:r>
              <a:rPr lang="de-DE" altLang="de-DE" sz="1600" b="0" i="0" u="none"/>
              <a:t> </a:t>
            </a:r>
            <a:r>
              <a:rPr lang="de-DE" altLang="de-DE" sz="1600" b="0" i="0" u="none" err="1"/>
              <a:t>results</a:t>
            </a:r>
            <a:r>
              <a:rPr lang="de-DE" altLang="de-DE" sz="1600" b="0" i="0" u="none"/>
              <a:t> in a </a:t>
            </a:r>
            <a:r>
              <a:rPr lang="de-DE" altLang="de-DE" sz="1600" b="0" i="0" u="none" err="1"/>
              <a:t>reduction</a:t>
            </a:r>
            <a:r>
              <a:rPr lang="de-DE" altLang="de-DE" sz="1600" b="0" i="0" u="none"/>
              <a:t> </a:t>
            </a:r>
            <a:r>
              <a:rPr lang="de-DE" altLang="de-DE" sz="1600" b="0" i="0" u="none" err="1"/>
              <a:t>of</a:t>
            </a:r>
            <a:r>
              <a:rPr lang="de-DE" altLang="de-DE" sz="1600" b="0" i="0" u="none"/>
              <a:t> </a:t>
            </a:r>
            <a:r>
              <a:rPr lang="de-DE" altLang="de-DE" sz="1600" b="0" i="0" u="none" err="1"/>
              <a:t>gross</a:t>
            </a:r>
            <a:r>
              <a:rPr lang="de-DE" altLang="de-DE" sz="1600" b="0" i="0" u="none"/>
              <a:t> </a:t>
            </a:r>
            <a:r>
              <a:rPr lang="de-DE" altLang="de-DE" sz="1600" b="0" i="0" u="none" err="1"/>
              <a:t>salary</a:t>
            </a:r>
            <a:r>
              <a:rPr lang="de-DE" altLang="de-DE" sz="1600" b="0" i="0" u="none"/>
              <a:t>. As a </a:t>
            </a:r>
            <a:r>
              <a:rPr lang="de-DE" altLang="de-DE" sz="1600" b="0" i="0" u="none" err="1"/>
              <a:t>result</a:t>
            </a:r>
            <a:r>
              <a:rPr lang="de-DE" altLang="de-DE" sz="1600" b="0" i="0" u="none"/>
              <a:t>, </a:t>
            </a:r>
            <a:r>
              <a:rPr lang="de-DE" altLang="de-DE" sz="1600" b="0" i="0" u="none" err="1"/>
              <a:t>contributions</a:t>
            </a:r>
            <a:r>
              <a:rPr lang="de-DE" altLang="de-DE" sz="1600" b="0" i="0" u="none"/>
              <a:t> </a:t>
            </a:r>
            <a:r>
              <a:rPr lang="de-DE" altLang="de-DE" sz="1600" b="0" i="0" u="none" err="1"/>
              <a:t>to</a:t>
            </a:r>
            <a:r>
              <a:rPr lang="de-DE" altLang="de-DE" sz="1600" b="0" i="0" u="none"/>
              <a:t> </a:t>
            </a:r>
            <a:r>
              <a:rPr lang="de-DE" altLang="de-DE" sz="1600" b="0" i="0" u="none" err="1"/>
              <a:t>the</a:t>
            </a:r>
            <a:r>
              <a:rPr lang="de-DE" altLang="de-DE" sz="1600" b="0" i="0" u="none"/>
              <a:t> social </a:t>
            </a:r>
            <a:r>
              <a:rPr lang="de-DE" altLang="de-DE" sz="1600" b="0" i="0" u="none" err="1"/>
              <a:t>systems</a:t>
            </a:r>
            <a:r>
              <a:rPr lang="de-DE" altLang="de-DE" sz="1600" b="0" i="0" u="none"/>
              <a:t> </a:t>
            </a:r>
            <a:r>
              <a:rPr lang="de-DE" altLang="de-DE" sz="1600" b="0" i="0" u="none" err="1"/>
              <a:t>can</a:t>
            </a:r>
            <a:r>
              <a:rPr lang="de-DE" altLang="de-DE" sz="1600" b="0" i="0" u="none"/>
              <a:t> </a:t>
            </a:r>
            <a:r>
              <a:rPr lang="de-DE" altLang="de-DE" sz="1600" b="0" i="0" u="none" err="1"/>
              <a:t>be</a:t>
            </a:r>
            <a:r>
              <a:rPr lang="de-DE" altLang="de-DE" sz="1600" b="0" i="0" u="none"/>
              <a:t> </a:t>
            </a:r>
            <a:r>
              <a:rPr lang="de-DE" altLang="de-DE" sz="1600" b="0" i="0" u="none" err="1"/>
              <a:t>lower</a:t>
            </a:r>
            <a:r>
              <a:rPr lang="de-DE" altLang="de-DE" sz="1600" b="0" i="0" u="none"/>
              <a:t>. </a:t>
            </a:r>
            <a:r>
              <a:rPr lang="de-DE" altLang="de-DE" sz="1600" b="0" i="0" u="none" err="1"/>
              <a:t>Therefore</a:t>
            </a:r>
            <a:r>
              <a:rPr lang="de-DE" altLang="de-DE" sz="1600" b="0" i="0" u="none"/>
              <a:t>, </a:t>
            </a:r>
            <a:r>
              <a:rPr lang="de-DE" altLang="de-DE" sz="1600" b="0" i="0" u="none" err="1"/>
              <a:t>the</a:t>
            </a:r>
            <a:r>
              <a:rPr lang="de-DE" altLang="de-DE" sz="1600" b="0" i="0" u="none"/>
              <a:t> </a:t>
            </a:r>
            <a:r>
              <a:rPr lang="de-DE" altLang="de-DE" sz="1600" b="0" i="0" u="none" err="1"/>
              <a:t>statutory</a:t>
            </a:r>
            <a:r>
              <a:rPr lang="de-DE" altLang="de-DE" sz="1600" b="0" i="0" u="none"/>
              <a:t> </a:t>
            </a:r>
            <a:r>
              <a:rPr lang="de-DE" altLang="de-DE" sz="1600" b="0" i="0" u="none" err="1"/>
              <a:t>unemployment</a:t>
            </a:r>
            <a:r>
              <a:rPr lang="de-DE" altLang="de-DE" sz="1600" b="0" i="0" u="none"/>
              <a:t>, </a:t>
            </a:r>
            <a:r>
              <a:rPr lang="de-DE" altLang="de-DE" sz="1600" b="0" i="0" u="none" err="1"/>
              <a:t>health</a:t>
            </a:r>
            <a:r>
              <a:rPr lang="de-DE" altLang="de-DE" sz="1600" b="0" i="0" u="none"/>
              <a:t>, </a:t>
            </a:r>
            <a:r>
              <a:rPr lang="de-DE" altLang="de-DE" sz="1600" b="0" i="0" u="none" err="1"/>
              <a:t>pension</a:t>
            </a:r>
            <a:r>
              <a:rPr lang="de-DE" altLang="de-DE" sz="1600" b="0" i="0" u="none"/>
              <a:t> </a:t>
            </a:r>
            <a:r>
              <a:rPr lang="de-DE" altLang="de-DE" sz="1600" b="0" i="0" u="none" err="1"/>
              <a:t>or</a:t>
            </a:r>
            <a:r>
              <a:rPr lang="de-DE" altLang="de-DE" sz="1600" b="0" i="0" u="none"/>
              <a:t> </a:t>
            </a:r>
            <a:r>
              <a:rPr lang="de-DE" altLang="de-DE" sz="1600" b="0" i="0" u="none" err="1"/>
              <a:t>long</a:t>
            </a:r>
            <a:r>
              <a:rPr lang="de-DE" altLang="de-DE" sz="1600" b="0" i="0" u="none"/>
              <a:t>-term care </a:t>
            </a:r>
            <a:r>
              <a:rPr lang="de-DE" altLang="de-DE" sz="1600" b="0" i="0" u="none" err="1"/>
              <a:t>insurance</a:t>
            </a:r>
            <a:r>
              <a:rPr lang="de-DE" altLang="de-DE" sz="1600" b="0" i="0" u="none"/>
              <a:t> </a:t>
            </a:r>
            <a:r>
              <a:rPr lang="de-DE" altLang="de-DE" sz="1600" b="0" i="0" u="none" err="1"/>
              <a:t>benefits</a:t>
            </a:r>
            <a:r>
              <a:rPr lang="de-DE" altLang="de-DE" sz="1600" b="0" i="0" u="none"/>
              <a:t> </a:t>
            </a:r>
            <a:r>
              <a:rPr lang="de-DE" altLang="de-DE" sz="1600" b="0" i="0" u="none" err="1"/>
              <a:t>can</a:t>
            </a:r>
            <a:r>
              <a:rPr lang="de-DE" altLang="de-DE" sz="1600" b="0" i="0" u="none"/>
              <a:t> </a:t>
            </a:r>
            <a:r>
              <a:rPr lang="de-DE" altLang="de-DE" sz="1600" b="0" i="0" u="none" err="1"/>
              <a:t>decrease</a:t>
            </a:r>
            <a:r>
              <a:rPr lang="de-DE" altLang="de-DE" sz="1600" b="0" i="0" u="none"/>
              <a:t>. </a:t>
            </a:r>
            <a:r>
              <a:rPr lang="de-DE" altLang="de-DE" sz="1600" b="0" i="0" u="none" err="1"/>
              <a:t>However</a:t>
            </a:r>
            <a:r>
              <a:rPr lang="de-DE" altLang="de-DE" sz="1600" b="0" i="0" u="none"/>
              <a:t>, in </a:t>
            </a:r>
            <a:r>
              <a:rPr lang="de-DE" altLang="de-DE" sz="1600" b="0" i="0" u="none" err="1"/>
              <a:t>many</a:t>
            </a:r>
            <a:r>
              <a:rPr lang="de-DE" altLang="de-DE" sz="1600" b="0" i="0" u="none"/>
              <a:t> </a:t>
            </a:r>
            <a:r>
              <a:rPr lang="de-DE" altLang="de-DE" sz="1600" b="0" i="0" u="none" err="1"/>
              <a:t>cases</a:t>
            </a:r>
            <a:r>
              <a:rPr lang="de-DE" altLang="de-DE" sz="1600" b="0" i="0" u="none"/>
              <a:t> </a:t>
            </a:r>
            <a:r>
              <a:rPr lang="de-DE" altLang="de-DE" sz="1600" b="0" i="0" u="none" err="1"/>
              <a:t>the</a:t>
            </a:r>
            <a:r>
              <a:rPr lang="de-DE" altLang="de-DE" sz="1600" b="0" i="0" u="none"/>
              <a:t> </a:t>
            </a:r>
            <a:r>
              <a:rPr lang="de-DE" altLang="de-DE" sz="1600" b="0" i="0" u="none" err="1"/>
              <a:t>difference</a:t>
            </a:r>
            <a:r>
              <a:rPr lang="de-DE" altLang="de-DE" sz="1600" b="0" i="0" u="none"/>
              <a:t> </a:t>
            </a:r>
            <a:r>
              <a:rPr lang="de-DE" altLang="de-DE" sz="1600" b="0" i="0" u="none" err="1"/>
              <a:t>is</a:t>
            </a:r>
            <a:r>
              <a:rPr lang="de-DE" altLang="de-DE" sz="1600" b="0" i="0" u="none"/>
              <a:t> </a:t>
            </a:r>
            <a:r>
              <a:rPr lang="de-DE" altLang="de-DE" sz="1600" b="0" i="0" u="none" err="1"/>
              <a:t>only</a:t>
            </a:r>
            <a:r>
              <a:rPr lang="de-DE" altLang="de-DE" sz="1600" b="0" i="0" u="none"/>
              <a:t> a </a:t>
            </a:r>
            <a:r>
              <a:rPr lang="de-DE" altLang="de-DE" sz="1600" b="0" i="0" u="none" err="1"/>
              <a:t>few</a:t>
            </a:r>
            <a:r>
              <a:rPr lang="de-DE" altLang="de-DE" sz="1600" b="0" i="0" u="none"/>
              <a:t> </a:t>
            </a:r>
            <a:r>
              <a:rPr lang="de-DE" altLang="de-DE" sz="1600" b="0" i="0" u="none" err="1"/>
              <a:t>euros</a:t>
            </a:r>
            <a:r>
              <a:rPr lang="de-DE" altLang="de-DE" sz="1600" b="0" i="0" u="none"/>
              <a:t>.</a:t>
            </a:r>
          </a:p>
          <a:p>
            <a:pPr lvl="1">
              <a:spcBef>
                <a:spcPts val="317"/>
              </a:spcBef>
              <a:spcAft>
                <a:spcPct val="0"/>
              </a:spcAft>
            </a:pPr>
            <a:r>
              <a:rPr lang="de-DE" altLang="de-DE" sz="1600" b="0" i="0" u="none" err="1"/>
              <a:t>If</a:t>
            </a:r>
            <a:r>
              <a:rPr lang="de-DE" altLang="de-DE" sz="1600" b="0" i="0" u="none"/>
              <a:t> </a:t>
            </a:r>
            <a:r>
              <a:rPr lang="de-DE" altLang="de-DE" sz="1600" b="0" i="0" u="none" err="1"/>
              <a:t>gross</a:t>
            </a:r>
            <a:r>
              <a:rPr lang="de-DE" altLang="de-DE" sz="1600" b="0" i="0" u="none"/>
              <a:t> </a:t>
            </a:r>
            <a:r>
              <a:rPr lang="de-DE" altLang="de-DE" sz="1600" b="0" i="0" u="none" err="1"/>
              <a:t>income</a:t>
            </a:r>
            <a:r>
              <a:rPr lang="de-DE" altLang="de-DE" sz="1600" b="0" i="0" u="none"/>
              <a:t> falls </a:t>
            </a:r>
            <a:r>
              <a:rPr lang="de-DE" altLang="de-DE" sz="1600" b="0" i="0" u="none" err="1"/>
              <a:t>below</a:t>
            </a:r>
            <a:r>
              <a:rPr lang="de-DE" altLang="de-DE" sz="1600" b="0" i="0" u="none"/>
              <a:t> </a:t>
            </a:r>
            <a:r>
              <a:rPr lang="de-DE" altLang="de-DE" sz="1600" b="0" i="0" u="none" err="1"/>
              <a:t>the</a:t>
            </a:r>
            <a:r>
              <a:rPr lang="de-DE" altLang="de-DE" sz="1600" b="0" i="0" u="none"/>
              <a:t> </a:t>
            </a:r>
            <a:r>
              <a:rPr lang="de-DE" altLang="de-DE" sz="1600" b="0" i="0" u="none" err="1"/>
              <a:t>limit</a:t>
            </a:r>
            <a:r>
              <a:rPr lang="de-DE" altLang="de-DE" sz="1600" b="0" i="0" u="none"/>
              <a:t> </a:t>
            </a:r>
            <a:r>
              <a:rPr lang="de-DE" altLang="de-DE" sz="1600" b="0" i="0" u="none" err="1"/>
              <a:t>of</a:t>
            </a:r>
            <a:r>
              <a:rPr lang="de-DE" altLang="de-DE" sz="1600" b="0" i="0" u="none"/>
              <a:t> €</a:t>
            </a:r>
            <a:r>
              <a:rPr lang="de-DE" altLang="de-DE" sz="1600"/>
              <a:t> 69,300</a:t>
            </a:r>
            <a:r>
              <a:rPr lang="de-DE" altLang="de-DE" sz="1600" b="0" i="0" u="none"/>
              <a:t> (</a:t>
            </a:r>
            <a:r>
              <a:rPr lang="de-DE" altLang="de-DE" sz="1600" b="0" i="0" u="none" err="1"/>
              <a:t>compulsory</a:t>
            </a:r>
            <a:r>
              <a:rPr lang="de-DE" altLang="de-DE" sz="1600" b="0" i="0" u="none"/>
              <a:t> </a:t>
            </a:r>
            <a:r>
              <a:rPr lang="de-DE" altLang="de-DE" sz="1600" b="0" i="0" u="none" err="1"/>
              <a:t>insurance</a:t>
            </a:r>
            <a:r>
              <a:rPr lang="de-DE" altLang="de-DE" sz="1600" b="0" i="0" u="none"/>
              <a:t> </a:t>
            </a:r>
            <a:r>
              <a:rPr lang="de-DE" altLang="de-DE" sz="1600" b="0" i="0" u="none" err="1"/>
              <a:t>limit</a:t>
            </a:r>
            <a:r>
              <a:rPr lang="de-DE" altLang="de-DE" sz="1600" b="0" i="0" u="none"/>
              <a:t> </a:t>
            </a:r>
            <a:r>
              <a:rPr lang="de-DE" altLang="de-DE" sz="1600" b="0" i="0" u="none" err="1"/>
              <a:t>stipulated</a:t>
            </a:r>
            <a:r>
              <a:rPr lang="de-DE" altLang="de-DE" sz="1600" b="0" i="0" u="none"/>
              <a:t> </a:t>
            </a:r>
            <a:r>
              <a:rPr lang="de-DE" altLang="de-DE" sz="1600" b="0" i="0" u="none" err="1"/>
              <a:t>for</a:t>
            </a:r>
            <a:r>
              <a:rPr lang="de-DE" altLang="de-DE" sz="1600" b="0" i="0" u="none"/>
              <a:t> </a:t>
            </a:r>
            <a:r>
              <a:rPr lang="de-DE" altLang="de-DE" sz="1600" b="0" i="0" u="none" err="1"/>
              <a:t>health</a:t>
            </a:r>
            <a:r>
              <a:rPr lang="de-DE" altLang="de-DE" sz="1600" b="0" i="0" u="none"/>
              <a:t> and </a:t>
            </a:r>
            <a:r>
              <a:rPr lang="de-DE" altLang="de-DE" sz="1600" b="0" i="0" u="none" err="1"/>
              <a:t>long</a:t>
            </a:r>
            <a:r>
              <a:rPr lang="de-DE" altLang="de-DE" sz="1600" b="0" i="0" u="none"/>
              <a:t>-term care </a:t>
            </a:r>
            <a:r>
              <a:rPr lang="de-DE" altLang="de-DE" sz="1600" b="0" i="0" u="none" err="1"/>
              <a:t>insurance</a:t>
            </a:r>
            <a:r>
              <a:rPr lang="de-DE" altLang="de-DE" sz="1600" b="0" i="0" u="none"/>
              <a:t>, </a:t>
            </a:r>
            <a:r>
              <a:rPr lang="de-DE" altLang="de-DE" sz="1600" b="0" i="0" u="none" err="1"/>
              <a:t>as</a:t>
            </a:r>
            <a:r>
              <a:rPr lang="de-DE" altLang="de-DE" sz="1600" b="0" i="0" u="none"/>
              <a:t> </a:t>
            </a:r>
            <a:r>
              <a:rPr lang="de-DE" altLang="de-DE" sz="1600" b="0" i="0" u="none" err="1"/>
              <a:t>of</a:t>
            </a:r>
            <a:r>
              <a:rPr lang="de-DE" altLang="de-DE" sz="1600" b="0" i="0" u="none"/>
              <a:t> </a:t>
            </a:r>
            <a:r>
              <a:rPr lang="de-DE" altLang="de-DE" sz="1600"/>
              <a:t>2024</a:t>
            </a:r>
            <a:r>
              <a:rPr lang="de-DE" altLang="de-DE" sz="1600" b="0" i="0" u="none"/>
              <a:t>), </a:t>
            </a:r>
            <a:r>
              <a:rPr lang="de-DE" altLang="de-DE" sz="1600" b="0" i="0" u="none" err="1"/>
              <a:t>salary</a:t>
            </a:r>
            <a:r>
              <a:rPr lang="de-DE" altLang="de-DE" sz="1600" b="0" i="0" u="none"/>
              <a:t> </a:t>
            </a:r>
            <a:r>
              <a:rPr lang="de-DE" altLang="de-DE" sz="1600" b="0" i="0" u="none" err="1"/>
              <a:t>conversion</a:t>
            </a:r>
            <a:r>
              <a:rPr lang="de-DE" altLang="de-DE" sz="1600" b="0" i="0" u="none"/>
              <a:t> </a:t>
            </a:r>
            <a:r>
              <a:rPr lang="de-DE" altLang="de-DE" sz="1600" b="0" i="0" u="none" err="1"/>
              <a:t>can</a:t>
            </a:r>
            <a:r>
              <a:rPr lang="de-DE" altLang="de-DE" sz="1600" b="0" i="0" u="none"/>
              <a:t> also </a:t>
            </a:r>
            <a:r>
              <a:rPr lang="de-DE" altLang="de-DE" sz="1600" b="0" i="0" u="none" err="1"/>
              <a:t>result</a:t>
            </a:r>
            <a:r>
              <a:rPr lang="de-DE" altLang="de-DE" sz="1600" b="0" i="0" u="none"/>
              <a:t> in </a:t>
            </a:r>
            <a:r>
              <a:rPr lang="de-DE" altLang="de-DE" sz="1600" b="0" i="0" u="none" err="1"/>
              <a:t>the</a:t>
            </a:r>
            <a:r>
              <a:rPr lang="de-DE" altLang="de-DE" sz="1600" b="0" i="0" u="none"/>
              <a:t> </a:t>
            </a:r>
            <a:r>
              <a:rPr lang="de-DE" altLang="de-DE" sz="1600" b="0" i="0" u="none" err="1"/>
              <a:t>obligation</a:t>
            </a:r>
            <a:r>
              <a:rPr lang="de-DE" altLang="de-DE" sz="1600" b="0" i="0" u="none"/>
              <a:t> </a:t>
            </a:r>
            <a:r>
              <a:rPr lang="de-DE" altLang="de-DE" sz="1600" b="0" i="0" u="none" err="1"/>
              <a:t>to</a:t>
            </a:r>
            <a:r>
              <a:rPr lang="de-DE" altLang="de-DE" sz="1600" b="0" i="0" u="none"/>
              <a:t> </a:t>
            </a:r>
            <a:r>
              <a:rPr lang="de-DE" altLang="de-DE" sz="1600" b="0" i="0" u="none" err="1"/>
              <a:t>resume</a:t>
            </a:r>
            <a:r>
              <a:rPr lang="de-DE" altLang="de-DE" sz="1600" b="0" i="0" u="none"/>
              <a:t> </a:t>
            </a:r>
            <a:r>
              <a:rPr lang="de-DE" altLang="de-DE" sz="1600" b="0" i="0" u="none" err="1"/>
              <a:t>membership</a:t>
            </a:r>
            <a:r>
              <a:rPr lang="de-DE" altLang="de-DE" sz="1600" b="0" i="0" u="none"/>
              <a:t> </a:t>
            </a:r>
            <a:r>
              <a:rPr lang="de-DE" altLang="de-DE" sz="1600" b="0" i="0" u="none" err="1"/>
              <a:t>of</a:t>
            </a:r>
            <a:r>
              <a:rPr lang="de-DE" altLang="de-DE" sz="1600" b="0" i="0" u="none"/>
              <a:t> </a:t>
            </a:r>
            <a:r>
              <a:rPr lang="de-DE" altLang="de-DE" sz="1600" b="0" i="0" u="none" err="1"/>
              <a:t>statutory</a:t>
            </a:r>
            <a:r>
              <a:rPr lang="de-DE" altLang="de-DE" sz="1600" b="0" i="0" u="none"/>
              <a:t> </a:t>
            </a:r>
            <a:r>
              <a:rPr lang="de-DE" altLang="de-DE" sz="1600" b="0" i="0" u="none" err="1"/>
              <a:t>health</a:t>
            </a:r>
            <a:r>
              <a:rPr lang="de-DE" altLang="de-DE" sz="1600" b="0" i="0" u="none"/>
              <a:t> </a:t>
            </a:r>
            <a:r>
              <a:rPr lang="de-DE" altLang="de-DE" sz="1600" b="0" i="0" u="none" err="1"/>
              <a:t>insurance</a:t>
            </a:r>
            <a:r>
              <a:rPr lang="de-DE" altLang="de-DE" sz="1600" b="0" i="0" u="none"/>
              <a:t> </a:t>
            </a:r>
            <a:r>
              <a:rPr lang="de-DE" altLang="de-DE" sz="1600" b="0" i="0" u="none" err="1"/>
              <a:t>instead</a:t>
            </a:r>
            <a:r>
              <a:rPr lang="de-DE" altLang="de-DE" sz="1600" b="0" i="0" u="none"/>
              <a:t> </a:t>
            </a:r>
            <a:r>
              <a:rPr lang="de-DE" altLang="de-DE" sz="1600" b="0" i="0" u="none" err="1"/>
              <a:t>of</a:t>
            </a:r>
            <a:r>
              <a:rPr lang="de-DE" altLang="de-DE" sz="1600" b="0" i="0" u="none"/>
              <a:t> private </a:t>
            </a:r>
            <a:r>
              <a:rPr lang="de-DE" altLang="de-DE" sz="1600" b="0" i="0" u="none" err="1"/>
              <a:t>health</a:t>
            </a:r>
            <a:r>
              <a:rPr lang="de-DE" altLang="de-DE" sz="1600" b="0" i="0" u="none"/>
              <a:t> </a:t>
            </a:r>
            <a:r>
              <a:rPr lang="de-DE" altLang="de-DE" sz="1600" b="0" i="0" u="none" err="1"/>
              <a:t>insurance</a:t>
            </a:r>
            <a:r>
              <a:rPr lang="de-DE" altLang="de-DE" sz="1600" b="0" i="0" u="none"/>
              <a:t>.</a:t>
            </a:r>
            <a:endParaRPr lang="de-DE" altLang="de-DE" sz="1600" b="0" i="0" u="none">
              <a:cs typeface="Arial"/>
            </a:endParaRP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effect does a salary conversion scheme have on the statutory social security systems?</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10049014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Leaving service</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23</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The Allianz Support Fund can be continued with the new employer if the new employer agrees and is or becomes a member of the same pension provider. Otherwise, the retirement plan will remain paid-up until the benefit is claimed.</a:t>
            </a:r>
          </a:p>
          <a:p>
            <a:pPr lvl="1">
              <a:spcBef>
                <a:spcPts val="317"/>
              </a:spcBef>
              <a:spcAft>
                <a:spcPct val="0"/>
              </a:spcAft>
            </a:pPr>
            <a:r>
              <a:rPr lang="de-DE" altLang="de-DE" sz="1600" b="0" i="0" u="none"/>
              <a:t>The Support Fund cannot be continued as private contract.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with the Support Fund contract upon leaving service?</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41881655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Insolvency of the employer</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t>1 </a:t>
            </a:r>
            <a:r>
              <a:rPr lang="de-DE" sz="800" b="0" i="0" u="none"/>
              <a:t>However, the protection of the PSV is limited: In 2022, monthly pensions up to EUR 9,870 in the old federal states and EUR 9,450 in the new federal states are protected; capital payments up to EUR 1,184,400 in the old federal states and EUR 1,134,000 in the new federal states.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24</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Even if the employer were to become insolvent, the occupational pension of employees who come under the scope of the Company Pension Plans Act (BetrAVG) is protected via the Pension Guarantee Association (Pensions-Sicherungs-Verein PSV).</a:t>
            </a:r>
            <a:r>
              <a:rPr lang="de-DE" altLang="de-DE" sz="1600" b="0" i="0" u="none" baseline="30000"/>
              <a:t>1</a:t>
            </a:r>
            <a:r>
              <a:rPr lang="de-DE" altLang="de-DE" sz="1600" b="0" i="0" u="none"/>
              <a:t> Entitled employees who do not come under the scope of the BetrAVG (e. g. controlling managing directors-shareholders) are also sufficiently protected against the employer‘s insolvency through the  statutes or by additional pledging. Alternatively, in the event of insolvency, it is possible to have the indirect insurance transferred to the employee and then continue this insurance privately.</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Is the occupational pension protected if the company becomes insolvent?</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9711431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109CE-3AE7-424F-8D99-B77F2689CF48}"/>
              </a:ext>
            </a:extLst>
          </p:cNvPr>
          <p:cNvSpPr>
            <a:spLocks noGrp="1"/>
          </p:cNvSpPr>
          <p:nvPr>
            <p:ph type="title"/>
          </p:nvPr>
        </p:nvSpPr>
        <p:spPr/>
        <p:txBody>
          <a:bodyPr/>
          <a:lstStyle/>
          <a:p>
            <a:r>
              <a:rPr lang="de-DE" err="1"/>
              <a:t>Insolvency</a:t>
            </a:r>
            <a:r>
              <a:rPr lang="de-DE"/>
              <a:t> </a:t>
            </a:r>
            <a:r>
              <a:rPr lang="de-DE" err="1"/>
              <a:t>protection</a:t>
            </a:r>
            <a:r>
              <a:rPr lang="de-DE"/>
              <a:t> </a:t>
            </a:r>
            <a:r>
              <a:rPr lang="de-DE" err="1"/>
              <a:t>by</a:t>
            </a:r>
            <a:r>
              <a:rPr lang="de-DE"/>
              <a:t> PSV</a:t>
            </a:r>
            <a:endParaRPr lang="en-US"/>
          </a:p>
        </p:txBody>
      </p:sp>
      <p:sp>
        <p:nvSpPr>
          <p:cNvPr id="4" name="Content Placeholder 3">
            <a:extLst>
              <a:ext uri="{FF2B5EF4-FFF2-40B4-BE49-F238E27FC236}">
                <a16:creationId xmlns:a16="http://schemas.microsoft.com/office/drawing/2014/main" id="{625626C3-A615-4D6A-BC68-52101A04BB6A}"/>
              </a:ext>
            </a:extLst>
          </p:cNvPr>
          <p:cNvSpPr>
            <a:spLocks noGrp="1"/>
          </p:cNvSpPr>
          <p:nvPr>
            <p:ph sz="half" idx="1"/>
          </p:nvPr>
        </p:nvSpPr>
        <p:spPr>
          <a:xfrm>
            <a:off x="447556" y="1808163"/>
            <a:ext cx="5329616" cy="4357687"/>
          </a:xfrm>
        </p:spPr>
        <p:txBody>
          <a:bodyPr/>
          <a:lstStyle/>
          <a:p>
            <a:pPr marL="362585" indent="-362585">
              <a:buClr>
                <a:schemeClr val="bg1"/>
              </a:buClr>
              <a:buFont typeface="Arial" panose="020B0604020202020204" pitchFamily="34" charset="0"/>
              <a:buChar char="•"/>
            </a:pPr>
            <a:r>
              <a:rPr lang="en-US" altLang="de-DE" sz="1600" dirty="0"/>
              <a:t>For  legally vested rights and current benefits</a:t>
            </a:r>
            <a:endParaRPr lang="de-DE" dirty="0"/>
          </a:p>
          <a:p>
            <a:pPr marL="362585" indent="-362585">
              <a:buClr>
                <a:schemeClr val="bg1"/>
              </a:buClr>
              <a:buFont typeface="Arial" panose="020B0604020202020204" pitchFamily="34" charset="0"/>
              <a:buChar char="•"/>
            </a:pPr>
            <a:r>
              <a:rPr lang="en-US" altLang="de-DE" sz="1600" dirty="0"/>
              <a:t>Minimum age must be met</a:t>
            </a:r>
            <a:endParaRPr lang="en-US" altLang="de-DE" sz="1600" dirty="0">
              <a:cs typeface="Arial" panose="020B0604020202020204"/>
            </a:endParaRPr>
          </a:p>
          <a:p>
            <a:pPr marL="362585" indent="-362585">
              <a:buClr>
                <a:schemeClr val="bg1"/>
              </a:buClr>
              <a:buFont typeface="Arial" panose="020B0604020202020204" pitchFamily="34" charset="0"/>
              <a:buChar char="•"/>
            </a:pPr>
            <a:r>
              <a:rPr lang="de-DE" altLang="de-DE" sz="1600" b="1" dirty="0"/>
              <a:t>Maximum </a:t>
            </a:r>
            <a:r>
              <a:rPr lang="de-DE" altLang="de-DE" sz="1600" b="1" dirty="0" err="1"/>
              <a:t>limits</a:t>
            </a:r>
            <a:endParaRPr lang="de-DE" altLang="de-DE" sz="1600" b="1" dirty="0">
              <a:cs typeface="Arial" panose="020B0604020202020204"/>
            </a:endParaRPr>
          </a:p>
          <a:p>
            <a:pPr marL="362585" indent="-362585">
              <a:buClr>
                <a:schemeClr val="bg1"/>
              </a:buClr>
              <a:buFont typeface="Arial" panose="020B0604020202020204" pitchFamily="34" charset="0"/>
              <a:buChar char="•"/>
            </a:pPr>
            <a:r>
              <a:rPr lang="en-US" altLang="de-DE" sz="1600" b="1" dirty="0"/>
              <a:t>For </a:t>
            </a:r>
            <a:r>
              <a:rPr lang="de-DE" sz="1600" b="1" dirty="0" err="1"/>
              <a:t>salary</a:t>
            </a:r>
            <a:r>
              <a:rPr lang="de-DE" sz="1600" b="1" dirty="0"/>
              <a:t> </a:t>
            </a:r>
            <a:r>
              <a:rPr lang="de-DE" sz="1600" b="1" dirty="0" err="1"/>
              <a:t>conversion</a:t>
            </a:r>
            <a:r>
              <a:rPr lang="en-US" altLang="de-DE" sz="1600" b="1" dirty="0"/>
              <a:t> in the first 2 years </a:t>
            </a:r>
            <a:r>
              <a:rPr lang="de-DE" sz="1600" b="1" dirty="0" err="1"/>
              <a:t>up</a:t>
            </a:r>
            <a:r>
              <a:rPr lang="de-DE" sz="1600" b="1" dirty="0"/>
              <a:t> </a:t>
            </a:r>
            <a:r>
              <a:rPr lang="de-DE" sz="1600" b="1" dirty="0" err="1"/>
              <a:t>to</a:t>
            </a:r>
            <a:r>
              <a:rPr lang="de-DE" sz="1600" b="1" dirty="0"/>
              <a:t> 4%</a:t>
            </a:r>
            <a:r>
              <a:rPr lang="de-DE" sz="1600" dirty="0"/>
              <a:t> </a:t>
            </a:r>
            <a:r>
              <a:rPr lang="de-DE" sz="1600" dirty="0" err="1"/>
              <a:t>of</a:t>
            </a:r>
            <a:r>
              <a:rPr lang="de-DE" sz="1600" dirty="0"/>
              <a:t> </a:t>
            </a:r>
            <a:r>
              <a:rPr lang="de-DE" sz="1600" dirty="0" err="1"/>
              <a:t>the</a:t>
            </a:r>
            <a:r>
              <a:rPr lang="de-DE" sz="1600" dirty="0"/>
              <a:t> </a:t>
            </a:r>
            <a:r>
              <a:rPr lang="de-DE" sz="1600" dirty="0" err="1"/>
              <a:t>contribution</a:t>
            </a:r>
            <a:r>
              <a:rPr lang="de-DE" sz="1600" dirty="0"/>
              <a:t> </a:t>
            </a:r>
            <a:r>
              <a:rPr lang="de-DE" sz="1600" dirty="0" err="1"/>
              <a:t>assessment</a:t>
            </a:r>
            <a:r>
              <a:rPr lang="de-DE" sz="1600" dirty="0"/>
              <a:t> </a:t>
            </a:r>
            <a:r>
              <a:rPr lang="de-DE" sz="1600" dirty="0" err="1"/>
              <a:t>ceiling</a:t>
            </a:r>
            <a:r>
              <a:rPr lang="de-DE" sz="1600" dirty="0"/>
              <a:t> </a:t>
            </a:r>
            <a:r>
              <a:rPr lang="de-DE" sz="1600" dirty="0" err="1"/>
              <a:t>stipulated</a:t>
            </a:r>
            <a:r>
              <a:rPr lang="de-DE" sz="1600" dirty="0"/>
              <a:t> </a:t>
            </a:r>
            <a:r>
              <a:rPr lang="de-DE" sz="1600" dirty="0" err="1"/>
              <a:t>for</a:t>
            </a:r>
            <a:r>
              <a:rPr lang="de-DE" sz="1600" dirty="0"/>
              <a:t> West German </a:t>
            </a:r>
            <a:r>
              <a:rPr lang="de-DE" sz="1600" dirty="0" err="1"/>
              <a:t>statutory</a:t>
            </a:r>
            <a:r>
              <a:rPr lang="de-DE" sz="1600" dirty="0"/>
              <a:t> </a:t>
            </a:r>
            <a:r>
              <a:rPr lang="de-DE" sz="1600" dirty="0" err="1"/>
              <a:t>pension</a:t>
            </a:r>
            <a:r>
              <a:rPr lang="de-DE" sz="1600" dirty="0"/>
              <a:t> </a:t>
            </a:r>
            <a:r>
              <a:rPr lang="de-DE" sz="1600" dirty="0" err="1"/>
              <a:t>insurance</a:t>
            </a:r>
            <a:endParaRPr lang="de-DE" altLang="de-DE" sz="1600" dirty="0">
              <a:cs typeface="Arial" panose="020B0604020202020204"/>
            </a:endParaRPr>
          </a:p>
          <a:p>
            <a:pPr marL="362585" indent="-362585">
              <a:buClr>
                <a:schemeClr val="bg1"/>
              </a:buClr>
              <a:buFont typeface="Arial" panose="020B0604020202020204" pitchFamily="34" charset="0"/>
              <a:buChar char="•"/>
            </a:pPr>
            <a:r>
              <a:rPr lang="en-US" altLang="de-DE" sz="1600" b="1" dirty="0"/>
              <a:t>Pledge of the indirect insurance policy</a:t>
            </a:r>
            <a:endParaRPr lang="en-US" altLang="de-DE" sz="1600" b="1" dirty="0">
              <a:cs typeface="Arial" panose="020B0604020202020204"/>
            </a:endParaRPr>
          </a:p>
          <a:p>
            <a:pPr marL="362585" indent="-362585">
              <a:buClr>
                <a:schemeClr val="bg1"/>
              </a:buClr>
              <a:buFont typeface="Arial" panose="020B0604020202020204" pitchFamily="34" charset="0"/>
              <a:buChar char="•"/>
            </a:pPr>
            <a:r>
              <a:rPr lang="de-DE" sz="1600" b="1" dirty="0"/>
              <a:t>Assessment </a:t>
            </a:r>
            <a:r>
              <a:rPr lang="de-DE" sz="1600" b="1" dirty="0" err="1"/>
              <a:t>ceiling</a:t>
            </a:r>
            <a:r>
              <a:rPr lang="de-DE" altLang="de-DE" sz="1600" b="1" dirty="0"/>
              <a:t>:</a:t>
            </a:r>
            <a:br>
              <a:rPr lang="de-DE" altLang="de-DE" sz="1600" b="1" dirty="0"/>
            </a:br>
            <a:r>
              <a:rPr lang="en-US" altLang="de-DE" sz="1600" u="sng" dirty="0"/>
              <a:t>Pension commitment: </a:t>
            </a:r>
            <a:r>
              <a:rPr lang="en-US" altLang="de-DE" sz="1600" dirty="0"/>
              <a:t>Sum of annual (legally vested) pension benefits times 25 % times 20</a:t>
            </a:r>
            <a:br>
              <a:rPr lang="de-DE" altLang="de-DE" sz="1600" dirty="0"/>
            </a:br>
            <a:r>
              <a:rPr lang="en-US" altLang="de-DE" sz="1600" u="sng" dirty="0"/>
              <a:t>Capital commitment: </a:t>
            </a:r>
            <a:r>
              <a:rPr lang="en-US" altLang="de-DE" sz="1600" dirty="0"/>
              <a:t>10% of the (statutory </a:t>
            </a:r>
            <a:r>
              <a:rPr lang="en-US" altLang="de-DE" dirty="0"/>
              <a:t>vested</a:t>
            </a:r>
            <a:r>
              <a:rPr lang="en-US" altLang="de-DE" sz="1600" dirty="0"/>
              <a:t>) pension benefit times 25% times 20</a:t>
            </a:r>
            <a:endParaRPr lang="de-DE" sz="1600" dirty="0">
              <a:cs typeface="Arial" panose="020B0604020202020204"/>
            </a:endParaRPr>
          </a:p>
          <a:p>
            <a:pPr marL="362585" indent="-362585">
              <a:buClr>
                <a:schemeClr val="bg1"/>
              </a:buClr>
              <a:buFont typeface="Arial" panose="020B0604020202020204" pitchFamily="34" charset="0"/>
              <a:buChar char="•"/>
            </a:pPr>
            <a:endParaRPr lang="de-DE" sz="1600" dirty="0">
              <a:cs typeface="Arial" panose="020B0604020202020204"/>
            </a:endParaRPr>
          </a:p>
          <a:p>
            <a:pPr marL="302260" indent="-302260">
              <a:buClr>
                <a:schemeClr val="bg1"/>
              </a:buClr>
              <a:buFont typeface="Arial" panose="020B0604020202020204" pitchFamily="34" charset="0"/>
              <a:buChar char="•"/>
            </a:pPr>
            <a:endParaRPr lang="en-US" dirty="0">
              <a:cs typeface="Arial" panose="020B0604020202020204"/>
            </a:endParaRPr>
          </a:p>
        </p:txBody>
      </p:sp>
      <p:graphicFrame>
        <p:nvGraphicFramePr>
          <p:cNvPr id="6" name="Table 6">
            <a:extLst>
              <a:ext uri="{FF2B5EF4-FFF2-40B4-BE49-F238E27FC236}">
                <a16:creationId xmlns:a16="http://schemas.microsoft.com/office/drawing/2014/main" id="{284D14DB-E11D-4E1E-B22E-B84E00101B63}"/>
              </a:ext>
            </a:extLst>
          </p:cNvPr>
          <p:cNvGraphicFramePr>
            <a:graphicFrameLocks noGrp="1"/>
          </p:cNvGraphicFramePr>
          <p:nvPr>
            <p:ph sz="half" idx="2"/>
          </p:nvPr>
        </p:nvGraphicFramePr>
        <p:xfrm>
          <a:off x="6203968" y="1628307"/>
          <a:ext cx="5508605" cy="4603555"/>
        </p:xfrm>
        <a:graphic>
          <a:graphicData uri="http://schemas.openxmlformats.org/drawingml/2006/table">
            <a:tbl>
              <a:tblPr firstRow="1" bandRow="1">
                <a:tableStyleId>{7DF18680-E054-41AD-8BC1-D1AEF772440D}</a:tableStyleId>
              </a:tblPr>
              <a:tblGrid>
                <a:gridCol w="1550750">
                  <a:extLst>
                    <a:ext uri="{9D8B030D-6E8A-4147-A177-3AD203B41FA5}">
                      <a16:colId xmlns:a16="http://schemas.microsoft.com/office/drawing/2014/main" val="2898647928"/>
                    </a:ext>
                  </a:extLst>
                </a:gridCol>
                <a:gridCol w="1550750">
                  <a:extLst>
                    <a:ext uri="{9D8B030D-6E8A-4147-A177-3AD203B41FA5}">
                      <a16:colId xmlns:a16="http://schemas.microsoft.com/office/drawing/2014/main" val="2090549212"/>
                    </a:ext>
                  </a:extLst>
                </a:gridCol>
                <a:gridCol w="2407105">
                  <a:extLst>
                    <a:ext uri="{9D8B030D-6E8A-4147-A177-3AD203B41FA5}">
                      <a16:colId xmlns:a16="http://schemas.microsoft.com/office/drawing/2014/main" val="1787978948"/>
                    </a:ext>
                  </a:extLst>
                </a:gridCol>
              </a:tblGrid>
              <a:tr h="2540646">
                <a:tc>
                  <a:txBody>
                    <a:bodyPr/>
                    <a:lstStyle>
                      <a:lvl1pPr algn="l" eaLnBrk="0" hangingPunct="0">
                        <a:tabLst>
                          <a:tab pos="195263" algn="l"/>
                        </a:tabLst>
                        <a:defRPr>
                          <a:solidFill>
                            <a:schemeClr val="accent1"/>
                          </a:solidFill>
                          <a:latin typeface="Arial" panose="020B0604020202020204" pitchFamily="34" charset="0"/>
                        </a:defRPr>
                      </a:lvl1pPr>
                      <a:lvl2pPr marL="1588" algn="l" eaLnBrk="0" hangingPunct="0">
                        <a:tabLst>
                          <a:tab pos="195263" algn="l"/>
                        </a:tabLst>
                        <a:defRPr sz="1600">
                          <a:solidFill>
                            <a:schemeClr val="tx1"/>
                          </a:solidFill>
                          <a:latin typeface="Arial" panose="020B0604020202020204" pitchFamily="34" charset="0"/>
                        </a:defRPr>
                      </a:lvl2pPr>
                      <a:lvl3pPr marL="3175" algn="l" eaLnBrk="0" hangingPunct="0">
                        <a:tabLst>
                          <a:tab pos="195263" algn="l"/>
                        </a:tabLst>
                        <a:defRPr sz="1600">
                          <a:solidFill>
                            <a:schemeClr val="tx1"/>
                          </a:solidFill>
                          <a:latin typeface="Arial" panose="020B0604020202020204" pitchFamily="34" charset="0"/>
                        </a:defRPr>
                      </a:lvl3pPr>
                      <a:lvl4pPr marL="193675" algn="l" eaLnBrk="0" hangingPunct="0">
                        <a:buClr>
                          <a:schemeClr val="tx1"/>
                        </a:buClr>
                        <a:tabLst>
                          <a:tab pos="195263" algn="l"/>
                        </a:tabLst>
                        <a:defRPr sz="1600">
                          <a:solidFill>
                            <a:schemeClr val="tx1"/>
                          </a:solidFill>
                          <a:latin typeface="Arial" panose="020B0604020202020204" pitchFamily="34" charset="0"/>
                        </a:defRPr>
                      </a:lvl4pPr>
                      <a:lvl5pPr marL="396875" algn="l" eaLnBrk="0" hangingPunct="0">
                        <a:buClr>
                          <a:schemeClr val="tx1"/>
                        </a:buClr>
                        <a:tabLst>
                          <a:tab pos="195263" algn="l"/>
                        </a:tabLst>
                        <a:defRPr sz="1600">
                          <a:solidFill>
                            <a:schemeClr val="tx1"/>
                          </a:solidFill>
                          <a:latin typeface="Arial" panose="020B0604020202020204" pitchFamily="34" charset="0"/>
                        </a:defRPr>
                      </a:lvl5pPr>
                      <a:lvl6pPr marL="8540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6pPr>
                      <a:lvl7pPr marL="13112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7pPr>
                      <a:lvl8pPr marL="17684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8pPr>
                      <a:lvl9pPr marL="22256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err="1">
                          <a:ln>
                            <a:noFill/>
                          </a:ln>
                          <a:solidFill>
                            <a:schemeClr val="bg1"/>
                          </a:solidFill>
                          <a:effectLst/>
                        </a:rPr>
                        <a:t>Years</a:t>
                      </a:r>
                      <a:endParaRPr kumimoji="0" lang="de-DE" altLang="de-DE" sz="1300" b="0" i="0" u="none" strike="noStrike" cap="none" normalizeH="0" baseline="0">
                        <a:ln>
                          <a:noFill/>
                        </a:ln>
                        <a:solidFill>
                          <a:schemeClr val="bg1"/>
                        </a:solidFill>
                        <a:effectLst/>
                        <a:latin typeface="+mj-lt"/>
                      </a:endParaRPr>
                    </a:p>
                  </a:txBody>
                  <a:tcPr marL="96939" marR="96939" marT="49514" marB="49514" horzOverflow="overflow"/>
                </a:tc>
                <a:tc>
                  <a:txBody>
                    <a:bodyPr/>
                    <a:lstStyle>
                      <a:lvl1pPr algn="l" eaLnBrk="0" hangingPunct="0">
                        <a:tabLst>
                          <a:tab pos="195263" algn="l"/>
                        </a:tabLst>
                        <a:defRPr>
                          <a:solidFill>
                            <a:schemeClr val="accent1"/>
                          </a:solidFill>
                          <a:latin typeface="Arial" panose="020B0604020202020204" pitchFamily="34" charset="0"/>
                        </a:defRPr>
                      </a:lvl1pPr>
                      <a:lvl2pPr marL="1588" algn="l" eaLnBrk="0" hangingPunct="0">
                        <a:tabLst>
                          <a:tab pos="195263" algn="l"/>
                        </a:tabLst>
                        <a:defRPr sz="1600">
                          <a:solidFill>
                            <a:schemeClr val="tx1"/>
                          </a:solidFill>
                          <a:latin typeface="Arial" panose="020B0604020202020204" pitchFamily="34" charset="0"/>
                        </a:defRPr>
                      </a:lvl2pPr>
                      <a:lvl3pPr marL="3175" algn="l" eaLnBrk="0" hangingPunct="0">
                        <a:tabLst>
                          <a:tab pos="195263" algn="l"/>
                        </a:tabLst>
                        <a:defRPr sz="1600">
                          <a:solidFill>
                            <a:schemeClr val="tx1"/>
                          </a:solidFill>
                          <a:latin typeface="Arial" panose="020B0604020202020204" pitchFamily="34" charset="0"/>
                        </a:defRPr>
                      </a:lvl3pPr>
                      <a:lvl4pPr marL="193675" algn="l" eaLnBrk="0" hangingPunct="0">
                        <a:buClr>
                          <a:schemeClr val="tx1"/>
                        </a:buClr>
                        <a:tabLst>
                          <a:tab pos="195263" algn="l"/>
                        </a:tabLst>
                        <a:defRPr sz="1600">
                          <a:solidFill>
                            <a:schemeClr val="tx1"/>
                          </a:solidFill>
                          <a:latin typeface="Arial" panose="020B0604020202020204" pitchFamily="34" charset="0"/>
                        </a:defRPr>
                      </a:lvl4pPr>
                      <a:lvl5pPr marL="396875" algn="l" eaLnBrk="0" hangingPunct="0">
                        <a:buClr>
                          <a:schemeClr val="tx1"/>
                        </a:buClr>
                        <a:tabLst>
                          <a:tab pos="195263" algn="l"/>
                        </a:tabLst>
                        <a:defRPr sz="1600">
                          <a:solidFill>
                            <a:schemeClr val="tx1"/>
                          </a:solidFill>
                          <a:latin typeface="Arial" panose="020B0604020202020204" pitchFamily="34" charset="0"/>
                        </a:defRPr>
                      </a:lvl5pPr>
                      <a:lvl6pPr marL="8540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6pPr>
                      <a:lvl7pPr marL="13112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7pPr>
                      <a:lvl8pPr marL="17684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8pPr>
                      <a:lvl9pPr marL="22256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solidFill>
                            <a:schemeClr val="bg1"/>
                          </a:solidFill>
                          <a:effectLst/>
                        </a:rPr>
                        <a:t>Promille </a:t>
                      </a:r>
                      <a:r>
                        <a:rPr kumimoji="0" lang="de-DE" altLang="de-DE" sz="1300" u="none" strike="noStrike" cap="none" normalizeH="0" baseline="0" err="1">
                          <a:ln>
                            <a:noFill/>
                          </a:ln>
                          <a:solidFill>
                            <a:schemeClr val="bg1"/>
                          </a:solidFill>
                          <a:effectLst/>
                        </a:rPr>
                        <a:t>set</a:t>
                      </a:r>
                      <a:endParaRPr kumimoji="0" lang="de-DE" altLang="de-DE" sz="1300" b="0" i="0" u="none" strike="noStrike" cap="none" normalizeH="0" baseline="0">
                        <a:ln>
                          <a:noFill/>
                        </a:ln>
                        <a:solidFill>
                          <a:schemeClr val="bg1"/>
                        </a:solidFill>
                        <a:effectLst/>
                        <a:latin typeface="+mj-lt"/>
                      </a:endParaRPr>
                    </a:p>
                  </a:txBody>
                  <a:tcPr marL="96939" marR="96939" marT="49514" marB="49514" horzOverflow="overflow"/>
                </a:tc>
                <a:tc>
                  <a:txBody>
                    <a:bodyPr/>
                    <a:lstStyle>
                      <a:lvl1pPr algn="l" eaLnBrk="0" hangingPunct="0">
                        <a:tabLst>
                          <a:tab pos="195263" algn="l"/>
                        </a:tabLst>
                        <a:defRPr>
                          <a:solidFill>
                            <a:schemeClr val="accent1"/>
                          </a:solidFill>
                          <a:latin typeface="Arial" panose="020B0604020202020204" pitchFamily="34" charset="0"/>
                        </a:defRPr>
                      </a:lvl1pPr>
                      <a:lvl2pPr marL="1588" algn="l" eaLnBrk="0" hangingPunct="0">
                        <a:tabLst>
                          <a:tab pos="195263" algn="l"/>
                        </a:tabLst>
                        <a:defRPr sz="1600">
                          <a:solidFill>
                            <a:schemeClr val="tx1"/>
                          </a:solidFill>
                          <a:latin typeface="Arial" panose="020B0604020202020204" pitchFamily="34" charset="0"/>
                        </a:defRPr>
                      </a:lvl2pPr>
                      <a:lvl3pPr marL="3175" algn="l" eaLnBrk="0" hangingPunct="0">
                        <a:tabLst>
                          <a:tab pos="195263" algn="l"/>
                        </a:tabLst>
                        <a:defRPr sz="1600">
                          <a:solidFill>
                            <a:schemeClr val="tx1"/>
                          </a:solidFill>
                          <a:latin typeface="Arial" panose="020B0604020202020204" pitchFamily="34" charset="0"/>
                        </a:defRPr>
                      </a:lvl3pPr>
                      <a:lvl4pPr marL="193675" algn="l" eaLnBrk="0" hangingPunct="0">
                        <a:buClr>
                          <a:schemeClr val="tx1"/>
                        </a:buClr>
                        <a:tabLst>
                          <a:tab pos="195263" algn="l"/>
                        </a:tabLst>
                        <a:defRPr sz="1600">
                          <a:solidFill>
                            <a:schemeClr val="tx1"/>
                          </a:solidFill>
                          <a:latin typeface="Arial" panose="020B0604020202020204" pitchFamily="34" charset="0"/>
                        </a:defRPr>
                      </a:lvl4pPr>
                      <a:lvl5pPr marL="396875" algn="l" eaLnBrk="0" hangingPunct="0">
                        <a:buClr>
                          <a:schemeClr val="tx1"/>
                        </a:buClr>
                        <a:tabLst>
                          <a:tab pos="195263" algn="l"/>
                        </a:tabLst>
                        <a:defRPr sz="1600">
                          <a:solidFill>
                            <a:schemeClr val="tx1"/>
                          </a:solidFill>
                          <a:latin typeface="Arial" panose="020B0604020202020204" pitchFamily="34" charset="0"/>
                        </a:defRPr>
                      </a:lvl5pPr>
                      <a:lvl6pPr marL="8540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6pPr>
                      <a:lvl7pPr marL="13112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7pPr>
                      <a:lvl8pPr marL="17684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8pPr>
                      <a:lvl9pPr marL="2225675" eaLnBrk="0" fontAlgn="base" hangingPunct="0">
                        <a:spcBef>
                          <a:spcPct val="0"/>
                        </a:spcBef>
                        <a:spcAft>
                          <a:spcPct val="30000"/>
                        </a:spcAft>
                        <a:buClr>
                          <a:schemeClr val="tx1"/>
                        </a:buClr>
                        <a:tabLst>
                          <a:tab pos="195263" algn="l"/>
                        </a:tabLst>
                        <a:defRPr sz="1600">
                          <a:solidFill>
                            <a:schemeClr val="tx1"/>
                          </a:solidFill>
                          <a:latin typeface="Arial" panose="020B0604020202020204" pitchFamily="34" charset="0"/>
                        </a:defRPr>
                      </a:lvl9pPr>
                    </a:lstStyle>
                    <a:p>
                      <a:pPr marL="0" marR="0" lvl="0" indent="0" algn="l" rtl="0" eaLnBrk="0" fontAlgn="base" latinLnBrk="0" hangingPunct="0">
                        <a:lnSpc>
                          <a:spcPct val="100000"/>
                        </a:lnSpc>
                        <a:spcBef>
                          <a:spcPct val="0"/>
                        </a:spcBef>
                        <a:spcAft>
                          <a:spcPct val="30000"/>
                        </a:spcAft>
                        <a:buClrTx/>
                        <a:buSzTx/>
                        <a:buFontTx/>
                        <a:buNone/>
                      </a:pPr>
                      <a:r>
                        <a:rPr kumimoji="0" lang="en-US" altLang="de-DE" sz="1300" u="none" strike="noStrike" cap="none" normalizeH="0" baseline="0">
                          <a:ln>
                            <a:noFill/>
                          </a:ln>
                          <a:solidFill>
                            <a:schemeClr val="bg1"/>
                          </a:solidFill>
                          <a:effectLst/>
                        </a:rPr>
                        <a:t>PSV annual contribution (with a monthly contribution of € 105,81)</a:t>
                      </a:r>
                      <a:r>
                        <a:rPr lang="de-DE" altLang="de-DE" sz="1300" u="none" strike="noStrike" cap="none" normalizeH="0" baseline="0">
                          <a:ln>
                            <a:noFill/>
                          </a:ln>
                          <a:solidFill>
                            <a:schemeClr val="bg1"/>
                          </a:solidFill>
                          <a:effectLst/>
                        </a:rPr>
                        <a:t> </a:t>
                      </a:r>
                      <a:endParaRPr kumimoji="0" lang="de-DE" altLang="de-DE" sz="1300" u="none" strike="noStrike" cap="none" normalizeH="0" baseline="0">
                        <a:ln>
                          <a:noFill/>
                        </a:ln>
                        <a:solidFill>
                          <a:schemeClr val="bg1"/>
                        </a:solidFill>
                        <a:effectLst/>
                      </a:endParaRP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en-US" altLang="de-DE" sz="1300" b="0" u="none" strike="noStrike" cap="none" normalizeH="0" baseline="0">
                          <a:ln>
                            <a:noFill/>
                          </a:ln>
                          <a:solidFill>
                            <a:schemeClr val="bg1"/>
                          </a:solidFill>
                          <a:effectLst/>
                        </a:rPr>
                        <a:t>This corresponds to the following promised benefit</a:t>
                      </a:r>
                      <a:r>
                        <a:rPr kumimoji="0" lang="de-DE" altLang="de-DE" sz="1300" b="0" u="none" strike="noStrike" cap="none" normalizeH="0" baseline="0">
                          <a:ln>
                            <a:noFill/>
                          </a:ln>
                          <a:solidFill>
                            <a:schemeClr val="bg1"/>
                          </a:solidFill>
                          <a:effectLst/>
                        </a:rPr>
                        <a:t>:</a:t>
                      </a:r>
                    </a:p>
                    <a:p>
                      <a:pPr marL="0" marR="0" lvl="0" indent="0" algn="l" rtl="0" eaLnBrk="0" fontAlgn="base" latinLnBrk="0" hangingPunct="0">
                        <a:lnSpc>
                          <a:spcPct val="100000"/>
                        </a:lnSpc>
                        <a:spcBef>
                          <a:spcPct val="0"/>
                        </a:spcBef>
                        <a:spcAft>
                          <a:spcPct val="30000"/>
                        </a:spcAft>
                        <a:buClrTx/>
                        <a:buSzTx/>
                        <a:buFontTx/>
                        <a:buNone/>
                      </a:pPr>
                      <a:r>
                        <a:rPr lang="de-DE" altLang="de-DE" sz="1300" b="0" u="none" strike="noStrike" cap="none" normalizeH="0" baseline="0">
                          <a:ln>
                            <a:noFill/>
                          </a:ln>
                          <a:solidFill>
                            <a:schemeClr val="bg1"/>
                          </a:solidFill>
                          <a:effectLst/>
                        </a:rPr>
                        <a:t>RSKU1U </a:t>
                      </a:r>
                      <a:r>
                        <a:rPr kumimoji="0" lang="de-DE" altLang="de-DE" sz="1300" b="0" u="none" strike="noStrike" cap="none" normalizeH="0" baseline="0">
                          <a:ln>
                            <a:noFill/>
                          </a:ln>
                          <a:solidFill>
                            <a:schemeClr val="bg1"/>
                          </a:solidFill>
                          <a:effectLst/>
                        </a:rPr>
                        <a:t>=</a:t>
                      </a:r>
                      <a:r>
                        <a:rPr lang="de-DE" altLang="de-DE" sz="1300" b="0" u="none" strike="noStrike" cap="none" normalizeH="0" baseline="0">
                          <a:ln>
                            <a:noFill/>
                          </a:ln>
                          <a:solidFill>
                            <a:schemeClr val="bg1"/>
                          </a:solidFill>
                          <a:effectLst/>
                        </a:rPr>
                        <a:t> </a:t>
                      </a:r>
                      <a:r>
                        <a:rPr lang="de-DE" altLang="de-DE" sz="1300" b="1" u="none" strike="noStrike" cap="none" normalizeH="0" baseline="0">
                          <a:ln>
                            <a:noFill/>
                          </a:ln>
                          <a:solidFill>
                            <a:schemeClr val="bg1"/>
                          </a:solidFill>
                          <a:effectLst/>
                        </a:rPr>
                        <a:t>€ 1,200 annual </a:t>
                      </a:r>
                      <a:r>
                        <a:rPr lang="de-DE" altLang="de-DE" sz="1300" b="1" u="none" strike="noStrike" cap="none" normalizeH="0" baseline="0" err="1">
                          <a:ln>
                            <a:noFill/>
                          </a:ln>
                          <a:solidFill>
                            <a:schemeClr val="bg1"/>
                          </a:solidFill>
                          <a:effectLst/>
                        </a:rPr>
                        <a:t>pension</a:t>
                      </a:r>
                      <a:r>
                        <a:rPr lang="de-DE" altLang="de-DE" sz="1300" b="0" u="none" strike="noStrike" cap="none" normalizeH="0" baseline="0">
                          <a:ln>
                            <a:noFill/>
                          </a:ln>
                          <a:solidFill>
                            <a:schemeClr val="bg1"/>
                          </a:solidFill>
                          <a:effectLst/>
                        </a:rPr>
                        <a:t>/ € </a:t>
                      </a:r>
                      <a:r>
                        <a:rPr lang="de-DE" sz="1300" b="1" i="0" u="none" strike="noStrike" cap="none" normalizeH="0" baseline="0" noProof="0">
                          <a:ln>
                            <a:noFill/>
                          </a:ln>
                          <a:solidFill>
                            <a:schemeClr val="bg1"/>
                          </a:solidFill>
                          <a:effectLst/>
                          <a:latin typeface="Arial"/>
                        </a:rPr>
                        <a:t>39.484,49</a:t>
                      </a:r>
                      <a:r>
                        <a:rPr lang="de-DE" altLang="de-DE" sz="1300" b="0" u="none" strike="noStrike" cap="none" normalizeH="0" baseline="0">
                          <a:ln>
                            <a:noFill/>
                          </a:ln>
                          <a:solidFill>
                            <a:schemeClr val="bg1"/>
                          </a:solidFill>
                          <a:effectLst/>
                        </a:rPr>
                        <a:t> </a:t>
                      </a:r>
                      <a:r>
                        <a:rPr kumimoji="0" lang="de-DE" altLang="de-DE" sz="1300" b="0" u="none" strike="noStrike" cap="none" normalizeH="0" baseline="0" err="1">
                          <a:ln>
                            <a:noFill/>
                          </a:ln>
                          <a:solidFill>
                            <a:schemeClr val="bg1"/>
                          </a:solidFill>
                          <a:effectLst/>
                        </a:rPr>
                        <a:t>g</a:t>
                      </a:r>
                      <a:r>
                        <a:rPr lang="de-DE" altLang="de-DE" sz="1300" b="0" u="none" strike="noStrike" cap="none" normalizeH="0" baseline="0" err="1">
                          <a:ln>
                            <a:noFill/>
                          </a:ln>
                          <a:solidFill>
                            <a:schemeClr val="bg1"/>
                          </a:solidFill>
                          <a:effectLst/>
                        </a:rPr>
                        <a:t>uarantee</a:t>
                      </a:r>
                      <a:r>
                        <a:rPr lang="de-DE" altLang="de-DE" sz="1300" b="0" u="none" strike="noStrike" cap="none" normalizeH="0" baseline="0">
                          <a:ln>
                            <a:noFill/>
                          </a:ln>
                          <a:solidFill>
                            <a:schemeClr val="bg1"/>
                          </a:solidFill>
                          <a:effectLst/>
                        </a:rPr>
                        <a:t> </a:t>
                      </a:r>
                      <a:r>
                        <a:rPr lang="de-DE" altLang="de-DE" sz="1300" b="0" u="none" strike="noStrike" cap="none" normalizeH="0" baseline="0" err="1">
                          <a:ln>
                            <a:noFill/>
                          </a:ln>
                          <a:solidFill>
                            <a:schemeClr val="bg1"/>
                          </a:solidFill>
                          <a:effectLst/>
                        </a:rPr>
                        <a:t>capital</a:t>
                      </a:r>
                      <a:endParaRPr kumimoji="0" lang="de-DE" altLang="de-DE" sz="1300" b="0" u="none" strike="noStrike" cap="none" normalizeH="0" baseline="0">
                        <a:ln>
                          <a:noFill/>
                        </a:ln>
                        <a:solidFill>
                          <a:schemeClr val="bg1"/>
                        </a:solidFill>
                        <a:effectLst/>
                      </a:endParaRPr>
                    </a:p>
                    <a:p>
                      <a:pPr marL="0" marR="0" lvl="0" indent="0" algn="l" rtl="0" eaLnBrk="0" fontAlgn="base" latinLnBrk="0" hangingPunct="0">
                        <a:lnSpc>
                          <a:spcPct val="100000"/>
                        </a:lnSpc>
                        <a:spcBef>
                          <a:spcPct val="0"/>
                        </a:spcBef>
                        <a:spcAft>
                          <a:spcPct val="30000"/>
                        </a:spcAft>
                        <a:buClrTx/>
                        <a:buSzTx/>
                        <a:buFontTx/>
                        <a:buNone/>
                      </a:pPr>
                      <a:endParaRPr lang="de-DE" altLang="de-DE" sz="1300" u="none" strike="noStrike" cap="none" normalizeH="0" baseline="0">
                        <a:ln>
                          <a:noFill/>
                        </a:ln>
                        <a:solidFill>
                          <a:schemeClr val="bg1"/>
                        </a:solidFill>
                        <a:effectLst/>
                      </a:endParaRPr>
                    </a:p>
                    <a:p>
                      <a:pPr marL="0" marR="0" lvl="0" indent="0" algn="l">
                        <a:lnSpc>
                          <a:spcPct val="100000"/>
                        </a:lnSpc>
                        <a:spcBef>
                          <a:spcPct val="0"/>
                        </a:spcBef>
                        <a:spcAft>
                          <a:spcPct val="30000"/>
                        </a:spcAft>
                        <a:buClrTx/>
                        <a:buSzTx/>
                        <a:buFontTx/>
                        <a:buNone/>
                      </a:pPr>
                      <a:r>
                        <a:rPr lang="de-DE" altLang="de-DE" sz="800" u="none" strike="noStrike" cap="none" normalizeH="0" baseline="0">
                          <a:ln>
                            <a:noFill/>
                          </a:ln>
                          <a:solidFill>
                            <a:schemeClr val="bg1"/>
                          </a:solidFill>
                          <a:effectLst/>
                        </a:rPr>
                        <a:t>PSV </a:t>
                      </a:r>
                      <a:r>
                        <a:rPr kumimoji="0" lang="en-US" altLang="de-DE" sz="800" u="none" strike="noStrike" cap="none" normalizeH="0" baseline="0">
                          <a:ln>
                            <a:noFill/>
                          </a:ln>
                          <a:solidFill>
                            <a:schemeClr val="bg1"/>
                          </a:solidFill>
                          <a:effectLst/>
                        </a:rPr>
                        <a:t>for </a:t>
                      </a:r>
                      <a:r>
                        <a:rPr lang="en-US" altLang="de-DE" sz="800" b="1" u="none" strike="noStrike" kern="1200" cap="none" normalizeH="0" baseline="0">
                          <a:ln>
                            <a:noFill/>
                          </a:ln>
                          <a:solidFill>
                            <a:schemeClr val="bg1"/>
                          </a:solidFill>
                          <a:effectLst/>
                          <a:latin typeface="Arial" panose="020B0604020202020204" pitchFamily="34" charset="0"/>
                          <a:ea typeface="+mn-ea"/>
                          <a:cs typeface="+mn-cs"/>
                        </a:rPr>
                        <a:t>pension commitment </a:t>
                      </a:r>
                      <a:r>
                        <a:rPr lang="de-DE" altLang="de-DE" sz="800" u="none" strike="noStrike" cap="none" normalizeH="0" baseline="0">
                          <a:ln>
                            <a:noFill/>
                          </a:ln>
                          <a:solidFill>
                            <a:schemeClr val="bg1"/>
                          </a:solidFill>
                          <a:effectLst/>
                        </a:rPr>
                        <a:t>RS2U / lump-</a:t>
                      </a:r>
                      <a:r>
                        <a:rPr lang="de-DE" altLang="de-DE" sz="800" u="none" strike="noStrike" cap="none" normalizeH="0" baseline="0" err="1">
                          <a:ln>
                            <a:noFill/>
                          </a:ln>
                          <a:solidFill>
                            <a:schemeClr val="bg1"/>
                          </a:solidFill>
                          <a:effectLst/>
                        </a:rPr>
                        <a:t>sum</a:t>
                      </a:r>
                      <a:r>
                        <a:rPr lang="de-DE" altLang="de-DE" sz="800" u="none" strike="noStrike" cap="none" normalizeH="0" baseline="0">
                          <a:ln>
                            <a:noFill/>
                          </a:ln>
                          <a:solidFill>
                            <a:schemeClr val="bg1"/>
                          </a:solidFill>
                          <a:effectLst/>
                        </a:rPr>
                        <a:t> </a:t>
                      </a:r>
                      <a:r>
                        <a:rPr lang="de-DE" altLang="de-DE" sz="800" u="none" strike="noStrike" cap="none" normalizeH="0" baseline="0" err="1">
                          <a:ln>
                            <a:noFill/>
                          </a:ln>
                          <a:solidFill>
                            <a:schemeClr val="bg1"/>
                          </a:solidFill>
                          <a:effectLst/>
                        </a:rPr>
                        <a:t>commitment</a:t>
                      </a:r>
                      <a:r>
                        <a:rPr lang="de-DE" altLang="de-DE" sz="800" u="none" strike="noStrike" cap="none" normalizeH="0" baseline="0">
                          <a:ln>
                            <a:noFill/>
                          </a:ln>
                          <a:solidFill>
                            <a:schemeClr val="bg1"/>
                          </a:solidFill>
                          <a:effectLst/>
                        </a:rPr>
                        <a:t> RSKU1U</a:t>
                      </a:r>
                      <a:endParaRPr lang="de-DE" altLang="de-DE" sz="800" b="0" i="0" u="none" strike="noStrike" kern="1200" cap="none" normalizeH="0" baseline="0">
                        <a:ln>
                          <a:noFill/>
                        </a:ln>
                        <a:solidFill>
                          <a:schemeClr val="bg1"/>
                        </a:solidFill>
                        <a:effectLst/>
                        <a:latin typeface="Arial" panose="020B0604020202020204" pitchFamily="34" charset="0"/>
                        <a:ea typeface="+mn-ea"/>
                        <a:cs typeface="+mn-cs"/>
                      </a:endParaRPr>
                    </a:p>
                  </a:txBody>
                  <a:tcPr marL="96939" marR="96939" marT="49514" marB="49514" horzOverflow="overflow"/>
                </a:tc>
                <a:extLst>
                  <a:ext uri="{0D108BD9-81ED-4DB2-BD59-A6C34878D82A}">
                    <a16:rowId xmlns:a16="http://schemas.microsoft.com/office/drawing/2014/main" val="2032899407"/>
                  </a:ext>
                </a:extLst>
              </a:tr>
              <a:tr h="412582">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2019</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3,1</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18,60 EUR / 61,20 EUR</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extLst>
                  <a:ext uri="{0D108BD9-81ED-4DB2-BD59-A6C34878D82A}">
                    <a16:rowId xmlns:a16="http://schemas.microsoft.com/office/drawing/2014/main" val="466056289"/>
                  </a:ext>
                </a:extLst>
              </a:tr>
              <a:tr h="412582">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2020</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4,2</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25,20 EUR / 82,92 EUR</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extLst>
                  <a:ext uri="{0D108BD9-81ED-4DB2-BD59-A6C34878D82A}">
                    <a16:rowId xmlns:a16="http://schemas.microsoft.com/office/drawing/2014/main" val="3886831478"/>
                  </a:ext>
                </a:extLst>
              </a:tr>
              <a:tr h="412582">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2021</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cap="none" normalizeH="0" baseline="0">
                          <a:ln>
                            <a:noFill/>
                          </a:ln>
                          <a:effectLst/>
                        </a:rPr>
                        <a:t>0,6</a:t>
                      </a:r>
                      <a:endParaRPr kumimoji="0" lang="de-DE" altLang="de-DE" sz="1300" b="0" i="0" u="none" strike="noStrike" cap="none" normalizeH="0" baseline="0">
                        <a:ln>
                          <a:noFill/>
                        </a:ln>
                        <a:solidFill>
                          <a:schemeClr val="accent1"/>
                        </a:solidFill>
                        <a:effectLst/>
                        <a:latin typeface="Arial" panose="020B0604020202020204" pitchFamily="34" charset="0"/>
                      </a:endParaRP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kern="1200" cap="none" normalizeH="0" baseline="0">
                          <a:ln>
                            <a:noFill/>
                          </a:ln>
                          <a:effectLst/>
                        </a:rPr>
                        <a:t>3,60 EUR / 11,85 EUR</a:t>
                      </a:r>
                      <a:endParaRPr kumimoji="0" lang="de-DE" altLang="de-DE" sz="1300" b="0" i="0" u="none" strike="noStrike" kern="1200" cap="none" normalizeH="0" baseline="0">
                        <a:ln>
                          <a:noFill/>
                        </a:ln>
                        <a:solidFill>
                          <a:schemeClr val="accent1"/>
                        </a:solidFill>
                        <a:effectLst/>
                        <a:latin typeface="Arial" panose="020B0604020202020204" pitchFamily="34" charset="0"/>
                        <a:ea typeface="+mn-ea"/>
                        <a:cs typeface="+mn-cs"/>
                      </a:endParaRPr>
                    </a:p>
                  </a:txBody>
                  <a:tcPr marL="96939" marR="96939" marT="49514" marB="49514" horzOverflow="overflow"/>
                </a:tc>
                <a:extLst>
                  <a:ext uri="{0D108BD9-81ED-4DB2-BD59-A6C34878D82A}">
                    <a16:rowId xmlns:a16="http://schemas.microsoft.com/office/drawing/2014/main" val="3160330702"/>
                  </a:ext>
                </a:extLst>
              </a:tr>
              <a:tr h="412582">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kern="1200" cap="none" normalizeH="0" baseline="0">
                          <a:ln>
                            <a:noFill/>
                          </a:ln>
                          <a:solidFill>
                            <a:schemeClr val="bg1"/>
                          </a:solidFill>
                          <a:effectLst/>
                          <a:latin typeface="+mn-lt"/>
                          <a:ea typeface="+mn-ea"/>
                          <a:cs typeface="+mn-cs"/>
                        </a:rPr>
                        <a:t>2022</a:t>
                      </a: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kern="1200" cap="none" normalizeH="0" baseline="0">
                          <a:ln>
                            <a:noFill/>
                          </a:ln>
                          <a:solidFill>
                            <a:schemeClr val="bg1"/>
                          </a:solidFill>
                          <a:effectLst/>
                          <a:latin typeface="+mn-lt"/>
                          <a:ea typeface="+mn-ea"/>
                          <a:cs typeface="+mn-cs"/>
                        </a:rPr>
                        <a:t>1,8</a:t>
                      </a:r>
                    </a:p>
                  </a:txBody>
                  <a:tcPr marL="96939" marR="96939" marT="49514" marB="49514" horzOverflow="overflow"/>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300" u="none" strike="noStrike" kern="1200" cap="none" normalizeH="0" baseline="0">
                          <a:ln>
                            <a:noFill/>
                          </a:ln>
                          <a:solidFill>
                            <a:schemeClr val="bg1"/>
                          </a:solidFill>
                          <a:effectLst/>
                          <a:latin typeface="+mn-lt"/>
                          <a:ea typeface="+mn-ea"/>
                          <a:cs typeface="+mn-cs"/>
                        </a:rPr>
                        <a:t>10,80 EUR / 35,54 EUR</a:t>
                      </a:r>
                    </a:p>
                  </a:txBody>
                  <a:tcPr marL="96939" marR="96939" marT="49514" marB="49514" horzOverflow="overflow"/>
                </a:tc>
                <a:extLst>
                  <a:ext uri="{0D108BD9-81ED-4DB2-BD59-A6C34878D82A}">
                    <a16:rowId xmlns:a16="http://schemas.microsoft.com/office/drawing/2014/main" val="655829944"/>
                  </a:ext>
                </a:extLst>
              </a:tr>
              <a:tr h="412581">
                <a:tc>
                  <a:txBody>
                    <a:bodyPr/>
                    <a:lstStyle/>
                    <a:p>
                      <a:pPr marL="0" lvl="0" indent="0" algn="l" defTabSz="914400">
                        <a:lnSpc>
                          <a:spcPct val="100000"/>
                        </a:lnSpc>
                        <a:spcBef>
                          <a:spcPct val="0"/>
                        </a:spcBef>
                        <a:spcAft>
                          <a:spcPct val="30000"/>
                        </a:spcAft>
                        <a:buNone/>
                        <a:tabLst>
                          <a:tab pos="195263" algn="l"/>
                        </a:tabLst>
                      </a:pPr>
                      <a:r>
                        <a:rPr lang="de-DE" altLang="de-DE" sz="1300" u="none" strike="noStrike" kern="1200" cap="none" normalizeH="0" baseline="0">
                          <a:ln>
                            <a:noFill/>
                          </a:ln>
                          <a:solidFill>
                            <a:schemeClr val="bg1"/>
                          </a:solidFill>
                          <a:effectLst/>
                          <a:latin typeface="+mn-lt"/>
                          <a:ea typeface="+mn-ea"/>
                          <a:cs typeface="+mn-cs"/>
                        </a:rPr>
                        <a:t>2023</a:t>
                      </a:r>
                      <a:endParaRPr kumimoji="0" lang="de-DE" altLang="de-DE" sz="1300" u="none" strike="noStrike" kern="1200" cap="none" normalizeH="0" baseline="0">
                        <a:ln>
                          <a:noFill/>
                        </a:ln>
                        <a:solidFill>
                          <a:schemeClr val="bg1"/>
                        </a:solidFill>
                        <a:effectLst/>
                        <a:latin typeface="+mn-lt"/>
                        <a:ea typeface="+mn-ea"/>
                        <a:cs typeface="+mn-cs"/>
                      </a:endParaRPr>
                    </a:p>
                  </a:txBody>
                  <a:tcPr marL="96938" marR="96938" marT="49514" marB="49514"/>
                </a:tc>
                <a:tc>
                  <a:txBody>
                    <a:bodyPr/>
                    <a:lstStyle/>
                    <a:p>
                      <a:pPr marL="0" lvl="0" indent="0" algn="l" defTabSz="914400">
                        <a:lnSpc>
                          <a:spcPct val="100000"/>
                        </a:lnSpc>
                        <a:spcBef>
                          <a:spcPct val="0"/>
                        </a:spcBef>
                        <a:spcAft>
                          <a:spcPct val="30000"/>
                        </a:spcAft>
                        <a:buNone/>
                        <a:tabLst>
                          <a:tab pos="195263" algn="l"/>
                        </a:tabLst>
                      </a:pPr>
                      <a:r>
                        <a:rPr lang="de-DE" altLang="de-DE" sz="1300" u="none" strike="noStrike" kern="1200" cap="none" normalizeH="0" baseline="0">
                          <a:ln>
                            <a:noFill/>
                          </a:ln>
                          <a:solidFill>
                            <a:schemeClr val="bg1"/>
                          </a:solidFill>
                          <a:effectLst/>
                          <a:latin typeface="+mn-lt"/>
                          <a:ea typeface="+mn-ea"/>
                          <a:cs typeface="+mn-cs"/>
                        </a:rPr>
                        <a:t>1,9</a:t>
                      </a:r>
                      <a:endParaRPr kumimoji="0" lang="de-DE" altLang="de-DE" sz="1300" u="none" strike="noStrike" kern="1200" cap="none" normalizeH="0" baseline="0">
                        <a:ln>
                          <a:noFill/>
                        </a:ln>
                        <a:solidFill>
                          <a:schemeClr val="bg1"/>
                        </a:solidFill>
                        <a:effectLst/>
                        <a:latin typeface="+mn-lt"/>
                        <a:ea typeface="+mn-ea"/>
                        <a:cs typeface="+mn-cs"/>
                      </a:endParaRPr>
                    </a:p>
                  </a:txBody>
                  <a:tcPr marL="96938" marR="96938" marT="49514" marB="49514"/>
                </a:tc>
                <a:tc>
                  <a:txBody>
                    <a:bodyPr/>
                    <a:lstStyle/>
                    <a:p>
                      <a:pPr marL="0" lvl="0" indent="0" algn="l" defTabSz="914400">
                        <a:lnSpc>
                          <a:spcPct val="100000"/>
                        </a:lnSpc>
                        <a:spcBef>
                          <a:spcPct val="0"/>
                        </a:spcBef>
                        <a:spcAft>
                          <a:spcPct val="30000"/>
                        </a:spcAft>
                        <a:buNone/>
                        <a:tabLst>
                          <a:tab pos="195263" algn="l"/>
                        </a:tabLst>
                      </a:pPr>
                      <a:r>
                        <a:rPr kumimoji="0" lang="de-DE" altLang="de-DE" sz="1300" u="none" strike="noStrike" kern="1200" cap="none" normalizeH="0" baseline="0">
                          <a:ln>
                            <a:noFill/>
                          </a:ln>
                          <a:solidFill>
                            <a:schemeClr val="bg1"/>
                          </a:solidFill>
                          <a:effectLst/>
                          <a:latin typeface="+mn-lt"/>
                          <a:ea typeface="+mn-ea"/>
                          <a:cs typeface="+mn-cs"/>
                        </a:rPr>
                        <a:t>11,40 EUR / 37,51 EUR </a:t>
                      </a:r>
                    </a:p>
                  </a:txBody>
                  <a:tcPr marL="96938" marR="96938" marT="49514" marB="49514"/>
                </a:tc>
                <a:extLst>
                  <a:ext uri="{0D108BD9-81ED-4DB2-BD59-A6C34878D82A}">
                    <a16:rowId xmlns:a16="http://schemas.microsoft.com/office/drawing/2014/main" val="3588660183"/>
                  </a:ext>
                </a:extLst>
              </a:tr>
            </a:tbl>
          </a:graphicData>
        </a:graphic>
      </p:graphicFrame>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1"/>
          </p:nvPr>
        </p:nvSpPr>
        <p:spPr/>
        <p:txBody>
          <a:bodyPr/>
          <a:lstStyle/>
          <a:p>
            <a:fld id="{0F96B16C-3F5F-44BC-AFCC-8CBCBD90898D}" type="slidenum">
              <a:rPr lang="de-DE" smtClean="0"/>
              <a:t>25</a:t>
            </a:fld>
            <a:endParaRPr lang="de-DE"/>
          </a:p>
        </p:txBody>
      </p:sp>
      <p:sp>
        <p:nvSpPr>
          <p:cNvPr id="5" name="Textfeld 4"/>
          <p:cNvSpPr txBox="1"/>
          <p:nvPr/>
        </p:nvSpPr>
        <p:spPr>
          <a:xfrm>
            <a:off x="554477" y="5493198"/>
            <a:ext cx="5329616" cy="738664"/>
          </a:xfrm>
          <a:prstGeom prst="rect">
            <a:avLst/>
          </a:prstGeom>
        </p:spPr>
        <p:txBody>
          <a:bodyPr wrap="square" lIns="0" tIns="0" rIns="0" bIns="0" rtlCol="0">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spcAft>
                <a:spcPts val="635"/>
              </a:spcAft>
            </a:pPr>
            <a:r>
              <a:rPr lang="en-US" sz="1600">
                <a:solidFill>
                  <a:schemeClr val="bg1"/>
                </a:solidFill>
              </a:rPr>
              <a:t>Alternatively, in the event of insolvency, it is possible to have the indirect insurance transferred to the employee and then continue this insurance privately.</a:t>
            </a:r>
            <a:endParaRPr lang="de-DE" sz="1600">
              <a:solidFill>
                <a:schemeClr val="bg1"/>
              </a:solidFill>
            </a:endParaRPr>
          </a:p>
        </p:txBody>
      </p:sp>
      <p:sp>
        <p:nvSpPr>
          <p:cNvPr id="9" name="Textplatzhalter 15" descr="svtx:article/content/strapline">
            <a:extLst>
              <a:ext uri="{FF2B5EF4-FFF2-40B4-BE49-F238E27FC236}">
                <a16:creationId xmlns:a16="http://schemas.microsoft.com/office/drawing/2014/main" id="{14D27436-F9C7-4742-BC25-309FB7F19399}"/>
              </a:ext>
            </a:extLst>
          </p:cNvPr>
          <p:cNvSpPr txBox="1"/>
          <p:nvPr/>
        </p:nvSpPr>
        <p:spPr>
          <a:xfrm>
            <a:off x="87086" y="211944"/>
            <a:ext cx="3708397" cy="258921"/>
          </a:xfrm>
          <a:prstGeom prst="rect">
            <a:avLst/>
          </a:prstGeom>
        </p:spPr>
        <p:txBody>
          <a:bodyPr vert="horz" lIns="0" tIns="0" rIns="0" bIns="0" rtlCol="0" anchor="ctr"/>
          <a:lstStyle>
            <a:defPPr>
              <a:defRPr lang="de-DE"/>
            </a:defPPr>
            <a:lvl1pPr marL="0" algn="r" defTabSz="914205" rtl="0" eaLnBrk="1" latinLnBrk="0" hangingPunct="1">
              <a:lnSpc>
                <a:spcPts val="1000"/>
              </a:lnSpc>
              <a:defRPr lang="de-DE" sz="800" b="1" kern="1200">
                <a:solidFill>
                  <a:schemeClr val="bg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1100" cap="all" spc="63"/>
              <a:t>Questions </a:t>
            </a:r>
            <a:r>
              <a:rPr lang="de-DE" sz="1100" cap="all" spc="63" err="1"/>
              <a:t>regarding</a:t>
            </a:r>
            <a:r>
              <a:rPr lang="de-DE" sz="1100" cap="all" spc="63"/>
              <a:t> </a:t>
            </a:r>
            <a:r>
              <a:rPr lang="de-DE" sz="1100" cap="all" spc="63" err="1"/>
              <a:t>the</a:t>
            </a:r>
            <a:r>
              <a:rPr lang="de-DE" sz="1100" cap="all" spc="63"/>
              <a:t> Support Fund</a:t>
            </a:r>
          </a:p>
        </p:txBody>
      </p:sp>
    </p:spTree>
    <p:extLst>
      <p:ext uri="{BB962C8B-B14F-4D97-AF65-F5344CB8AC3E}">
        <p14:creationId xmlns:p14="http://schemas.microsoft.com/office/powerpoint/2010/main" val="35583593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Financial shortage</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26</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For tax reasons the Support Fund must be funded by </a:t>
            </a:r>
            <a:r>
              <a:rPr lang="de-DE" altLang="de-DE" sz="1600" b="1" i="0" u="none"/>
              <a:t>ongoing level (or increasing) premiums.</a:t>
            </a:r>
          </a:p>
          <a:p>
            <a:pPr lvl="1">
              <a:spcBef>
                <a:spcPts val="317"/>
              </a:spcBef>
              <a:spcAft>
                <a:spcPct val="0"/>
              </a:spcAft>
            </a:pPr>
            <a:r>
              <a:rPr lang="de-DE" altLang="de-DE" sz="1600" b="0" i="0" u="none"/>
              <a:t>Premium payment can be reduced or suspended under certain conditions without constituting a violation of the tax rules. However, a reduction of premiums </a:t>
            </a:r>
            <a:r>
              <a:rPr lang="de-DE" altLang="de-DE" sz="1600" b="1" i="0" u="none"/>
              <a:t>must not be intended from the outset.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if premium payment is to be reduced?</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13922714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Benefits in the event of death</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Questions regarding the Support Fund</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27</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In the event of death of the employee during the accrual phase the survivors are protected by a capital payment or a pension – depending on the type of Support Fund and the premium rate agreed: Spouses and registered partners as well as children, if they are entiteled to child allowance, until age 25. In addition, a companion designated by name can be a survivor (marriage-like partnership).</a:t>
            </a:r>
          </a:p>
          <a:p>
            <a:pPr lvl="1">
              <a:spcBef>
                <a:spcPts val="317"/>
              </a:spcBef>
              <a:spcAft>
                <a:spcPct val="0"/>
              </a:spcAft>
            </a:pPr>
            <a:r>
              <a:rPr lang="de-DE" altLang="de-DE" sz="1600" b="0" i="0" u="none"/>
              <a:t>Depending on the premium rate survivors will receive a benefit in the event of death also during the pension payout phase.</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in the event of death?</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1386151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a:t>Customer</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err="1"/>
              <a:t>side</a:t>
            </a:r>
            <a:endParaRPr lang="de-DE"/>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28</a:t>
            </a:fld>
            <a:endParaRPr lang="de-DE"/>
          </a:p>
        </p:txBody>
      </p:sp>
    </p:spTree>
    <p:extLst>
      <p:ext uri="{BB962C8B-B14F-4D97-AF65-F5344CB8AC3E}">
        <p14:creationId xmlns:p14="http://schemas.microsoft.com/office/powerpoint/2010/main" val="8454679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In what cases is the Support Fund an ideal tool for employers?</a:t>
            </a:r>
          </a:p>
        </p:txBody>
      </p:sp>
      <p:sp>
        <p:nvSpPr>
          <p:cNvPr id="11" name="Inhaltsplatzhalter 10" descr="svtx:article/content/body">
            <a:extLst>
              <a:ext uri="{FF2B5EF4-FFF2-40B4-BE49-F238E27FC236}">
                <a16:creationId xmlns:a16="http://schemas.microsoft.com/office/drawing/2014/main" id="{A9233E5C-A21A-45D1-A437-573A2EF2AF9D}"/>
              </a:ext>
            </a:extLst>
          </p:cNvPr>
          <p:cNvSpPr>
            <a:spLocks noGrp="1"/>
          </p:cNvSpPr>
          <p:nvPr>
            <p:ph idx="1"/>
          </p:nvPr>
        </p:nvSpPr>
        <p:spPr>
          <a:xfrm>
            <a:off x="479424" y="2247841"/>
            <a:ext cx="6426000" cy="2900096"/>
          </a:xfrm>
        </p:spPr>
        <p:txBody>
          <a:bodyPr/>
          <a:lstStyle/>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motivate</a:t>
            </a:r>
            <a:r>
              <a:rPr lang="de-DE" sz="1600" b="0" i="0" u="none" dirty="0"/>
              <a:t> </a:t>
            </a:r>
            <a:r>
              <a:rPr lang="de-DE" sz="1600" b="0" i="0" u="none" dirty="0" err="1"/>
              <a:t>my</a:t>
            </a:r>
            <a:r>
              <a:rPr lang="de-DE" sz="1600" b="0" i="0" u="none" dirty="0"/>
              <a:t> </a:t>
            </a:r>
            <a:r>
              <a:rPr lang="de-DE" sz="1600" b="0" i="0" u="none" dirty="0" err="1"/>
              <a:t>employees</a:t>
            </a:r>
            <a:r>
              <a:rPr lang="de-DE" sz="1600" b="0" i="0" u="none" dirty="0"/>
              <a:t> and </a:t>
            </a:r>
            <a:r>
              <a:rPr lang="de-DE" sz="1600" b="0" i="0" u="none" dirty="0" err="1"/>
              <a:t>retain</a:t>
            </a:r>
            <a:r>
              <a:rPr lang="de-DE" sz="1600" b="0" i="0" u="none" dirty="0"/>
              <a:t> top </a:t>
            </a:r>
            <a:r>
              <a:rPr lang="de-DE" sz="1600" b="0" i="0" u="none" dirty="0" err="1"/>
              <a:t>performers</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boost </a:t>
            </a:r>
            <a:r>
              <a:rPr lang="de-DE" sz="1600" b="0" i="0" u="none" dirty="0" err="1"/>
              <a:t>the</a:t>
            </a:r>
            <a:r>
              <a:rPr lang="de-DE" sz="1600" b="0" i="0" u="none" dirty="0"/>
              <a:t> </a:t>
            </a:r>
            <a:r>
              <a:rPr lang="de-DE" sz="1600" b="0" i="0" u="none" dirty="0" err="1"/>
              <a:t>attractiveness</a:t>
            </a:r>
            <a:r>
              <a:rPr lang="de-DE" sz="1600" b="0" i="0" u="none" dirty="0"/>
              <a:t> </a:t>
            </a:r>
            <a:r>
              <a:rPr lang="de-DE" sz="1600" b="0" i="0" u="none" dirty="0" err="1"/>
              <a:t>of</a:t>
            </a:r>
            <a:r>
              <a:rPr lang="de-DE" sz="1600" b="0" i="0" u="none" dirty="0"/>
              <a:t> </a:t>
            </a:r>
            <a:r>
              <a:rPr lang="de-DE" sz="1600" b="0" i="0" u="none" dirty="0" err="1"/>
              <a:t>my</a:t>
            </a:r>
            <a:r>
              <a:rPr lang="de-DE" sz="1600" b="0" i="0" u="none" dirty="0"/>
              <a:t> </a:t>
            </a:r>
            <a:r>
              <a:rPr lang="de-DE" sz="1600" b="0" i="0" u="none" dirty="0" err="1"/>
              <a:t>company</a:t>
            </a:r>
            <a:r>
              <a:rPr lang="de-DE" sz="1600" b="0" i="0" u="none" dirty="0"/>
              <a:t> </a:t>
            </a:r>
            <a:r>
              <a:rPr lang="de-DE" sz="1600" b="0" i="0" u="none" dirty="0" err="1"/>
              <a:t>for</a:t>
            </a:r>
            <a:r>
              <a:rPr lang="de-DE" sz="1600" b="0" i="0" u="none" dirty="0"/>
              <a:t> </a:t>
            </a:r>
            <a:r>
              <a:rPr lang="de-DE" sz="1600" b="0" i="0" u="none" dirty="0" err="1"/>
              <a:t>highly</a:t>
            </a:r>
            <a:r>
              <a:rPr lang="de-DE" sz="1600" b="0" i="0" u="none" dirty="0"/>
              <a:t> </a:t>
            </a:r>
            <a:r>
              <a:rPr lang="de-DE" sz="1600" b="0" i="0" u="none" dirty="0" err="1"/>
              <a:t>qualified</a:t>
            </a:r>
            <a:r>
              <a:rPr lang="de-DE" sz="1600" b="0" i="0" u="none" dirty="0"/>
              <a:t> </a:t>
            </a:r>
            <a:r>
              <a:rPr lang="de-DE" sz="1600" b="0" i="0" u="none" dirty="0" err="1"/>
              <a:t>job</a:t>
            </a:r>
            <a:r>
              <a:rPr lang="de-DE" sz="1600" b="0" i="0" u="none" dirty="0"/>
              <a:t> </a:t>
            </a:r>
            <a:r>
              <a:rPr lang="de-DE" sz="1600" b="0" i="0" u="none" dirty="0" err="1"/>
              <a:t>candidates</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provide</a:t>
            </a:r>
            <a:r>
              <a:rPr lang="de-DE" sz="1600" b="0" i="0" u="none" dirty="0"/>
              <a:t> </a:t>
            </a:r>
            <a:r>
              <a:rPr lang="de-DE" sz="1600" b="0" i="0" u="none" dirty="0" err="1"/>
              <a:t>older</a:t>
            </a:r>
            <a:r>
              <a:rPr lang="de-DE" sz="1600" b="0" i="0" u="none" dirty="0"/>
              <a:t> </a:t>
            </a:r>
            <a:r>
              <a:rPr lang="de-DE" sz="1600" b="0" i="0" u="none" dirty="0" err="1"/>
              <a:t>employees</a:t>
            </a:r>
            <a:r>
              <a:rPr lang="de-DE" sz="1600" b="0" i="0" u="none" dirty="0"/>
              <a:t> </a:t>
            </a:r>
            <a:r>
              <a:rPr lang="de-DE" sz="1600" b="0" i="0" u="none" dirty="0" err="1"/>
              <a:t>with</a:t>
            </a:r>
            <a:r>
              <a:rPr lang="de-DE" sz="1600" b="0" i="0" u="none" dirty="0"/>
              <a:t> </a:t>
            </a:r>
            <a:r>
              <a:rPr lang="de-DE" sz="1600" b="0" i="0" u="none" dirty="0" err="1"/>
              <a:t>the</a:t>
            </a:r>
            <a:r>
              <a:rPr lang="de-DE" sz="1600" b="0" i="0" u="none" dirty="0"/>
              <a:t> </a:t>
            </a:r>
            <a:r>
              <a:rPr lang="de-DE" sz="1600" b="0" i="0" u="none" dirty="0" err="1"/>
              <a:t>possibility</a:t>
            </a:r>
            <a:r>
              <a:rPr lang="de-DE" sz="1600" b="0" i="0" u="none" dirty="0"/>
              <a:t> </a:t>
            </a:r>
            <a:r>
              <a:rPr lang="de-DE" sz="1600" b="0" i="0" u="none" dirty="0" err="1"/>
              <a:t>to</a:t>
            </a:r>
            <a:r>
              <a:rPr lang="de-DE" sz="1600" b="0" i="0" u="none" dirty="0"/>
              <a:t> </a:t>
            </a:r>
            <a:r>
              <a:rPr lang="de-DE" sz="1600" b="0" i="0" u="none" dirty="0" err="1"/>
              <a:t>build</a:t>
            </a:r>
            <a:r>
              <a:rPr lang="de-DE" sz="1600" b="0" i="0" u="none" dirty="0"/>
              <a:t> </a:t>
            </a:r>
            <a:r>
              <a:rPr lang="de-DE" sz="1600" b="0" i="0" u="none" dirty="0" err="1"/>
              <a:t>up</a:t>
            </a:r>
            <a:r>
              <a:rPr lang="de-DE" sz="1600" b="0" i="0" u="none" dirty="0"/>
              <a:t> </a:t>
            </a:r>
            <a:r>
              <a:rPr lang="de-DE" sz="1600" b="0" i="0" u="none" dirty="0" err="1"/>
              <a:t>retirement</a:t>
            </a:r>
            <a:r>
              <a:rPr lang="de-DE" sz="1600" b="0" i="0" u="none" dirty="0"/>
              <a:t> </a:t>
            </a:r>
            <a:r>
              <a:rPr lang="de-DE" sz="1600" b="0" i="0" u="none" dirty="0" err="1"/>
              <a:t>provision</a:t>
            </a:r>
            <a:r>
              <a:rPr lang="de-DE" sz="1600" b="0" i="0" u="none" dirty="0"/>
              <a:t> in a </a:t>
            </a:r>
            <a:r>
              <a:rPr lang="de-DE" sz="1600" b="0" i="0" u="none" dirty="0" err="1"/>
              <a:t>short</a:t>
            </a:r>
            <a:r>
              <a:rPr lang="de-DE" sz="1600" b="0" i="0" u="none" dirty="0"/>
              <a:t> time.</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support </a:t>
            </a:r>
            <a:r>
              <a:rPr lang="de-DE" sz="1600" b="0" i="0" u="none" dirty="0" err="1"/>
              <a:t>employees</a:t>
            </a:r>
            <a:r>
              <a:rPr lang="de-DE" sz="1600" b="0" i="0" u="none" dirty="0"/>
              <a:t> </a:t>
            </a:r>
            <a:r>
              <a:rPr lang="de-DE" sz="1600" b="0" i="0" u="none" dirty="0" err="1"/>
              <a:t>who</a:t>
            </a:r>
            <a:r>
              <a:rPr lang="de-DE" sz="1600" b="0" i="0" u="none" dirty="0"/>
              <a:t> </a:t>
            </a:r>
            <a:r>
              <a:rPr lang="de-DE" sz="1600" b="0" i="0" u="none" dirty="0" err="1"/>
              <a:t>have</a:t>
            </a:r>
            <a:r>
              <a:rPr lang="de-DE" sz="1600" b="0" i="0" u="none" dirty="0"/>
              <a:t> </a:t>
            </a:r>
            <a:r>
              <a:rPr lang="de-DE" sz="1600" b="0" i="0" u="none" dirty="0" err="1"/>
              <a:t>already</a:t>
            </a:r>
            <a:r>
              <a:rPr lang="de-DE" sz="1600" b="0" i="0" u="none" dirty="0"/>
              <a:t> </a:t>
            </a:r>
            <a:r>
              <a:rPr lang="de-DE" sz="1600" b="0" i="0" u="none" dirty="0" err="1"/>
              <a:t>exploited</a:t>
            </a:r>
            <a:r>
              <a:rPr lang="de-DE" sz="1600" b="0" i="0" u="none" dirty="0"/>
              <a:t> </a:t>
            </a:r>
            <a:r>
              <a:rPr lang="de-DE" sz="1600" b="0" i="0" u="none" dirty="0" err="1"/>
              <a:t>the</a:t>
            </a:r>
            <a:r>
              <a:rPr lang="de-DE" sz="1600" b="0" i="0" u="none" dirty="0"/>
              <a:t> </a:t>
            </a:r>
            <a:r>
              <a:rPr lang="de-DE" sz="1600" b="0" i="0" u="none" dirty="0" err="1"/>
              <a:t>funding</a:t>
            </a:r>
            <a:r>
              <a:rPr lang="de-DE" sz="1600" b="0" i="0" u="none" dirty="0"/>
              <a:t> </a:t>
            </a:r>
            <a:r>
              <a:rPr lang="de-DE" sz="1600" b="0" i="0" u="none" dirty="0" err="1"/>
              <a:t>limit</a:t>
            </a:r>
            <a:r>
              <a:rPr lang="de-DE" sz="1600" b="0" i="0" u="none" dirty="0"/>
              <a:t>.</a:t>
            </a:r>
          </a:p>
        </p:txBody>
      </p:sp>
      <p:sp>
        <p:nvSpPr>
          <p:cNvPr id="13" name="Textplatzhalter 12" descr="svtxtr:svtx:pptx_transfrom_strapline_bold">
            <a:extLst>
              <a:ext uri="{FF2B5EF4-FFF2-40B4-BE49-F238E27FC236}">
                <a16:creationId xmlns:a16="http://schemas.microsoft.com/office/drawing/2014/main" id="{7AD4EA79-C9A4-4D4B-8A59-B52D6E5E84DF}"/>
              </a:ext>
            </a:extLst>
          </p:cNvPr>
          <p:cNvSpPr>
            <a:spLocks noGrp="1"/>
          </p:cNvSpPr>
          <p:nvPr>
            <p:ph type="body" sz="quarter" idx="12"/>
          </p:nvPr>
        </p:nvSpPr>
        <p:spPr/>
        <p:txBody>
          <a:bodyPr/>
          <a:lstStyle/>
          <a:p>
            <a:r>
              <a:rPr lang="de-DE" b="1" i="0" u="none"/>
              <a:t>Fact-checking</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29</a:t>
            </a:fld>
            <a:endParaRPr lang="de-DE">
              <a:solidFill>
                <a:schemeClr val="tx1"/>
              </a:solidFill>
            </a:endParaRPr>
          </a:p>
        </p:txBody>
      </p:sp>
      <p:pic>
        <p:nvPicPr>
          <p:cNvPr id="2" name="Grafik 1">
            <a:extLst>
              <a:ext uri="{FF2B5EF4-FFF2-40B4-BE49-F238E27FC236}">
                <a16:creationId xmlns:a16="http://schemas.microsoft.com/office/drawing/2014/main" id="{0F4A7BA5-7548-1C77-AD67-07DB4DAD9EDD}"/>
              </a:ext>
            </a:extLst>
          </p:cNvPr>
          <p:cNvPicPr>
            <a:picLocks noChangeAspect="1"/>
          </p:cNvPicPr>
          <p:nvPr/>
        </p:nvPicPr>
        <p:blipFill rotWithShape="1">
          <a:blip r:embed="rId2">
            <a:extLst>
              <a:ext uri="{28A0092B-C50C-407E-A947-70E740481C1C}">
                <a14:useLocalDpi xmlns:a14="http://schemas.microsoft.com/office/drawing/2010/main" val="0"/>
              </a:ext>
            </a:extLst>
          </a:blip>
          <a:srcRect l="23547" r="9709"/>
          <a:stretch/>
        </p:blipFill>
        <p:spPr>
          <a:xfrm>
            <a:off x="7422950" y="2098298"/>
            <a:ext cx="4762893" cy="4759702"/>
          </a:xfrm>
          <a:prstGeom prst="rect">
            <a:avLst/>
          </a:prstGeom>
        </p:spPr>
      </p:pic>
    </p:spTree>
    <p:extLst>
      <p:ext uri="{BB962C8B-B14F-4D97-AF65-F5344CB8AC3E}">
        <p14:creationId xmlns:p14="http://schemas.microsoft.com/office/powerpoint/2010/main" val="6038981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descr="svtx:article/content/picture/@tmpUrl&#10;svtx:size=1-1&#10;svtxbackup:w=460.6299&#10;svtxbackup:h=460.6299&#10;svtxbackup:x=499.37012&#10;svtxbackup:y=79.37007">
            <a:extLst>
              <a:ext uri="{FF2B5EF4-FFF2-40B4-BE49-F238E27FC236}">
                <a16:creationId xmlns:a16="http://schemas.microsoft.com/office/drawing/2014/main" id="{CF57FCF7-18D7-42E9-B003-D95E450E82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2000" y="1008000"/>
            <a:ext cx="5850000" cy="5850000"/>
          </a:xfrm>
          <a:prstGeom prst="rect">
            <a:avLst/>
          </a:prstGeom>
          <a:noFill/>
        </p:spPr>
      </p:pic>
      <p:sp>
        <p:nvSpPr>
          <p:cNvPr id="20" name="Foliennummernplatzhalter 8">
            <a:extLst>
              <a:ext uri="{FF2B5EF4-FFF2-40B4-BE49-F238E27FC236}">
                <a16:creationId xmlns:a16="http://schemas.microsoft.com/office/drawing/2014/main" id="{91612A3C-F385-462F-8409-6DC352F0827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t>3</a:t>
            </a:fld>
            <a:endParaRPr lang="de-DE"/>
          </a:p>
        </p:txBody>
      </p:sp>
      <p:sp>
        <p:nvSpPr>
          <p:cNvPr id="21" name="Titel 2" descr="svtx:article/content/headline">
            <a:extLst>
              <a:ext uri="{FF2B5EF4-FFF2-40B4-BE49-F238E27FC236}">
                <a16:creationId xmlns:a16="http://schemas.microsoft.com/office/drawing/2014/main" id="{7C9408CB-08D8-44D2-8CDF-03023E6EBF9B}"/>
              </a:ext>
            </a:extLst>
          </p:cNvPr>
          <p:cNvSpPr>
            <a:spLocks noGrp="1"/>
          </p:cNvSpPr>
          <p:nvPr>
            <p:ph type="title"/>
          </p:nvPr>
        </p:nvSpPr>
        <p:spPr>
          <a:xfrm>
            <a:off x="479425" y="907073"/>
            <a:ext cx="5479586" cy="1439863"/>
          </a:xfrm>
        </p:spPr>
        <p:txBody>
          <a:bodyPr/>
          <a:lstStyle/>
          <a:p>
            <a:r>
              <a:rPr lang="de-DE" b="0" i="0" u="none"/>
              <a:t>That‘s what the Allianz Support Fund offers</a:t>
            </a:r>
          </a:p>
        </p:txBody>
      </p:sp>
      <p:sp>
        <p:nvSpPr>
          <p:cNvPr id="22" name="Textplatzhalter 7" descr="svtx:article/content/body">
            <a:extLst>
              <a:ext uri="{FF2B5EF4-FFF2-40B4-BE49-F238E27FC236}">
                <a16:creationId xmlns:a16="http://schemas.microsoft.com/office/drawing/2014/main" id="{CC0AD9CE-BD47-411C-9206-746579779D95}"/>
              </a:ext>
            </a:extLst>
          </p:cNvPr>
          <p:cNvSpPr>
            <a:spLocks noGrp="1"/>
          </p:cNvSpPr>
          <p:nvPr>
            <p:ph type="body" sz="quarter" idx="14"/>
          </p:nvPr>
        </p:nvSpPr>
        <p:spPr>
          <a:xfrm>
            <a:off x="479426" y="2624273"/>
            <a:ext cx="5188129" cy="2997850"/>
          </a:xfrm>
        </p:spPr>
        <p:txBody>
          <a:bodyPr/>
          <a:lstStyle/>
          <a:p>
            <a:pPr>
              <a:spcBef>
                <a:spcPts val="300"/>
              </a:spcBef>
            </a:pPr>
            <a:r>
              <a:rPr lang="de-DE" b="0" i="0" u="none" dirty="0"/>
              <a:t>The Support Fund </a:t>
            </a:r>
            <a:r>
              <a:rPr lang="de-DE" b="0" i="0" u="none" dirty="0" err="1"/>
              <a:t>is</a:t>
            </a:r>
            <a:r>
              <a:rPr lang="de-DE" b="0" i="0" u="none" dirty="0"/>
              <a:t> a </a:t>
            </a:r>
            <a:r>
              <a:rPr lang="de-DE" b="0" i="0" u="none" dirty="0" err="1"/>
              <a:t>government-incentivized</a:t>
            </a:r>
            <a:r>
              <a:rPr lang="de-DE" b="0" i="0" u="none" dirty="0"/>
              <a:t> form </a:t>
            </a:r>
            <a:r>
              <a:rPr lang="de-DE" b="0" i="0" u="none" dirty="0" err="1"/>
              <a:t>of</a:t>
            </a:r>
            <a:r>
              <a:rPr lang="de-DE" b="0" i="0" u="none" dirty="0"/>
              <a:t> </a:t>
            </a:r>
            <a:r>
              <a:rPr lang="de-DE" b="0" i="0" u="none" dirty="0" err="1"/>
              <a:t>occupational</a:t>
            </a:r>
            <a:r>
              <a:rPr lang="de-DE" b="0" i="0" u="none" dirty="0"/>
              <a:t> </a:t>
            </a:r>
            <a:r>
              <a:rPr lang="de-DE" b="0" i="0" u="none" dirty="0" err="1"/>
              <a:t>retirement</a:t>
            </a:r>
            <a:r>
              <a:rPr lang="de-DE" b="0" i="0" u="none" dirty="0"/>
              <a:t> </a:t>
            </a:r>
            <a:r>
              <a:rPr lang="de-DE" b="0" i="0" u="none" dirty="0" err="1"/>
              <a:t>provision</a:t>
            </a:r>
            <a:r>
              <a:rPr lang="de-DE" b="0" i="0" u="none" dirty="0"/>
              <a:t>. </a:t>
            </a:r>
            <a:r>
              <a:rPr lang="de-DE" b="0" i="0" u="none" dirty="0" err="1"/>
              <a:t>It</a:t>
            </a:r>
            <a:r>
              <a:rPr lang="de-DE" b="0" i="0" u="none" dirty="0"/>
              <a:t> </a:t>
            </a:r>
            <a:r>
              <a:rPr lang="de-DE" b="0" i="0" u="none" dirty="0" err="1"/>
              <a:t>is</a:t>
            </a:r>
            <a:r>
              <a:rPr lang="de-DE" b="0" i="0" u="none" dirty="0"/>
              <a:t> in </a:t>
            </a:r>
            <a:r>
              <a:rPr lang="de-DE" b="0" i="0" u="none" dirty="0" err="1"/>
              <a:t>particular</a:t>
            </a:r>
            <a:r>
              <a:rPr lang="de-DE" b="0" i="0" u="none" dirty="0"/>
              <a:t> </a:t>
            </a:r>
            <a:r>
              <a:rPr lang="de-DE" b="0" i="0" u="none" dirty="0" err="1"/>
              <a:t>suited</a:t>
            </a:r>
            <a:r>
              <a:rPr lang="de-DE" b="0" i="0" u="none" dirty="0"/>
              <a:t> </a:t>
            </a:r>
            <a:r>
              <a:rPr lang="de-DE" b="0" i="0" u="none" dirty="0" err="1"/>
              <a:t>for</a:t>
            </a:r>
            <a:r>
              <a:rPr lang="de-DE" b="0" i="0" u="none" dirty="0"/>
              <a:t> high </a:t>
            </a:r>
            <a:r>
              <a:rPr lang="de-DE" b="0" i="0" u="none" dirty="0" err="1"/>
              <a:t>earners</a:t>
            </a:r>
            <a:r>
              <a:rPr lang="de-DE" b="0" i="0" u="none" dirty="0"/>
              <a:t> </a:t>
            </a:r>
            <a:r>
              <a:rPr lang="de-DE" b="0" i="0" u="none" dirty="0" err="1"/>
              <a:t>who</a:t>
            </a:r>
            <a:r>
              <a:rPr lang="de-DE" b="0" i="0" u="none" dirty="0"/>
              <a:t> </a:t>
            </a:r>
            <a:r>
              <a:rPr lang="de-DE" b="0" i="0" u="none" dirty="0" err="1"/>
              <a:t>want</a:t>
            </a:r>
            <a:r>
              <a:rPr lang="de-DE" b="0" i="0" u="none" dirty="0"/>
              <a:t> </a:t>
            </a:r>
            <a:r>
              <a:rPr lang="de-DE" b="0" i="0" u="none" dirty="0" err="1"/>
              <a:t>to</a:t>
            </a:r>
            <a:r>
              <a:rPr lang="de-DE" b="0" i="0" u="none" dirty="0"/>
              <a:t> </a:t>
            </a:r>
            <a:r>
              <a:rPr lang="de-DE" b="0" i="0" u="none" dirty="0" err="1"/>
              <a:t>maintain</a:t>
            </a:r>
            <a:r>
              <a:rPr lang="de-DE" b="0" i="0" u="none" dirty="0"/>
              <a:t> </a:t>
            </a:r>
            <a:r>
              <a:rPr lang="de-DE" b="0" i="0" u="none" dirty="0" err="1"/>
              <a:t>their</a:t>
            </a:r>
            <a:r>
              <a:rPr lang="de-DE" b="0" i="0" u="none" dirty="0"/>
              <a:t> </a:t>
            </a:r>
            <a:r>
              <a:rPr lang="de-DE" b="0" i="0" u="none" dirty="0" err="1"/>
              <a:t>standard</a:t>
            </a:r>
            <a:r>
              <a:rPr lang="de-DE" b="0" i="0" u="none" dirty="0"/>
              <a:t> </a:t>
            </a:r>
            <a:r>
              <a:rPr lang="de-DE" b="0" i="0" u="none" dirty="0" err="1"/>
              <a:t>of</a:t>
            </a:r>
            <a:r>
              <a:rPr lang="de-DE" b="0" i="0" u="none" dirty="0"/>
              <a:t> </a:t>
            </a:r>
            <a:r>
              <a:rPr lang="de-DE" b="0" i="0" u="none" dirty="0" err="1"/>
              <a:t>living</a:t>
            </a:r>
            <a:r>
              <a:rPr lang="de-DE" b="0" i="0" u="none" dirty="0"/>
              <a:t> in </a:t>
            </a:r>
            <a:r>
              <a:rPr lang="de-DE" b="0" i="0" u="none" dirty="0" err="1"/>
              <a:t>retirement</a:t>
            </a:r>
            <a:r>
              <a:rPr lang="de-DE" b="0" i="0" u="none" dirty="0"/>
              <a:t>:</a:t>
            </a:r>
          </a:p>
          <a:p>
            <a:pPr marL="180854" lvl="0" indent="-180854" algn="l">
              <a:spcBef>
                <a:spcPts val="300"/>
              </a:spcBef>
              <a:buSzTx/>
              <a:buChar char="•"/>
            </a:pPr>
            <a:r>
              <a:rPr lang="de-DE" b="0" i="0" u="none" dirty="0" err="1"/>
              <a:t>Premiums</a:t>
            </a:r>
            <a:r>
              <a:rPr lang="de-DE" b="0" i="0" u="none" dirty="0"/>
              <a:t> </a:t>
            </a:r>
            <a:r>
              <a:rPr lang="de-DE" b="0" i="0" u="none" dirty="0" err="1"/>
              <a:t>are</a:t>
            </a:r>
            <a:r>
              <a:rPr lang="de-DE" b="0" i="0" u="none" dirty="0"/>
              <a:t> tax-</a:t>
            </a:r>
            <a:r>
              <a:rPr lang="de-DE" b="0" i="0" u="none" dirty="0" err="1"/>
              <a:t>free</a:t>
            </a:r>
            <a:r>
              <a:rPr lang="de-DE" b="0" i="0" u="none" dirty="0"/>
              <a:t> </a:t>
            </a:r>
            <a:r>
              <a:rPr lang="de-DE" b="0" i="0" u="none" dirty="0" err="1"/>
              <a:t>without</a:t>
            </a:r>
            <a:r>
              <a:rPr lang="de-DE" b="0" i="0" u="none" dirty="0"/>
              <a:t> </a:t>
            </a:r>
            <a:r>
              <a:rPr lang="de-DE" b="0" i="0" u="none" dirty="0" err="1"/>
              <a:t>limitation</a:t>
            </a:r>
            <a:r>
              <a:rPr lang="de-DE" b="0" i="0" u="none" dirty="0"/>
              <a:t> and, in </a:t>
            </a:r>
            <a:r>
              <a:rPr lang="de-DE" b="0" i="0" u="none" dirty="0" err="1"/>
              <a:t>case</a:t>
            </a:r>
            <a:r>
              <a:rPr lang="de-DE" b="0" i="0" u="none" dirty="0"/>
              <a:t> </a:t>
            </a:r>
            <a:r>
              <a:rPr lang="de-DE" b="0" i="0" u="none" dirty="0" err="1"/>
              <a:t>of</a:t>
            </a:r>
            <a:r>
              <a:rPr lang="de-DE" b="0" i="0" u="none" dirty="0"/>
              <a:t> </a:t>
            </a:r>
            <a:r>
              <a:rPr lang="de-DE" b="0" i="0" u="none" dirty="0" err="1"/>
              <a:t>salary</a:t>
            </a:r>
            <a:r>
              <a:rPr lang="de-DE" b="0" i="0" u="none" dirty="0"/>
              <a:t> </a:t>
            </a:r>
            <a:r>
              <a:rPr lang="de-DE" b="0" i="0" u="none" dirty="0" err="1"/>
              <a:t>conversion</a:t>
            </a:r>
            <a:r>
              <a:rPr lang="de-DE" b="0" i="0" u="none" dirty="0"/>
              <a:t>, </a:t>
            </a:r>
            <a:r>
              <a:rPr lang="de-DE" b="0" i="0" u="none" dirty="0" err="1"/>
              <a:t>exempt</a:t>
            </a:r>
            <a:r>
              <a:rPr lang="de-DE" b="0" i="0" u="none" dirty="0"/>
              <a:t> </a:t>
            </a:r>
            <a:r>
              <a:rPr lang="de-DE" b="0" i="0" u="none" dirty="0" err="1"/>
              <a:t>from</a:t>
            </a:r>
            <a:r>
              <a:rPr lang="de-DE" b="0" i="0" u="none" dirty="0"/>
              <a:t> social </a:t>
            </a:r>
            <a:r>
              <a:rPr lang="de-DE" b="0" i="0" u="none" dirty="0" err="1"/>
              <a:t>security</a:t>
            </a:r>
            <a:r>
              <a:rPr lang="de-DE" b="0" i="0" u="none" dirty="0"/>
              <a:t> </a:t>
            </a:r>
            <a:r>
              <a:rPr lang="de-DE" b="0" i="0" u="none" dirty="0" err="1"/>
              <a:t>contributions</a:t>
            </a:r>
            <a:r>
              <a:rPr lang="de-DE" b="0" i="0" u="none" dirty="0"/>
              <a:t> </a:t>
            </a:r>
            <a:r>
              <a:rPr lang="de-DE" b="0" i="0" u="none" dirty="0" err="1"/>
              <a:t>up</a:t>
            </a:r>
            <a:r>
              <a:rPr lang="de-DE" b="0" i="0" u="none" dirty="0"/>
              <a:t> </a:t>
            </a:r>
            <a:r>
              <a:rPr lang="de-DE" b="0" i="0" u="none" dirty="0" err="1"/>
              <a:t>to</a:t>
            </a:r>
            <a:r>
              <a:rPr lang="de-DE" b="0" i="0" u="none" dirty="0"/>
              <a:t> 4 % </a:t>
            </a:r>
            <a:r>
              <a:rPr lang="de-DE" b="0" i="0" u="none" dirty="0" err="1"/>
              <a:t>of</a:t>
            </a:r>
            <a:r>
              <a:rPr lang="de-DE" b="0" i="0" u="none" dirty="0"/>
              <a:t> </a:t>
            </a:r>
            <a:r>
              <a:rPr lang="de-DE" b="0" i="0" u="none" dirty="0" err="1"/>
              <a:t>the</a:t>
            </a:r>
            <a:r>
              <a:rPr lang="de-DE" b="0" i="0" u="none" dirty="0"/>
              <a:t> </a:t>
            </a:r>
            <a:r>
              <a:rPr lang="de-DE" b="0" i="0" u="none" dirty="0" err="1"/>
              <a:t>contribution</a:t>
            </a:r>
            <a:r>
              <a:rPr lang="de-DE" b="0" i="0" u="none" dirty="0"/>
              <a:t> </a:t>
            </a:r>
            <a:r>
              <a:rPr lang="de-DE" b="0" i="0" u="none" dirty="0" err="1"/>
              <a:t>assessment</a:t>
            </a:r>
            <a:r>
              <a:rPr lang="de-DE" b="0" i="0" u="none" dirty="0"/>
              <a:t> </a:t>
            </a:r>
            <a:r>
              <a:rPr lang="de-DE" b="0" i="0" u="none" dirty="0" err="1"/>
              <a:t>ceiling</a:t>
            </a:r>
            <a:r>
              <a:rPr lang="de-DE" b="0" i="0" u="none" dirty="0"/>
              <a:t> </a:t>
            </a:r>
            <a:r>
              <a:rPr lang="de-DE" b="0" i="0" u="none" dirty="0" err="1"/>
              <a:t>stipulated</a:t>
            </a:r>
            <a:r>
              <a:rPr lang="de-DE" b="0" i="0" u="none" dirty="0"/>
              <a:t> </a:t>
            </a:r>
            <a:r>
              <a:rPr lang="de-DE" b="0" i="0" u="none" dirty="0" err="1"/>
              <a:t>for</a:t>
            </a:r>
            <a:r>
              <a:rPr lang="de-DE" b="0" i="0" u="none" dirty="0"/>
              <a:t> West German </a:t>
            </a:r>
            <a:r>
              <a:rPr lang="de-DE" b="0" i="0" u="none" dirty="0" err="1"/>
              <a:t>statutory</a:t>
            </a:r>
            <a:r>
              <a:rPr lang="de-DE" b="0" i="0" u="none" dirty="0"/>
              <a:t> </a:t>
            </a:r>
            <a:r>
              <a:rPr lang="de-DE" b="0" i="0" u="none" dirty="0" err="1"/>
              <a:t>pension</a:t>
            </a:r>
            <a:r>
              <a:rPr lang="de-DE" b="0" i="0" u="none" dirty="0"/>
              <a:t> </a:t>
            </a:r>
            <a:r>
              <a:rPr lang="de-DE" b="0" i="0" u="none" dirty="0" err="1"/>
              <a:t>insurance</a:t>
            </a:r>
            <a:r>
              <a:rPr lang="de-DE" b="0" i="0" u="none" dirty="0"/>
              <a:t> (CAC West). In </a:t>
            </a:r>
            <a:r>
              <a:rPr lang="de-DE" b="0" i="0" u="none" dirty="0" err="1"/>
              <a:t>case</a:t>
            </a:r>
            <a:r>
              <a:rPr lang="de-DE" b="0" i="0" u="none" dirty="0"/>
              <a:t> </a:t>
            </a:r>
            <a:r>
              <a:rPr lang="de-DE" b="0" i="0" u="none" dirty="0" err="1"/>
              <a:t>of</a:t>
            </a:r>
            <a:r>
              <a:rPr lang="de-DE" b="0" i="0" u="none" dirty="0"/>
              <a:t> </a:t>
            </a:r>
            <a:r>
              <a:rPr lang="de-DE" b="0" i="0" u="none" dirty="0" err="1"/>
              <a:t>employer-sponsored</a:t>
            </a:r>
            <a:r>
              <a:rPr lang="de-DE" b="0" i="0" u="none" dirty="0"/>
              <a:t> </a:t>
            </a:r>
            <a:r>
              <a:rPr lang="de-DE" b="0" i="0" u="none" dirty="0" err="1"/>
              <a:t>plans</a:t>
            </a:r>
            <a:r>
              <a:rPr lang="de-DE" b="0" i="0" u="none" dirty="0"/>
              <a:t>, </a:t>
            </a:r>
            <a:r>
              <a:rPr lang="de-DE" b="0" i="0" u="none" dirty="0" err="1"/>
              <a:t>the</a:t>
            </a:r>
            <a:r>
              <a:rPr lang="de-DE" b="0" i="0" u="none" dirty="0"/>
              <a:t> </a:t>
            </a:r>
            <a:r>
              <a:rPr lang="de-DE" b="0" i="0" u="none" dirty="0" err="1"/>
              <a:t>premiums</a:t>
            </a:r>
            <a:r>
              <a:rPr lang="de-DE" b="0" i="0" u="none" dirty="0"/>
              <a:t> </a:t>
            </a:r>
            <a:r>
              <a:rPr lang="de-DE" b="0" i="0" u="none" dirty="0" err="1"/>
              <a:t>are</a:t>
            </a:r>
            <a:r>
              <a:rPr lang="de-DE" b="0" i="0" u="none" dirty="0"/>
              <a:t> also </a:t>
            </a:r>
            <a:r>
              <a:rPr lang="de-DE" b="0" i="0" u="none" dirty="0" err="1"/>
              <a:t>exempt</a:t>
            </a:r>
            <a:r>
              <a:rPr lang="de-DE" b="0" i="0" u="none" dirty="0"/>
              <a:t> </a:t>
            </a:r>
            <a:r>
              <a:rPr lang="de-DE" b="0" i="0" u="none" dirty="0" err="1"/>
              <a:t>from</a:t>
            </a:r>
            <a:r>
              <a:rPr lang="de-DE" b="0" i="0" u="none" dirty="0"/>
              <a:t> social </a:t>
            </a:r>
            <a:r>
              <a:rPr lang="de-DE" b="0" i="0" u="none" dirty="0" err="1"/>
              <a:t>security</a:t>
            </a:r>
            <a:r>
              <a:rPr lang="de-DE" b="0" i="0" u="none" dirty="0"/>
              <a:t> </a:t>
            </a:r>
            <a:r>
              <a:rPr lang="de-DE" b="0" i="0" u="none" dirty="0" err="1"/>
              <a:t>contributions</a:t>
            </a:r>
            <a:r>
              <a:rPr lang="de-DE" b="0" i="0" u="none" dirty="0"/>
              <a:t> </a:t>
            </a:r>
            <a:r>
              <a:rPr lang="de-DE" b="0" i="0" u="none" dirty="0" err="1"/>
              <a:t>without</a:t>
            </a:r>
            <a:r>
              <a:rPr lang="de-DE" b="0" i="0" u="none" dirty="0"/>
              <a:t> </a:t>
            </a:r>
            <a:r>
              <a:rPr lang="de-DE" b="0" i="0" u="none" dirty="0" err="1"/>
              <a:t>limitation</a:t>
            </a:r>
            <a:r>
              <a:rPr lang="de-DE" b="0" i="0" u="none" dirty="0"/>
              <a:t>.</a:t>
            </a:r>
          </a:p>
          <a:p>
            <a:pPr marL="180854" lvl="0" indent="-180854" algn="l">
              <a:spcBef>
                <a:spcPts val="300"/>
              </a:spcBef>
              <a:buSzTx/>
              <a:buChar char="•"/>
            </a:pPr>
            <a:r>
              <a:rPr lang="de-DE" b="0" i="0" u="none" dirty="0"/>
              <a:t>The </a:t>
            </a:r>
            <a:r>
              <a:rPr lang="de-DE" b="0" i="0" u="none" dirty="0" err="1"/>
              <a:t>benefit</a:t>
            </a:r>
            <a:r>
              <a:rPr lang="de-DE" b="0" i="0" u="none" dirty="0"/>
              <a:t> </a:t>
            </a:r>
            <a:r>
              <a:rPr lang="de-DE" b="0" i="0" u="none" dirty="0" err="1"/>
              <a:t>can</a:t>
            </a:r>
            <a:r>
              <a:rPr lang="de-DE" b="0" i="0" u="none" dirty="0"/>
              <a:t> </a:t>
            </a:r>
            <a:r>
              <a:rPr lang="de-DE" b="0" i="0" u="none" dirty="0" err="1"/>
              <a:t>be</a:t>
            </a:r>
            <a:r>
              <a:rPr lang="de-DE" b="0" i="0" u="none" dirty="0"/>
              <a:t> </a:t>
            </a:r>
            <a:r>
              <a:rPr lang="de-DE" b="0" i="0" u="none" dirty="0" err="1"/>
              <a:t>paid</a:t>
            </a:r>
            <a:r>
              <a:rPr lang="de-DE" b="0" i="0" u="none" dirty="0"/>
              <a:t> out in </a:t>
            </a:r>
            <a:r>
              <a:rPr lang="de-DE" b="0" i="0" u="none" dirty="0" err="1"/>
              <a:t>the</a:t>
            </a:r>
            <a:r>
              <a:rPr lang="de-DE" b="0" i="0" u="none" dirty="0"/>
              <a:t> form </a:t>
            </a:r>
            <a:r>
              <a:rPr lang="de-DE" b="0" i="0" u="none" dirty="0" err="1"/>
              <a:t>of</a:t>
            </a:r>
            <a:r>
              <a:rPr lang="de-DE" b="0" i="0" u="none" dirty="0"/>
              <a:t> a </a:t>
            </a:r>
            <a:r>
              <a:rPr lang="de-DE" b="0" i="0" u="none" dirty="0" err="1"/>
              <a:t>lifetime</a:t>
            </a:r>
            <a:r>
              <a:rPr lang="de-DE" b="0" i="0" u="none" dirty="0"/>
              <a:t> </a:t>
            </a:r>
            <a:r>
              <a:rPr lang="de-DE" b="0" i="0" u="none" dirty="0" err="1"/>
              <a:t>monthly</a:t>
            </a:r>
            <a:r>
              <a:rPr lang="de-DE" b="0" i="0" u="none" dirty="0"/>
              <a:t> </a:t>
            </a:r>
            <a:r>
              <a:rPr lang="de-DE" b="0" i="0" u="none" dirty="0" err="1"/>
              <a:t>pension</a:t>
            </a:r>
            <a:r>
              <a:rPr lang="de-DE" b="0" i="0" u="none" dirty="0"/>
              <a:t> </a:t>
            </a:r>
            <a:r>
              <a:rPr lang="de-DE" b="0" i="0" u="none" dirty="0" err="1"/>
              <a:t>or</a:t>
            </a:r>
            <a:r>
              <a:rPr lang="de-DE" b="0" i="0" u="none" dirty="0"/>
              <a:t> a non-</a:t>
            </a:r>
            <a:r>
              <a:rPr lang="de-DE" b="0" i="0" u="none" dirty="0" err="1"/>
              <a:t>recurring</a:t>
            </a:r>
            <a:r>
              <a:rPr lang="de-DE" b="0" i="0" u="none" dirty="0"/>
              <a:t> </a:t>
            </a:r>
            <a:r>
              <a:rPr lang="de-DE" b="0" i="0" u="none" dirty="0" err="1"/>
              <a:t>capital</a:t>
            </a:r>
            <a:r>
              <a:rPr lang="de-DE" b="0" i="0" u="none" dirty="0"/>
              <a:t> </a:t>
            </a:r>
            <a:r>
              <a:rPr lang="de-DE" b="0" i="0" u="none" dirty="0" err="1"/>
              <a:t>payment</a:t>
            </a:r>
            <a:r>
              <a:rPr lang="de-DE" b="0" i="0" u="none" dirty="0"/>
              <a:t>.</a:t>
            </a:r>
          </a:p>
        </p:txBody>
      </p:sp>
      <p:sp>
        <p:nvSpPr>
          <p:cNvPr id="23" name="Textplatzhalter 13" descr="svtxtr:svtx:pptx_transfrom_strapline_bold">
            <a:extLst>
              <a:ext uri="{FF2B5EF4-FFF2-40B4-BE49-F238E27FC236}">
                <a16:creationId xmlns:a16="http://schemas.microsoft.com/office/drawing/2014/main" id="{4D1B6E11-D42A-427A-B1CC-955ECD186D43}"/>
              </a:ext>
            </a:extLst>
          </p:cNvPr>
          <p:cNvSpPr>
            <a:spLocks noGrp="1"/>
          </p:cNvSpPr>
          <p:nvPr>
            <p:ph type="body" sz="quarter" idx="12"/>
          </p:nvPr>
        </p:nvSpPr>
        <p:spPr>
          <a:xfrm>
            <a:off x="479425" y="508523"/>
            <a:ext cx="8860518" cy="252000"/>
          </a:xfrm>
        </p:spPr>
        <p:txBody>
          <a:bodyPr/>
          <a:lstStyle/>
          <a:p>
            <a:r>
              <a:rPr lang="de-DE" b="1" i="0" u="none"/>
              <a:t>The ideal pension promise for high earners</a:t>
            </a:r>
          </a:p>
        </p:txBody>
      </p:sp>
      <p:sp>
        <p:nvSpPr>
          <p:cNvPr id="24" name="Fußzeilenplatzhalter 9" descr="svtx:article/content/footnote">
            <a:extLst>
              <a:ext uri="{FF2B5EF4-FFF2-40B4-BE49-F238E27FC236}">
                <a16:creationId xmlns:a16="http://schemas.microsoft.com/office/drawing/2014/main" id="{D12CEF14-366F-41D2-ABC6-58C4876DF2D5}"/>
              </a:ext>
            </a:extLst>
          </p:cNvPr>
          <p:cNvSpPr txBox="1"/>
          <p:nvPr/>
        </p:nvSpPr>
        <p:spPr>
          <a:xfrm>
            <a:off x="479426" y="6165850"/>
            <a:ext cx="5188129" cy="350150"/>
          </a:xfrm>
          <a:prstGeom prst="rect">
            <a:avLst/>
          </a:prstGeom>
          <a:noFill/>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388076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svtx:article/content/picture/@tmpUrl&#10;svtx:size=1-1&#10;svtxbackup:w=375.03094&#10;svtxbackup:h=375.03094&#10;svtxbackup:x=584.969&#10;svtxbackup:y=164.99716">
            <a:extLst>
              <a:ext uri="{FF2B5EF4-FFF2-40B4-BE49-F238E27FC236}">
                <a16:creationId xmlns:a16="http://schemas.microsoft.com/office/drawing/2014/main" id="{4D3F09CE-89C5-47A6-A4B1-BA86462267A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107" y="2095464"/>
            <a:ext cx="4762893" cy="4762893"/>
          </a:xfrm>
          <a:prstGeom prst="rect">
            <a:avLst/>
          </a:prstGeom>
          <a:noFill/>
        </p:spPr>
      </p:pic>
      <p:sp>
        <p:nvSpPr>
          <p:cNvPr id="15" name="Titel 3" descr="svtx:article/content/headline">
            <a:extLst>
              <a:ext uri="{FF2B5EF4-FFF2-40B4-BE49-F238E27FC236}">
                <a16:creationId xmlns:a16="http://schemas.microsoft.com/office/drawing/2014/main" id="{19DED360-99C8-4622-97DC-26989AAE2F32}"/>
              </a:ext>
            </a:extLst>
          </p:cNvPr>
          <p:cNvSpPr>
            <a:spLocks noGrp="1"/>
          </p:cNvSpPr>
          <p:nvPr>
            <p:ph type="title"/>
          </p:nvPr>
        </p:nvSpPr>
        <p:spPr>
          <a:xfrm>
            <a:off x="479427" y="875309"/>
            <a:ext cx="9324974" cy="932854"/>
          </a:xfrm>
        </p:spPr>
        <p:txBody>
          <a:bodyPr/>
          <a:lstStyle/>
          <a:p>
            <a:r>
              <a:rPr lang="de-DE" b="0" i="0" u="none"/>
              <a:t>In what cases is the Support Fund an ideal tool for employees?</a:t>
            </a:r>
          </a:p>
        </p:txBody>
      </p:sp>
      <p:sp>
        <p:nvSpPr>
          <p:cNvPr id="16" name="Inhaltsplatzhalter 10" descr="svtx:article/content/body">
            <a:extLst>
              <a:ext uri="{FF2B5EF4-FFF2-40B4-BE49-F238E27FC236}">
                <a16:creationId xmlns:a16="http://schemas.microsoft.com/office/drawing/2014/main" id="{D962540C-BB9E-49A5-BEE2-AB40245ECB8C}"/>
              </a:ext>
            </a:extLst>
          </p:cNvPr>
          <p:cNvSpPr>
            <a:spLocks noGrp="1"/>
          </p:cNvSpPr>
          <p:nvPr>
            <p:ph idx="1"/>
          </p:nvPr>
        </p:nvSpPr>
        <p:spPr>
          <a:xfrm>
            <a:off x="479424" y="2046703"/>
            <a:ext cx="6426000" cy="2900096"/>
          </a:xfrm>
        </p:spPr>
        <p:txBody>
          <a:bodyPr/>
          <a:lstStyle/>
          <a:p>
            <a:pPr marL="180854" lvl="0" indent="-180854" algn="l">
              <a:spcBef>
                <a:spcPts val="300"/>
              </a:spcBef>
              <a:buSzTx/>
              <a:buChar char="•"/>
            </a:pPr>
            <a:r>
              <a:rPr lang="de-DE" sz="1600" b="0" i="0" u="none"/>
              <a:t>I </a:t>
            </a:r>
            <a:r>
              <a:rPr lang="de-DE" sz="1600" b="0" i="0" u="none" dirty="0" err="1"/>
              <a:t>want</a:t>
            </a:r>
            <a:r>
              <a:rPr lang="de-DE" sz="1600" b="0" i="0" u="none" dirty="0"/>
              <a:t> an </a:t>
            </a:r>
            <a:r>
              <a:rPr lang="de-DE" sz="1600" b="0" i="0" u="none" dirty="0" err="1"/>
              <a:t>occupational</a:t>
            </a:r>
            <a:r>
              <a:rPr lang="de-DE" sz="1600" b="0" i="0" u="none" dirty="0"/>
              <a:t> </a:t>
            </a:r>
            <a:r>
              <a:rPr lang="de-DE" sz="1600" b="0" i="0" u="none" dirty="0" err="1"/>
              <a:t>pension</a:t>
            </a:r>
            <a:r>
              <a:rPr lang="de-DE" sz="1600" b="0" i="0" u="none" dirty="0"/>
              <a:t> </a:t>
            </a:r>
            <a:r>
              <a:rPr lang="de-DE" sz="1600" b="0" i="0" u="none" dirty="0" err="1"/>
              <a:t>that</a:t>
            </a:r>
            <a:r>
              <a:rPr lang="de-DE" sz="1600" b="0" i="0" u="none" dirty="0"/>
              <a:t> </a:t>
            </a:r>
            <a:r>
              <a:rPr lang="de-DE" sz="1600" b="0" i="0" u="none" dirty="0" err="1"/>
              <a:t>allows</a:t>
            </a:r>
            <a:r>
              <a:rPr lang="de-DE" sz="1600" b="0" i="0" u="none" dirty="0"/>
              <a:t> </a:t>
            </a:r>
            <a:r>
              <a:rPr lang="de-DE" sz="1600" b="0" i="0" u="none" dirty="0" err="1"/>
              <a:t>me</a:t>
            </a:r>
            <a:r>
              <a:rPr lang="de-DE" sz="1600" b="0" i="0" u="none" dirty="0"/>
              <a:t> </a:t>
            </a:r>
            <a:r>
              <a:rPr lang="de-DE" sz="1600" b="0" i="0" u="none" dirty="0" err="1"/>
              <a:t>to</a:t>
            </a:r>
            <a:r>
              <a:rPr lang="de-DE" sz="1600" b="0" i="0" u="none" dirty="0"/>
              <a:t> </a:t>
            </a:r>
            <a:r>
              <a:rPr lang="de-DE" sz="1600" b="0" i="0" u="none" dirty="0" err="1"/>
              <a:t>maintain</a:t>
            </a:r>
            <a:r>
              <a:rPr lang="de-DE" sz="1600" b="0" i="0" u="none" dirty="0"/>
              <a:t> </a:t>
            </a:r>
            <a:r>
              <a:rPr lang="de-DE" sz="1600" b="0" i="0" u="none" dirty="0" err="1"/>
              <a:t>my</a:t>
            </a:r>
            <a:r>
              <a:rPr lang="de-DE" sz="1600" b="0" i="0" u="none" dirty="0"/>
              <a:t> </a:t>
            </a:r>
            <a:r>
              <a:rPr lang="de-DE" sz="1600" b="0" i="0" u="none" dirty="0" err="1"/>
              <a:t>usual</a:t>
            </a:r>
            <a:r>
              <a:rPr lang="de-DE" sz="1600" b="0" i="0" u="none" dirty="0"/>
              <a:t> </a:t>
            </a:r>
            <a:r>
              <a:rPr lang="de-DE" sz="1600" b="0" i="0" u="none" dirty="0" err="1"/>
              <a:t>standard</a:t>
            </a:r>
            <a:r>
              <a:rPr lang="de-DE" sz="1600" b="0" i="0" u="none" dirty="0"/>
              <a:t> </a:t>
            </a:r>
            <a:r>
              <a:rPr lang="de-DE" sz="1600" b="0" i="0" u="none" dirty="0" err="1"/>
              <a:t>of</a:t>
            </a:r>
            <a:r>
              <a:rPr lang="de-DE" sz="1600" b="0" i="0" u="none" dirty="0"/>
              <a:t> </a:t>
            </a:r>
            <a:r>
              <a:rPr lang="de-DE" sz="1600" b="0" i="0" u="none" dirty="0" err="1"/>
              <a:t>living</a:t>
            </a:r>
            <a:r>
              <a:rPr lang="de-DE" sz="1600" b="0" i="0" u="none" dirty="0"/>
              <a:t> in </a:t>
            </a:r>
            <a:r>
              <a:rPr lang="de-DE" sz="1600" b="0" i="0" u="none" dirty="0" err="1"/>
              <a:t>retirement</a:t>
            </a:r>
            <a:r>
              <a:rPr lang="de-DE" sz="1600" b="0" i="0" u="none" dirty="0"/>
              <a:t>.</a:t>
            </a:r>
          </a:p>
          <a:p>
            <a:pPr marL="180854" lvl="0" indent="-180854" algn="l">
              <a:spcBef>
                <a:spcPts val="300"/>
              </a:spcBef>
              <a:buSzTx/>
              <a:buChar char="•"/>
            </a:pPr>
            <a:r>
              <a:rPr lang="de-DE" sz="1600" b="0" i="0" u="none" dirty="0"/>
              <a:t>As </a:t>
            </a:r>
            <a:r>
              <a:rPr lang="de-DE" sz="1600" b="0" i="0" u="none" dirty="0" err="1"/>
              <a:t>employee</a:t>
            </a:r>
            <a:r>
              <a:rPr lang="de-DE" sz="1600" b="0" i="0" u="none" dirty="0"/>
              <a:t> </a:t>
            </a:r>
            <a:r>
              <a:rPr lang="de-DE" sz="1600" b="0" i="0" u="none" dirty="0" err="1"/>
              <a:t>or</a:t>
            </a:r>
            <a:r>
              <a:rPr lang="de-DE" sz="1600" b="0" i="0" u="none" dirty="0"/>
              <a:t> </a:t>
            </a:r>
            <a:r>
              <a:rPr lang="de-DE" sz="1600" b="0" i="0" u="none" dirty="0" err="1"/>
              <a:t>manager</a:t>
            </a:r>
            <a:r>
              <a:rPr lang="de-DE" sz="1600" b="0" i="0" u="none" dirty="0"/>
              <a:t> I </a:t>
            </a:r>
            <a:r>
              <a:rPr lang="de-DE" sz="1600" b="0" i="0" u="none" dirty="0" err="1"/>
              <a:t>earn</a:t>
            </a:r>
            <a:r>
              <a:rPr lang="de-DE" sz="1600" b="0" i="0" u="none" dirty="0"/>
              <a:t> </a:t>
            </a:r>
            <a:r>
              <a:rPr lang="de-DE" sz="1600" b="0" i="0" u="none" dirty="0" err="1"/>
              <a:t>good</a:t>
            </a:r>
            <a:r>
              <a:rPr lang="de-DE" sz="1600" b="0" i="0" u="none" dirty="0"/>
              <a:t> </a:t>
            </a:r>
            <a:r>
              <a:rPr lang="de-DE" sz="1600" b="0" i="0" u="none" dirty="0" err="1"/>
              <a:t>money</a:t>
            </a:r>
            <a:r>
              <a:rPr lang="de-DE" sz="1600" b="0" i="0" u="none" dirty="0"/>
              <a:t> and </a:t>
            </a:r>
            <a:r>
              <a:rPr lang="de-DE" sz="1600" b="0" i="0" u="none" dirty="0" err="1"/>
              <a:t>wish</a:t>
            </a:r>
            <a:r>
              <a:rPr lang="de-DE" sz="1600" b="0" i="0" u="none" dirty="0"/>
              <a:t> </a:t>
            </a:r>
            <a:r>
              <a:rPr lang="de-DE" sz="1600" b="0" i="0" u="none" dirty="0" err="1"/>
              <a:t>to</a:t>
            </a:r>
            <a:r>
              <a:rPr lang="de-DE" sz="1600" b="0" i="0" u="none" dirty="0"/>
              <a:t> </a:t>
            </a:r>
            <a:r>
              <a:rPr lang="de-DE" sz="1600" b="0" i="0" u="none" dirty="0" err="1"/>
              <a:t>additionally</a:t>
            </a:r>
            <a:r>
              <a:rPr lang="de-DE" sz="1600" b="0" i="0" u="none" dirty="0"/>
              <a:t> </a:t>
            </a:r>
            <a:r>
              <a:rPr lang="de-DE" sz="1600" b="0" i="0" u="none" dirty="0" err="1"/>
              <a:t>build</a:t>
            </a:r>
            <a:r>
              <a:rPr lang="de-DE" sz="1600" b="0" i="0" u="none" dirty="0"/>
              <a:t> </a:t>
            </a:r>
            <a:r>
              <a:rPr lang="de-DE" sz="1600" b="0" i="0" u="none" dirty="0" err="1"/>
              <a:t>up</a:t>
            </a:r>
            <a:r>
              <a:rPr lang="de-DE" sz="1600" b="0" i="0" u="none" dirty="0"/>
              <a:t> a larger </a:t>
            </a:r>
            <a:r>
              <a:rPr lang="de-DE" sz="1600" b="0" i="0" u="none" dirty="0" err="1"/>
              <a:t>financial</a:t>
            </a:r>
            <a:r>
              <a:rPr lang="de-DE" sz="1600" b="0" i="0" u="none" dirty="0"/>
              <a:t> </a:t>
            </a:r>
            <a:r>
              <a:rPr lang="de-DE" sz="1600" b="0" i="0" u="none" dirty="0" err="1"/>
              <a:t>cushion</a:t>
            </a:r>
            <a:r>
              <a:rPr lang="de-DE" sz="1600" b="0" i="0" u="none" dirty="0"/>
              <a:t>.</a:t>
            </a:r>
          </a:p>
          <a:p>
            <a:pPr marL="180854" lvl="0" indent="-180854" algn="l">
              <a:spcBef>
                <a:spcPts val="300"/>
              </a:spcBef>
              <a:buSzTx/>
              <a:buChar char="•"/>
            </a:pPr>
            <a:r>
              <a:rPr lang="de-DE" sz="1600" b="0" i="0" u="none" dirty="0"/>
              <a:t>I </a:t>
            </a:r>
            <a:r>
              <a:rPr lang="de-DE" sz="1600" b="0" i="0" u="none" dirty="0" err="1"/>
              <a:t>have</a:t>
            </a:r>
            <a:r>
              <a:rPr lang="de-DE" sz="1600" b="0" i="0" u="none" dirty="0"/>
              <a:t> </a:t>
            </a:r>
            <a:r>
              <a:rPr lang="de-DE" sz="1600" b="0" i="0" u="none" dirty="0" err="1"/>
              <a:t>already</a:t>
            </a:r>
            <a:r>
              <a:rPr lang="de-DE" sz="1600" b="0" i="0" u="none" dirty="0"/>
              <a:t> </a:t>
            </a:r>
            <a:r>
              <a:rPr lang="de-DE" sz="1600" b="0" i="0" u="none" dirty="0" err="1"/>
              <a:t>exploited</a:t>
            </a:r>
            <a:r>
              <a:rPr lang="de-DE" sz="1600" b="0" i="0" u="none" dirty="0"/>
              <a:t> </a:t>
            </a:r>
            <a:r>
              <a:rPr lang="de-DE" sz="1600" b="0" i="0" u="none" dirty="0" err="1"/>
              <a:t>the</a:t>
            </a:r>
            <a:r>
              <a:rPr lang="de-DE" sz="1600" b="0" i="0" u="none" dirty="0"/>
              <a:t> tax-</a:t>
            </a:r>
            <a:r>
              <a:rPr lang="de-DE" sz="1600" b="0" i="0" u="none" dirty="0" err="1"/>
              <a:t>free</a:t>
            </a:r>
            <a:r>
              <a:rPr lang="de-DE" sz="1600" b="0" i="0" u="none" dirty="0"/>
              <a:t> </a:t>
            </a:r>
            <a:r>
              <a:rPr lang="de-DE" sz="1600" b="0" i="0" u="none" dirty="0" err="1"/>
              <a:t>limits</a:t>
            </a:r>
            <a:r>
              <a:rPr lang="de-DE" sz="1600" b="0" i="0" u="none" dirty="0"/>
              <a:t> </a:t>
            </a:r>
            <a:r>
              <a:rPr lang="de-DE" sz="1600" b="0" i="0" u="none" dirty="0" err="1"/>
              <a:t>of</a:t>
            </a:r>
            <a:r>
              <a:rPr lang="de-DE" sz="1600" b="0" i="0" u="none" dirty="0"/>
              <a:t> </a:t>
            </a:r>
            <a:r>
              <a:rPr lang="de-DE" sz="1600" b="0" i="0" u="none" dirty="0" err="1"/>
              <a:t>other</a:t>
            </a:r>
            <a:r>
              <a:rPr lang="de-DE" sz="1600" b="0" i="0" u="none" dirty="0"/>
              <a:t> </a:t>
            </a:r>
            <a:r>
              <a:rPr lang="de-DE" sz="1600" b="0" i="0" u="none" dirty="0" err="1"/>
              <a:t>retirement</a:t>
            </a:r>
            <a:r>
              <a:rPr lang="de-DE" sz="1600" b="0" i="0" u="none" dirty="0"/>
              <a:t> </a:t>
            </a:r>
            <a:r>
              <a:rPr lang="de-DE" sz="1600" b="0" i="0" u="none" dirty="0" err="1"/>
              <a:t>plans</a:t>
            </a:r>
            <a:r>
              <a:rPr lang="de-DE" sz="1600" b="0" i="0" u="none" dirty="0"/>
              <a:t> (e.g. </a:t>
            </a:r>
            <a:r>
              <a:rPr lang="de-DE" sz="1600" b="0" i="0" u="none" dirty="0" err="1"/>
              <a:t>direct</a:t>
            </a:r>
            <a:r>
              <a:rPr lang="de-DE" sz="1600" b="0" i="0" u="none" dirty="0"/>
              <a:t> </a:t>
            </a:r>
            <a:r>
              <a:rPr lang="de-DE" sz="1600" b="0" i="0" u="none" dirty="0" err="1"/>
              <a:t>insurance</a:t>
            </a:r>
            <a:r>
              <a:rPr lang="de-DE" sz="1600" b="0" i="0" u="none" dirty="0"/>
              <a:t>, Pensionskasse </a:t>
            </a:r>
            <a:r>
              <a:rPr lang="de-DE" sz="1600" b="0" i="0" u="none" dirty="0" err="1"/>
              <a:t>or</a:t>
            </a:r>
            <a:r>
              <a:rPr lang="de-DE" sz="1600" b="0" i="0" u="none" dirty="0"/>
              <a:t> </a:t>
            </a:r>
            <a:r>
              <a:rPr lang="de-DE" sz="1600" b="0" i="0" u="none" dirty="0" err="1"/>
              <a:t>pension</a:t>
            </a:r>
            <a:r>
              <a:rPr lang="de-DE" sz="1600" b="0" i="0" u="none" dirty="0"/>
              <a:t> </a:t>
            </a:r>
            <a:r>
              <a:rPr lang="de-DE" sz="1600" b="0" i="0" u="none" dirty="0" err="1"/>
              <a:t>fund</a:t>
            </a:r>
            <a:r>
              <a:rPr lang="de-DE" sz="1600" b="0" i="0" u="none" dirty="0"/>
              <a:t>).</a:t>
            </a:r>
          </a:p>
        </p:txBody>
      </p:sp>
      <p:sp>
        <p:nvSpPr>
          <p:cNvPr id="17" name="Textplatzhalter 12" descr="svtxtr:svtx:pptx_transfrom_strapline_bold">
            <a:extLst>
              <a:ext uri="{FF2B5EF4-FFF2-40B4-BE49-F238E27FC236}">
                <a16:creationId xmlns:a16="http://schemas.microsoft.com/office/drawing/2014/main" id="{8FCDC0D5-DB95-46A1-8C76-78523D80A59A}"/>
              </a:ext>
            </a:extLst>
          </p:cNvPr>
          <p:cNvSpPr>
            <a:spLocks noGrp="1"/>
          </p:cNvSpPr>
          <p:nvPr>
            <p:ph type="body" sz="quarter" idx="12"/>
          </p:nvPr>
        </p:nvSpPr>
        <p:spPr>
          <a:xfrm>
            <a:off x="479424" y="476250"/>
            <a:ext cx="9324973" cy="252000"/>
          </a:xfrm>
        </p:spPr>
        <p:txBody>
          <a:bodyPr/>
          <a:lstStyle/>
          <a:p>
            <a:r>
              <a:rPr lang="de-DE" b="1" i="0" u="none"/>
              <a:t>Fact-checking</a:t>
            </a:r>
          </a:p>
        </p:txBody>
      </p:sp>
      <p:sp>
        <p:nvSpPr>
          <p:cNvPr id="18" name="Fußzeilenplatzhalter 5" descr="svtx:article/content/footnote">
            <a:extLst>
              <a:ext uri="{FF2B5EF4-FFF2-40B4-BE49-F238E27FC236}">
                <a16:creationId xmlns:a16="http://schemas.microsoft.com/office/drawing/2014/main" id="{3FCA9328-DF52-4915-84ED-C2E7B843FAC6}"/>
              </a:ext>
            </a:extLst>
          </p:cNvPr>
          <p:cNvSpPr>
            <a:spLocks noGrp="1"/>
          </p:cNvSpPr>
          <p:nvPr>
            <p:ph type="ftr" sz="quarter" idx="13"/>
          </p:nvPr>
        </p:nvSpPr>
        <p:spPr>
          <a:xfrm>
            <a:off x="479426" y="6165850"/>
            <a:ext cx="6426000" cy="350150"/>
          </a:xfrm>
        </p:spPr>
        <p:txBody>
          <a:bodyPr/>
          <a:lstStyle/>
          <a:p>
            <a:endParaRPr/>
          </a:p>
        </p:txBody>
      </p:sp>
      <p:sp>
        <p:nvSpPr>
          <p:cNvPr id="19" name="Foliennummernplatzhalter 6">
            <a:extLst>
              <a:ext uri="{FF2B5EF4-FFF2-40B4-BE49-F238E27FC236}">
                <a16:creationId xmlns:a16="http://schemas.microsoft.com/office/drawing/2014/main" id="{9E1940AD-678C-4F53-816C-6B3435AA4B6B}"/>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30</a:t>
            </a:fld>
            <a:endParaRPr lang="de-DE"/>
          </a:p>
        </p:txBody>
      </p:sp>
    </p:spTree>
    <p:extLst>
      <p:ext uri="{BB962C8B-B14F-4D97-AF65-F5344CB8AC3E}">
        <p14:creationId xmlns:p14="http://schemas.microsoft.com/office/powerpoint/2010/main" val="17067291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descr="svtxtr:svtx:pptx_transfrom_strapline_bold">
            <a:extLst>
              <a:ext uri="{FF2B5EF4-FFF2-40B4-BE49-F238E27FC236}">
                <a16:creationId xmlns:a16="http://schemas.microsoft.com/office/drawing/2014/main" id="{88FE1A0D-957D-4F84-AEC1-6D50625A8E96}"/>
              </a:ext>
            </a:extLst>
          </p:cNvPr>
          <p:cNvSpPr>
            <a:spLocks noGrp="1"/>
          </p:cNvSpPr>
          <p:nvPr>
            <p:ph type="body" sz="quarter" idx="12"/>
          </p:nvPr>
        </p:nvSpPr>
        <p:spPr/>
        <p:txBody>
          <a:bodyPr/>
          <a:lstStyle/>
          <a:p>
            <a:r>
              <a:rPr lang="de-DE" b="1" i="0" u="none"/>
              <a:t>Aid in the decision-making process</a:t>
            </a:r>
          </a:p>
        </p:txBody>
      </p:sp>
      <p:sp>
        <p:nvSpPr>
          <p:cNvPr id="7" name="Foliennummernplatzhalter 6">
            <a:extLst>
              <a:ext uri="{FF2B5EF4-FFF2-40B4-BE49-F238E27FC236}">
                <a16:creationId xmlns:a16="http://schemas.microsoft.com/office/drawing/2014/main" id="{DD80C27D-C6EE-4701-853D-7D2A4AD01C7A}"/>
              </a:ext>
            </a:extLst>
          </p:cNvPr>
          <p:cNvSpPr>
            <a:spLocks noGrp="1"/>
          </p:cNvSpPr>
          <p:nvPr>
            <p:ph type="sldNum" sz="quarter" idx="14"/>
          </p:nvPr>
        </p:nvSpPr>
        <p:spPr/>
        <p:txBody>
          <a:bodyPr/>
          <a:lstStyle/>
          <a:p>
            <a:fld id="{0F96B16C-3F5F-44BC-AFCC-8CBCBD90898D}" type="slidenum">
              <a:rPr lang="de-DE" smtClean="0"/>
              <a:t>31</a:t>
            </a:fld>
            <a:endParaRPr lang="de-DE"/>
          </a:p>
        </p:txBody>
      </p:sp>
      <p:sp>
        <p:nvSpPr>
          <p:cNvPr id="24" name="Titel 7" descr="svtx:article/content/headline">
            <a:extLst>
              <a:ext uri="{FF2B5EF4-FFF2-40B4-BE49-F238E27FC236}">
                <a16:creationId xmlns:a16="http://schemas.microsoft.com/office/drawing/2014/main" id="{18EA4C8E-6EF8-4015-B97C-3CF6B09D176D}"/>
              </a:ext>
            </a:extLst>
          </p:cNvPr>
          <p:cNvSpPr>
            <a:spLocks noGrp="1"/>
          </p:cNvSpPr>
          <p:nvPr>
            <p:ph type="title"/>
          </p:nvPr>
        </p:nvSpPr>
        <p:spPr>
          <a:xfrm>
            <a:off x="495611" y="1315707"/>
            <a:ext cx="3584264" cy="4357687"/>
          </a:xfrm>
          <a:ln>
            <a:noFill/>
          </a:ln>
        </p:spPr>
        <p:txBody>
          <a:bodyPr/>
          <a:lstStyle/>
          <a:p>
            <a:r>
              <a:rPr lang="de-DE" b="0" i="0" u="none"/>
              <a:t>For what type of employers is the Allianz Support Fund suitable?</a:t>
            </a:r>
          </a:p>
        </p:txBody>
      </p:sp>
      <p:grpSp>
        <p:nvGrpSpPr>
          <p:cNvPr id="25" name="Grafik 23">
            <a:extLst>
              <a:ext uri="{FF2B5EF4-FFF2-40B4-BE49-F238E27FC236}">
                <a16:creationId xmlns:a16="http://schemas.microsoft.com/office/drawing/2014/main" id="{C8356E06-78A7-4CB8-AB90-9A03DC4AA421}"/>
              </a:ext>
            </a:extLst>
          </p:cNvPr>
          <p:cNvGrpSpPr>
            <a:grpSpLocks noChangeAspect="1"/>
          </p:cNvGrpSpPr>
          <p:nvPr/>
        </p:nvGrpSpPr>
        <p:grpSpPr>
          <a:xfrm>
            <a:off x="4286775" y="3728744"/>
            <a:ext cx="720000" cy="720000"/>
            <a:chOff x="5754564" y="1860000"/>
            <a:chExt cx="590400" cy="590400"/>
          </a:xfrm>
        </p:grpSpPr>
        <p:sp>
          <p:nvSpPr>
            <p:cNvPr id="26" name="Freihandform: Form 25">
              <a:extLst>
                <a:ext uri="{FF2B5EF4-FFF2-40B4-BE49-F238E27FC236}">
                  <a16:creationId xmlns:a16="http://schemas.microsoft.com/office/drawing/2014/main" id="{183BFE23-2F9E-4254-8A0D-A890603FE7F0}"/>
                </a:ext>
              </a:extLst>
            </p:cNvPr>
            <p:cNvSpPr/>
            <p:nvPr/>
          </p:nvSpPr>
          <p:spPr>
            <a:xfrm>
              <a:off x="5754564" y="1860000"/>
              <a:ext cx="590400" cy="590400"/>
            </a:xfrm>
            <a:custGeom>
              <a:avLst/>
              <a:gdLst>
                <a:gd name="connsiteX0" fmla="*/ 580800 w 590400"/>
                <a:gd name="connsiteY0" fmla="*/ 300000 h 590400"/>
                <a:gd name="connsiteX1" fmla="*/ 300000 w 590400"/>
                <a:gd name="connsiteY1" fmla="*/ 580800 h 590400"/>
                <a:gd name="connsiteX2" fmla="*/ 19200 w 590400"/>
                <a:gd name="connsiteY2" fmla="*/ 300000 h 590400"/>
                <a:gd name="connsiteX3" fmla="*/ 300000 w 590400"/>
                <a:gd name="connsiteY3" fmla="*/ 19200 h 590400"/>
                <a:gd name="connsiteX4" fmla="*/ 580800 w 590400"/>
                <a:gd name="connsiteY4" fmla="*/ 30000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0800" y="300000"/>
                  </a:moveTo>
                  <a:cubicBezTo>
                    <a:pt x="580800" y="455082"/>
                    <a:pt x="455082" y="580800"/>
                    <a:pt x="300000" y="580800"/>
                  </a:cubicBezTo>
                  <a:cubicBezTo>
                    <a:pt x="144918" y="580800"/>
                    <a:pt x="19200" y="455082"/>
                    <a:pt x="19200" y="300000"/>
                  </a:cubicBezTo>
                  <a:cubicBezTo>
                    <a:pt x="19200" y="144918"/>
                    <a:pt x="144918" y="19200"/>
                    <a:pt x="300000" y="19200"/>
                  </a:cubicBezTo>
                  <a:cubicBezTo>
                    <a:pt x="455082" y="19200"/>
                    <a:pt x="580800" y="144918"/>
                    <a:pt x="580800" y="30000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7" name="Freihandform: Form 26">
              <a:extLst>
                <a:ext uri="{FF2B5EF4-FFF2-40B4-BE49-F238E27FC236}">
                  <a16:creationId xmlns:a16="http://schemas.microsoft.com/office/drawing/2014/main" id="{96A99625-8ABE-4A75-B8B7-2609B65F4EFD}"/>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8" name="Freihandform: Form 27">
              <a:extLst>
                <a:ext uri="{FF2B5EF4-FFF2-40B4-BE49-F238E27FC236}">
                  <a16:creationId xmlns:a16="http://schemas.microsoft.com/office/drawing/2014/main" id="{57C47A91-3760-40E2-9D36-D821D9CCE915}"/>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9" name="Freihandform: Form 28">
              <a:extLst>
                <a:ext uri="{FF2B5EF4-FFF2-40B4-BE49-F238E27FC236}">
                  <a16:creationId xmlns:a16="http://schemas.microsoft.com/office/drawing/2014/main" id="{7D22B85C-CDFF-4E25-A046-AA1D2F35FC71}"/>
                </a:ext>
              </a:extLst>
            </p:cNvPr>
            <p:cNvSpPr/>
            <p:nvPr/>
          </p:nvSpPr>
          <p:spPr>
            <a:xfrm>
              <a:off x="5869764" y="2140800"/>
              <a:ext cx="360000" cy="28800"/>
            </a:xfrm>
            <a:custGeom>
              <a:avLst/>
              <a:gdLst>
                <a:gd name="connsiteX0" fmla="*/ 350400 w 360000"/>
                <a:gd name="connsiteY0" fmla="*/ 19200 h 28800"/>
                <a:gd name="connsiteX1" fmla="*/ 19200 w 360000"/>
                <a:gd name="connsiteY1" fmla="*/ 19200 h 28800"/>
              </a:gdLst>
              <a:ahLst/>
              <a:cxnLst>
                <a:cxn ang="0">
                  <a:pos x="connsiteX0" y="connsiteY0"/>
                </a:cxn>
                <a:cxn ang="0">
                  <a:pos x="connsiteX1" y="connsiteY1"/>
                </a:cxn>
              </a:cxnLst>
              <a:rect l="l" t="t" r="r" b="b"/>
              <a:pathLst>
                <a:path w="360000" h="28800">
                  <a:moveTo>
                    <a:pt x="350400" y="19200"/>
                  </a:moveTo>
                  <a:lnTo>
                    <a:pt x="19200" y="19200"/>
                  </a:lnTo>
                </a:path>
              </a:pathLst>
            </a:custGeom>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grpSp>
        <p:nvGrpSpPr>
          <p:cNvPr id="30" name="Grafik 25">
            <a:extLst>
              <a:ext uri="{FF2B5EF4-FFF2-40B4-BE49-F238E27FC236}">
                <a16:creationId xmlns:a16="http://schemas.microsoft.com/office/drawing/2014/main" id="{A37C97E9-37A9-47B9-8CF5-A07B2502BC0C}"/>
              </a:ext>
            </a:extLst>
          </p:cNvPr>
          <p:cNvGrpSpPr>
            <a:grpSpLocks noChangeAspect="1"/>
          </p:cNvGrpSpPr>
          <p:nvPr/>
        </p:nvGrpSpPr>
        <p:grpSpPr>
          <a:xfrm>
            <a:off x="4286775" y="1329136"/>
            <a:ext cx="720000" cy="720000"/>
            <a:chOff x="464623" y="1855787"/>
            <a:chExt cx="590400" cy="590400"/>
          </a:xfrm>
        </p:grpSpPr>
        <p:sp>
          <p:nvSpPr>
            <p:cNvPr id="31" name="Freihandform: Form 30">
              <a:extLst>
                <a:ext uri="{FF2B5EF4-FFF2-40B4-BE49-F238E27FC236}">
                  <a16:creationId xmlns:a16="http://schemas.microsoft.com/office/drawing/2014/main" id="{CF7E4AE7-5A0D-4AAE-9272-36614BFAB110}"/>
                </a:ext>
              </a:extLst>
            </p:cNvPr>
            <p:cNvSpPr/>
            <p:nvPr/>
          </p:nvSpPr>
          <p:spPr>
            <a:xfrm>
              <a:off x="464623" y="1855787"/>
              <a:ext cx="590400" cy="590400"/>
            </a:xfrm>
            <a:custGeom>
              <a:avLst/>
              <a:gdLst>
                <a:gd name="connsiteX0" fmla="*/ 586710 w 590400"/>
                <a:gd name="connsiteY0" fmla="*/ 298890 h 590400"/>
                <a:gd name="connsiteX1" fmla="*/ 298890 w 590400"/>
                <a:gd name="connsiteY1" fmla="*/ 586710 h 590400"/>
                <a:gd name="connsiteX2" fmla="*/ 11070 w 590400"/>
                <a:gd name="connsiteY2" fmla="*/ 298890 h 590400"/>
                <a:gd name="connsiteX3" fmla="*/ 298890 w 590400"/>
                <a:gd name="connsiteY3" fmla="*/ 11070 h 590400"/>
                <a:gd name="connsiteX4" fmla="*/ 586710 w 590400"/>
                <a:gd name="connsiteY4" fmla="*/ 29889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6710" y="298890"/>
                  </a:moveTo>
                  <a:cubicBezTo>
                    <a:pt x="586710" y="457849"/>
                    <a:pt x="457849" y="586710"/>
                    <a:pt x="298890" y="586710"/>
                  </a:cubicBezTo>
                  <a:cubicBezTo>
                    <a:pt x="139931" y="586710"/>
                    <a:pt x="11070" y="457849"/>
                    <a:pt x="11070" y="298890"/>
                  </a:cubicBezTo>
                  <a:cubicBezTo>
                    <a:pt x="11070" y="139931"/>
                    <a:pt x="139931" y="11070"/>
                    <a:pt x="298890" y="11070"/>
                  </a:cubicBezTo>
                  <a:cubicBezTo>
                    <a:pt x="457849" y="11070"/>
                    <a:pt x="586710" y="139931"/>
                    <a:pt x="586710" y="29889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32" name="Freihandform: Form 31">
              <a:extLst>
                <a:ext uri="{FF2B5EF4-FFF2-40B4-BE49-F238E27FC236}">
                  <a16:creationId xmlns:a16="http://schemas.microsoft.com/office/drawing/2014/main" id="{FEF46347-EF45-4E22-A254-CC9A921A59CD}"/>
                </a:ext>
              </a:extLst>
            </p:cNvPr>
            <p:cNvSpPr/>
            <p:nvPr/>
          </p:nvSpPr>
          <p:spPr>
            <a:xfrm>
              <a:off x="582703" y="2018147"/>
              <a:ext cx="339480" cy="250920"/>
            </a:xfrm>
            <a:custGeom>
              <a:avLst/>
              <a:gdLst>
                <a:gd name="connsiteX0" fmla="*/ 11070 w 339480"/>
                <a:gd name="connsiteY0" fmla="*/ 143910 h 250920"/>
                <a:gd name="connsiteX1" fmla="*/ 114390 w 339480"/>
                <a:gd name="connsiteY1" fmla="*/ 247230 h 250920"/>
                <a:gd name="connsiteX2" fmla="*/ 335790 w 339480"/>
                <a:gd name="connsiteY2" fmla="*/ 11070 h 250920"/>
              </a:gdLst>
              <a:ahLst/>
              <a:cxnLst>
                <a:cxn ang="0">
                  <a:pos x="connsiteX0" y="connsiteY0"/>
                </a:cxn>
                <a:cxn ang="0">
                  <a:pos x="connsiteX1" y="connsiteY1"/>
                </a:cxn>
                <a:cxn ang="0">
                  <a:pos x="connsiteX2" y="connsiteY2"/>
                </a:cxn>
              </a:cxnLst>
              <a:rect l="l" t="t" r="r" b="b"/>
              <a:pathLst>
                <a:path w="339480" h="250920">
                  <a:moveTo>
                    <a:pt x="11070" y="143910"/>
                  </a:moveTo>
                  <a:lnTo>
                    <a:pt x="114390" y="247230"/>
                  </a:lnTo>
                  <a:lnTo>
                    <a:pt x="335790" y="11070"/>
                  </a:lnTo>
                </a:path>
              </a:pathLst>
            </a:custGeom>
            <a:noFill/>
            <a:ln w="25400"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sp>
        <p:nvSpPr>
          <p:cNvPr id="33" name="Inhaltsplatzhalter 2" descr="svtxtr:svtx:pptx.transfor.contra-list">
            <a:extLst>
              <a:ext uri="{FF2B5EF4-FFF2-40B4-BE49-F238E27FC236}">
                <a16:creationId xmlns:a16="http://schemas.microsoft.com/office/drawing/2014/main" id="{1332DBDF-42FA-44E3-B1C4-B4CA1F875A50}"/>
              </a:ext>
            </a:extLst>
          </p:cNvPr>
          <p:cNvSpPr txBox="1"/>
          <p:nvPr/>
        </p:nvSpPr>
        <p:spPr>
          <a:xfrm>
            <a:off x="5421085" y="4096299"/>
            <a:ext cx="6291489" cy="1933414"/>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b="0" i="0" u="none">
                <a:solidFill>
                  <a:srgbClr val="003781"/>
                </a:solidFill>
              </a:rPr>
              <a:t>for medium-sized handicraft businesses.</a:t>
            </a:r>
          </a:p>
          <a:p>
            <a:pPr marL="317500" lvl="0" indent="-317500" algn="l">
              <a:spcBef>
                <a:spcPts val="300"/>
              </a:spcBef>
              <a:buSzPct val="90000"/>
              <a:buChar char="…"/>
            </a:pPr>
            <a:r>
              <a:rPr lang="de-DE" b="0" i="0" u="none">
                <a:solidFill>
                  <a:srgbClr val="003781"/>
                </a:solidFill>
              </a:rPr>
              <a:t>for freelancers.</a:t>
            </a:r>
          </a:p>
          <a:p>
            <a:pPr marL="317500" lvl="0" indent="-317500" algn="l">
              <a:spcBef>
                <a:spcPts val="300"/>
              </a:spcBef>
              <a:buSzPct val="90000"/>
            </a:pPr>
            <a:endParaRPr lang="de-DE" b="0" i="0" u="none">
              <a:solidFill>
                <a:srgbClr val="003781"/>
              </a:solidFill>
            </a:endParaRPr>
          </a:p>
        </p:txBody>
      </p:sp>
      <p:sp>
        <p:nvSpPr>
          <p:cNvPr id="35" name="Inhaltsplatzhalter 2" descr="svtxtr:svtx:pptx.transfor.pro-list">
            <a:extLst>
              <a:ext uri="{FF2B5EF4-FFF2-40B4-BE49-F238E27FC236}">
                <a16:creationId xmlns:a16="http://schemas.microsoft.com/office/drawing/2014/main" id="{FC381EC7-2988-48C1-9A1F-92CAAF4DD232}"/>
              </a:ext>
            </a:extLst>
          </p:cNvPr>
          <p:cNvSpPr txBox="1"/>
          <p:nvPr/>
        </p:nvSpPr>
        <p:spPr>
          <a:xfrm>
            <a:off x="5421085" y="1656087"/>
            <a:ext cx="6291489" cy="1681414"/>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sz="1600" b="0" i="0" u="none"/>
              <a:t>in order to retain experienced specialist and executive staff that is hard to replace.</a:t>
            </a:r>
          </a:p>
          <a:p>
            <a:pPr marL="317500" lvl="0" indent="-317500" algn="l">
              <a:spcBef>
                <a:spcPts val="300"/>
              </a:spcBef>
              <a:buSzPct val="90000"/>
              <a:buChar char="…"/>
            </a:pPr>
            <a:r>
              <a:rPr lang="de-DE" sz="1600" b="0" i="0" u="none"/>
              <a:t>for companies aiming at avoiding balance sheet effects.</a:t>
            </a:r>
            <a:r>
              <a:rPr lang="de-DE" sz="1600" b="0" i="0" u="none" baseline="30000"/>
              <a:t>1</a:t>
            </a:r>
          </a:p>
          <a:p>
            <a:pPr marL="317500" lvl="0" indent="-317500" algn="l">
              <a:spcBef>
                <a:spcPts val="300"/>
              </a:spcBef>
              <a:buSzPct val="90000"/>
            </a:pPr>
            <a:endParaRPr lang="de-DE" sz="1600" b="0" i="0" u="none" baseline="30000"/>
          </a:p>
        </p:txBody>
      </p:sp>
      <p:sp>
        <p:nvSpPr>
          <p:cNvPr id="36" name="Inhaltsplatzhalter 2" descr="svtx:article/content/body/contra/headline">
            <a:extLst>
              <a:ext uri="{FF2B5EF4-FFF2-40B4-BE49-F238E27FC236}">
                <a16:creationId xmlns:a16="http://schemas.microsoft.com/office/drawing/2014/main" id="{225F69D0-0B03-49F9-9E3F-8C388E2391EA}"/>
              </a:ext>
            </a:extLst>
          </p:cNvPr>
          <p:cNvSpPr txBox="1"/>
          <p:nvPr/>
        </p:nvSpPr>
        <p:spPr>
          <a:xfrm>
            <a:off x="5421085" y="3769728"/>
            <a:ext cx="6291489" cy="206651"/>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b="1" i="0" u="none">
                <a:solidFill>
                  <a:srgbClr val="003781"/>
                </a:solidFill>
              </a:rPr>
              <a:t>Less suitable ...</a:t>
            </a:r>
          </a:p>
        </p:txBody>
      </p:sp>
      <p:sp>
        <p:nvSpPr>
          <p:cNvPr id="37" name="Inhaltsplatzhalter 2" descr="svtx:article/content/body/pro/headline">
            <a:extLst>
              <a:ext uri="{FF2B5EF4-FFF2-40B4-BE49-F238E27FC236}">
                <a16:creationId xmlns:a16="http://schemas.microsoft.com/office/drawing/2014/main" id="{37C14A08-3B13-4EDD-B3A3-3FEE20853257}"/>
              </a:ext>
            </a:extLst>
          </p:cNvPr>
          <p:cNvSpPr txBox="1"/>
          <p:nvPr/>
        </p:nvSpPr>
        <p:spPr>
          <a:xfrm>
            <a:off x="5421085" y="1329137"/>
            <a:ext cx="6291489" cy="252000"/>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sz="1600" b="1" i="0" u="none"/>
              <a:t>Suitable ...</a:t>
            </a:r>
          </a:p>
        </p:txBody>
      </p:sp>
      <p:sp>
        <p:nvSpPr>
          <p:cNvPr id="2" name="Textfeld 1" descr="svtx:article/content/footnote">
            <a:extLst>
              <a:ext uri="{FF2B5EF4-FFF2-40B4-BE49-F238E27FC236}">
                <a16:creationId xmlns:a16="http://schemas.microsoft.com/office/drawing/2014/main" id="{FCF720E6-46CE-6B78-D68E-27ACC3061256}"/>
              </a:ext>
            </a:extLst>
          </p:cNvPr>
          <p:cNvSpPr txBox="1"/>
          <p:nvPr/>
        </p:nvSpPr>
        <p:spPr>
          <a:xfrm>
            <a:off x="5421084" y="6196925"/>
            <a:ext cx="5843264" cy="350150"/>
          </a:xfrm>
          <a:prstGeom prst="rect">
            <a:avLst/>
          </a:prstGeom>
          <a:noFill/>
        </p:spPr>
        <p:txBody>
          <a:bodyPr wrap="square" lIns="0" tIns="0" rIns="0" bIns="0" rtlCol="0" anchor="b"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b="0" i="0" u="none" baseline="30000">
                <a:solidFill>
                  <a:srgbClr val="003781"/>
                </a:solidFill>
              </a:rPr>
              <a:t>1 </a:t>
            </a:r>
            <a:r>
              <a:rPr lang="de-DE" sz="800" b="0" i="0" u="none">
                <a:solidFill>
                  <a:srgbClr val="003781"/>
                </a:solidFill>
              </a:rPr>
              <a:t>E.g. companies with a foreign parent company.  </a:t>
            </a:r>
          </a:p>
        </p:txBody>
      </p:sp>
    </p:spTree>
    <p:extLst>
      <p:ext uri="{BB962C8B-B14F-4D97-AF65-F5344CB8AC3E}">
        <p14:creationId xmlns:p14="http://schemas.microsoft.com/office/powerpoint/2010/main" val="2589675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11" descr="svtxtr:svtx:pptx_transfrom_strapline_bold">
            <a:extLst>
              <a:ext uri="{FF2B5EF4-FFF2-40B4-BE49-F238E27FC236}">
                <a16:creationId xmlns:a16="http://schemas.microsoft.com/office/drawing/2014/main" id="{CE0EF114-22C2-4243-9946-0D1A5C626B60}"/>
              </a:ext>
            </a:extLst>
          </p:cNvPr>
          <p:cNvSpPr>
            <a:spLocks noGrp="1"/>
          </p:cNvSpPr>
          <p:nvPr>
            <p:ph type="body" sz="quarter" idx="12"/>
          </p:nvPr>
        </p:nvSpPr>
        <p:spPr>
          <a:xfrm>
            <a:off x="479424" y="476250"/>
            <a:ext cx="9324973" cy="252000"/>
          </a:xfrm>
        </p:spPr>
        <p:txBody>
          <a:bodyPr/>
          <a:lstStyle/>
          <a:p>
            <a:r>
              <a:rPr lang="de-DE" b="1" i="0" u="none"/>
              <a:t>Aid in the decision-making process</a:t>
            </a:r>
          </a:p>
        </p:txBody>
      </p:sp>
      <p:sp>
        <p:nvSpPr>
          <p:cNvPr id="34" name="Foliennummernplatzhalter 6">
            <a:extLst>
              <a:ext uri="{FF2B5EF4-FFF2-40B4-BE49-F238E27FC236}">
                <a16:creationId xmlns:a16="http://schemas.microsoft.com/office/drawing/2014/main" id="{C9D34DDD-C9D2-40F5-B2DA-F88885FF3685}"/>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32</a:t>
            </a:fld>
            <a:endParaRPr lang="de-DE"/>
          </a:p>
        </p:txBody>
      </p:sp>
      <p:sp>
        <p:nvSpPr>
          <p:cNvPr id="38" name="Titel 7" descr="svtx:article/content/headline">
            <a:extLst>
              <a:ext uri="{FF2B5EF4-FFF2-40B4-BE49-F238E27FC236}">
                <a16:creationId xmlns:a16="http://schemas.microsoft.com/office/drawing/2014/main" id="{8BADD6AD-20FD-48B4-9101-C7E9E2140630}"/>
              </a:ext>
            </a:extLst>
          </p:cNvPr>
          <p:cNvSpPr>
            <a:spLocks noGrp="1"/>
          </p:cNvSpPr>
          <p:nvPr>
            <p:ph type="title"/>
          </p:nvPr>
        </p:nvSpPr>
        <p:spPr>
          <a:xfrm>
            <a:off x="495611" y="1315707"/>
            <a:ext cx="3584264" cy="4357687"/>
          </a:xfrm>
          <a:ln>
            <a:noFill/>
          </a:ln>
        </p:spPr>
        <p:txBody>
          <a:bodyPr/>
          <a:lstStyle/>
          <a:p>
            <a:r>
              <a:rPr lang="de-DE" b="0" i="0" u="none"/>
              <a:t>For what type of employees is the Allianz Support Fund suitable?</a:t>
            </a:r>
          </a:p>
        </p:txBody>
      </p:sp>
      <p:grpSp>
        <p:nvGrpSpPr>
          <p:cNvPr id="39" name="Grafik 23">
            <a:extLst>
              <a:ext uri="{FF2B5EF4-FFF2-40B4-BE49-F238E27FC236}">
                <a16:creationId xmlns:a16="http://schemas.microsoft.com/office/drawing/2014/main" id="{366289E9-05BF-478E-ABE7-3C51F3F00C54}"/>
              </a:ext>
            </a:extLst>
          </p:cNvPr>
          <p:cNvGrpSpPr>
            <a:grpSpLocks noChangeAspect="1"/>
          </p:cNvGrpSpPr>
          <p:nvPr/>
        </p:nvGrpSpPr>
        <p:grpSpPr>
          <a:xfrm>
            <a:off x="4286775" y="3728744"/>
            <a:ext cx="720000" cy="720000"/>
            <a:chOff x="5754564" y="1860000"/>
            <a:chExt cx="590400" cy="590400"/>
          </a:xfrm>
        </p:grpSpPr>
        <p:sp>
          <p:nvSpPr>
            <p:cNvPr id="40" name="Freihandform: Form 39">
              <a:extLst>
                <a:ext uri="{FF2B5EF4-FFF2-40B4-BE49-F238E27FC236}">
                  <a16:creationId xmlns:a16="http://schemas.microsoft.com/office/drawing/2014/main" id="{8B55ACF1-0785-4A3A-B21E-50FD2927E317}"/>
                </a:ext>
              </a:extLst>
            </p:cNvPr>
            <p:cNvSpPr/>
            <p:nvPr/>
          </p:nvSpPr>
          <p:spPr>
            <a:xfrm>
              <a:off x="5754564" y="1860000"/>
              <a:ext cx="590400" cy="590400"/>
            </a:xfrm>
            <a:custGeom>
              <a:avLst/>
              <a:gdLst>
                <a:gd name="connsiteX0" fmla="*/ 580800 w 590400"/>
                <a:gd name="connsiteY0" fmla="*/ 300000 h 590400"/>
                <a:gd name="connsiteX1" fmla="*/ 300000 w 590400"/>
                <a:gd name="connsiteY1" fmla="*/ 580800 h 590400"/>
                <a:gd name="connsiteX2" fmla="*/ 19200 w 590400"/>
                <a:gd name="connsiteY2" fmla="*/ 300000 h 590400"/>
                <a:gd name="connsiteX3" fmla="*/ 300000 w 590400"/>
                <a:gd name="connsiteY3" fmla="*/ 19200 h 590400"/>
                <a:gd name="connsiteX4" fmla="*/ 580800 w 590400"/>
                <a:gd name="connsiteY4" fmla="*/ 30000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0800" y="300000"/>
                  </a:moveTo>
                  <a:cubicBezTo>
                    <a:pt x="580800" y="455082"/>
                    <a:pt x="455082" y="580800"/>
                    <a:pt x="300000" y="580800"/>
                  </a:cubicBezTo>
                  <a:cubicBezTo>
                    <a:pt x="144918" y="580800"/>
                    <a:pt x="19200" y="455082"/>
                    <a:pt x="19200" y="300000"/>
                  </a:cubicBezTo>
                  <a:cubicBezTo>
                    <a:pt x="19200" y="144918"/>
                    <a:pt x="144918" y="19200"/>
                    <a:pt x="300000" y="19200"/>
                  </a:cubicBezTo>
                  <a:cubicBezTo>
                    <a:pt x="455082" y="19200"/>
                    <a:pt x="580800" y="144918"/>
                    <a:pt x="580800" y="30000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1" name="Freihandform: Form 40">
              <a:extLst>
                <a:ext uri="{FF2B5EF4-FFF2-40B4-BE49-F238E27FC236}">
                  <a16:creationId xmlns:a16="http://schemas.microsoft.com/office/drawing/2014/main" id="{8B8B3E3F-CEF3-43E7-99C7-016EABD76AC5}"/>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2" name="Freihandform: Form 41">
              <a:extLst>
                <a:ext uri="{FF2B5EF4-FFF2-40B4-BE49-F238E27FC236}">
                  <a16:creationId xmlns:a16="http://schemas.microsoft.com/office/drawing/2014/main" id="{1696DE91-E587-45A2-BAAA-53A3053B35D7}"/>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3" name="Freihandform: Form 42">
              <a:extLst>
                <a:ext uri="{FF2B5EF4-FFF2-40B4-BE49-F238E27FC236}">
                  <a16:creationId xmlns:a16="http://schemas.microsoft.com/office/drawing/2014/main" id="{76BB4CE6-3CAB-4C32-9298-20E2C5C97B61}"/>
                </a:ext>
              </a:extLst>
            </p:cNvPr>
            <p:cNvSpPr/>
            <p:nvPr/>
          </p:nvSpPr>
          <p:spPr>
            <a:xfrm>
              <a:off x="5869764" y="2140800"/>
              <a:ext cx="360000" cy="28800"/>
            </a:xfrm>
            <a:custGeom>
              <a:avLst/>
              <a:gdLst>
                <a:gd name="connsiteX0" fmla="*/ 350400 w 360000"/>
                <a:gd name="connsiteY0" fmla="*/ 19200 h 28800"/>
                <a:gd name="connsiteX1" fmla="*/ 19200 w 360000"/>
                <a:gd name="connsiteY1" fmla="*/ 19200 h 28800"/>
              </a:gdLst>
              <a:ahLst/>
              <a:cxnLst>
                <a:cxn ang="0">
                  <a:pos x="connsiteX0" y="connsiteY0"/>
                </a:cxn>
                <a:cxn ang="0">
                  <a:pos x="connsiteX1" y="connsiteY1"/>
                </a:cxn>
              </a:cxnLst>
              <a:rect l="l" t="t" r="r" b="b"/>
              <a:pathLst>
                <a:path w="360000" h="28800">
                  <a:moveTo>
                    <a:pt x="350400" y="19200"/>
                  </a:moveTo>
                  <a:lnTo>
                    <a:pt x="19200" y="19200"/>
                  </a:lnTo>
                </a:path>
              </a:pathLst>
            </a:custGeom>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grpSp>
        <p:nvGrpSpPr>
          <p:cNvPr id="44" name="Grafik 25">
            <a:extLst>
              <a:ext uri="{FF2B5EF4-FFF2-40B4-BE49-F238E27FC236}">
                <a16:creationId xmlns:a16="http://schemas.microsoft.com/office/drawing/2014/main" id="{B1DBFFF9-A353-40BF-8D48-D0792E59131A}"/>
              </a:ext>
            </a:extLst>
          </p:cNvPr>
          <p:cNvGrpSpPr>
            <a:grpSpLocks noChangeAspect="1"/>
          </p:cNvGrpSpPr>
          <p:nvPr/>
        </p:nvGrpSpPr>
        <p:grpSpPr>
          <a:xfrm>
            <a:off x="4286775" y="1329136"/>
            <a:ext cx="720000" cy="720000"/>
            <a:chOff x="464623" y="1855787"/>
            <a:chExt cx="590400" cy="590400"/>
          </a:xfrm>
        </p:grpSpPr>
        <p:sp>
          <p:nvSpPr>
            <p:cNvPr id="45" name="Freihandform: Form 44">
              <a:extLst>
                <a:ext uri="{FF2B5EF4-FFF2-40B4-BE49-F238E27FC236}">
                  <a16:creationId xmlns:a16="http://schemas.microsoft.com/office/drawing/2014/main" id="{91408A96-7D7B-441C-8F15-5235F2B1DB69}"/>
                </a:ext>
              </a:extLst>
            </p:cNvPr>
            <p:cNvSpPr/>
            <p:nvPr/>
          </p:nvSpPr>
          <p:spPr>
            <a:xfrm>
              <a:off x="464623" y="1855787"/>
              <a:ext cx="590400" cy="590400"/>
            </a:xfrm>
            <a:custGeom>
              <a:avLst/>
              <a:gdLst>
                <a:gd name="connsiteX0" fmla="*/ 586710 w 590400"/>
                <a:gd name="connsiteY0" fmla="*/ 298890 h 590400"/>
                <a:gd name="connsiteX1" fmla="*/ 298890 w 590400"/>
                <a:gd name="connsiteY1" fmla="*/ 586710 h 590400"/>
                <a:gd name="connsiteX2" fmla="*/ 11070 w 590400"/>
                <a:gd name="connsiteY2" fmla="*/ 298890 h 590400"/>
                <a:gd name="connsiteX3" fmla="*/ 298890 w 590400"/>
                <a:gd name="connsiteY3" fmla="*/ 11070 h 590400"/>
                <a:gd name="connsiteX4" fmla="*/ 586710 w 590400"/>
                <a:gd name="connsiteY4" fmla="*/ 29889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6710" y="298890"/>
                  </a:moveTo>
                  <a:cubicBezTo>
                    <a:pt x="586710" y="457849"/>
                    <a:pt x="457849" y="586710"/>
                    <a:pt x="298890" y="586710"/>
                  </a:cubicBezTo>
                  <a:cubicBezTo>
                    <a:pt x="139931" y="586710"/>
                    <a:pt x="11070" y="457849"/>
                    <a:pt x="11070" y="298890"/>
                  </a:cubicBezTo>
                  <a:cubicBezTo>
                    <a:pt x="11070" y="139931"/>
                    <a:pt x="139931" y="11070"/>
                    <a:pt x="298890" y="11070"/>
                  </a:cubicBezTo>
                  <a:cubicBezTo>
                    <a:pt x="457849" y="11070"/>
                    <a:pt x="586710" y="139931"/>
                    <a:pt x="586710" y="29889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6" name="Freihandform: Form 45">
              <a:extLst>
                <a:ext uri="{FF2B5EF4-FFF2-40B4-BE49-F238E27FC236}">
                  <a16:creationId xmlns:a16="http://schemas.microsoft.com/office/drawing/2014/main" id="{367480D6-8474-44F1-B47B-555C9CE48A92}"/>
                </a:ext>
              </a:extLst>
            </p:cNvPr>
            <p:cNvSpPr/>
            <p:nvPr/>
          </p:nvSpPr>
          <p:spPr>
            <a:xfrm>
              <a:off x="582703" y="2018147"/>
              <a:ext cx="339480" cy="250920"/>
            </a:xfrm>
            <a:custGeom>
              <a:avLst/>
              <a:gdLst>
                <a:gd name="connsiteX0" fmla="*/ 11070 w 339480"/>
                <a:gd name="connsiteY0" fmla="*/ 143910 h 250920"/>
                <a:gd name="connsiteX1" fmla="*/ 114390 w 339480"/>
                <a:gd name="connsiteY1" fmla="*/ 247230 h 250920"/>
                <a:gd name="connsiteX2" fmla="*/ 335790 w 339480"/>
                <a:gd name="connsiteY2" fmla="*/ 11070 h 250920"/>
              </a:gdLst>
              <a:ahLst/>
              <a:cxnLst>
                <a:cxn ang="0">
                  <a:pos x="connsiteX0" y="connsiteY0"/>
                </a:cxn>
                <a:cxn ang="0">
                  <a:pos x="connsiteX1" y="connsiteY1"/>
                </a:cxn>
                <a:cxn ang="0">
                  <a:pos x="connsiteX2" y="connsiteY2"/>
                </a:cxn>
              </a:cxnLst>
              <a:rect l="l" t="t" r="r" b="b"/>
              <a:pathLst>
                <a:path w="339480" h="250920">
                  <a:moveTo>
                    <a:pt x="11070" y="143910"/>
                  </a:moveTo>
                  <a:lnTo>
                    <a:pt x="114390" y="247230"/>
                  </a:lnTo>
                  <a:lnTo>
                    <a:pt x="335790" y="11070"/>
                  </a:lnTo>
                </a:path>
              </a:pathLst>
            </a:custGeom>
            <a:noFill/>
            <a:ln w="25400"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sp>
        <p:nvSpPr>
          <p:cNvPr id="47" name="Inhaltsplatzhalter 2" descr="svtxtr:svtx:pptx.transfor.contra-list">
            <a:extLst>
              <a:ext uri="{FF2B5EF4-FFF2-40B4-BE49-F238E27FC236}">
                <a16:creationId xmlns:a16="http://schemas.microsoft.com/office/drawing/2014/main" id="{B4309FEF-8789-4812-8C8E-459134409FD0}"/>
              </a:ext>
            </a:extLst>
          </p:cNvPr>
          <p:cNvSpPr txBox="1"/>
          <p:nvPr/>
        </p:nvSpPr>
        <p:spPr>
          <a:xfrm>
            <a:off x="5421085" y="4096299"/>
            <a:ext cx="6291489" cy="1933414"/>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b="0" i="0" u="none">
                <a:solidFill>
                  <a:srgbClr val="003781"/>
                </a:solidFill>
              </a:rPr>
              <a:t>if flexible premium payment or a possible reduction of premiums is requested.</a:t>
            </a:r>
          </a:p>
          <a:p>
            <a:pPr marL="317500" lvl="0" indent="-317500" algn="l">
              <a:spcBef>
                <a:spcPts val="300"/>
              </a:spcBef>
              <a:buSzPct val="90000"/>
              <a:buChar char="…"/>
            </a:pPr>
            <a:r>
              <a:rPr lang="de-DE" b="0" i="0" u="none">
                <a:solidFill>
                  <a:srgbClr val="003781"/>
                </a:solidFill>
              </a:rPr>
              <a:t>for employees who want to claim their retirement benefits before completion of age 62.</a:t>
            </a:r>
          </a:p>
          <a:p>
            <a:pPr marL="317500" lvl="0" indent="-317500" algn="l">
              <a:spcBef>
                <a:spcPts val="300"/>
              </a:spcBef>
              <a:buSzPct val="90000"/>
              <a:buChar char="…"/>
            </a:pPr>
            <a:r>
              <a:rPr lang="de-DE" b="0" i="0" u="none">
                <a:solidFill>
                  <a:srgbClr val="003781"/>
                </a:solidFill>
              </a:rPr>
              <a:t>for self-employed and freelancers.</a:t>
            </a:r>
          </a:p>
          <a:p>
            <a:pPr marL="285750" lvl="0" indent="-285750">
              <a:spcBef>
                <a:spcPts val="300"/>
              </a:spcBef>
            </a:pPr>
            <a:endParaRPr lang="de-DE" b="0" i="0" u="none">
              <a:solidFill>
                <a:srgbClr val="003781"/>
              </a:solidFill>
            </a:endParaRPr>
          </a:p>
        </p:txBody>
      </p:sp>
      <p:sp>
        <p:nvSpPr>
          <p:cNvPr id="48" name="Inhaltsplatzhalter 2" descr="svtxtr:svtx:pptx.transfor.pro-list">
            <a:extLst>
              <a:ext uri="{FF2B5EF4-FFF2-40B4-BE49-F238E27FC236}">
                <a16:creationId xmlns:a16="http://schemas.microsoft.com/office/drawing/2014/main" id="{105A4C64-56A8-4E24-B415-77A1A97F8F38}"/>
              </a:ext>
            </a:extLst>
          </p:cNvPr>
          <p:cNvSpPr txBox="1"/>
          <p:nvPr/>
        </p:nvSpPr>
        <p:spPr>
          <a:xfrm>
            <a:off x="5421085" y="1656087"/>
            <a:ext cx="6291489" cy="1681414"/>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sz="1600" b="0" i="0" u="none"/>
              <a:t>for employees in higher salary brackets.</a:t>
            </a:r>
          </a:p>
          <a:p>
            <a:pPr marL="317500" lvl="0" indent="-317500" algn="l">
              <a:spcBef>
                <a:spcPts val="300"/>
              </a:spcBef>
              <a:buSzPct val="90000"/>
              <a:buChar char="…"/>
            </a:pPr>
            <a:r>
              <a:rPr lang="de-DE" sz="1600" b="0" i="0" u="none"/>
              <a:t>if the tax-free limits of direct insurance, Pensionskasse or pension fund have been exploited.</a:t>
            </a:r>
          </a:p>
          <a:p>
            <a:pPr marL="317500" lvl="0" indent="-317500" algn="l">
              <a:spcBef>
                <a:spcPts val="300"/>
              </a:spcBef>
              <a:buSzPct val="90000"/>
              <a:buChar char="…"/>
            </a:pPr>
            <a:r>
              <a:rPr lang="de-DE" sz="1600" b="0" i="0" u="none"/>
              <a:t>for older employees for whom retirement provision should be built up in a short time.</a:t>
            </a:r>
          </a:p>
          <a:p>
            <a:pPr marL="285750" lvl="0" indent="-285750">
              <a:spcBef>
                <a:spcPts val="300"/>
              </a:spcBef>
            </a:pPr>
            <a:endParaRPr lang="de-DE" sz="1600" b="0" i="0" u="none"/>
          </a:p>
        </p:txBody>
      </p:sp>
      <p:sp>
        <p:nvSpPr>
          <p:cNvPr id="49" name="Inhaltsplatzhalter 2" descr="svtx:article/content/body/contra/headline">
            <a:extLst>
              <a:ext uri="{FF2B5EF4-FFF2-40B4-BE49-F238E27FC236}">
                <a16:creationId xmlns:a16="http://schemas.microsoft.com/office/drawing/2014/main" id="{F1FA44E5-68E5-42E6-A60D-457523F6134E}"/>
              </a:ext>
            </a:extLst>
          </p:cNvPr>
          <p:cNvSpPr txBox="1"/>
          <p:nvPr/>
        </p:nvSpPr>
        <p:spPr>
          <a:xfrm>
            <a:off x="5421085" y="3769728"/>
            <a:ext cx="6291489" cy="206651"/>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b="1" i="0" u="none">
                <a:solidFill>
                  <a:srgbClr val="003781"/>
                </a:solidFill>
              </a:rPr>
              <a:t>Less suitable ...</a:t>
            </a:r>
          </a:p>
        </p:txBody>
      </p:sp>
      <p:sp>
        <p:nvSpPr>
          <p:cNvPr id="50" name="Inhaltsplatzhalter 2" descr="svtx:article/content/body/pro/headline">
            <a:extLst>
              <a:ext uri="{FF2B5EF4-FFF2-40B4-BE49-F238E27FC236}">
                <a16:creationId xmlns:a16="http://schemas.microsoft.com/office/drawing/2014/main" id="{6C0765E7-A5A6-436F-9FBD-CF9392CDC7BF}"/>
              </a:ext>
            </a:extLst>
          </p:cNvPr>
          <p:cNvSpPr txBox="1"/>
          <p:nvPr/>
        </p:nvSpPr>
        <p:spPr>
          <a:xfrm>
            <a:off x="5421085" y="1329137"/>
            <a:ext cx="6291489" cy="252000"/>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sz="1600" b="1" i="0" u="none"/>
              <a:t>Suitable ...</a:t>
            </a:r>
          </a:p>
        </p:txBody>
      </p:sp>
      <p:sp>
        <p:nvSpPr>
          <p:cNvPr id="51" name="Textfeld 50" descr="svtx:article/content/footnote">
            <a:extLst>
              <a:ext uri="{FF2B5EF4-FFF2-40B4-BE49-F238E27FC236}">
                <a16:creationId xmlns:a16="http://schemas.microsoft.com/office/drawing/2014/main" id="{B72785AC-6004-4C7E-89E0-FF6370F0955B}"/>
              </a:ext>
            </a:extLst>
          </p:cNvPr>
          <p:cNvSpPr txBox="1"/>
          <p:nvPr/>
        </p:nvSpPr>
        <p:spPr>
          <a:xfrm>
            <a:off x="5421084" y="6196925"/>
            <a:ext cx="5843264" cy="350150"/>
          </a:xfrm>
          <a:prstGeom prst="rect">
            <a:avLst/>
          </a:prstGeom>
          <a:noFill/>
        </p:spPr>
        <p:txBody>
          <a:bodyPr wrap="square" lIns="0" tIns="0" rIns="0" bIns="0" rtlCol="0" anchor="b"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5068507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hidden="1">
            <a:extLst>
              <a:ext uri="{FF2B5EF4-FFF2-40B4-BE49-F238E27FC236}">
                <a16:creationId xmlns:a16="http://schemas.microsoft.com/office/drawing/2014/main" id="{0605AB15-DA03-45D2-994B-0725B277F5CB}"/>
              </a:ext>
            </a:extLst>
          </p:cNvPr>
          <p:cNvSpPr>
            <a:spLocks noGrp="1"/>
          </p:cNvSpPr>
          <p:nvPr>
            <p:ph type="dt" sz="half" idx="4294967295"/>
          </p:nvPr>
        </p:nvSpPr>
        <p:spPr>
          <a:xfrm flipH="1">
            <a:off x="0" y="0"/>
            <a:ext cx="0" cy="0"/>
          </a:xfrm>
        </p:spPr>
        <p:txBody>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a:solidFill>
                  <a:schemeClr val="tx1"/>
                </a:solidFill>
              </a:rPr>
              <a:t>© Allianz 2021</a:t>
            </a:r>
          </a:p>
        </p:txBody>
      </p:sp>
      <p:pic>
        <p:nvPicPr>
          <p:cNvPr id="18" name="Grafik 17" descr="svtx:article/content/picture/@tmpUrl&#10;svtx:size=4-5&#10;svtxbackup:w=376.8589&#10;svtxbackup:h=471.0736&#10;svtxbackup:x=583.1412&#10;svtxbackup:y=68.92197">
            <a:extLst>
              <a:ext uri="{FF2B5EF4-FFF2-40B4-BE49-F238E27FC236}">
                <a16:creationId xmlns:a16="http://schemas.microsoft.com/office/drawing/2014/main" id="{6F28E562-BEFC-474D-9E5A-17CFB5AEBA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05893" y="875309"/>
            <a:ext cx="4786108" cy="5982635"/>
          </a:xfrm>
          <a:prstGeom prst="rect">
            <a:avLst/>
          </a:prstGeom>
          <a:noFill/>
        </p:spPr>
      </p:pic>
      <p:sp>
        <p:nvSpPr>
          <p:cNvPr id="19" name="Titel 3" descr="svtx:article/content/headline">
            <a:extLst>
              <a:ext uri="{FF2B5EF4-FFF2-40B4-BE49-F238E27FC236}">
                <a16:creationId xmlns:a16="http://schemas.microsoft.com/office/drawing/2014/main" id="{2BE1DC30-8539-4188-B9C7-A93E38071E43}"/>
              </a:ext>
            </a:extLst>
          </p:cNvPr>
          <p:cNvSpPr>
            <a:spLocks noGrp="1"/>
          </p:cNvSpPr>
          <p:nvPr>
            <p:ph type="title"/>
          </p:nvPr>
        </p:nvSpPr>
        <p:spPr>
          <a:xfrm>
            <a:off x="479427" y="875309"/>
            <a:ext cx="9324974" cy="932854"/>
          </a:xfrm>
        </p:spPr>
        <p:txBody>
          <a:bodyPr/>
          <a:lstStyle/>
          <a:p>
            <a:r>
              <a:rPr lang="de-DE" b="0" i="0" u="none"/>
              <a:t>Model calculation</a:t>
            </a:r>
          </a:p>
        </p:txBody>
      </p:sp>
      <p:sp>
        <p:nvSpPr>
          <p:cNvPr id="20" name="Textplatzhalter 12" descr="svtxtr:svtx:pptx_transfrom_strapline_bold">
            <a:extLst>
              <a:ext uri="{FF2B5EF4-FFF2-40B4-BE49-F238E27FC236}">
                <a16:creationId xmlns:a16="http://schemas.microsoft.com/office/drawing/2014/main" id="{35E06CD0-4293-4A4B-AE1E-384109DD6816}"/>
              </a:ext>
            </a:extLst>
          </p:cNvPr>
          <p:cNvSpPr>
            <a:spLocks noGrp="1"/>
          </p:cNvSpPr>
          <p:nvPr>
            <p:ph type="body" sz="quarter" idx="12"/>
          </p:nvPr>
        </p:nvSpPr>
        <p:spPr>
          <a:xfrm>
            <a:off x="479424" y="476250"/>
            <a:ext cx="9324973" cy="252000"/>
          </a:xfrm>
        </p:spPr>
        <p:txBody>
          <a:bodyPr/>
          <a:lstStyle/>
          <a:p>
            <a:r>
              <a:rPr lang="de-DE" b="1" i="0" u="none"/>
              <a:t>Allianz Support Fund in figures</a:t>
            </a:r>
          </a:p>
        </p:txBody>
      </p:sp>
      <p:sp>
        <p:nvSpPr>
          <p:cNvPr id="21" name="Fußzeilenplatzhalter 5" descr="svtx:article/content/footnote">
            <a:extLst>
              <a:ext uri="{FF2B5EF4-FFF2-40B4-BE49-F238E27FC236}">
                <a16:creationId xmlns:a16="http://schemas.microsoft.com/office/drawing/2014/main" id="{ED10176C-B6C9-4F58-A811-B8BA99DA420D}"/>
              </a:ext>
            </a:extLst>
          </p:cNvPr>
          <p:cNvSpPr>
            <a:spLocks noGrp="1"/>
          </p:cNvSpPr>
          <p:nvPr>
            <p:ph type="ftr" sz="quarter" idx="13"/>
          </p:nvPr>
        </p:nvSpPr>
        <p:spPr>
          <a:xfrm>
            <a:off x="479426" y="6165850"/>
            <a:ext cx="6555854" cy="350150"/>
          </a:xfrm>
        </p:spPr>
        <p:txBody>
          <a:bodyPr/>
          <a:lstStyle/>
          <a:p>
            <a:r>
              <a:rPr lang="de-DE" sz="800" b="0" i="0" u="none">
                <a:solidFill>
                  <a:srgbClr val="003781"/>
                </a:solidFill>
              </a:rPr>
              <a:t> </a:t>
            </a:r>
          </a:p>
        </p:txBody>
      </p:sp>
      <p:sp>
        <p:nvSpPr>
          <p:cNvPr id="22" name="Foliennummernplatzhalter 6">
            <a:extLst>
              <a:ext uri="{FF2B5EF4-FFF2-40B4-BE49-F238E27FC236}">
                <a16:creationId xmlns:a16="http://schemas.microsoft.com/office/drawing/2014/main" id="{6498F077-F9B6-4EC2-8621-AF447D45B27F}"/>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solidFill>
                  <a:schemeClr val="tx1"/>
                </a:solidFill>
              </a:rPr>
              <a:t>33</a:t>
            </a:fld>
            <a:endParaRPr lang="de-DE">
              <a:solidFill>
                <a:schemeClr val="tx1"/>
              </a:solidFill>
            </a:endParaRPr>
          </a:p>
        </p:txBody>
      </p:sp>
      <p:sp>
        <p:nvSpPr>
          <p:cNvPr id="23" name="Textfeld 22">
            <a:extLst>
              <a:ext uri="{FF2B5EF4-FFF2-40B4-BE49-F238E27FC236}">
                <a16:creationId xmlns:a16="http://schemas.microsoft.com/office/drawing/2014/main" id="{CF4133CB-105B-4C57-9063-C4688096C643}"/>
              </a:ext>
            </a:extLst>
          </p:cNvPr>
          <p:cNvSpPr txBox="1"/>
          <p:nvPr/>
        </p:nvSpPr>
        <p:spPr>
          <a:xfrm flipH="1">
            <a:off x="8468139" y="-705678"/>
            <a:ext cx="0" cy="0"/>
          </a:xfrm>
          <a:prstGeom prst="rect">
            <a:avLst/>
          </a:prstGeom>
          <a:noFill/>
        </p:spPr>
        <p:txBody>
          <a:bodyPr wrap="non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l"/>
            <a:endParaRPr lang="de-DE" sz="1600">
              <a:solidFill>
                <a:schemeClr val="bg1"/>
              </a:solidFill>
            </a:endParaRPr>
          </a:p>
        </p:txBody>
      </p:sp>
      <p:graphicFrame>
        <p:nvGraphicFramePr>
          <p:cNvPr id="24" name="Tabelle 23" descr="svtxtr:svtx:pptx.transform.casestudy-table">
            <a:extLst>
              <a:ext uri="{FF2B5EF4-FFF2-40B4-BE49-F238E27FC236}">
                <a16:creationId xmlns:a16="http://schemas.microsoft.com/office/drawing/2014/main" id="{2C2BFB70-0088-44E5-9EF5-01800AF7AE52}"/>
              </a:ext>
            </a:extLst>
          </p:cNvPr>
          <p:cNvGraphicFramePr>
            <a:graphicFrameLocks noGrp="1"/>
          </p:cNvGraphicFramePr>
          <p:nvPr>
            <p:extLst>
              <p:ext uri="{D42A27DB-BD31-4B8C-83A1-F6EECF244321}">
                <p14:modId xmlns:p14="http://schemas.microsoft.com/office/powerpoint/2010/main" val="1805575698"/>
              </p:ext>
            </p:extLst>
          </p:nvPr>
        </p:nvGraphicFramePr>
        <p:xfrm>
          <a:off x="479424" y="1830571"/>
          <a:ext cx="6555856" cy="3664703"/>
        </p:xfrm>
        <a:graphic>
          <a:graphicData uri="http://schemas.openxmlformats.org/drawingml/2006/table">
            <a:tbl>
              <a:tblPr>
                <a:tableStyleId>{3B4B98B0-60AC-42C2-AFA5-B58CD77FA1E5}</a:tableStyleId>
              </a:tblPr>
              <a:tblGrid>
                <a:gridCol w="4866136">
                  <a:extLst>
                    <a:ext uri="{9D8B030D-6E8A-4147-A177-3AD203B41FA5}">
                      <a16:colId xmlns:a16="http://schemas.microsoft.com/office/drawing/2014/main" val="1414233370"/>
                    </a:ext>
                  </a:extLst>
                </a:gridCol>
                <a:gridCol w="1689720">
                  <a:extLst>
                    <a:ext uri="{9D8B030D-6E8A-4147-A177-3AD203B41FA5}">
                      <a16:colId xmlns:a16="http://schemas.microsoft.com/office/drawing/2014/main" val="721332801"/>
                    </a:ext>
                  </a:extLst>
                </a:gridCol>
              </a:tblGrid>
              <a:tr h="449334">
                <a:tc>
                  <a:txBody>
                    <a:bodyPr/>
                    <a:lstStyle/>
                    <a:p>
                      <a:pPr lvl="0" algn="l"/>
                      <a:r>
                        <a:rPr lang="de-DE" sz="1600" b="1" i="0" u="none">
                          <a:solidFill>
                            <a:srgbClr val="003781"/>
                          </a:solidFill>
                        </a:rPr>
                        <a:t>Gross premium:</a:t>
                      </a:r>
                    </a:p>
                  </a:txBody>
                  <a:tcPr marL="0" marR="0" marT="38098" marB="7619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100 €</a:t>
                      </a:r>
                    </a:p>
                  </a:txBody>
                  <a:tcPr marL="0" marR="0" marT="38098" marB="7619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8163308"/>
                  </a:ext>
                </a:extLst>
              </a:tr>
              <a:tr h="267324">
                <a:tc>
                  <a:txBody>
                    <a:bodyPr/>
                    <a:lstStyle/>
                    <a:p>
                      <a:pPr lvl="0" algn="l"/>
                      <a:r>
                        <a:rPr lang="de-DE" sz="1600" b="1" i="0" u="none">
                          <a:solidFill>
                            <a:srgbClr val="003781"/>
                          </a:solidFill>
                        </a:rPr>
                        <a:t>Tax savings: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0" i="0" u="none">
                          <a:solidFill>
                            <a:srgbClr val="003781"/>
                          </a:solidFill>
                        </a:rPr>
                        <a:t>– 30 €</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746017"/>
                  </a:ext>
                </a:extLst>
              </a:tr>
              <a:tr h="267324">
                <a:tc gridSpan="2">
                  <a:txBody>
                    <a:bodyPr/>
                    <a:lstStyle/>
                    <a:p>
                      <a:pPr lvl="0" algn="l"/>
                      <a:r>
                        <a:rPr lang="de-DE" sz="1600" b="0" i="0" u="none">
                          <a:solidFill>
                            <a:srgbClr val="003781"/>
                          </a:solidFill>
                        </a:rPr>
                        <a:t>Insurance premiums are directly deducted from gross salary and are therefore tax-free.</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lgn="r"/>
                      <a:endParaRPr lang="de-DE" sz="1600" b="0" i="0" u="none">
                        <a:solidFill>
                          <a:srgbClr val="003781"/>
                        </a:solidFill>
                      </a:endParaRP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513751"/>
                  </a:ext>
                </a:extLst>
              </a:tr>
              <a:tr h="449334">
                <a:tc>
                  <a:txBody>
                    <a:bodyPr/>
                    <a:lstStyle/>
                    <a:p>
                      <a:pPr lvl="0" algn="l"/>
                      <a:r>
                        <a:rPr lang="de-DE" sz="1600" b="1" i="0" u="none">
                          <a:solidFill>
                            <a:srgbClr val="003781"/>
                          </a:solidFill>
                        </a:rPr>
                        <a:t>Social security savings: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 20 €</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8562580"/>
                  </a:ext>
                </a:extLst>
              </a:tr>
              <a:tr h="267324">
                <a:tc gridSpan="2">
                  <a:txBody>
                    <a:bodyPr/>
                    <a:lstStyle/>
                    <a:p>
                      <a:pPr lvl="0" algn="l"/>
                      <a:r>
                        <a:rPr lang="de-DE" sz="1600" b="0" i="0" u="none">
                          <a:solidFill>
                            <a:srgbClr val="003781"/>
                          </a:solidFill>
                        </a:rPr>
                        <a:t>The second advantage is that no social security contributions have to be paid.</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lgn="r"/>
                      <a:endParaRPr lang="de-DE" sz="1600" b="0" i="0" u="none">
                        <a:solidFill>
                          <a:srgbClr val="003781"/>
                        </a:solidFill>
                      </a:endParaRP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0671761"/>
                  </a:ext>
                </a:extLst>
              </a:tr>
              <a:tr h="267324">
                <a:tc>
                  <a:txBody>
                    <a:bodyPr/>
                    <a:lstStyle/>
                    <a:p>
                      <a:pPr lvl="0" algn="l"/>
                      <a:r>
                        <a:rPr lang="de-DE" sz="1600" b="1" i="0" u="none">
                          <a:solidFill>
                            <a:srgbClr val="003781"/>
                          </a:solidFill>
                        </a:rPr>
                        <a:t>Actual expense:</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50 €</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679329"/>
                  </a:ext>
                </a:extLst>
              </a:tr>
              <a:tr h="267324">
                <a:tc gridSpan="2">
                  <a:txBody>
                    <a:bodyPr/>
                    <a:lstStyle/>
                    <a:p>
                      <a:pPr lvl="0" algn="l"/>
                      <a:r>
                        <a:rPr lang="de-DE" sz="1600" b="0" i="0" u="none">
                          <a:solidFill>
                            <a:srgbClr val="003781"/>
                          </a:solidFill>
                        </a:rPr>
                        <a:t>The government chips in with approx. € 50 in premiums. In order to invest € 100 monthly only half of the amount has to be paid out of pocket.</a:t>
                      </a:r>
                    </a:p>
                  </a:txBody>
                  <a:tcPr marL="0" marR="0" marT="38098" marB="76197"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r" defTabSz="914400" fontAlgn="auto">
                        <a:lnSpc>
                          <a:spcPct val="100000"/>
                        </a:lnSpc>
                        <a:spcBef>
                          <a:spcPct val="0"/>
                        </a:spcBef>
                        <a:spcAft>
                          <a:spcPct val="0"/>
                        </a:spcAft>
                        <a:buSzTx/>
                      </a:pPr>
                      <a:endParaRPr lang="de-DE" sz="1600" b="0" i="0" u="none" kern="1200">
                        <a:solidFill>
                          <a:srgbClr val="003781"/>
                        </a:solidFill>
                        <a:latin typeface="+mn-lt"/>
                        <a:ea typeface="+mn-ea"/>
                        <a:cs typeface="+mn-cs"/>
                      </a:endParaRPr>
                    </a:p>
                  </a:txBody>
                  <a:tcPr marL="0" marR="0" marT="38098" marB="76197"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3147805"/>
                  </a:ext>
                </a:extLst>
              </a:tr>
            </a:tbl>
          </a:graphicData>
        </a:graphic>
      </p:graphicFrame>
      <p:grpSp>
        <p:nvGrpSpPr>
          <p:cNvPr id="25" name="Gruppe-CTA" descr="svtxtr:svtx:pptx.transform.group-cta" hidden="1">
            <a:extLst>
              <a:ext uri="{FF2B5EF4-FFF2-40B4-BE49-F238E27FC236}">
                <a16:creationId xmlns:a16="http://schemas.microsoft.com/office/drawing/2014/main" id="{7BA80F01-0E2B-42B3-98AD-ACB0EC90B244}"/>
              </a:ext>
            </a:extLst>
          </p:cNvPr>
          <p:cNvGrpSpPr/>
          <p:nvPr/>
        </p:nvGrpSpPr>
        <p:grpSpPr>
          <a:xfrm>
            <a:off x="479424" y="5491886"/>
            <a:ext cx="2214022" cy="332030"/>
            <a:chOff x="479424" y="5491886"/>
            <a:chExt cx="2214022" cy="332030"/>
          </a:xfrm>
        </p:grpSpPr>
        <p:sp>
          <p:nvSpPr>
            <p:cNvPr id="26" name="Abgerundetes Rechteck 16" descr="svtxtr:svtx:pptx.transform.calltoaction-link3">
              <a:extLst>
                <a:ext uri="{FF2B5EF4-FFF2-40B4-BE49-F238E27FC236}">
                  <a16:creationId xmlns:a16="http://schemas.microsoft.com/office/drawing/2014/main" id="{0F7D2DAE-D84F-45FE-9413-56DEC7F4259D}"/>
                </a:ext>
              </a:extLst>
            </p:cNvPr>
            <p:cNvSpPr/>
            <p:nvPr/>
          </p:nvSpPr>
          <p:spPr>
            <a:xfrm>
              <a:off x="479424" y="5449915"/>
              <a:ext cx="376891" cy="417614"/>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Rechteck 26">
              <a:extLst>
                <a:ext uri="{FF2B5EF4-FFF2-40B4-BE49-F238E27FC236}">
                  <a16:creationId xmlns:a16="http://schemas.microsoft.com/office/drawing/2014/main" id="{B8149D29-5925-4291-9FB6-219235DF8F95}"/>
                </a:ext>
              </a:extLst>
            </p:cNvPr>
            <p:cNvSpPr/>
            <p:nvPr/>
          </p:nvSpPr>
          <p:spPr>
            <a:xfrm>
              <a:off x="495610" y="5692588"/>
              <a:ext cx="131919" cy="9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endParaRPr lang="de-DE"/>
            </a:p>
          </p:txBody>
        </p:sp>
      </p:grpSp>
    </p:spTree>
    <p:extLst>
      <p:ext uri="{BB962C8B-B14F-4D97-AF65-F5344CB8AC3E}">
        <p14:creationId xmlns:p14="http://schemas.microsoft.com/office/powerpoint/2010/main" val="41778732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a:t>Market</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err="1"/>
              <a:t>side</a:t>
            </a:r>
            <a:endParaRPr lang="de-DE"/>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34</a:t>
            </a:fld>
            <a:endParaRPr lang="de-DE"/>
          </a:p>
        </p:txBody>
      </p:sp>
    </p:spTree>
    <p:extLst>
      <p:ext uri="{BB962C8B-B14F-4D97-AF65-F5344CB8AC3E}">
        <p14:creationId xmlns:p14="http://schemas.microsoft.com/office/powerpoint/2010/main" val="37254625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hidden="1">
            <a:extLst>
              <a:ext uri="{FF2B5EF4-FFF2-40B4-BE49-F238E27FC236}">
                <a16:creationId xmlns:a16="http://schemas.microsoft.com/office/drawing/2014/main" id="{0605AB15-DA03-45D2-994B-0725B277F5CB}"/>
              </a:ext>
            </a:extLst>
          </p:cNvPr>
          <p:cNvSpPr>
            <a:spLocks noGrp="1"/>
          </p:cNvSpPr>
          <p:nvPr>
            <p:ph type="dt" sz="half" idx="4294967295"/>
          </p:nvPr>
        </p:nvSpPr>
        <p:spPr>
          <a:xfrm flipH="1">
            <a:off x="0" y="0"/>
            <a:ext cx="0" cy="0"/>
          </a:xfrm>
        </p:spPr>
        <p:txBody>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a:t>© Allianz 2021</a:t>
            </a:r>
          </a:p>
        </p:txBody>
      </p:sp>
      <p:grpSp>
        <p:nvGrpSpPr>
          <p:cNvPr id="9" name="Gruppe-Box-1" descr="svtxtr:svtx:pptx.transform.group-benefit[1]">
            <a:extLst>
              <a:ext uri="{FF2B5EF4-FFF2-40B4-BE49-F238E27FC236}">
                <a16:creationId xmlns:a16="http://schemas.microsoft.com/office/drawing/2014/main" id="{252FED51-6AE5-47BF-BAAA-E45E9C1543E3}"/>
              </a:ext>
            </a:extLst>
          </p:cNvPr>
          <p:cNvGrpSpPr/>
          <p:nvPr/>
        </p:nvGrpSpPr>
        <p:grpSpPr>
          <a:xfrm>
            <a:off x="8112124" y="2029217"/>
            <a:ext cx="3600450" cy="1230465"/>
            <a:chOff x="4919234" y="1459837"/>
            <a:chExt cx="3402144" cy="1162693"/>
          </a:xfrm>
        </p:grpSpPr>
        <p:sp>
          <p:nvSpPr>
            <p:cNvPr id="10" name="Siegel-Text-1" descr="svtxtr:svtx:pptx.transform.accompanying[1]">
              <a:extLst>
                <a:ext uri="{FF2B5EF4-FFF2-40B4-BE49-F238E27FC236}">
                  <a16:creationId xmlns:a16="http://schemas.microsoft.com/office/drawing/2014/main" id="{83715445-BA4F-40ED-9AC7-3F902A4FEEAA}"/>
                </a:ext>
              </a:extLst>
            </p:cNvPr>
            <p:cNvSpPr txBox="1"/>
            <p:nvPr/>
          </p:nvSpPr>
          <p:spPr>
            <a:xfrm>
              <a:off x="5966126" y="1728000"/>
              <a:ext cx="2355252" cy="894530"/>
            </a:xfrm>
            <a:prstGeom prst="rect">
              <a:avLst/>
            </a:prstGeom>
          </p:spPr>
          <p:txBody>
            <a:bodyPr vert="horz" lIns="0" tIns="0" rIns="0" bIns="0" rtlCol="0" anchor="b">
              <a:noAutofit/>
            </a:bodyPr>
            <a:lstStyle>
              <a:defPPr>
                <a:defRPr lang="de-DE"/>
              </a:defPPr>
              <a:lvl1pPr marL="0" indent="-180000" algn="l" defTabSz="914400" rtl="0" eaLnBrk="1" latinLnBrk="0" hangingPunct="1">
                <a:lnSpc>
                  <a:spcPct val="100000"/>
                </a:lnSpc>
                <a:spcBef>
                  <a:spcPts val="1200"/>
                </a:spcBef>
                <a:spcAft>
                  <a:spcPct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ct val="0"/>
                </a:spcAft>
                <a:buClr>
                  <a:schemeClr val="tx1"/>
                </a:buClr>
                <a:buSzTx/>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17"/>
                </a:spcBef>
              </a:pPr>
              <a:r>
                <a:rPr lang="de-DE" sz="1200" b="1" i="0" u="none" dirty="0">
                  <a:solidFill>
                    <a:srgbClr val="113388"/>
                  </a:solidFill>
                  <a:latin typeface="+mj-lt"/>
                </a:rPr>
                <a:t>FOCUS-MONEY:</a:t>
              </a:r>
              <a:br>
                <a:rPr lang="de-DE" sz="1200" b="0" i="0" u="none" dirty="0">
                  <a:solidFill>
                    <a:srgbClr val="003781"/>
                  </a:solidFill>
                  <a:latin typeface="+mj-lt"/>
                </a:rPr>
              </a:br>
              <a:r>
                <a:rPr lang="de-DE" sz="1200" b="0" i="0" u="none" dirty="0">
                  <a:solidFill>
                    <a:srgbClr val="113388"/>
                  </a:solidFill>
                  <a:latin typeface="+mj-lt"/>
                </a:rPr>
                <a:t>Award: “</a:t>
              </a:r>
              <a:r>
                <a:rPr lang="de-DE" sz="1200" b="0" i="0" u="none" dirty="0" err="1">
                  <a:solidFill>
                    <a:srgbClr val="113388"/>
                  </a:solidFill>
                  <a:latin typeface="+mj-lt"/>
                </a:rPr>
                <a:t>Financially</a:t>
              </a:r>
              <a:r>
                <a:rPr lang="de-DE" sz="1200" b="0" i="0" u="none" dirty="0">
                  <a:solidFill>
                    <a:srgbClr val="113388"/>
                  </a:solidFill>
                  <a:latin typeface="+mj-lt"/>
                </a:rPr>
                <a:t> </a:t>
              </a:r>
              <a:r>
                <a:rPr lang="de-DE" sz="1200" b="0" i="0" u="none" dirty="0" err="1">
                  <a:solidFill>
                    <a:srgbClr val="113388"/>
                  </a:solidFill>
                  <a:latin typeface="+mj-lt"/>
                </a:rPr>
                <a:t>strongest</a:t>
              </a:r>
              <a:r>
                <a:rPr lang="de-DE" sz="1200" b="0" i="0" u="none" dirty="0">
                  <a:solidFill>
                    <a:srgbClr val="113388"/>
                  </a:solidFill>
                  <a:latin typeface="+mj-lt"/>
                </a:rPr>
                <a:t> </a:t>
              </a:r>
              <a:r>
                <a:rPr lang="de-DE" sz="1200" b="0" i="0" u="none" dirty="0" err="1">
                  <a:solidFill>
                    <a:srgbClr val="113388"/>
                  </a:solidFill>
                  <a:latin typeface="+mj-lt"/>
                </a:rPr>
                <a:t>life</a:t>
              </a:r>
              <a:r>
                <a:rPr lang="de-DE" sz="1200" b="0" i="0" u="none" dirty="0">
                  <a:solidFill>
                    <a:srgbClr val="113388"/>
                  </a:solidFill>
                  <a:latin typeface="+mj-lt"/>
                </a:rPr>
                <a:t> </a:t>
              </a:r>
              <a:r>
                <a:rPr lang="de-DE" sz="1200" b="0" i="0" u="none" dirty="0" err="1">
                  <a:solidFill>
                    <a:srgbClr val="113388"/>
                  </a:solidFill>
                  <a:latin typeface="+mj-lt"/>
                </a:rPr>
                <a:t>insurer</a:t>
              </a:r>
              <a:r>
                <a:rPr lang="de-DE" sz="1200" b="0" i="0" u="none" dirty="0">
                  <a:solidFill>
                    <a:srgbClr val="113388"/>
                  </a:solidFill>
                  <a:latin typeface="+mj-lt"/>
                </a:rPr>
                <a:t> in Europe“, </a:t>
              </a:r>
              <a:r>
                <a:rPr lang="de-DE" sz="1200" b="0" i="0" u="none" dirty="0" err="1">
                  <a:solidFill>
                    <a:srgbClr val="113388"/>
                  </a:solidFill>
                  <a:latin typeface="+mj-lt"/>
                </a:rPr>
                <a:t>edition</a:t>
              </a:r>
              <a:r>
                <a:rPr lang="de-DE" sz="1200" b="0" i="0" u="none" dirty="0">
                  <a:solidFill>
                    <a:srgbClr val="113388"/>
                  </a:solidFill>
                  <a:latin typeface="+mj-lt"/>
                </a:rPr>
                <a:t> 47/2023</a:t>
              </a:r>
            </a:p>
          </p:txBody>
        </p:sp>
        <p:pic>
          <p:nvPicPr>
            <p:cNvPr id="13" name="Siegel-1" descr="svtx:article/content/seals/seal[1]/logo/@tmpUrl&#10;svtx:framefix=bottom&#10;svtxbackup:w=70.2537&#10;svtxbackup:h=88.31903&#10;svtxbackup:x=638.74994&#10;svtxbackup:y=167.12749">
              <a:extLst>
                <a:ext uri="{FF2B5EF4-FFF2-40B4-BE49-F238E27FC236}">
                  <a16:creationId xmlns:a16="http://schemas.microsoft.com/office/drawing/2014/main" id="{86039411-925D-468F-8F0D-272467EEC0EF}"/>
                </a:ext>
              </a:extLst>
            </p:cNvPr>
            <p:cNvPicPr>
              <a:picLocks noChangeArrowheads="1"/>
            </p:cNvPicPr>
            <p:nvPr/>
          </p:nvPicPr>
          <p:blipFill>
            <a:blip r:embed="rId2">
              <a:extLst>
                <a:ext uri="{28A0092B-C50C-407E-A947-70E740481C1C}">
                  <a14:useLocalDpi xmlns:a14="http://schemas.microsoft.com/office/drawing/2010/main"/>
                </a:ext>
              </a:extLst>
            </a:blip>
            <a:stretch>
              <a:fillRect/>
            </a:stretch>
          </p:blipFill>
          <p:spPr bwMode="auto">
            <a:xfrm>
              <a:off x="4919234" y="1459837"/>
              <a:ext cx="843080" cy="1153040"/>
            </a:xfrm>
            <a:prstGeom prst="rect">
              <a:avLst/>
            </a:prstGeom>
            <a:extLst>
              <a:ext uri="{909E8E84-426E-40DD-AFC4-6F175D3DCCD1}">
                <a14:hiddenFill xmlns:a14="http://schemas.microsoft.com/office/drawing/2010/main">
                  <a:solidFill>
                    <a:srgbClr val="FFFFFF"/>
                  </a:solidFill>
                </a14:hiddenFill>
              </a:ext>
            </a:extLst>
          </p:spPr>
        </p:pic>
      </p:grpSp>
      <p:grpSp>
        <p:nvGrpSpPr>
          <p:cNvPr id="14" name="Gruppe-Box-2" descr="svtxtr:svtx:pptx.transform.group-benefit[2]" hidden="1">
            <a:extLst>
              <a:ext uri="{FF2B5EF4-FFF2-40B4-BE49-F238E27FC236}">
                <a16:creationId xmlns:a16="http://schemas.microsoft.com/office/drawing/2014/main" id="{675891BE-DA63-4413-807B-E5E7C96FD267}"/>
              </a:ext>
            </a:extLst>
          </p:cNvPr>
          <p:cNvGrpSpPr/>
          <p:nvPr/>
        </p:nvGrpSpPr>
        <p:grpSpPr>
          <a:xfrm>
            <a:off x="8112124" y="3572709"/>
            <a:ext cx="3600450" cy="1137163"/>
            <a:chOff x="4919234" y="1548000"/>
            <a:chExt cx="3402144" cy="1074530"/>
          </a:xfrm>
        </p:grpSpPr>
        <p:sp>
          <p:nvSpPr>
            <p:cNvPr id="15" name="Siegel-Text-1" descr="svtxtr:svtx:pptx.transform.accompanying[2]">
              <a:extLst>
                <a:ext uri="{FF2B5EF4-FFF2-40B4-BE49-F238E27FC236}">
                  <a16:creationId xmlns:a16="http://schemas.microsoft.com/office/drawing/2014/main" id="{05001249-FBDF-4E35-B51A-8C150FB47FFC}"/>
                </a:ext>
              </a:extLst>
            </p:cNvPr>
            <p:cNvSpPr txBox="1"/>
            <p:nvPr/>
          </p:nvSpPr>
          <p:spPr>
            <a:xfrm>
              <a:off x="5966126" y="1728000"/>
              <a:ext cx="2355252" cy="894530"/>
            </a:xfrm>
            <a:prstGeom prst="rect">
              <a:avLst/>
            </a:prstGeom>
          </p:spPr>
          <p:txBody>
            <a:bodyPr vert="horz" lIns="0" tIns="0" rIns="0" bIns="0" rtlCol="0" anchor="b">
              <a:noAutofit/>
            </a:bodyPr>
            <a:lstStyle>
              <a:defPPr>
                <a:defRPr lang="de-DE"/>
              </a:defPPr>
              <a:lvl1pPr marL="0" indent="-180000" algn="l" defTabSz="914400" rtl="0" eaLnBrk="1" latinLnBrk="0" hangingPunct="1">
                <a:lnSpc>
                  <a:spcPct val="100000"/>
                </a:lnSpc>
                <a:spcBef>
                  <a:spcPts val="1200"/>
                </a:spcBef>
                <a:spcAft>
                  <a:spcPct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ct val="0"/>
                </a:spcAft>
                <a:buClr>
                  <a:schemeClr val="tx1"/>
                </a:buClr>
                <a:buSzTx/>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17"/>
                </a:spcBef>
              </a:pPr>
              <a:r>
                <a:rPr lang="de-DE" sz="1200">
                  <a:solidFill>
                    <a:schemeClr val="bg1"/>
                  </a:solidFill>
                  <a:latin typeface="+mj-lt"/>
                </a:rPr>
                <a:t>FOCUS-MONEY:</a:t>
              </a:r>
              <a:r>
                <a:rPr lang="de-DE" sz="1200" b="0">
                  <a:solidFill>
                    <a:schemeClr val="bg1"/>
                  </a:solidFill>
                  <a:latin typeface="+mj-lt"/>
                </a:rPr>
                <a:t>
Auszeichnung „Finanzstärkster Lebensversicherer Europas“, Ausgabe 50/2020</a:t>
              </a:r>
            </a:p>
          </p:txBody>
        </p:sp>
        <p:pic>
          <p:nvPicPr>
            <p:cNvPr id="16" name="Siegel-1" descr="svtx:article/content/seals/seal[2]/logo/@tmpUrl&#10;svtx:framefix=bottom">
              <a:extLst>
                <a:ext uri="{FF2B5EF4-FFF2-40B4-BE49-F238E27FC236}">
                  <a16:creationId xmlns:a16="http://schemas.microsoft.com/office/drawing/2014/main" id="{B54E6DDA-56F6-4FF0-804F-01EC3D37AAAB}"/>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19234" y="1548000"/>
              <a:ext cx="843080" cy="1059873"/>
            </a:xfrm>
            <a:prstGeom prst="rect">
              <a:avLst/>
            </a:prstGeom>
            <a:extLst>
              <a:ext uri="{909E8E84-426E-40DD-AFC4-6F175D3DCCD1}">
                <a14:hiddenFill xmlns:a14="http://schemas.microsoft.com/office/drawing/2010/main">
                  <a:solidFill>
                    <a:srgbClr val="FFFFFF"/>
                  </a:solidFill>
                </a14:hiddenFill>
              </a:ext>
            </a:extLst>
          </p:spPr>
        </p:pic>
      </p:grpSp>
      <p:grpSp>
        <p:nvGrpSpPr>
          <p:cNvPr id="8" name="Gruppieren Bild" descr="svtxtr:svtx:pptx.transform.group-benefit[3]" hidden="1">
            <a:extLst>
              <a:ext uri="{FF2B5EF4-FFF2-40B4-BE49-F238E27FC236}">
                <a16:creationId xmlns:a16="http://schemas.microsoft.com/office/drawing/2014/main" id="{0E565868-16E8-47B6-80BB-4DAF459E9115}"/>
              </a:ext>
            </a:extLst>
          </p:cNvPr>
          <p:cNvGrpSpPr/>
          <p:nvPr/>
        </p:nvGrpSpPr>
        <p:grpSpPr>
          <a:xfrm>
            <a:off x="7420861" y="2095464"/>
            <a:ext cx="4771139" cy="4762893"/>
            <a:chOff x="7420861" y="2095464"/>
            <a:chExt cx="4771139" cy="4762893"/>
          </a:xfrm>
        </p:grpSpPr>
        <p:pic>
          <p:nvPicPr>
            <p:cNvPr id="27" name="Grafik 26" descr="svtx:article/content/picture/@tmpUrl&#10;svtx:size=1-1">
              <a:extLst>
                <a:ext uri="{FF2B5EF4-FFF2-40B4-BE49-F238E27FC236}">
                  <a16:creationId xmlns:a16="http://schemas.microsoft.com/office/drawing/2014/main" id="{E2CE084F-BE1F-48CC-A85E-91CAA88088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29107" y="2095464"/>
              <a:ext cx="4762893" cy="4762893"/>
            </a:xfrm>
            <a:prstGeom prst="rect">
              <a:avLst/>
            </a:prstGeom>
            <a:noFill/>
          </p:spPr>
        </p:pic>
        <p:sp>
          <p:nvSpPr>
            <p:cNvPr id="29" name="Rechteck 28">
              <a:extLst>
                <a:ext uri="{FF2B5EF4-FFF2-40B4-BE49-F238E27FC236}">
                  <a16:creationId xmlns:a16="http://schemas.microsoft.com/office/drawing/2014/main" id="{EA1FF3D6-0750-4888-BF0C-C05D043A7C1A}"/>
                </a:ext>
              </a:extLst>
            </p:cNvPr>
            <p:cNvSpPr/>
            <p:nvPr/>
          </p:nvSpPr>
          <p:spPr>
            <a:xfrm>
              <a:off x="7420861" y="2095464"/>
              <a:ext cx="4767071" cy="4762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sp>
        <p:nvSpPr>
          <p:cNvPr id="25" name="Titel 3" descr="svtx:article/content/headline">
            <a:extLst>
              <a:ext uri="{FF2B5EF4-FFF2-40B4-BE49-F238E27FC236}">
                <a16:creationId xmlns:a16="http://schemas.microsoft.com/office/drawing/2014/main" id="{BE5D537B-8FF9-4761-80B4-61E3ABA4F9F5}"/>
              </a:ext>
            </a:extLst>
          </p:cNvPr>
          <p:cNvSpPr>
            <a:spLocks noGrp="1"/>
          </p:cNvSpPr>
          <p:nvPr>
            <p:ph type="title"/>
          </p:nvPr>
        </p:nvSpPr>
        <p:spPr>
          <a:xfrm>
            <a:off x="479427" y="875309"/>
            <a:ext cx="9324974" cy="932854"/>
          </a:xfrm>
        </p:spPr>
        <p:txBody>
          <a:bodyPr/>
          <a:lstStyle/>
          <a:p>
            <a:r>
              <a:rPr lang="de-DE" b="0" i="0" u="none"/>
              <a:t>Arguments in our favor</a:t>
            </a:r>
          </a:p>
        </p:txBody>
      </p:sp>
      <p:sp>
        <p:nvSpPr>
          <p:cNvPr id="26" name="Textplatzhalter 22" descr="svtxtr:svtx:pptx_transfrom_strapline_bold">
            <a:extLst>
              <a:ext uri="{FF2B5EF4-FFF2-40B4-BE49-F238E27FC236}">
                <a16:creationId xmlns:a16="http://schemas.microsoft.com/office/drawing/2014/main" id="{19648D3F-E5B9-4516-B06C-458F8432631B}"/>
              </a:ext>
            </a:extLst>
          </p:cNvPr>
          <p:cNvSpPr>
            <a:spLocks noGrp="1"/>
          </p:cNvSpPr>
          <p:nvPr>
            <p:ph type="body" sz="quarter" idx="12"/>
          </p:nvPr>
        </p:nvSpPr>
        <p:spPr>
          <a:xfrm>
            <a:off x="479424" y="476250"/>
            <a:ext cx="9324973" cy="252000"/>
          </a:xfrm>
        </p:spPr>
        <p:txBody>
          <a:bodyPr/>
          <a:lstStyle/>
          <a:p>
            <a:r>
              <a:rPr lang="de-DE" b="1" i="0" u="none"/>
              <a:t>Strong partnership</a:t>
            </a:r>
          </a:p>
        </p:txBody>
      </p:sp>
      <p:sp>
        <p:nvSpPr>
          <p:cNvPr id="28" name="Foliennummernplatzhalter 6">
            <a:extLst>
              <a:ext uri="{FF2B5EF4-FFF2-40B4-BE49-F238E27FC236}">
                <a16:creationId xmlns:a16="http://schemas.microsoft.com/office/drawing/2014/main" id="{3D461953-F50A-4A1B-B6F0-CF9727469435}"/>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35</a:t>
            </a:fld>
            <a:endParaRPr lang="de-DE"/>
          </a:p>
        </p:txBody>
      </p:sp>
      <p:sp>
        <p:nvSpPr>
          <p:cNvPr id="30" name="Fußzeilenplatzhalter 9" descr="svtx:article/content/footnote">
            <a:extLst>
              <a:ext uri="{FF2B5EF4-FFF2-40B4-BE49-F238E27FC236}">
                <a16:creationId xmlns:a16="http://schemas.microsoft.com/office/drawing/2014/main" id="{0F6E530D-CEEF-45F4-A947-A3E1672FA8B3}"/>
              </a:ext>
            </a:extLst>
          </p:cNvPr>
          <p:cNvSpPr txBox="1"/>
          <p:nvPr/>
        </p:nvSpPr>
        <p:spPr>
          <a:xfrm>
            <a:off x="479426" y="6165850"/>
            <a:ext cx="6425999" cy="350150"/>
          </a:xfrm>
          <a:prstGeom prst="rect">
            <a:avLst/>
          </a:prstGeom>
        </p:spPr>
        <p:txBody>
          <a:bodyPr lIns="0" tIns="0" rIns="0" bIns="0"/>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a:p>
        </p:txBody>
      </p:sp>
      <p:sp>
        <p:nvSpPr>
          <p:cNvPr id="31" name="Textfeld 30" descr="svtx:article/content/body">
            <a:extLst>
              <a:ext uri="{FF2B5EF4-FFF2-40B4-BE49-F238E27FC236}">
                <a16:creationId xmlns:a16="http://schemas.microsoft.com/office/drawing/2014/main" id="{30CAFA89-06E3-4CC8-9E28-EEFEB54B36E7}"/>
              </a:ext>
            </a:extLst>
          </p:cNvPr>
          <p:cNvSpPr txBox="1"/>
          <p:nvPr/>
        </p:nvSpPr>
        <p:spPr>
          <a:xfrm>
            <a:off x="479425" y="2102400"/>
            <a:ext cx="6426000" cy="3729233"/>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lvl="0" defTabSz="967710">
              <a:spcBef>
                <a:spcPts val="1200"/>
              </a:spcBef>
            </a:pPr>
            <a:r>
              <a:rPr lang="de-DE" sz="1600" b="1" i="0" u="none">
                <a:solidFill>
                  <a:srgbClr val="003781"/>
                </a:solidFill>
              </a:rPr>
              <a:t>Sustainability based on innovative products:</a:t>
            </a:r>
            <a:r>
              <a:rPr lang="de-DE" sz="1600" b="0" i="0" u="none">
                <a:solidFill>
                  <a:srgbClr val="003781"/>
                </a:solidFill>
              </a:rPr>
              <a:t> We provide an attractive balance between yield opportunities and security with individual weighting even in times of zero and negative interest rates.</a:t>
            </a:r>
          </a:p>
          <a:p>
            <a:pPr lvl="0" defTabSz="967710">
              <a:spcBef>
                <a:spcPts val="1200"/>
              </a:spcBef>
            </a:pPr>
            <a:r>
              <a:rPr lang="de-DE" sz="1600" b="1" i="0" u="none">
                <a:solidFill>
                  <a:srgbClr val="003781"/>
                </a:solidFill>
              </a:rPr>
              <a:t>Stability thanks to a strong basis: </a:t>
            </a:r>
            <a:r>
              <a:rPr lang="de-DE" sz="1600" b="0" i="0" u="none">
                <a:solidFill>
                  <a:srgbClr val="003781"/>
                </a:solidFill>
              </a:rPr>
              <a:t>Our guarantee assets are the basis for reliable retirement provision. They provide stability – even in turbulent times.</a:t>
            </a:r>
          </a:p>
          <a:p>
            <a:pPr lvl="0" defTabSz="967710">
              <a:spcBef>
                <a:spcPts val="1200"/>
              </a:spcBef>
            </a:pPr>
            <a:r>
              <a:rPr lang="de-DE" sz="1600" b="1" i="0" u="none">
                <a:solidFill>
                  <a:srgbClr val="003781"/>
                </a:solidFill>
              </a:rPr>
              <a:t>Investment expertise with a vision: </a:t>
            </a:r>
            <a:r>
              <a:rPr lang="de-DE" sz="1600" b="0" i="0" u="none">
                <a:solidFill>
                  <a:srgbClr val="003781"/>
                </a:solidFill>
              </a:rPr>
              <a:t>Our investments are worldwide, broadly diversified and sustainable. Our size and our experience allow us to provide unique investment solutions.</a:t>
            </a:r>
          </a:p>
        </p:txBody>
      </p:sp>
      <p:grpSp>
        <p:nvGrpSpPr>
          <p:cNvPr id="32" name="Gruppieren Fallbackbild" descr="svtxtr:svtx:pptx.transform.group-benefit[4]" hidden="1">
            <a:extLst>
              <a:ext uri="{FF2B5EF4-FFF2-40B4-BE49-F238E27FC236}">
                <a16:creationId xmlns:a16="http://schemas.microsoft.com/office/drawing/2014/main" id="{71E60152-110C-4FCB-8A9B-E7B543792F11}"/>
              </a:ext>
            </a:extLst>
          </p:cNvPr>
          <p:cNvGrpSpPr/>
          <p:nvPr/>
        </p:nvGrpSpPr>
        <p:grpSpPr>
          <a:xfrm>
            <a:off x="7336792" y="2025280"/>
            <a:ext cx="4767072" cy="4755601"/>
            <a:chOff x="7424928" y="2102399"/>
            <a:chExt cx="4767072" cy="4755601"/>
          </a:xfrm>
        </p:grpSpPr>
        <p:pic>
          <p:nvPicPr>
            <p:cNvPr id="33" name="Grafik 32">
              <a:extLst>
                <a:ext uri="{FF2B5EF4-FFF2-40B4-BE49-F238E27FC236}">
                  <a16:creationId xmlns:a16="http://schemas.microsoft.com/office/drawing/2014/main" id="{8CB32050-18C8-4462-B62C-06BEB2C1661D}"/>
                </a:ext>
              </a:extLst>
            </p:cNvPr>
            <p:cNvPicPr>
              <a:picLocks noChangeAspect="1"/>
            </p:cNvPicPr>
            <p:nvPr/>
          </p:nvPicPr>
          <p:blipFill>
            <a:blip r:embed="rId5">
              <a:extLst>
                <a:ext uri="{28A0092B-C50C-407E-A947-70E740481C1C}">
                  <a14:useLocalDpi xmlns:a14="http://schemas.microsoft.com/office/drawing/2010/main"/>
                </a:ext>
              </a:extLst>
            </a:blip>
            <a:srcRect b="-76858"/>
            <a:stretch>
              <a:fillRect/>
            </a:stretch>
          </p:blipFill>
          <p:spPr>
            <a:xfrm>
              <a:off x="7436399" y="2102399"/>
              <a:ext cx="4755601" cy="4755601"/>
            </a:xfrm>
            <a:prstGeom prst="rect">
              <a:avLst/>
            </a:prstGeom>
          </p:spPr>
        </p:pic>
        <p:sp>
          <p:nvSpPr>
            <p:cNvPr id="34" name="Rechteck 33" descr="svtxtr:svtx:pptx.transform.group-benefit[3]">
              <a:extLst>
                <a:ext uri="{FF2B5EF4-FFF2-40B4-BE49-F238E27FC236}">
                  <a16:creationId xmlns:a16="http://schemas.microsoft.com/office/drawing/2014/main" id="{732B6F2B-60E6-4CB2-9C53-FAF3E48A8BFF}"/>
                </a:ext>
              </a:extLst>
            </p:cNvPr>
            <p:cNvSpPr/>
            <p:nvPr/>
          </p:nvSpPr>
          <p:spPr>
            <a:xfrm>
              <a:off x="7424928" y="2102400"/>
              <a:ext cx="4767071" cy="47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lvl="0" algn="ctr"/>
              <a:endParaRPr/>
            </a:p>
          </p:txBody>
        </p:sp>
      </p:grpSp>
    </p:spTree>
    <p:extLst>
      <p:ext uri="{BB962C8B-B14F-4D97-AF65-F5344CB8AC3E}">
        <p14:creationId xmlns:p14="http://schemas.microsoft.com/office/powerpoint/2010/main" val="2140648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svtx:article/content/picture/@tmpUrl&#10;svtx:size=1-1&#10;svtxbackup:w=375.00275&#10;svtxbackup:h=375.00275&#10;svtxbackup:x=584.9972&#10;svtxbackup:y=164.99716">
            <a:extLst>
              <a:ext uri="{FF2B5EF4-FFF2-40B4-BE49-F238E27FC236}">
                <a16:creationId xmlns:a16="http://schemas.microsoft.com/office/drawing/2014/main" id="{01E1835E-038B-456F-9819-B172D8E457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464" y="2095464"/>
            <a:ext cx="4762535" cy="4762535"/>
          </a:xfrm>
          <a:prstGeom prst="rect">
            <a:avLst/>
          </a:prstGeom>
          <a:blipFill>
            <a:blip r:embed="rId3"/>
            <a:tile tx="0" ty="0" sx="100000" sy="100000" flip="none" algn="tl"/>
          </a:blipFill>
        </p:spPr>
      </p:pic>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Allianz Leben is the number 1 in occupational retirement plans</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Our competitive position</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36</a:t>
            </a:fld>
            <a:endParaRPr lang="de-DE">
              <a:solidFill>
                <a:schemeClr val="tx1"/>
              </a:solidFill>
            </a:endParaRPr>
          </a:p>
        </p:txBody>
      </p:sp>
      <p:sp>
        <p:nvSpPr>
          <p:cNvPr id="24" name="Inhaltsplatzhalter 10" descr="svtx:article/content/body">
            <a:extLst>
              <a:ext uri="{FF2B5EF4-FFF2-40B4-BE49-F238E27FC236}">
                <a16:creationId xmlns:a16="http://schemas.microsoft.com/office/drawing/2014/main" id="{CF29DAF6-8BBF-4A7B-BB2C-20E44D7919F3}"/>
              </a:ext>
            </a:extLst>
          </p:cNvPr>
          <p:cNvSpPr>
            <a:spLocks noGrp="1"/>
          </p:cNvSpPr>
          <p:nvPr>
            <p:ph idx="1"/>
          </p:nvPr>
        </p:nvSpPr>
        <p:spPr>
          <a:xfrm>
            <a:off x="479425" y="2102401"/>
            <a:ext cx="6426000" cy="3225380"/>
          </a:xfrm>
        </p:spPr>
        <p:txBody>
          <a:bodyPr/>
          <a:lstStyle/>
          <a:p>
            <a:pPr>
              <a:spcBef>
                <a:spcPts val="300"/>
              </a:spcBef>
            </a:pPr>
            <a:r>
              <a:rPr lang="de-DE" sz="1600" b="1" i="0" u="none"/>
              <a:t>Trust …</a:t>
            </a:r>
          </a:p>
          <a:p>
            <a:pPr marL="180854" lvl="0" indent="-180854" algn="l">
              <a:spcBef>
                <a:spcPts val="300"/>
              </a:spcBef>
              <a:buSzTx/>
              <a:buChar char="•"/>
            </a:pPr>
            <a:r>
              <a:rPr lang="de-DE" sz="1600" b="0" i="0" u="none"/>
              <a:t>More than 80 of the 100 of the largest companies in Germany put their trust in us</a:t>
            </a:r>
          </a:p>
          <a:p>
            <a:pPr marL="180854" lvl="0" indent="-180854" algn="l">
              <a:spcBef>
                <a:spcPts val="300"/>
              </a:spcBef>
              <a:buSzTx/>
              <a:buChar char="•"/>
            </a:pPr>
            <a:r>
              <a:rPr lang="de-DE" sz="1600" b="0" i="0" u="none"/>
              <a:t>20 percent of all German companies</a:t>
            </a:r>
          </a:p>
          <a:p>
            <a:pPr>
              <a:spcBef>
                <a:spcPts val="300"/>
              </a:spcBef>
            </a:pPr>
            <a:r>
              <a:rPr lang="de-DE" sz="1600" b="1" i="0" u="none"/>
              <a:t>We are the partner …</a:t>
            </a:r>
          </a:p>
          <a:p>
            <a:pPr marL="180854" lvl="0" indent="-180854" algn="l">
              <a:spcBef>
                <a:spcPts val="300"/>
              </a:spcBef>
              <a:buSzTx/>
              <a:buChar char="•"/>
            </a:pPr>
            <a:r>
              <a:rPr lang="de-DE" sz="1600" b="0" i="0" u="none"/>
              <a:t>to various collective and consortium agreements, e.g. consortium agreement with the chemical industry</a:t>
            </a:r>
          </a:p>
          <a:p>
            <a:pPr marL="180854" lvl="0" indent="-180854" algn="l">
              <a:spcBef>
                <a:spcPts val="300"/>
              </a:spcBef>
              <a:buSzTx/>
              <a:buChar char="•"/>
            </a:pPr>
            <a:r>
              <a:rPr lang="de-DE" sz="1600" b="0" i="0" u="none"/>
              <a:t>to pension schemes such as MetallRente, Presse-Versorgungswerk, KlinikRente, MobilitätsRente, Business Vorsorge Plan, HandWerkerPlan, GalaBau</a:t>
            </a:r>
          </a:p>
          <a:p>
            <a:pPr>
              <a:spcBef>
                <a:spcPts val="300"/>
              </a:spcBef>
            </a:pPr>
            <a:r>
              <a:rPr lang="de-DE" sz="1600" b="1" i="0" u="none"/>
              <a:t>The occupational pension solutions of Allianz offer:</a:t>
            </a:r>
          </a:p>
          <a:p>
            <a:pPr marL="180854" lvl="0" indent="-180854" algn="l">
              <a:spcBef>
                <a:spcPts val="300"/>
              </a:spcBef>
              <a:buSzTx/>
              <a:buChar char="•"/>
            </a:pPr>
            <a:r>
              <a:rPr lang="de-DE" sz="1600" b="0" i="0" u="none"/>
              <a:t>Absence of liability on the employer‘s side</a:t>
            </a:r>
          </a:p>
          <a:p>
            <a:pPr marL="180854" lvl="0" indent="-180854" algn="l">
              <a:spcBef>
                <a:spcPts val="300"/>
              </a:spcBef>
              <a:buSzTx/>
              <a:buChar char="•"/>
            </a:pPr>
            <a:r>
              <a:rPr lang="de-DE" sz="1600" b="0" i="0" u="none"/>
              <a:t>All-in offer: 4 pension vehicle, working time accounts and supplementary disability provision</a:t>
            </a:r>
          </a:p>
        </p:txBody>
      </p:sp>
      <p:sp>
        <p:nvSpPr>
          <p:cNvPr id="25" name="Fußzeilenplatzhalter 5" descr="svtx:article/content/footnote">
            <a:extLst>
              <a:ext uri="{FF2B5EF4-FFF2-40B4-BE49-F238E27FC236}">
                <a16:creationId xmlns:a16="http://schemas.microsoft.com/office/drawing/2014/main" id="{9DE6CC72-C586-4FDA-90A5-E7D72F408721}"/>
              </a:ext>
            </a:extLst>
          </p:cNvPr>
          <p:cNvSpPr>
            <a:spLocks noGrp="1"/>
          </p:cNvSpPr>
          <p:nvPr>
            <p:ph type="ftr" sz="quarter" idx="13"/>
          </p:nvPr>
        </p:nvSpPr>
        <p:spPr>
          <a:xfrm>
            <a:off x="479426" y="6165850"/>
            <a:ext cx="6426000" cy="350150"/>
          </a:xfrm>
        </p:spPr>
        <p:txBody>
          <a:bodyPr/>
          <a:lstStyle/>
          <a:p>
            <a:endParaRPr/>
          </a:p>
        </p:txBody>
      </p:sp>
    </p:spTree>
    <p:extLst>
      <p:ext uri="{BB962C8B-B14F-4D97-AF65-F5344CB8AC3E}">
        <p14:creationId xmlns:p14="http://schemas.microsoft.com/office/powerpoint/2010/main" val="335380835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descr="svtx:article/content/headline">
            <a:extLst>
              <a:ext uri="{FF2B5EF4-FFF2-40B4-BE49-F238E27FC236}">
                <a16:creationId xmlns:a16="http://schemas.microsoft.com/office/drawing/2014/main" id="{0B3FFA01-208A-4221-A526-08D7C9637E7C}"/>
              </a:ext>
            </a:extLst>
          </p:cNvPr>
          <p:cNvSpPr>
            <a:spLocks noGrp="1"/>
          </p:cNvSpPr>
          <p:nvPr>
            <p:ph type="title"/>
          </p:nvPr>
        </p:nvSpPr>
        <p:spPr>
          <a:xfrm>
            <a:off x="479426" y="875309"/>
            <a:ext cx="9540873" cy="932854"/>
          </a:xfrm>
        </p:spPr>
        <p:txBody>
          <a:bodyPr/>
          <a:lstStyle/>
          <a:p>
            <a:r>
              <a:rPr lang="de-DE" b="0" i="0" u="none"/>
              <a:t>The basis of our sustainable actions since 2012 – Our ESG strategy</a:t>
            </a:r>
          </a:p>
        </p:txBody>
      </p:sp>
      <p:sp>
        <p:nvSpPr>
          <p:cNvPr id="22" name="Textplatzhalter 21" descr="svtxtr:svtx:pptx_transfrom_strapline_bold">
            <a:extLst>
              <a:ext uri="{FF2B5EF4-FFF2-40B4-BE49-F238E27FC236}">
                <a16:creationId xmlns:a16="http://schemas.microsoft.com/office/drawing/2014/main" id="{230D85F9-851C-44BF-BD61-38A7C805C2A0}"/>
              </a:ext>
            </a:extLst>
          </p:cNvPr>
          <p:cNvSpPr>
            <a:spLocks noGrp="1"/>
          </p:cNvSpPr>
          <p:nvPr>
            <p:ph type="body" sz="quarter" idx="12"/>
          </p:nvPr>
        </p:nvSpPr>
        <p:spPr/>
        <p:txBody>
          <a:bodyPr/>
          <a:lstStyle/>
          <a:p>
            <a:r>
              <a:rPr lang="de-DE" b="1" i="0" u="none"/>
              <a:t>Leading company in Europe</a:t>
            </a:r>
          </a:p>
        </p:txBody>
      </p:sp>
      <p:sp>
        <p:nvSpPr>
          <p:cNvPr id="11" name="Fußzeilenplatzhalter 10" descr="svtx:article/content/footnote">
            <a:extLst>
              <a:ext uri="{FF2B5EF4-FFF2-40B4-BE49-F238E27FC236}">
                <a16:creationId xmlns:a16="http://schemas.microsoft.com/office/drawing/2014/main" id="{6167520F-5DEA-4D47-8B98-0174B9F8E512}"/>
              </a:ext>
            </a:extLst>
          </p:cNvPr>
          <p:cNvSpPr>
            <a:spLocks noGrp="1"/>
          </p:cNvSpPr>
          <p:nvPr>
            <p:ph type="ftr" sz="quarter" idx="13"/>
          </p:nvPr>
        </p:nvSpPr>
        <p:spPr/>
        <p:txBody>
          <a:bodyPr/>
          <a:lstStyle/>
          <a:p>
            <a:r>
              <a:rPr lang="de-DE" sz="800" b="0" i="0" u="none" baseline="30000"/>
              <a:t>1 </a:t>
            </a:r>
            <a:r>
              <a:rPr lang="de-DE" sz="800" b="0" i="0" u="none"/>
              <a:t>Net-Zero Asset Owner Alliance Link: https://www.allianz.com/content/dam/onemarketing/azcom/Allianz_com/press/document/AOA_Press_Release_DE.pdf  </a:t>
            </a:r>
          </a:p>
        </p:txBody>
      </p:sp>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4"/>
          </p:nvPr>
        </p:nvSpPr>
        <p:spPr/>
        <p:txBody>
          <a:bodyPr/>
          <a:lstStyle/>
          <a:p>
            <a:fld id="{0F96B16C-3F5F-44BC-AFCC-8CBCBD90898D}" type="slidenum">
              <a:rPr lang="de-DE" smtClean="0"/>
              <a:t>37</a:t>
            </a:fld>
            <a:endParaRPr lang="de-DE"/>
          </a:p>
        </p:txBody>
      </p:sp>
      <p:pic>
        <p:nvPicPr>
          <p:cNvPr id="14" name="Grafik 13" descr="svtx:article/content/pos3/picture/@tmpUrl&#10;svtx:size=25-9&#10;svtxbackup:w=283.3137&#10;svtxbackup:h=102.06008&#10;svtxbackup:x=638.9363&#10;svtxbackup:y=204.25087">
            <a:extLst>
              <a:ext uri="{FF2B5EF4-FFF2-40B4-BE49-F238E27FC236}">
                <a16:creationId xmlns:a16="http://schemas.microsoft.com/office/drawing/2014/main" id="{EDE504C1-5AE3-4A9B-883A-FCEE9E9DA1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14491" y="2593986"/>
            <a:ext cx="3598084" cy="1296163"/>
          </a:xfrm>
          <a:prstGeom prst="rect">
            <a:avLst/>
          </a:prstGeom>
        </p:spPr>
      </p:pic>
      <p:pic>
        <p:nvPicPr>
          <p:cNvPr id="16" name="Grafik 15" descr="svtx:article/content/pos2/picture/@tmpUrl&#10;svtx:size=25-9&#10;svtxbackup:w=283.5&#10;svtxbackup:h=102.93339&#10;svtxbackup:x=338.25&#10;svtxbackup:y=203.37764">
            <a:extLst>
              <a:ext uri="{FF2B5EF4-FFF2-40B4-BE49-F238E27FC236}">
                <a16:creationId xmlns:a16="http://schemas.microsoft.com/office/drawing/2014/main" id="{A843F051-5FD5-4057-A055-401EE33C2A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5775" y="2582896"/>
            <a:ext cx="3600450" cy="1307254"/>
          </a:xfrm>
          <a:prstGeom prst="rect">
            <a:avLst/>
          </a:prstGeom>
        </p:spPr>
      </p:pic>
      <p:pic>
        <p:nvPicPr>
          <p:cNvPr id="17" name="Grafik 16" descr="svtx:article/content/pos1/picture/@tmpUrl&#10;svtx:size=25-9&#10;svtxbackup:w=283.5004&#10;svtxbackup:h=102.06016&#10;svtxbackup:x=37.749603&#10;svtxbackup:y=204.2508">
            <a:extLst>
              <a:ext uri="{FF2B5EF4-FFF2-40B4-BE49-F238E27FC236}">
                <a16:creationId xmlns:a16="http://schemas.microsoft.com/office/drawing/2014/main" id="{C2A0F8FC-30DC-42BA-9FE7-D59CBB88B5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9420" y="2593985"/>
            <a:ext cx="3600455" cy="1296164"/>
          </a:xfrm>
          <a:prstGeom prst="rect">
            <a:avLst/>
          </a:prstGeom>
        </p:spPr>
      </p:pic>
      <p:sp>
        <p:nvSpPr>
          <p:cNvPr id="18" name="Inhaltsplatzhalter 10" descr="svtx:article/content/body">
            <a:extLst>
              <a:ext uri="{FF2B5EF4-FFF2-40B4-BE49-F238E27FC236}">
                <a16:creationId xmlns:a16="http://schemas.microsoft.com/office/drawing/2014/main" id="{5A8054E5-67E3-40FE-B6F7-23A9D13AE02B}"/>
              </a:ext>
            </a:extLst>
          </p:cNvPr>
          <p:cNvSpPr txBox="1"/>
          <p:nvPr/>
        </p:nvSpPr>
        <p:spPr>
          <a:xfrm>
            <a:off x="479423" y="1989343"/>
            <a:ext cx="11233151" cy="439009"/>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0" i="0" u="none"/>
              <a:t>For us, sustainable action means long-term economic value creation combined with a forward-looking ESG concept for ecological self-commitment (E), social responsibility (S) and good corporate governance (G).</a:t>
            </a:r>
          </a:p>
        </p:txBody>
      </p:sp>
      <p:sp>
        <p:nvSpPr>
          <p:cNvPr id="20" name="Inhaltsplatzhalter 5" descr="svtxtr:svtx:pptx.transform_sustainability_merge_headline_body[2]">
            <a:extLst>
              <a:ext uri="{FF2B5EF4-FFF2-40B4-BE49-F238E27FC236}">
                <a16:creationId xmlns:a16="http://schemas.microsoft.com/office/drawing/2014/main" id="{70C2FD0F-6DE1-47BD-A304-D88E1AA54ACB}"/>
              </a:ext>
            </a:extLst>
          </p:cNvPr>
          <p:cNvSpPr txBox="1"/>
          <p:nvPr/>
        </p:nvSpPr>
        <p:spPr>
          <a:xfrm>
            <a:off x="4296279" y="3983459"/>
            <a:ext cx="3599946"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S like Social:</a:t>
            </a:r>
            <a:br>
              <a:rPr lang="de-DE" sz="1200" b="0" i="0" u="none"/>
            </a:br>
            <a:r>
              <a:rPr lang="de-DE" sz="1200" b="0" i="0" u="none"/>
              <a:t>Social responsibility</a:t>
            </a:r>
          </a:p>
          <a:p>
            <a:pPr marL="180854" lvl="0" indent="-180854" algn="l">
              <a:spcBef>
                <a:spcPts val="300"/>
              </a:spcBef>
              <a:buSzTx/>
              <a:buChar char="•"/>
            </a:pPr>
            <a:r>
              <a:rPr lang="de-DE" sz="1200" b="0" i="0" u="none"/>
              <a:t>Human rights and fair working conditions are observed</a:t>
            </a:r>
          </a:p>
          <a:p>
            <a:pPr marL="180854" lvl="0" indent="-180854" algn="l">
              <a:spcBef>
                <a:spcPts val="300"/>
              </a:spcBef>
              <a:buSzTx/>
              <a:buChar char="•"/>
            </a:pPr>
            <a:r>
              <a:rPr lang="de-DE" sz="1200" b="0" i="0" u="none"/>
              <a:t>Allianz has entered into partnerships with SOS children‘s villages</a:t>
            </a:r>
          </a:p>
          <a:p>
            <a:pPr marL="180854" lvl="0" indent="-180854" algn="l">
              <a:spcBef>
                <a:spcPts val="300"/>
              </a:spcBef>
              <a:buSzTx/>
              <a:buChar char="•"/>
            </a:pPr>
            <a:r>
              <a:rPr lang="de-DE" sz="1200" b="0" i="0" u="none"/>
              <a:t>Charitable commitment, e.g. Allianz Children’s Foundation</a:t>
            </a:r>
          </a:p>
          <a:p>
            <a:pPr marL="180854" lvl="0" indent="-180854" algn="l">
              <a:spcBef>
                <a:spcPts val="300"/>
              </a:spcBef>
              <a:buSzTx/>
              <a:buChar char="•"/>
            </a:pPr>
            <a:r>
              <a:rPr lang="de-DE" sz="1200" b="0" i="0" u="none"/>
              <a:t>Support for EqualPay and EqualPension</a:t>
            </a:r>
          </a:p>
          <a:p>
            <a:pPr lvl="1">
              <a:spcBef>
                <a:spcPts val="300"/>
              </a:spcBef>
            </a:pPr>
            <a:endParaRPr lang="de-DE" sz="1200" b="0" i="0" u="none"/>
          </a:p>
        </p:txBody>
      </p:sp>
      <p:sp>
        <p:nvSpPr>
          <p:cNvPr id="21" name="Inhaltsplatzhalter 5" descr="svtxtr:svtx:pptx.transform_sustainability_merge_headline_body[3]">
            <a:extLst>
              <a:ext uri="{FF2B5EF4-FFF2-40B4-BE49-F238E27FC236}">
                <a16:creationId xmlns:a16="http://schemas.microsoft.com/office/drawing/2014/main" id="{11C63270-03F2-448C-9BC8-674969F1ED6C}"/>
              </a:ext>
            </a:extLst>
          </p:cNvPr>
          <p:cNvSpPr txBox="1"/>
          <p:nvPr/>
        </p:nvSpPr>
        <p:spPr>
          <a:xfrm>
            <a:off x="8112125" y="3983459"/>
            <a:ext cx="3600450"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G like Governance:</a:t>
            </a:r>
            <a:br>
              <a:rPr lang="de-DE" sz="1200" b="0" i="0" u="none"/>
            </a:br>
            <a:r>
              <a:rPr lang="de-DE" sz="1200" b="0" i="0" u="none"/>
              <a:t>Good corporate governance</a:t>
            </a:r>
          </a:p>
          <a:p>
            <a:pPr marL="180854" lvl="0" indent="-180854" algn="l">
              <a:spcBef>
                <a:spcPts val="300"/>
              </a:spcBef>
              <a:buSzTx/>
              <a:buChar char="•"/>
            </a:pPr>
            <a:r>
              <a:rPr lang="de-DE" sz="1200" b="0" i="0" u="none"/>
              <a:t>Consideration of ecological and social aspects in the core business activities</a:t>
            </a:r>
          </a:p>
          <a:p>
            <a:pPr marL="180854" lvl="0" indent="-180854" algn="l">
              <a:spcBef>
                <a:spcPts val="300"/>
              </a:spcBef>
              <a:buSzTx/>
              <a:buChar char="•"/>
            </a:pPr>
            <a:r>
              <a:rPr lang="de-DE" sz="1200" b="0" i="0" u="none"/>
              <a:t>Trust develops through applied transparency</a:t>
            </a:r>
          </a:p>
          <a:p>
            <a:pPr marL="180854" lvl="0" indent="-180854" algn="l">
              <a:spcBef>
                <a:spcPts val="300"/>
              </a:spcBef>
              <a:buSzTx/>
              <a:buChar char="•"/>
            </a:pPr>
            <a:r>
              <a:rPr lang="de-DE" sz="1200" b="0" i="0" u="none"/>
              <a:t>Combating in-house corruption</a:t>
            </a:r>
          </a:p>
          <a:p>
            <a:pPr marL="180854" lvl="0" indent="-180854" algn="l">
              <a:spcBef>
                <a:spcPts val="300"/>
              </a:spcBef>
              <a:buSzTx/>
              <a:buChar char="•"/>
            </a:pPr>
            <a:r>
              <a:rPr lang="de-DE" sz="1200" b="0" i="0" u="none"/>
              <a:t>Ensuring data protection and data security</a:t>
            </a:r>
          </a:p>
          <a:p>
            <a:pPr lvl="1">
              <a:spcBef>
                <a:spcPts val="300"/>
              </a:spcBef>
            </a:pPr>
            <a:endParaRPr lang="de-DE" sz="1200" b="0" i="0" u="none"/>
          </a:p>
        </p:txBody>
      </p:sp>
      <p:sp>
        <p:nvSpPr>
          <p:cNvPr id="19" name="Inhaltsplatzhalter 5" descr="svtxtr:svtx:pptx.transform_sustainability_merge_headline_body[1]">
            <a:extLst>
              <a:ext uri="{FF2B5EF4-FFF2-40B4-BE49-F238E27FC236}">
                <a16:creationId xmlns:a16="http://schemas.microsoft.com/office/drawing/2014/main" id="{B0EDDB33-8206-467D-B04F-7B5A3B6037E4}"/>
              </a:ext>
            </a:extLst>
          </p:cNvPr>
          <p:cNvSpPr txBox="1"/>
          <p:nvPr/>
        </p:nvSpPr>
        <p:spPr>
          <a:xfrm>
            <a:off x="479423" y="3983459"/>
            <a:ext cx="3600451"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E like Environmental:</a:t>
            </a:r>
            <a:br>
              <a:rPr lang="de-DE" sz="1200" b="0" i="0" u="none"/>
            </a:br>
            <a:r>
              <a:rPr lang="de-DE" sz="1200" b="0" i="0" u="none"/>
              <a:t>Ecological self-commitment</a:t>
            </a:r>
          </a:p>
          <a:p>
            <a:pPr marL="180854" lvl="0" indent="-180854" algn="l">
              <a:spcBef>
                <a:spcPts val="300"/>
              </a:spcBef>
              <a:buSzTx/>
              <a:buChar char="•"/>
            </a:pPr>
            <a:r>
              <a:rPr lang="de-DE" sz="1200" b="0" i="0" u="none"/>
              <a:t>Allianz actively contributes to positive advancement  and transformation by specific global investments in sustainability projects</a:t>
            </a:r>
          </a:p>
          <a:p>
            <a:pPr marL="180854" lvl="0" indent="-180854" algn="l">
              <a:spcBef>
                <a:spcPts val="300"/>
              </a:spcBef>
              <a:buSzTx/>
              <a:buChar char="•"/>
            </a:pPr>
            <a:r>
              <a:rPr lang="de-DE" sz="1200" b="0" i="0" u="none"/>
              <a:t>Evaluation of investments and sites with respect to carbon emissions, e.g. Allianz has reduced the carbon emission per employee by over 40% since 2006</a:t>
            </a:r>
          </a:p>
          <a:p>
            <a:pPr marL="180854" lvl="0" indent="-180854" algn="l">
              <a:spcBef>
                <a:spcPts val="300"/>
              </a:spcBef>
              <a:buSzTx/>
              <a:buChar char="•"/>
            </a:pPr>
            <a:r>
              <a:rPr lang="de-DE" sz="1200" b="0" i="0" u="none"/>
              <a:t>Definition of clear objectives in order to limit global warming to 1.5°C within the scope of the AOA</a:t>
            </a:r>
            <a:r>
              <a:rPr lang="de-DE" sz="1200" b="0" i="0" u="none" baseline="30000"/>
              <a:t>1</a:t>
            </a:r>
          </a:p>
          <a:p>
            <a:pPr lvl="1">
              <a:spcBef>
                <a:spcPts val="300"/>
              </a:spcBef>
            </a:pPr>
            <a:endParaRPr lang="de-DE" sz="1200" b="0" i="0" u="none" baseline="30000"/>
          </a:p>
        </p:txBody>
      </p:sp>
    </p:spTree>
    <p:extLst>
      <p:ext uri="{BB962C8B-B14F-4D97-AF65-F5344CB8AC3E}">
        <p14:creationId xmlns:p14="http://schemas.microsoft.com/office/powerpoint/2010/main" val="298282706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2D47CE75-F071-4B13-A469-CA1F33ADC674}"/>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t>38</a:t>
            </a:fld>
            <a:endParaRPr lang="de-DE"/>
          </a:p>
        </p:txBody>
      </p:sp>
      <p:sp>
        <p:nvSpPr>
          <p:cNvPr id="6" name="Titel 3">
            <a:extLst>
              <a:ext uri="{FF2B5EF4-FFF2-40B4-BE49-F238E27FC236}">
                <a16:creationId xmlns:a16="http://schemas.microsoft.com/office/drawing/2014/main" id="{DCA9FD15-7D63-4530-A48E-AAAE1E65FE54}"/>
              </a:ext>
            </a:extLst>
          </p:cNvPr>
          <p:cNvSpPr txBox="1"/>
          <p:nvPr/>
        </p:nvSpPr>
        <p:spPr>
          <a:xfrm>
            <a:off x="479427" y="489296"/>
            <a:ext cx="9324974" cy="1080000"/>
          </a:xfrm>
          <a:prstGeom prst="rect">
            <a:avLst/>
          </a:prstGeom>
        </p:spPr>
        <p:txBody>
          <a:bodyPr lIns="0" tIns="0" rIns="0" bIns="0"/>
          <a:lstStyle>
            <a:defPPr>
              <a:defRPr lang="de-DE"/>
            </a:defPPr>
            <a:lvl1pPr marL="0" algn="l" defTabSz="967710" rtl="0" eaLnBrk="1" latinLnBrk="0" hangingPunct="1">
              <a:lnSpc>
                <a:spcPts val="3800"/>
              </a:lnSpc>
              <a:spcBef>
                <a:spcPct val="0"/>
              </a:spcBef>
              <a:buNone/>
              <a:defRPr sz="3800" kern="1200">
                <a:solidFill>
                  <a:schemeClr val="bg1"/>
                </a:solidFill>
                <a:latin typeface="+mn-lt"/>
                <a:ea typeface="+mj-ea"/>
                <a:cs typeface="+mj-cs"/>
              </a:defRPr>
            </a:lvl1pPr>
            <a:lvl2pPr marL="457102" algn="l" defTabSz="914205" rtl="0" eaLnBrk="1" latinLnBrk="0" hangingPunct="1">
              <a:defRPr sz="1800" kern="1200">
                <a:solidFill>
                  <a:schemeClr val="tx2"/>
                </a:solidFill>
                <a:latin typeface="+mn-lt"/>
                <a:ea typeface="+mn-ea"/>
                <a:cs typeface="+mn-cs"/>
              </a:defRPr>
            </a:lvl2pPr>
            <a:lvl3pPr marL="914205" algn="l" defTabSz="914205" rtl="0" eaLnBrk="1" latinLnBrk="0" hangingPunct="1">
              <a:defRPr sz="1800" kern="1200">
                <a:solidFill>
                  <a:schemeClr val="tx2"/>
                </a:solidFill>
                <a:latin typeface="+mn-lt"/>
                <a:ea typeface="+mn-ea"/>
                <a:cs typeface="+mn-cs"/>
              </a:defRPr>
            </a:lvl3pPr>
            <a:lvl4pPr marL="1371308" algn="l" defTabSz="914205" rtl="0" eaLnBrk="1" latinLnBrk="0" hangingPunct="1">
              <a:defRPr sz="1800" kern="1200">
                <a:solidFill>
                  <a:schemeClr val="tx2"/>
                </a:solidFill>
                <a:latin typeface="+mn-lt"/>
                <a:ea typeface="+mn-ea"/>
                <a:cs typeface="+mn-cs"/>
              </a:defRPr>
            </a:lvl4pPr>
            <a:lvl5pPr marL="1828410" algn="l" defTabSz="914205" rtl="0" eaLnBrk="1" latinLnBrk="0" hangingPunct="1">
              <a:defRPr sz="1800" kern="1200">
                <a:solidFill>
                  <a:schemeClr val="tx2"/>
                </a:solidFill>
                <a:latin typeface="+mn-lt"/>
                <a:ea typeface="+mn-ea"/>
                <a:cs typeface="+mn-cs"/>
              </a:defRPr>
            </a:lvl5pPr>
            <a:lvl6pPr marL="2285511" algn="l" defTabSz="914205" rtl="0" eaLnBrk="1" latinLnBrk="0" hangingPunct="1">
              <a:defRPr sz="1800" kern="1200">
                <a:solidFill>
                  <a:schemeClr val="tx2"/>
                </a:solidFill>
                <a:latin typeface="+mn-lt"/>
                <a:ea typeface="+mn-ea"/>
                <a:cs typeface="+mn-cs"/>
              </a:defRPr>
            </a:lvl6pPr>
            <a:lvl7pPr marL="2742614" algn="l" defTabSz="914205" rtl="0" eaLnBrk="1" latinLnBrk="0" hangingPunct="1">
              <a:defRPr sz="1800" kern="1200">
                <a:solidFill>
                  <a:schemeClr val="tx2"/>
                </a:solidFill>
                <a:latin typeface="+mn-lt"/>
                <a:ea typeface="+mn-ea"/>
                <a:cs typeface="+mn-cs"/>
              </a:defRPr>
            </a:lvl7pPr>
            <a:lvl8pPr marL="3199716" algn="l" defTabSz="914205" rtl="0" eaLnBrk="1" latinLnBrk="0" hangingPunct="1">
              <a:defRPr sz="1800" kern="1200">
                <a:solidFill>
                  <a:schemeClr val="tx2"/>
                </a:solidFill>
                <a:latin typeface="+mn-lt"/>
                <a:ea typeface="+mn-ea"/>
                <a:cs typeface="+mn-cs"/>
              </a:defRPr>
            </a:lvl8pPr>
            <a:lvl9pPr marL="3656819" algn="l" defTabSz="914205" rtl="0" eaLnBrk="1" latinLnBrk="0" hangingPunct="1">
              <a:defRPr sz="1800" kern="1200">
                <a:solidFill>
                  <a:schemeClr val="tx2"/>
                </a:solidFill>
                <a:latin typeface="+mn-lt"/>
                <a:ea typeface="+mn-ea"/>
                <a:cs typeface="+mn-cs"/>
              </a:defRPr>
            </a:lvl9pPr>
          </a:lstStyle>
          <a:p>
            <a:r>
              <a:rPr lang="de-DE"/>
              <a:t>Legal Disclaimer</a:t>
            </a:r>
          </a:p>
        </p:txBody>
      </p:sp>
      <p:sp>
        <p:nvSpPr>
          <p:cNvPr id="7" name="Textfeld 6">
            <a:extLst>
              <a:ext uri="{FF2B5EF4-FFF2-40B4-BE49-F238E27FC236}">
                <a16:creationId xmlns:a16="http://schemas.microsoft.com/office/drawing/2014/main" id="{9A661821-572C-4082-8DE9-39AB9CA94256}"/>
              </a:ext>
            </a:extLst>
          </p:cNvPr>
          <p:cNvSpPr txBox="1"/>
          <p:nvPr/>
        </p:nvSpPr>
        <p:spPr>
          <a:xfrm>
            <a:off x="479425" y="1808163"/>
            <a:ext cx="6745240" cy="4357687"/>
          </a:xfrm>
          <a:prstGeom prst="rect">
            <a:avLst/>
          </a:prstGeom>
          <a:noFill/>
        </p:spPr>
        <p:txBody>
          <a:bodyPr wrap="square" lIns="0" tIns="0" rIns="0" bIns="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en-US" altLang="de-DE" sz="1200" dirty="0">
                <a:solidFill>
                  <a:schemeClr val="bg1"/>
                </a:solidFill>
              </a:rPr>
              <a:t>We expressly point out that statements referring to competitors of Allianz Leben are gathered from press articles, annual reports and model calculations made by third parties. We cannot be held liable for any errors or misrepresentations contained therein.</a:t>
            </a:r>
            <a:br>
              <a:rPr lang="en-US" altLang="de-DE" sz="1200" dirty="0">
                <a:solidFill>
                  <a:schemeClr val="bg1"/>
                </a:solidFill>
              </a:rPr>
            </a:br>
            <a:br>
              <a:rPr lang="en-US" altLang="de-DE" sz="1200" dirty="0">
                <a:solidFill>
                  <a:schemeClr val="bg1"/>
                </a:solidFill>
              </a:rPr>
            </a:br>
            <a:r>
              <a:rPr lang="en-US" altLang="de-DE" sz="1200" dirty="0">
                <a:solidFill>
                  <a:schemeClr val="bg1"/>
                </a:solidFill>
              </a:rPr>
              <a:t>The contents of this presentation are the intellectual property of Allianz Deutschland AG. Any further use and transmission to third parties in the form of the original document, copy or extracts, in electronic form or presentation.</a:t>
            </a:r>
            <a:endParaRPr lang="de-DE" sz="1200" dirty="0">
              <a:solidFill>
                <a:schemeClr val="bg1"/>
              </a:solidFill>
            </a:endParaRPr>
          </a:p>
        </p:txBody>
      </p:sp>
    </p:spTree>
    <p:extLst>
      <p:ext uri="{BB962C8B-B14F-4D97-AF65-F5344CB8AC3E}">
        <p14:creationId xmlns:p14="http://schemas.microsoft.com/office/powerpoint/2010/main" val="12253028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1"/>
          </p:nvPr>
        </p:nvSpPr>
        <p:spPr/>
        <p:txBody>
          <a:bodyPr/>
          <a:lstStyle/>
          <a:p>
            <a:fld id="{0F96B16C-3F5F-44BC-AFCC-8CBCBD90898D}" type="slidenum">
              <a:rPr lang="de-DE" smtClean="0">
                <a:solidFill>
                  <a:srgbClr val="122B54"/>
                </a:solidFill>
              </a:rPr>
              <a:t>4</a:t>
            </a:fld>
            <a:endParaRPr lang="de-DE">
              <a:solidFill>
                <a:srgbClr val="122B54"/>
              </a:solidFill>
            </a:endParaRPr>
          </a:p>
        </p:txBody>
      </p:sp>
      <p:sp>
        <p:nvSpPr>
          <p:cNvPr id="3" name="Titel 2" descr="svtx:article/content/headline">
            <a:extLst>
              <a:ext uri="{FF2B5EF4-FFF2-40B4-BE49-F238E27FC236}">
                <a16:creationId xmlns:a16="http://schemas.microsoft.com/office/drawing/2014/main" id="{C1004527-194A-49CC-8169-298EF90F9614}"/>
              </a:ext>
            </a:extLst>
          </p:cNvPr>
          <p:cNvSpPr>
            <a:spLocks noGrp="1"/>
          </p:cNvSpPr>
          <p:nvPr>
            <p:ph type="title"/>
          </p:nvPr>
        </p:nvSpPr>
        <p:spPr>
          <a:xfrm>
            <a:off x="479424" y="874800"/>
            <a:ext cx="5188129" cy="1439863"/>
          </a:xfrm>
        </p:spPr>
        <p:txBody>
          <a:bodyPr anchor="t" anchorCtr="0"/>
          <a:lstStyle/>
          <a:p>
            <a:r>
              <a:rPr lang="de-DE" b="0" i="0" u="none"/>
              <a:t>Funding methods</a:t>
            </a:r>
          </a:p>
        </p:txBody>
      </p:sp>
      <p:sp>
        <p:nvSpPr>
          <p:cNvPr id="8" name="Textplatzhalter 7" descr="svtx:article/content/body">
            <a:extLst>
              <a:ext uri="{FF2B5EF4-FFF2-40B4-BE49-F238E27FC236}">
                <a16:creationId xmlns:a16="http://schemas.microsoft.com/office/drawing/2014/main" id="{366271BC-8E37-495B-BFA0-0ECDB2CEE954}"/>
              </a:ext>
            </a:extLst>
          </p:cNvPr>
          <p:cNvSpPr>
            <a:spLocks noGrp="1"/>
          </p:cNvSpPr>
          <p:nvPr>
            <p:ph type="body" sz="quarter" idx="14"/>
          </p:nvPr>
        </p:nvSpPr>
        <p:spPr>
          <a:xfrm>
            <a:off x="479426" y="1808163"/>
            <a:ext cx="5188129" cy="3781687"/>
          </a:xfrm>
        </p:spPr>
        <p:txBody>
          <a:bodyPr/>
          <a:lstStyle/>
          <a:p>
            <a:pPr>
              <a:spcBef>
                <a:spcPts val="300"/>
              </a:spcBef>
            </a:pPr>
            <a:r>
              <a:rPr lang="de-DE" b="0" i="0" u="none" dirty="0"/>
              <a:t>The </a:t>
            </a:r>
            <a:r>
              <a:rPr lang="de-DE" b="0" i="0" u="none" dirty="0" err="1"/>
              <a:t>occupational</a:t>
            </a:r>
            <a:r>
              <a:rPr lang="de-DE" b="0" i="0" u="none" dirty="0"/>
              <a:t> </a:t>
            </a:r>
            <a:r>
              <a:rPr lang="de-DE" b="0" i="0" u="none" dirty="0" err="1"/>
              <a:t>retirement</a:t>
            </a:r>
            <a:r>
              <a:rPr lang="de-DE" b="0" i="0" u="none" dirty="0"/>
              <a:t> plan </a:t>
            </a:r>
            <a:r>
              <a:rPr lang="de-DE" b="0" i="0" u="none" dirty="0" err="1"/>
              <a:t>can</a:t>
            </a:r>
            <a:r>
              <a:rPr lang="de-DE" b="0" i="0" u="none" dirty="0"/>
              <a:t> </a:t>
            </a:r>
            <a:r>
              <a:rPr lang="de-DE" b="0" i="0" u="none" dirty="0" err="1"/>
              <a:t>be</a:t>
            </a:r>
            <a:r>
              <a:rPr lang="de-DE" b="0" i="0" u="none" dirty="0"/>
              <a:t> </a:t>
            </a:r>
            <a:r>
              <a:rPr lang="de-DE" b="0" i="0" u="none" dirty="0" err="1"/>
              <a:t>implemented</a:t>
            </a:r>
            <a:r>
              <a:rPr lang="de-DE" b="0" i="0" u="none" dirty="0"/>
              <a:t> in </a:t>
            </a:r>
            <a:r>
              <a:rPr lang="de-DE" b="0" i="0" u="none" dirty="0" err="1"/>
              <a:t>two</a:t>
            </a:r>
            <a:r>
              <a:rPr lang="de-DE" b="0" i="0" u="none" dirty="0"/>
              <a:t> </a:t>
            </a:r>
            <a:r>
              <a:rPr lang="de-DE" b="0" i="0" u="none" dirty="0" err="1"/>
              <a:t>ways</a:t>
            </a:r>
            <a:r>
              <a:rPr lang="de-DE" b="0" i="0" u="none" dirty="0"/>
              <a:t>: </a:t>
            </a:r>
            <a:br>
              <a:rPr lang="de-DE" b="0" i="0" u="none" dirty="0"/>
            </a:br>
            <a:r>
              <a:rPr lang="de-DE" b="0" i="0" u="none" dirty="0"/>
              <a:t> </a:t>
            </a:r>
            <a:br>
              <a:rPr lang="de-DE" b="0" i="0" u="none" dirty="0"/>
            </a:br>
            <a:r>
              <a:rPr lang="de-DE" b="1" i="0" u="none" dirty="0" err="1"/>
              <a:t>Salary</a:t>
            </a:r>
            <a:r>
              <a:rPr lang="de-DE" b="1" i="0" u="none" dirty="0"/>
              <a:t> </a:t>
            </a:r>
            <a:r>
              <a:rPr lang="de-DE" b="1" i="0" u="none" dirty="0" err="1"/>
              <a:t>conversion</a:t>
            </a:r>
            <a:r>
              <a:rPr lang="de-DE" b="1" i="0" u="none" dirty="0"/>
              <a:t> </a:t>
            </a:r>
            <a:r>
              <a:rPr lang="de-DE" b="1" i="0" u="none" dirty="0" err="1"/>
              <a:t>scheme</a:t>
            </a:r>
            <a:r>
              <a:rPr lang="de-DE" b="1" i="0" u="none" dirty="0"/>
              <a:t> </a:t>
            </a:r>
            <a:br>
              <a:rPr lang="de-DE" b="1" i="0" u="none" dirty="0"/>
            </a:br>
            <a:r>
              <a:rPr lang="de-DE" b="0" i="0" u="none" dirty="0" err="1"/>
              <a:t>Under</a:t>
            </a:r>
            <a:r>
              <a:rPr lang="de-DE" b="0" i="0" u="none" dirty="0"/>
              <a:t> a </a:t>
            </a:r>
            <a:r>
              <a:rPr lang="de-DE" b="0" i="0" u="none" dirty="0" err="1"/>
              <a:t>salary</a:t>
            </a:r>
            <a:r>
              <a:rPr lang="de-DE" b="0" i="0" u="none" dirty="0"/>
              <a:t> </a:t>
            </a:r>
            <a:r>
              <a:rPr lang="de-DE" b="0" i="0" u="none" dirty="0" err="1"/>
              <a:t>conversion</a:t>
            </a:r>
            <a:r>
              <a:rPr lang="de-DE" b="0" i="0" u="none" dirty="0"/>
              <a:t> </a:t>
            </a:r>
            <a:r>
              <a:rPr lang="de-DE" b="0" i="0" u="none" dirty="0" err="1"/>
              <a:t>scheme</a:t>
            </a:r>
            <a:r>
              <a:rPr lang="de-DE" b="0" i="0" u="none" dirty="0"/>
              <a:t> </a:t>
            </a:r>
            <a:r>
              <a:rPr lang="de-DE" b="0" i="0" u="none" dirty="0" err="1"/>
              <a:t>portions</a:t>
            </a:r>
            <a:r>
              <a:rPr lang="de-DE" b="0" i="0" u="none" dirty="0"/>
              <a:t> </a:t>
            </a:r>
            <a:r>
              <a:rPr lang="de-DE" b="0" i="0" u="none" dirty="0" err="1"/>
              <a:t>of</a:t>
            </a:r>
            <a:r>
              <a:rPr lang="de-DE" b="0" i="0" u="none" dirty="0"/>
              <a:t> </a:t>
            </a:r>
            <a:r>
              <a:rPr lang="de-DE" b="0" i="0" u="none" dirty="0" err="1"/>
              <a:t>untaxed</a:t>
            </a:r>
            <a:r>
              <a:rPr lang="de-DE" b="0" i="0" u="none" dirty="0"/>
              <a:t> </a:t>
            </a:r>
            <a:r>
              <a:rPr lang="de-DE" b="0" i="0" u="none" dirty="0" err="1"/>
              <a:t>gross</a:t>
            </a:r>
            <a:r>
              <a:rPr lang="de-DE" b="0" i="0" u="none" dirty="0"/>
              <a:t> </a:t>
            </a:r>
            <a:r>
              <a:rPr lang="de-DE" b="0" i="0" u="none" dirty="0" err="1"/>
              <a:t>salary</a:t>
            </a:r>
            <a:r>
              <a:rPr lang="de-DE" b="0" i="0" u="none" dirty="0"/>
              <a:t> will </a:t>
            </a:r>
            <a:r>
              <a:rPr lang="de-DE" b="0" i="0" u="none" dirty="0" err="1"/>
              <a:t>be</a:t>
            </a:r>
            <a:r>
              <a:rPr lang="de-DE" b="0" i="0" u="none" dirty="0"/>
              <a:t> </a:t>
            </a:r>
            <a:r>
              <a:rPr lang="de-DE" b="0" i="0" u="none" dirty="0" err="1"/>
              <a:t>invested</a:t>
            </a:r>
            <a:r>
              <a:rPr lang="de-DE" b="0" i="0" u="none" dirty="0"/>
              <a:t> in </a:t>
            </a:r>
            <a:r>
              <a:rPr lang="de-DE" b="0" i="0" u="none" dirty="0" err="1"/>
              <a:t>the</a:t>
            </a:r>
            <a:r>
              <a:rPr lang="de-DE" b="0" i="0" u="none" dirty="0"/>
              <a:t> </a:t>
            </a:r>
            <a:r>
              <a:rPr lang="de-DE" b="0" i="0" u="none" dirty="0" err="1"/>
              <a:t>retirement</a:t>
            </a:r>
            <a:r>
              <a:rPr lang="de-DE" b="0" i="0" u="none" dirty="0"/>
              <a:t> plan. In </a:t>
            </a:r>
            <a:r>
              <a:rPr lang="de-DE" b="0" i="0" u="none" dirty="0" err="1"/>
              <a:t>addition</a:t>
            </a:r>
            <a:r>
              <a:rPr lang="de-DE" b="0" i="0" u="none" dirty="0"/>
              <a:t>, </a:t>
            </a:r>
            <a:r>
              <a:rPr lang="de-DE" b="0" i="0" u="none" dirty="0" err="1"/>
              <a:t>the</a:t>
            </a:r>
            <a:r>
              <a:rPr lang="de-DE" b="0" i="0" u="none" dirty="0"/>
              <a:t> </a:t>
            </a:r>
            <a:r>
              <a:rPr lang="de-DE" b="0" i="0" u="none" dirty="0" err="1"/>
              <a:t>employer</a:t>
            </a:r>
            <a:r>
              <a:rPr lang="de-DE" b="0" i="0" u="none" dirty="0"/>
              <a:t> </a:t>
            </a:r>
            <a:r>
              <a:rPr lang="de-DE" b="0" i="0" u="none" dirty="0" err="1"/>
              <a:t>can</a:t>
            </a:r>
            <a:r>
              <a:rPr lang="de-DE" b="0" i="0" u="none" dirty="0"/>
              <a:t> </a:t>
            </a:r>
            <a:r>
              <a:rPr lang="de-DE" b="0" i="0" u="none" dirty="0" err="1"/>
              <a:t>make</a:t>
            </a:r>
            <a:r>
              <a:rPr lang="de-DE" b="0" i="0" u="none" dirty="0"/>
              <a:t> a </a:t>
            </a:r>
            <a:r>
              <a:rPr lang="de-DE" b="0" i="0" u="none" dirty="0" err="1"/>
              <a:t>contribution</a:t>
            </a:r>
            <a:r>
              <a:rPr lang="de-DE" b="0" i="0" u="none" dirty="0"/>
              <a:t>. </a:t>
            </a:r>
            <a:br>
              <a:rPr lang="de-DE" b="0" i="0" u="none" dirty="0"/>
            </a:br>
            <a:r>
              <a:rPr lang="de-DE" b="0" i="0" u="none" dirty="0"/>
              <a:t> </a:t>
            </a:r>
            <a:br>
              <a:rPr lang="de-DE" b="0" i="0" u="none" dirty="0"/>
            </a:br>
            <a:r>
              <a:rPr lang="de-DE" i="0" u="none" dirty="0" err="1"/>
              <a:t>Employer-sponsored</a:t>
            </a:r>
            <a:r>
              <a:rPr lang="de-DE" i="0" u="none" dirty="0"/>
              <a:t> plan </a:t>
            </a:r>
            <a:br>
              <a:rPr lang="de-DE" b="0" i="0" u="none" dirty="0"/>
            </a:br>
            <a:r>
              <a:rPr lang="de-DE" b="0" i="0" u="none" dirty="0" err="1"/>
              <a:t>Under</a:t>
            </a:r>
            <a:r>
              <a:rPr lang="de-DE" b="0" i="0" u="none" dirty="0"/>
              <a:t> </a:t>
            </a:r>
            <a:r>
              <a:rPr lang="de-DE" b="0" i="0" u="none" dirty="0" err="1"/>
              <a:t>this</a:t>
            </a:r>
            <a:r>
              <a:rPr lang="de-DE" b="0" i="0" u="none" dirty="0"/>
              <a:t> type </a:t>
            </a:r>
            <a:r>
              <a:rPr lang="de-DE" b="0" i="0" u="none" dirty="0" err="1"/>
              <a:t>of</a:t>
            </a:r>
            <a:r>
              <a:rPr lang="de-DE" b="0" i="0" u="none" dirty="0"/>
              <a:t> plan </a:t>
            </a:r>
            <a:r>
              <a:rPr lang="de-DE" b="0" i="0" u="none" dirty="0" err="1"/>
              <a:t>the</a:t>
            </a:r>
            <a:r>
              <a:rPr lang="de-DE" b="0" i="0" u="none" dirty="0"/>
              <a:t> </a:t>
            </a:r>
            <a:r>
              <a:rPr lang="de-DE" b="0" i="0" u="none" dirty="0" err="1"/>
              <a:t>premiums</a:t>
            </a:r>
            <a:r>
              <a:rPr lang="de-DE" b="0" i="0" u="none" dirty="0"/>
              <a:t> </a:t>
            </a:r>
            <a:r>
              <a:rPr lang="de-DE" b="0" i="0" u="none" dirty="0" err="1"/>
              <a:t>are</a:t>
            </a:r>
            <a:r>
              <a:rPr lang="de-DE" b="0" i="0" u="none" dirty="0"/>
              <a:t> </a:t>
            </a:r>
            <a:r>
              <a:rPr lang="de-DE" b="0" i="0" u="none" dirty="0" err="1"/>
              <a:t>exclusively</a:t>
            </a:r>
            <a:r>
              <a:rPr lang="de-DE" b="0" i="0" u="none" dirty="0"/>
              <a:t> </a:t>
            </a:r>
            <a:r>
              <a:rPr lang="de-DE" b="0" i="0" u="none" dirty="0" err="1"/>
              <a:t>funded</a:t>
            </a:r>
            <a:r>
              <a:rPr lang="de-DE" b="0" i="0" u="none" dirty="0"/>
              <a:t> </a:t>
            </a:r>
            <a:r>
              <a:rPr lang="de-DE" b="0" i="0" u="none" dirty="0" err="1"/>
              <a:t>by</a:t>
            </a:r>
            <a:r>
              <a:rPr lang="de-DE" b="0" i="0" u="none" dirty="0"/>
              <a:t> </a:t>
            </a:r>
            <a:r>
              <a:rPr lang="de-DE" b="0" i="0" u="none" dirty="0" err="1"/>
              <a:t>the</a:t>
            </a:r>
            <a:r>
              <a:rPr lang="de-DE" b="0" i="0" u="none" dirty="0"/>
              <a:t> </a:t>
            </a:r>
            <a:r>
              <a:rPr lang="de-DE" b="0" i="0" u="none" dirty="0" err="1"/>
              <a:t>employer</a:t>
            </a:r>
            <a:r>
              <a:rPr lang="de-DE" b="0" i="0" u="none" dirty="0"/>
              <a:t>. </a:t>
            </a:r>
            <a:br>
              <a:rPr lang="de-DE" b="0" i="0" u="none" dirty="0"/>
            </a:br>
            <a:r>
              <a:rPr lang="de-DE" b="0" i="0" u="none" dirty="0"/>
              <a:t>Both </a:t>
            </a:r>
            <a:r>
              <a:rPr lang="de-DE" b="0" i="0" u="none" dirty="0" err="1"/>
              <a:t>methods</a:t>
            </a:r>
            <a:r>
              <a:rPr lang="de-DE" b="0" i="0" u="none" dirty="0"/>
              <a:t> </a:t>
            </a:r>
            <a:r>
              <a:rPr lang="de-DE" b="0" i="0" u="none" dirty="0" err="1"/>
              <a:t>can</a:t>
            </a:r>
            <a:r>
              <a:rPr lang="de-DE" b="0" i="0" u="none" dirty="0"/>
              <a:t> </a:t>
            </a:r>
            <a:r>
              <a:rPr lang="de-DE" b="0" i="0" u="none" dirty="0" err="1"/>
              <a:t>be</a:t>
            </a:r>
            <a:r>
              <a:rPr lang="de-DE" b="0" i="0" u="none" dirty="0"/>
              <a:t> </a:t>
            </a:r>
            <a:r>
              <a:rPr lang="de-DE" b="0" i="0" u="none" dirty="0" err="1"/>
              <a:t>combined</a:t>
            </a:r>
            <a:r>
              <a:rPr lang="de-DE" b="0" i="0" u="none" dirty="0"/>
              <a:t>.</a:t>
            </a:r>
          </a:p>
        </p:txBody>
      </p:sp>
      <p:sp>
        <p:nvSpPr>
          <p:cNvPr id="14" name="Textplatzhalter 13" descr="svtxtr:svtx:pptx_transfrom_strapline_bold">
            <a:extLst>
              <a:ext uri="{FF2B5EF4-FFF2-40B4-BE49-F238E27FC236}">
                <a16:creationId xmlns:a16="http://schemas.microsoft.com/office/drawing/2014/main" id="{D4C9942D-A08B-4681-992D-BC3521162C60}"/>
              </a:ext>
            </a:extLst>
          </p:cNvPr>
          <p:cNvSpPr>
            <a:spLocks noGrp="1"/>
          </p:cNvSpPr>
          <p:nvPr>
            <p:ph type="body" sz="quarter" idx="12"/>
          </p:nvPr>
        </p:nvSpPr>
        <p:spPr>
          <a:xfrm>
            <a:off x="479425" y="476250"/>
            <a:ext cx="8860518" cy="252000"/>
          </a:xfrm>
        </p:spPr>
        <p:txBody>
          <a:bodyPr/>
          <a:lstStyle/>
          <a:p>
            <a:r>
              <a:rPr lang="de-DE" b="1" i="0" u="none" err="1"/>
              <a:t>Two</a:t>
            </a:r>
            <a:r>
              <a:rPr lang="de-DE" b="1" i="0" u="none"/>
              <a:t> </a:t>
            </a:r>
            <a:r>
              <a:rPr lang="de-DE" b="1" i="0" u="none" err="1"/>
              <a:t>methods</a:t>
            </a:r>
            <a:r>
              <a:rPr lang="de-DE" b="1" i="0" u="none"/>
              <a:t> </a:t>
            </a:r>
            <a:r>
              <a:rPr lang="de-DE" b="1" i="0" u="none" err="1"/>
              <a:t>of</a:t>
            </a:r>
            <a:r>
              <a:rPr lang="de-DE" b="1" i="0" u="none"/>
              <a:t> </a:t>
            </a:r>
            <a:r>
              <a:rPr lang="de-DE" b="1" i="0" u="none" err="1"/>
              <a:t>funding</a:t>
            </a:r>
            <a:r>
              <a:rPr lang="de-DE" b="1" i="0" u="none"/>
              <a:t> </a:t>
            </a:r>
            <a:r>
              <a:rPr lang="de-DE" b="1" i="0" u="none" err="1"/>
              <a:t>the</a:t>
            </a:r>
            <a:r>
              <a:rPr lang="de-DE" b="1" i="0" u="none"/>
              <a:t> </a:t>
            </a:r>
            <a:r>
              <a:rPr lang="de-DE" b="1" i="0" u="none" err="1"/>
              <a:t>allianz</a:t>
            </a:r>
            <a:r>
              <a:rPr lang="de-DE" b="1" i="0" u="none"/>
              <a:t> support </a:t>
            </a:r>
            <a:r>
              <a:rPr lang="de-DE" b="1" i="0" u="none" err="1"/>
              <a:t>fund</a:t>
            </a:r>
            <a:endParaRPr lang="de-DE" b="1" i="0" u="none"/>
          </a:p>
        </p:txBody>
      </p:sp>
      <p:pic>
        <p:nvPicPr>
          <p:cNvPr id="5" name="Grafik 4">
            <a:extLst>
              <a:ext uri="{FF2B5EF4-FFF2-40B4-BE49-F238E27FC236}">
                <a16:creationId xmlns:a16="http://schemas.microsoft.com/office/drawing/2014/main" id="{5F12D7C9-C779-4657-839D-67F252DB3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2578" y="874801"/>
            <a:ext cx="2483987" cy="5433720"/>
          </a:xfrm>
          <a:prstGeom prst="rect">
            <a:avLst/>
          </a:prstGeom>
        </p:spPr>
      </p:pic>
    </p:spTree>
    <p:extLst>
      <p:ext uri="{BB962C8B-B14F-4D97-AF65-F5344CB8AC3E}">
        <p14:creationId xmlns:p14="http://schemas.microsoft.com/office/powerpoint/2010/main" val="8653382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descr="svtx:article/content/headline">
            <a:extLst>
              <a:ext uri="{FF2B5EF4-FFF2-40B4-BE49-F238E27FC236}">
                <a16:creationId xmlns:a16="http://schemas.microsoft.com/office/drawing/2014/main" id="{8B0E8292-A654-4515-AA18-9601A23644F1}"/>
              </a:ext>
            </a:extLst>
          </p:cNvPr>
          <p:cNvSpPr>
            <a:spLocks noGrp="1"/>
          </p:cNvSpPr>
          <p:nvPr>
            <p:ph type="title"/>
          </p:nvPr>
        </p:nvSpPr>
        <p:spPr>
          <a:xfrm>
            <a:off x="479427" y="875309"/>
            <a:ext cx="9324974" cy="932854"/>
          </a:xfrm>
        </p:spPr>
        <p:txBody>
          <a:bodyPr/>
          <a:lstStyle/>
          <a:p>
            <a:r>
              <a:rPr lang="de-DE" b="0" i="0" u="none"/>
              <a:t>At a glance</a:t>
            </a:r>
          </a:p>
        </p:txBody>
      </p:sp>
      <p:pic>
        <p:nvPicPr>
          <p:cNvPr id="13" name="Inhaltsplatzhalter 8" descr="svtx:article/content/picture-q/@tmpUrl&#10;svtx:framefix=top-left&#10;svtxbackup:w=884.5&#10;svtxbackup:h=319.9255&#10;svtxbackup:x=37.75&#10;svtxbackup:y=153.97475">
            <a:extLst>
              <a:ext uri="{FF2B5EF4-FFF2-40B4-BE49-F238E27FC236}">
                <a16:creationId xmlns:a16="http://schemas.microsoft.com/office/drawing/2014/main" id="{449335FA-2B96-4DBA-AD60-0F73973588C2}"/>
              </a:ext>
            </a:extLst>
          </p:cNvPr>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479425" y="1955479"/>
            <a:ext cx="11233150" cy="4063054"/>
          </a:xfrm>
        </p:spPr>
      </p:pic>
      <p:sp>
        <p:nvSpPr>
          <p:cNvPr id="14" name="Textplatzhalter 1" descr="svtxtr:svtx:pptx_transfrom_strapline_bold">
            <a:extLst>
              <a:ext uri="{FF2B5EF4-FFF2-40B4-BE49-F238E27FC236}">
                <a16:creationId xmlns:a16="http://schemas.microsoft.com/office/drawing/2014/main" id="{74377C61-98E4-48FC-8696-794F8DC17148}"/>
              </a:ext>
            </a:extLst>
          </p:cNvPr>
          <p:cNvSpPr>
            <a:spLocks noGrp="1"/>
          </p:cNvSpPr>
          <p:nvPr>
            <p:ph type="body" sz="quarter" idx="12"/>
          </p:nvPr>
        </p:nvSpPr>
        <p:spPr>
          <a:xfrm>
            <a:off x="479424" y="476250"/>
            <a:ext cx="9324973" cy="252000"/>
          </a:xfrm>
        </p:spPr>
        <p:txBody>
          <a:bodyPr/>
          <a:lstStyle/>
          <a:p>
            <a:r>
              <a:rPr lang="de-DE" b="1" i="0" u="none"/>
              <a:t>That‘s how the Allianz Support Fund works</a:t>
            </a:r>
          </a:p>
        </p:txBody>
      </p:sp>
      <p:sp>
        <p:nvSpPr>
          <p:cNvPr id="15" name="Foliennummernplatzhalter 6">
            <a:extLst>
              <a:ext uri="{FF2B5EF4-FFF2-40B4-BE49-F238E27FC236}">
                <a16:creationId xmlns:a16="http://schemas.microsoft.com/office/drawing/2014/main" id="{84CD17AB-35BA-4741-B183-E453AB0F1F67}"/>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5</a:t>
            </a:fld>
            <a:endParaRPr lang="de-DE"/>
          </a:p>
        </p:txBody>
      </p:sp>
      <p:sp>
        <p:nvSpPr>
          <p:cNvPr id="6" name="Fußzeilenplatzhalter 9" descr="svtx:article/content/footnote">
            <a:extLst>
              <a:ext uri="{FF2B5EF4-FFF2-40B4-BE49-F238E27FC236}">
                <a16:creationId xmlns:a16="http://schemas.microsoft.com/office/drawing/2014/main" id="{842B13E8-48D1-4872-A75C-A4254CC7D108}"/>
              </a:ext>
            </a:extLst>
          </p:cNvPr>
          <p:cNvSpPr>
            <a:spLocks noGrp="1"/>
          </p:cNvSpPr>
          <p:nvPr>
            <p:ph type="ftr" sz="quarter" idx="13"/>
          </p:nvPr>
        </p:nvSpPr>
        <p:spPr>
          <a:xfrm>
            <a:off x="479426" y="6165850"/>
            <a:ext cx="9324974" cy="350150"/>
          </a:xfrm>
        </p:spPr>
        <p:txBody>
          <a:bodyPr/>
          <a:lstStyle/>
          <a:p>
            <a:endParaRPr/>
          </a:p>
        </p:txBody>
      </p:sp>
    </p:spTree>
    <p:extLst>
      <p:ext uri="{BB962C8B-B14F-4D97-AF65-F5344CB8AC3E}">
        <p14:creationId xmlns:p14="http://schemas.microsoft.com/office/powerpoint/2010/main" val="36039182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3 Icon" descr="svtxtr:svtx:pptx.transform.group[3]" hidden="1">
            <a:extLst>
              <a:ext uri="{FF2B5EF4-FFF2-40B4-BE49-F238E27FC236}">
                <a16:creationId xmlns:a16="http://schemas.microsoft.com/office/drawing/2014/main" id="{BD728760-D5F3-4EAD-99A3-2E17932824DA}"/>
              </a:ext>
            </a:extLst>
          </p:cNvPr>
          <p:cNvGrpSpPr/>
          <p:nvPr/>
        </p:nvGrpSpPr>
        <p:grpSpPr>
          <a:xfrm>
            <a:off x="478801" y="1808978"/>
            <a:ext cx="11233774" cy="4033866"/>
            <a:chOff x="478801" y="1808978"/>
            <a:chExt cx="11233774" cy="4033866"/>
          </a:xfrm>
        </p:grpSpPr>
        <p:grpSp>
          <p:nvGrpSpPr>
            <p:cNvPr id="77" name="Gruppieren 76">
              <a:extLst>
                <a:ext uri="{FF2B5EF4-FFF2-40B4-BE49-F238E27FC236}">
                  <a16:creationId xmlns:a16="http://schemas.microsoft.com/office/drawing/2014/main" id="{74C3106E-0633-4388-B1A5-098CCBA12D90}"/>
                </a:ext>
              </a:extLst>
            </p:cNvPr>
            <p:cNvGrpSpPr/>
            <p:nvPr/>
          </p:nvGrpSpPr>
          <p:grpSpPr>
            <a:xfrm>
              <a:off x="4309298" y="1808978"/>
              <a:ext cx="968533" cy="968533"/>
              <a:chOff x="1938240" y="1808978"/>
              <a:chExt cx="968533" cy="968533"/>
            </a:xfrm>
          </p:grpSpPr>
          <p:sp>
            <p:nvSpPr>
              <p:cNvPr id="78" name="Ellipse 77">
                <a:extLst>
                  <a:ext uri="{FF2B5EF4-FFF2-40B4-BE49-F238E27FC236}">
                    <a16:creationId xmlns:a16="http://schemas.microsoft.com/office/drawing/2014/main" id="{1B10045D-9A5A-457C-B1BE-5BAD8980FDB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79" name="Grafik 78" descr="svtx:article/content/body/bullet-list/item[2]/picture/@tmpUrl&#10;svtxbackup:w=45.326614&#10;svtxbackup:h=45.326458&#10;svtxbackup:x=354.78268&#10;svtxbackup:y=157.87512">
                <a:extLst>
                  <a:ext uri="{FF2B5EF4-FFF2-40B4-BE49-F238E27FC236}">
                    <a16:creationId xmlns:a16="http://schemas.microsoft.com/office/drawing/2014/main" id="{2B31CE2A-0F38-4064-BB79-2AFAD859238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0" name="Gruppieren 79">
              <a:extLst>
                <a:ext uri="{FF2B5EF4-FFF2-40B4-BE49-F238E27FC236}">
                  <a16:creationId xmlns:a16="http://schemas.microsoft.com/office/drawing/2014/main" id="{AC004E99-36F8-4153-BA59-C8CE97C0715F}"/>
                </a:ext>
              </a:extLst>
            </p:cNvPr>
            <p:cNvGrpSpPr/>
            <p:nvPr/>
          </p:nvGrpSpPr>
          <p:grpSpPr>
            <a:xfrm>
              <a:off x="8125648" y="1808978"/>
              <a:ext cx="968533" cy="968533"/>
              <a:chOff x="1938240" y="1808978"/>
              <a:chExt cx="968533" cy="968533"/>
            </a:xfrm>
          </p:grpSpPr>
          <p:sp>
            <p:nvSpPr>
              <p:cNvPr id="81" name="Ellipse 80">
                <a:extLst>
                  <a:ext uri="{FF2B5EF4-FFF2-40B4-BE49-F238E27FC236}">
                    <a16:creationId xmlns:a16="http://schemas.microsoft.com/office/drawing/2014/main" id="{FA09CD4F-4AE7-42F3-9394-5BCF69CF553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2" name="Grafik 81" descr="svtx:article/content/body/bullet-list/item[3]/picture/@tmpUrl&#10;svtxbackup:w=45.326614&#10;svtxbackup:h=45.326458&#10;svtxbackup:x=655.28265&#10;svtxbackup:y=157.87512">
                <a:extLst>
                  <a:ext uri="{FF2B5EF4-FFF2-40B4-BE49-F238E27FC236}">
                    <a16:creationId xmlns:a16="http://schemas.microsoft.com/office/drawing/2014/main" id="{7BCCE429-0C72-44B1-8150-600746B878D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3" name="Gruppieren 82">
              <a:extLst>
                <a:ext uri="{FF2B5EF4-FFF2-40B4-BE49-F238E27FC236}">
                  <a16:creationId xmlns:a16="http://schemas.microsoft.com/office/drawing/2014/main" id="{797FDCB5-7789-4FE9-9EAF-A4E22819741A}"/>
                </a:ext>
              </a:extLst>
            </p:cNvPr>
            <p:cNvGrpSpPr/>
            <p:nvPr/>
          </p:nvGrpSpPr>
          <p:grpSpPr>
            <a:xfrm>
              <a:off x="478801" y="1808978"/>
              <a:ext cx="968533" cy="968533"/>
              <a:chOff x="1938240" y="1808978"/>
              <a:chExt cx="968533" cy="968533"/>
            </a:xfrm>
          </p:grpSpPr>
          <p:sp>
            <p:nvSpPr>
              <p:cNvPr id="84" name="Ellipse 83">
                <a:extLst>
                  <a:ext uri="{FF2B5EF4-FFF2-40B4-BE49-F238E27FC236}">
                    <a16:creationId xmlns:a16="http://schemas.microsoft.com/office/drawing/2014/main" id="{B75E4353-8C75-429A-861A-295CA9A35732}"/>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5" name="Grafik 84" descr="svtx:article/content/body/bullet-list/item[1]/picture/@tmpUrl&#10;svtxbackup:w=45.326458&#10;svtxbackup:h=45.326458&#10;svtxbackup:x=53.168816&#10;svtxbackup:y=157.87512">
                <a:extLst>
                  <a:ext uri="{FF2B5EF4-FFF2-40B4-BE49-F238E27FC236}">
                    <a16:creationId xmlns:a16="http://schemas.microsoft.com/office/drawing/2014/main" id="{CD3F2BD3-3904-49EF-BCEA-B2C163A6688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134683" y="2005014"/>
                <a:ext cx="575646" cy="575646"/>
              </a:xfrm>
              <a:prstGeom prst="rect">
                <a:avLst/>
              </a:prstGeom>
            </p:spPr>
          </p:pic>
        </p:grpSp>
        <p:sp>
          <p:nvSpPr>
            <p:cNvPr id="2" name="Textfeld 1" descr="svtxtr:svtx:pptx.transform_merge_headline_paragraph[2]">
              <a:extLst>
                <a:ext uri="{FF2B5EF4-FFF2-40B4-BE49-F238E27FC236}">
                  <a16:creationId xmlns:a16="http://schemas.microsoft.com/office/drawing/2014/main" id="{5DF28677-7CE2-4837-9D21-DB9DDBD225E6}"/>
                </a:ext>
              </a:extLst>
            </p:cNvPr>
            <p:cNvSpPr txBox="1"/>
            <p:nvPr/>
          </p:nvSpPr>
          <p:spPr>
            <a:xfrm>
              <a:off x="429577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Flexible benefit payment</a:t>
              </a:r>
              <a:br>
                <a:rPr lang="de-DE" sz="1600" b="0" i="0" u="none">
                  <a:solidFill>
                    <a:srgbClr val="003781"/>
                  </a:solidFill>
                </a:rPr>
              </a:br>
              <a:r>
                <a:rPr lang="de-DE" sz="1600" b="0" i="0" u="none">
                  <a:solidFill>
                    <a:srgbClr val="003781"/>
                  </a:solidFill>
                </a:rPr>
                <a:t>Benefit payment can be made in the form of a capital or a lifetime pension.</a:t>
              </a:r>
            </a:p>
          </p:txBody>
        </p:sp>
        <p:sp>
          <p:nvSpPr>
            <p:cNvPr id="41" name="Textfeld 40" descr="svtxtr:svtx:pptx.transform_merge_headline_paragraph[1]">
              <a:extLst>
                <a:ext uri="{FF2B5EF4-FFF2-40B4-BE49-F238E27FC236}">
                  <a16:creationId xmlns:a16="http://schemas.microsoft.com/office/drawing/2014/main" id="{4E779020-D7A2-4FC6-896A-55BDEE0AF1DC}"/>
                </a:ext>
              </a:extLst>
            </p:cNvPr>
            <p:cNvSpPr txBox="1"/>
            <p:nvPr/>
          </p:nvSpPr>
          <p:spPr>
            <a:xfrm>
              <a:off x="486189" y="3240000"/>
              <a:ext cx="3591512"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sponsored</a:t>
              </a:r>
              <a:br>
                <a:rPr lang="de-DE" sz="1600" b="0" i="0" u="none">
                  <a:solidFill>
                    <a:srgbClr val="003781"/>
                  </a:solidFill>
                </a:rPr>
              </a:br>
              <a:r>
                <a:rPr lang="de-DE" sz="1600" b="0" i="0" u="none">
                  <a:solidFill>
                    <a:srgbClr val="003781"/>
                  </a:solidFill>
                </a:rPr>
                <a:t>Premiums</a:t>
              </a:r>
              <a:r>
                <a:rPr lang="de-DE" sz="1600" b="0" i="0" u="none" baseline="30000">
                  <a:solidFill>
                    <a:srgbClr val="003781"/>
                  </a:solidFill>
                </a:rPr>
                <a:t>1</a:t>
              </a:r>
              <a:r>
                <a:rPr lang="de-DE" sz="1600" b="0" i="0" u="none">
                  <a:solidFill>
                    <a:srgbClr val="003781"/>
                  </a:solidFill>
                </a:rPr>
                <a:t> are tax-free without limitation and exempt from social security contributions up to 4% of the CAC West.</a:t>
              </a:r>
              <a:r>
                <a:rPr lang="de-DE" sz="1600" b="0" i="0" u="none" baseline="30000">
                  <a:solidFill>
                    <a:srgbClr val="003781"/>
                  </a:solidFill>
                </a:rPr>
                <a:t>2</a:t>
              </a:r>
            </a:p>
          </p:txBody>
        </p:sp>
        <p:sp>
          <p:nvSpPr>
            <p:cNvPr id="42" name="Textfeld 41" descr="svtxtr:svtx:pptx.transform_merge_headline_paragraph[3]">
              <a:extLst>
                <a:ext uri="{FF2B5EF4-FFF2-40B4-BE49-F238E27FC236}">
                  <a16:creationId xmlns:a16="http://schemas.microsoft.com/office/drawing/2014/main" id="{D2B2B12D-22C7-48ED-B259-D2BED97D76A0}"/>
                </a:ext>
              </a:extLst>
            </p:cNvPr>
            <p:cNvSpPr txBox="1"/>
            <p:nvPr/>
          </p:nvSpPr>
          <p:spPr>
            <a:xfrm>
              <a:off x="811212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Securing the standard of living</a:t>
              </a:r>
              <a:br>
                <a:rPr lang="de-DE" sz="1600" b="0" i="0" u="none">
                  <a:solidFill>
                    <a:srgbClr val="003781"/>
                  </a:solidFill>
                </a:rPr>
              </a:br>
              <a:r>
                <a:rPr lang="de-DE" sz="1600" b="0" i="0" u="none">
                  <a:solidFill>
                    <a:srgbClr val="003781"/>
                  </a:solidFill>
                </a:rPr>
                <a:t>Occupational pensions from a Support Fund are the best way to close higher pension gaps of higher-income earners.</a:t>
              </a:r>
            </a:p>
          </p:txBody>
        </p:sp>
      </p:grpSp>
      <p:sp>
        <p:nvSpPr>
          <p:cNvPr id="9" name="Textplatzhalter 8">
            <a:extLst>
              <a:ext uri="{FF2B5EF4-FFF2-40B4-BE49-F238E27FC236}">
                <a16:creationId xmlns:a16="http://schemas.microsoft.com/office/drawing/2014/main" id="{5B22B3E7-01C8-4276-ABBC-0B948E143A89}"/>
              </a:ext>
            </a:extLst>
          </p:cNvPr>
          <p:cNvSpPr>
            <a:spLocks noGrp="1"/>
          </p:cNvSpPr>
          <p:nvPr>
            <p:ph type="body" sz="quarter" idx="12"/>
          </p:nvPr>
        </p:nvSpPr>
        <p:spPr/>
        <p:txBody>
          <a:bodyPr/>
          <a:lstStyle/>
          <a:p>
            <a:r>
              <a:rPr lang="de-DE"/>
              <a:t>The </a:t>
            </a:r>
            <a:r>
              <a:rPr lang="de-DE" err="1"/>
              <a:t>advantages</a:t>
            </a:r>
            <a:r>
              <a:rPr lang="de-DE"/>
              <a:t> </a:t>
            </a:r>
            <a:r>
              <a:rPr lang="de-DE" err="1"/>
              <a:t>of</a:t>
            </a:r>
            <a:r>
              <a:rPr lang="de-DE"/>
              <a:t> </a:t>
            </a:r>
            <a:r>
              <a:rPr lang="de-DE" err="1"/>
              <a:t>the</a:t>
            </a:r>
            <a:r>
              <a:rPr lang="de-DE"/>
              <a:t> Allianz Support Fund</a:t>
            </a:r>
          </a:p>
        </p:txBody>
      </p:sp>
      <p:sp>
        <p:nvSpPr>
          <p:cNvPr id="40" name="Titel 4" descr="svtx:article/content/headline">
            <a:extLst>
              <a:ext uri="{FF2B5EF4-FFF2-40B4-BE49-F238E27FC236}">
                <a16:creationId xmlns:a16="http://schemas.microsoft.com/office/drawing/2014/main" id="{17321671-9D42-442B-9178-124B02E8114D}"/>
              </a:ext>
            </a:extLst>
          </p:cNvPr>
          <p:cNvSpPr txBox="1">
            <a:spLocks/>
          </p:cNvSpPr>
          <p:nvPr/>
        </p:nvSpPr>
        <p:spPr>
          <a:xfrm>
            <a:off x="479426" y="875309"/>
            <a:ext cx="9540873" cy="932854"/>
          </a:xfrm>
          <a:prstGeom prst="rect">
            <a:avLst/>
          </a:prstGeom>
        </p:spPr>
        <p:txBody>
          <a:bodyPr vert="horz"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Advantages for employers</a:t>
            </a:r>
          </a:p>
        </p:txBody>
      </p:sp>
      <p:sp>
        <p:nvSpPr>
          <p:cNvPr id="45" name="Fußzeilenplatzhalter 7" descr="svtx:article/content/footnote">
            <a:extLst>
              <a:ext uri="{FF2B5EF4-FFF2-40B4-BE49-F238E27FC236}">
                <a16:creationId xmlns:a16="http://schemas.microsoft.com/office/drawing/2014/main" id="{7FB373E6-1637-4A1C-A3BC-132DB7718500}"/>
              </a:ext>
            </a:extLst>
          </p:cNvPr>
          <p:cNvSpPr txBox="1"/>
          <p:nvPr/>
        </p:nvSpPr>
        <p:spPr>
          <a:xfrm>
            <a:off x="478801" y="6166800"/>
            <a:ext cx="9325600" cy="349200"/>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a:p>
        </p:txBody>
      </p:sp>
      <p:grpSp>
        <p:nvGrpSpPr>
          <p:cNvPr id="46" name="Gruppieren 4 Icons" descr="svtxtr:svtx:pptx.transform.group[4]">
            <a:extLst>
              <a:ext uri="{FF2B5EF4-FFF2-40B4-BE49-F238E27FC236}">
                <a16:creationId xmlns:a16="http://schemas.microsoft.com/office/drawing/2014/main" id="{7C63CF7C-10F0-4907-B27B-FE61A233556A}"/>
              </a:ext>
            </a:extLst>
          </p:cNvPr>
          <p:cNvGrpSpPr/>
          <p:nvPr/>
        </p:nvGrpSpPr>
        <p:grpSpPr>
          <a:xfrm>
            <a:off x="478800" y="1808978"/>
            <a:ext cx="11233774" cy="4033866"/>
            <a:chOff x="478800" y="1808978"/>
            <a:chExt cx="11233774" cy="4033866"/>
          </a:xfrm>
        </p:grpSpPr>
        <p:grpSp>
          <p:nvGrpSpPr>
            <p:cNvPr id="47" name="Gruppieren 46">
              <a:extLst>
                <a:ext uri="{FF2B5EF4-FFF2-40B4-BE49-F238E27FC236}">
                  <a16:creationId xmlns:a16="http://schemas.microsoft.com/office/drawing/2014/main" id="{60D3A58E-8D28-4333-8463-085753D16DBF}"/>
                </a:ext>
              </a:extLst>
            </p:cNvPr>
            <p:cNvGrpSpPr/>
            <p:nvPr/>
          </p:nvGrpSpPr>
          <p:grpSpPr>
            <a:xfrm>
              <a:off x="479426" y="1808978"/>
              <a:ext cx="968533" cy="968533"/>
              <a:chOff x="1938240" y="1808978"/>
              <a:chExt cx="968533" cy="968533"/>
            </a:xfrm>
          </p:grpSpPr>
          <p:sp>
            <p:nvSpPr>
              <p:cNvPr id="65" name="Ellipse 64">
                <a:extLst>
                  <a:ext uri="{FF2B5EF4-FFF2-40B4-BE49-F238E27FC236}">
                    <a16:creationId xmlns:a16="http://schemas.microsoft.com/office/drawing/2014/main" id="{3AADD8D5-6385-4A51-8312-644408971CB9}"/>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6" name="Grafik 65" descr="svtx:article/content/body/bullet-list/item[1]/picture/@tmpUrl&#10;svtxbackup:w=45.326614&#10;svtxbackup:h=45.326458&#10;svtxbackup:x=53.21795&#10;svtxbackup:y=157.87512">
                <a:extLst>
                  <a:ext uri="{FF2B5EF4-FFF2-40B4-BE49-F238E27FC236}">
                    <a16:creationId xmlns:a16="http://schemas.microsoft.com/office/drawing/2014/main" id="{B396D40D-F7CB-4D48-B5C2-8A295C5DF17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48" name="Gruppieren 47">
              <a:extLst>
                <a:ext uri="{FF2B5EF4-FFF2-40B4-BE49-F238E27FC236}">
                  <a16:creationId xmlns:a16="http://schemas.microsoft.com/office/drawing/2014/main" id="{00A2969B-EA8E-4514-95B1-0A3407564DCB}"/>
                </a:ext>
              </a:extLst>
            </p:cNvPr>
            <p:cNvGrpSpPr/>
            <p:nvPr/>
          </p:nvGrpSpPr>
          <p:grpSpPr>
            <a:xfrm>
              <a:off x="3343284" y="1808978"/>
              <a:ext cx="968533" cy="968533"/>
              <a:chOff x="1938240" y="1808978"/>
              <a:chExt cx="968533" cy="968533"/>
            </a:xfrm>
          </p:grpSpPr>
          <p:sp>
            <p:nvSpPr>
              <p:cNvPr id="63" name="Ellipse 62">
                <a:extLst>
                  <a:ext uri="{FF2B5EF4-FFF2-40B4-BE49-F238E27FC236}">
                    <a16:creationId xmlns:a16="http://schemas.microsoft.com/office/drawing/2014/main" id="{E526A556-6EB3-42DE-A819-825304273615}"/>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4" name="Grafik 63" descr="svtx:article/content/body/bullet-list/item[2]/picture/@tmpUrl&#10;svtxbackup:w=45.326614&#10;svtxbackup:h=45.326458&#10;svtxbackup:x=278.7186&#10;svtxbackup:y=157.87512">
                <a:extLst>
                  <a:ext uri="{FF2B5EF4-FFF2-40B4-BE49-F238E27FC236}">
                    <a16:creationId xmlns:a16="http://schemas.microsoft.com/office/drawing/2014/main" id="{443D13B0-98D9-4114-8368-1BD105042D8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49" name="Gruppieren 48">
              <a:extLst>
                <a:ext uri="{FF2B5EF4-FFF2-40B4-BE49-F238E27FC236}">
                  <a16:creationId xmlns:a16="http://schemas.microsoft.com/office/drawing/2014/main" id="{B35B4F17-9C4F-4487-B4E8-350398DEE850}"/>
                </a:ext>
              </a:extLst>
            </p:cNvPr>
            <p:cNvGrpSpPr/>
            <p:nvPr/>
          </p:nvGrpSpPr>
          <p:grpSpPr>
            <a:xfrm>
              <a:off x="6201684" y="1808978"/>
              <a:ext cx="968533" cy="968533"/>
              <a:chOff x="1938240" y="1808978"/>
              <a:chExt cx="968533" cy="968533"/>
            </a:xfrm>
          </p:grpSpPr>
          <p:sp>
            <p:nvSpPr>
              <p:cNvPr id="61" name="Ellipse 60">
                <a:extLst>
                  <a:ext uri="{FF2B5EF4-FFF2-40B4-BE49-F238E27FC236}">
                    <a16:creationId xmlns:a16="http://schemas.microsoft.com/office/drawing/2014/main" id="{590014A9-AEA1-49C0-871F-2E1139950D14}"/>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2" name="Grafik 61" descr="svtx:article/content/body/bullet-list/item[3]/picture/@tmpUrl&#10;svtxbackup:w=45.326614&#10;svtxbackup:h=45.326458&#10;svtxbackup:x=503.78946&#10;svtxbackup:y=157.87512">
                <a:extLst>
                  <a:ext uri="{FF2B5EF4-FFF2-40B4-BE49-F238E27FC236}">
                    <a16:creationId xmlns:a16="http://schemas.microsoft.com/office/drawing/2014/main" id="{2DD96131-B564-4CDD-B928-40E546F4823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50" name="Gruppieren 49">
              <a:extLst>
                <a:ext uri="{FF2B5EF4-FFF2-40B4-BE49-F238E27FC236}">
                  <a16:creationId xmlns:a16="http://schemas.microsoft.com/office/drawing/2014/main" id="{4B72099F-CC0D-4735-BBC0-EB4293B8063A}"/>
                </a:ext>
              </a:extLst>
            </p:cNvPr>
            <p:cNvGrpSpPr/>
            <p:nvPr/>
          </p:nvGrpSpPr>
          <p:grpSpPr>
            <a:xfrm>
              <a:off x="9066167" y="1808978"/>
              <a:ext cx="968533" cy="968533"/>
              <a:chOff x="1938240" y="1808978"/>
              <a:chExt cx="968533" cy="968533"/>
            </a:xfrm>
          </p:grpSpPr>
          <p:sp>
            <p:nvSpPr>
              <p:cNvPr id="59" name="Ellipse 58">
                <a:extLst>
                  <a:ext uri="{FF2B5EF4-FFF2-40B4-BE49-F238E27FC236}">
                    <a16:creationId xmlns:a16="http://schemas.microsoft.com/office/drawing/2014/main" id="{5035232A-B45F-49E8-9047-27AE4F81267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0" name="Grafik 59" descr="svtx:article/content/body/bullet-list/item[4]/picture/@tmpUrl&#10;svtxbackup:w=45.326614&#10;svtxbackup:h=45.326458&#10;svtxbackup:x=729.3393&#10;svtxbackup:y=157.87512">
                <a:extLst>
                  <a:ext uri="{FF2B5EF4-FFF2-40B4-BE49-F238E27FC236}">
                    <a16:creationId xmlns:a16="http://schemas.microsoft.com/office/drawing/2014/main" id="{6992EB19-E7D4-48E9-B9D6-D6486D43792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sp>
          <p:nvSpPr>
            <p:cNvPr id="51" name="Textfeld 50" descr="svtxtr:svtx:pptx.transform_merge_headline_paragraph[1]">
              <a:extLst>
                <a:ext uri="{FF2B5EF4-FFF2-40B4-BE49-F238E27FC236}">
                  <a16:creationId xmlns:a16="http://schemas.microsoft.com/office/drawing/2014/main" id="{E3B3518C-9EAC-48A4-976F-B44A832CE693}"/>
                </a:ext>
              </a:extLst>
            </p:cNvPr>
            <p:cNvSpPr txBox="1"/>
            <p:nvPr/>
          </p:nvSpPr>
          <p:spPr>
            <a:xfrm>
              <a:off x="47880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Boosting employer attractiveness</a:t>
              </a:r>
              <a:br>
                <a:rPr lang="de-DE" sz="1600" b="0" i="0" u="none">
                  <a:solidFill>
                    <a:srgbClr val="003781"/>
                  </a:solidFill>
                </a:rPr>
              </a:br>
              <a:r>
                <a:rPr lang="de-DE" sz="1600" b="0" i="0" u="none">
                  <a:solidFill>
                    <a:srgbClr val="003781"/>
                  </a:solidFill>
                </a:rPr>
                <a:t>Higher employee loyalty and motivation especially among top performers. Providing an advantage in recruiting talent.</a:t>
              </a:r>
            </a:p>
          </p:txBody>
        </p:sp>
        <p:sp>
          <p:nvSpPr>
            <p:cNvPr id="52" name="Textfeld 51" descr="svtxtr:svtx:pptx.transform_merge_headline_paragraph[2]">
              <a:extLst>
                <a:ext uri="{FF2B5EF4-FFF2-40B4-BE49-F238E27FC236}">
                  <a16:creationId xmlns:a16="http://schemas.microsoft.com/office/drawing/2014/main" id="{1D0CD73D-01F1-4D73-84CE-E31A012A6059}"/>
                </a:ext>
              </a:extLst>
            </p:cNvPr>
            <p:cNvSpPr txBox="1"/>
            <p:nvPr/>
          </p:nvSpPr>
          <p:spPr>
            <a:xfrm>
              <a:off x="3343284"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No balance sheet effect</a:t>
              </a:r>
              <a:br>
                <a:rPr lang="de-DE" sz="1600" b="0" i="0" u="none">
                  <a:solidFill>
                    <a:srgbClr val="003781"/>
                  </a:solidFill>
                </a:rPr>
              </a:br>
              <a:r>
                <a:rPr lang="de-DE" sz="1600" b="0" i="0" u="none">
                  <a:solidFill>
                    <a:srgbClr val="003781"/>
                  </a:solidFill>
                </a:rPr>
                <a:t>No balance sheet effects since pension risks are externalized.</a:t>
              </a:r>
            </a:p>
          </p:txBody>
        </p:sp>
        <p:sp>
          <p:nvSpPr>
            <p:cNvPr id="57" name="Textfeld 56" descr="svtxtr:svtx:pptx.transform_merge_headline_paragraph[3]">
              <a:extLst>
                <a:ext uri="{FF2B5EF4-FFF2-40B4-BE49-F238E27FC236}">
                  <a16:creationId xmlns:a16="http://schemas.microsoft.com/office/drawing/2014/main" id="{F166FA44-CA3F-497A-9749-6253671F003A}"/>
                </a:ext>
              </a:extLst>
            </p:cNvPr>
            <p:cNvSpPr txBox="1"/>
            <p:nvPr/>
          </p:nvSpPr>
          <p:spPr>
            <a:xfrm>
              <a:off x="620395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Efficient</a:t>
              </a:r>
              <a:br>
                <a:rPr lang="de-DE" sz="1600" b="0" i="0" u="none">
                  <a:solidFill>
                    <a:srgbClr val="003781"/>
                  </a:solidFill>
                </a:rPr>
              </a:br>
              <a:r>
                <a:rPr lang="de-DE" sz="1600" b="0" i="0" u="none">
                  <a:solidFill>
                    <a:srgbClr val="003781"/>
                  </a:solidFill>
                </a:rPr>
                <a:t>Lower administrative expense upon externalizing the administration to the Support Fund.</a:t>
              </a:r>
            </a:p>
          </p:txBody>
        </p:sp>
        <p:sp>
          <p:nvSpPr>
            <p:cNvPr id="58" name="Textfeld 57" descr="svtxtr:svtx:pptx.transform_merge_headline_paragraph[4]">
              <a:extLst>
                <a:ext uri="{FF2B5EF4-FFF2-40B4-BE49-F238E27FC236}">
                  <a16:creationId xmlns:a16="http://schemas.microsoft.com/office/drawing/2014/main" id="{376B473F-100C-42B6-9813-CA6D1EB3DED0}"/>
                </a:ext>
              </a:extLst>
            </p:cNvPr>
            <p:cNvSpPr txBox="1"/>
            <p:nvPr/>
          </p:nvSpPr>
          <p:spPr>
            <a:xfrm>
              <a:off x="9066167"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Individual</a:t>
              </a:r>
              <a:br>
                <a:rPr lang="de-DE" sz="1600" b="0" i="0" u="none">
                  <a:solidFill>
                    <a:srgbClr val="003781"/>
                  </a:solidFill>
                </a:rPr>
              </a:br>
              <a:r>
                <a:rPr lang="de-DE" sz="1600" b="0" i="0" u="none">
                  <a:solidFill>
                    <a:srgbClr val="003781"/>
                  </a:solidFill>
                </a:rPr>
                <a:t>Individual, industryspecific solutions.</a:t>
              </a:r>
            </a:p>
          </p:txBody>
        </p:sp>
      </p:grpSp>
      <p:sp>
        <p:nvSpPr>
          <p:cNvPr id="67" name="Foliennummernplatzhalter 6">
            <a:extLst>
              <a:ext uri="{FF2B5EF4-FFF2-40B4-BE49-F238E27FC236}">
                <a16:creationId xmlns:a16="http://schemas.microsoft.com/office/drawing/2014/main" id="{C6EE80E1-F4C8-45D1-AED0-7FE3E4CF9F3E}"/>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6</a:t>
            </a:fld>
            <a:endParaRPr lang="de-DE"/>
          </a:p>
        </p:txBody>
      </p:sp>
    </p:spTree>
    <p:extLst>
      <p:ext uri="{BB962C8B-B14F-4D97-AF65-F5344CB8AC3E}">
        <p14:creationId xmlns:p14="http://schemas.microsoft.com/office/powerpoint/2010/main" val="36281454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3 Icon" descr="svtxtr:svtx:pptx.transform.group[3]" hidden="1">
            <a:extLst>
              <a:ext uri="{FF2B5EF4-FFF2-40B4-BE49-F238E27FC236}">
                <a16:creationId xmlns:a16="http://schemas.microsoft.com/office/drawing/2014/main" id="{BD728760-D5F3-4EAD-99A3-2E17932824DA}"/>
              </a:ext>
            </a:extLst>
          </p:cNvPr>
          <p:cNvGrpSpPr/>
          <p:nvPr/>
        </p:nvGrpSpPr>
        <p:grpSpPr>
          <a:xfrm>
            <a:off x="478801" y="1808978"/>
            <a:ext cx="11233774" cy="4033866"/>
            <a:chOff x="478801" y="1808978"/>
            <a:chExt cx="11233774" cy="4033866"/>
          </a:xfrm>
        </p:grpSpPr>
        <p:grpSp>
          <p:nvGrpSpPr>
            <p:cNvPr id="77" name="Gruppieren 76">
              <a:extLst>
                <a:ext uri="{FF2B5EF4-FFF2-40B4-BE49-F238E27FC236}">
                  <a16:creationId xmlns:a16="http://schemas.microsoft.com/office/drawing/2014/main" id="{74C3106E-0633-4388-B1A5-098CCBA12D90}"/>
                </a:ext>
              </a:extLst>
            </p:cNvPr>
            <p:cNvGrpSpPr/>
            <p:nvPr/>
          </p:nvGrpSpPr>
          <p:grpSpPr>
            <a:xfrm>
              <a:off x="4309298" y="1808978"/>
              <a:ext cx="968533" cy="968533"/>
              <a:chOff x="1938240" y="1808978"/>
              <a:chExt cx="968533" cy="968533"/>
            </a:xfrm>
          </p:grpSpPr>
          <p:sp>
            <p:nvSpPr>
              <p:cNvPr id="78" name="Ellipse 77">
                <a:extLst>
                  <a:ext uri="{FF2B5EF4-FFF2-40B4-BE49-F238E27FC236}">
                    <a16:creationId xmlns:a16="http://schemas.microsoft.com/office/drawing/2014/main" id="{1B10045D-9A5A-457C-B1BE-5BAD8980FDB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79" name="Grafik 78" descr="svtx:article/content/body/bullet-list/item[2]/picture/@tmpUrl&#10;svtxbackup:w=45.326614&#10;svtxbackup:h=45.326458&#10;svtxbackup:x=354.78268&#10;svtxbackup:y=157.87512">
                <a:extLst>
                  <a:ext uri="{FF2B5EF4-FFF2-40B4-BE49-F238E27FC236}">
                    <a16:creationId xmlns:a16="http://schemas.microsoft.com/office/drawing/2014/main" id="{2B31CE2A-0F38-4064-BB79-2AFAD8592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80" name="Gruppieren 79">
              <a:extLst>
                <a:ext uri="{FF2B5EF4-FFF2-40B4-BE49-F238E27FC236}">
                  <a16:creationId xmlns:a16="http://schemas.microsoft.com/office/drawing/2014/main" id="{AC004E99-36F8-4153-BA59-C8CE97C0715F}"/>
                </a:ext>
              </a:extLst>
            </p:cNvPr>
            <p:cNvGrpSpPr/>
            <p:nvPr/>
          </p:nvGrpSpPr>
          <p:grpSpPr>
            <a:xfrm>
              <a:off x="8125648" y="1808978"/>
              <a:ext cx="968533" cy="968533"/>
              <a:chOff x="1938240" y="1808978"/>
              <a:chExt cx="968533" cy="968533"/>
            </a:xfrm>
          </p:grpSpPr>
          <p:sp>
            <p:nvSpPr>
              <p:cNvPr id="81" name="Ellipse 80">
                <a:extLst>
                  <a:ext uri="{FF2B5EF4-FFF2-40B4-BE49-F238E27FC236}">
                    <a16:creationId xmlns:a16="http://schemas.microsoft.com/office/drawing/2014/main" id="{FA09CD4F-4AE7-42F3-9394-5BCF69CF553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2" name="Grafik 81" descr="svtx:article/content/body/bullet-list/item[3]/picture/@tmpUrl&#10;svtxbackup:w=45.326614&#10;svtxbackup:h=45.326458&#10;svtxbackup:x=655.28265&#10;svtxbackup:y=157.87512">
                <a:extLst>
                  <a:ext uri="{FF2B5EF4-FFF2-40B4-BE49-F238E27FC236}">
                    <a16:creationId xmlns:a16="http://schemas.microsoft.com/office/drawing/2014/main" id="{7BCCE429-0C72-44B1-8150-600746B87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83" name="Gruppieren 82">
              <a:extLst>
                <a:ext uri="{FF2B5EF4-FFF2-40B4-BE49-F238E27FC236}">
                  <a16:creationId xmlns:a16="http://schemas.microsoft.com/office/drawing/2014/main" id="{797FDCB5-7789-4FE9-9EAF-A4E22819741A}"/>
                </a:ext>
              </a:extLst>
            </p:cNvPr>
            <p:cNvGrpSpPr/>
            <p:nvPr/>
          </p:nvGrpSpPr>
          <p:grpSpPr>
            <a:xfrm>
              <a:off x="478801" y="1808978"/>
              <a:ext cx="968533" cy="968533"/>
              <a:chOff x="1938240" y="1808978"/>
              <a:chExt cx="968533" cy="968533"/>
            </a:xfrm>
          </p:grpSpPr>
          <p:sp>
            <p:nvSpPr>
              <p:cNvPr id="84" name="Ellipse 83">
                <a:extLst>
                  <a:ext uri="{FF2B5EF4-FFF2-40B4-BE49-F238E27FC236}">
                    <a16:creationId xmlns:a16="http://schemas.microsoft.com/office/drawing/2014/main" id="{B75E4353-8C75-429A-861A-295CA9A35732}"/>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5" name="Grafik 84" descr="svtx:article/content/body/bullet-list/item[1]/picture/@tmpUrl&#10;svtxbackup:w=45.326458&#10;svtxbackup:h=45.326458&#10;svtxbackup:x=53.168816&#10;svtxbackup:y=157.87512">
                <a:extLst>
                  <a:ext uri="{FF2B5EF4-FFF2-40B4-BE49-F238E27FC236}">
                    <a16:creationId xmlns:a16="http://schemas.microsoft.com/office/drawing/2014/main" id="{CD3F2BD3-3904-49EF-BCEA-B2C163A66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83" y="2005014"/>
                <a:ext cx="575646" cy="575646"/>
              </a:xfrm>
              <a:prstGeom prst="rect">
                <a:avLst/>
              </a:prstGeom>
            </p:spPr>
          </p:pic>
        </p:grpSp>
        <p:sp>
          <p:nvSpPr>
            <p:cNvPr id="2" name="Textfeld 1" descr="svtxtr:svtx:pptx.transform_merge_headline_paragraph[2]">
              <a:extLst>
                <a:ext uri="{FF2B5EF4-FFF2-40B4-BE49-F238E27FC236}">
                  <a16:creationId xmlns:a16="http://schemas.microsoft.com/office/drawing/2014/main" id="{5DF28677-7CE2-4837-9D21-DB9DDBD225E6}"/>
                </a:ext>
              </a:extLst>
            </p:cNvPr>
            <p:cNvSpPr txBox="1"/>
            <p:nvPr/>
          </p:nvSpPr>
          <p:spPr>
            <a:xfrm>
              <a:off x="429577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Flexible benefit payment</a:t>
              </a:r>
              <a:br>
                <a:rPr lang="de-DE" sz="1600" b="0" i="0" u="none">
                  <a:solidFill>
                    <a:srgbClr val="003781"/>
                  </a:solidFill>
                </a:rPr>
              </a:br>
              <a:r>
                <a:rPr lang="de-DE" sz="1600" b="0" i="0" u="none">
                  <a:solidFill>
                    <a:srgbClr val="003781"/>
                  </a:solidFill>
                </a:rPr>
                <a:t>Benefit payment can be made in the form of a capital or a lifetime pension.</a:t>
              </a:r>
            </a:p>
          </p:txBody>
        </p:sp>
        <p:sp>
          <p:nvSpPr>
            <p:cNvPr id="41" name="Textfeld 40" descr="svtxtr:svtx:pptx.transform_merge_headline_paragraph[1]">
              <a:extLst>
                <a:ext uri="{FF2B5EF4-FFF2-40B4-BE49-F238E27FC236}">
                  <a16:creationId xmlns:a16="http://schemas.microsoft.com/office/drawing/2014/main" id="{4E779020-D7A2-4FC6-896A-55BDEE0AF1DC}"/>
                </a:ext>
              </a:extLst>
            </p:cNvPr>
            <p:cNvSpPr txBox="1"/>
            <p:nvPr/>
          </p:nvSpPr>
          <p:spPr>
            <a:xfrm>
              <a:off x="486189" y="3240000"/>
              <a:ext cx="3591512"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sponsored</a:t>
              </a:r>
              <a:br>
                <a:rPr lang="de-DE" sz="1600" b="0" i="0" u="none">
                  <a:solidFill>
                    <a:srgbClr val="003781"/>
                  </a:solidFill>
                </a:rPr>
              </a:br>
              <a:r>
                <a:rPr lang="de-DE" sz="1600" b="0" i="0" u="none">
                  <a:solidFill>
                    <a:srgbClr val="003781"/>
                  </a:solidFill>
                </a:rPr>
                <a:t>Premiums</a:t>
              </a:r>
              <a:r>
                <a:rPr lang="de-DE" sz="1600" b="0" i="0" u="none" baseline="30000">
                  <a:solidFill>
                    <a:srgbClr val="003781"/>
                  </a:solidFill>
                </a:rPr>
                <a:t>1</a:t>
              </a:r>
              <a:r>
                <a:rPr lang="de-DE" sz="1600" b="0" i="0" u="none">
                  <a:solidFill>
                    <a:srgbClr val="003781"/>
                  </a:solidFill>
                </a:rPr>
                <a:t> are tax-free without limitation and exempt from social security contributions up to 4% of the CAC West.</a:t>
              </a:r>
              <a:r>
                <a:rPr lang="de-DE" sz="1600" b="0" i="0" u="none" baseline="30000">
                  <a:solidFill>
                    <a:srgbClr val="003781"/>
                  </a:solidFill>
                </a:rPr>
                <a:t>2</a:t>
              </a:r>
            </a:p>
          </p:txBody>
        </p:sp>
        <p:sp>
          <p:nvSpPr>
            <p:cNvPr id="42" name="Textfeld 41" descr="svtxtr:svtx:pptx.transform_merge_headline_paragraph[3]">
              <a:extLst>
                <a:ext uri="{FF2B5EF4-FFF2-40B4-BE49-F238E27FC236}">
                  <a16:creationId xmlns:a16="http://schemas.microsoft.com/office/drawing/2014/main" id="{D2B2B12D-22C7-48ED-B259-D2BED97D76A0}"/>
                </a:ext>
              </a:extLst>
            </p:cNvPr>
            <p:cNvSpPr txBox="1"/>
            <p:nvPr/>
          </p:nvSpPr>
          <p:spPr>
            <a:xfrm>
              <a:off x="811212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Securing the standard of living</a:t>
              </a:r>
              <a:br>
                <a:rPr lang="de-DE" sz="1600" b="0" i="0" u="none">
                  <a:solidFill>
                    <a:srgbClr val="003781"/>
                  </a:solidFill>
                </a:rPr>
              </a:br>
              <a:r>
                <a:rPr lang="de-DE" sz="1600" b="0" i="0" u="none">
                  <a:solidFill>
                    <a:srgbClr val="003781"/>
                  </a:solidFill>
                </a:rPr>
                <a:t>Occupational pensions from a Support Fund are the best way to close higher pension gaps of higher-income earners.</a:t>
              </a:r>
            </a:p>
          </p:txBody>
        </p:sp>
      </p:grpSp>
      <p:sp>
        <p:nvSpPr>
          <p:cNvPr id="43" name="Titel 4" descr="svtx:article/content/headline">
            <a:extLst>
              <a:ext uri="{FF2B5EF4-FFF2-40B4-BE49-F238E27FC236}">
                <a16:creationId xmlns:a16="http://schemas.microsoft.com/office/drawing/2014/main" id="{D55E1E79-FD95-4D9F-9772-B5D61DC90138}"/>
              </a:ext>
            </a:extLst>
          </p:cNvPr>
          <p:cNvSpPr>
            <a:spLocks noGrp="1"/>
          </p:cNvSpPr>
          <p:nvPr>
            <p:ph type="title"/>
          </p:nvPr>
        </p:nvSpPr>
        <p:spPr>
          <a:xfrm>
            <a:off x="479426" y="875309"/>
            <a:ext cx="9540873" cy="932854"/>
          </a:xfrm>
        </p:spPr>
        <p:txBody>
          <a:bodyPr/>
          <a:lstStyle/>
          <a:p>
            <a:r>
              <a:rPr lang="de-DE" b="0" i="0" u="none"/>
              <a:t>Advantages for employees</a:t>
            </a:r>
          </a:p>
        </p:txBody>
      </p:sp>
      <p:sp>
        <p:nvSpPr>
          <p:cNvPr id="44" name="Foliennummernplatzhalter 11">
            <a:extLst>
              <a:ext uri="{FF2B5EF4-FFF2-40B4-BE49-F238E27FC236}">
                <a16:creationId xmlns:a16="http://schemas.microsoft.com/office/drawing/2014/main" id="{48E1646A-971B-4BB1-9DE0-F8D2CA00DB3E}"/>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t>7</a:t>
            </a:fld>
            <a:endParaRPr lang="de-DE"/>
          </a:p>
        </p:txBody>
      </p:sp>
      <p:sp>
        <p:nvSpPr>
          <p:cNvPr id="45" name="Textplatzhalter 14" descr="svtxtr:svtx:pptx_transfrom_strapline_bold">
            <a:extLst>
              <a:ext uri="{FF2B5EF4-FFF2-40B4-BE49-F238E27FC236}">
                <a16:creationId xmlns:a16="http://schemas.microsoft.com/office/drawing/2014/main" id="{3AD140A9-898D-4373-BDCF-CDE82C7A0E4C}"/>
              </a:ext>
            </a:extLst>
          </p:cNvPr>
          <p:cNvSpPr>
            <a:spLocks noGrp="1"/>
          </p:cNvSpPr>
          <p:nvPr>
            <p:ph type="body" sz="quarter" idx="12"/>
          </p:nvPr>
        </p:nvSpPr>
        <p:spPr>
          <a:xfrm>
            <a:off x="479424" y="476250"/>
            <a:ext cx="9324973" cy="252000"/>
          </a:xfrm>
        </p:spPr>
        <p:txBody>
          <a:bodyPr/>
          <a:lstStyle/>
          <a:p>
            <a:r>
              <a:rPr lang="de-DE" b="1" i="0" u="none"/>
              <a:t>These are the benefits of the Allianz Support Fund</a:t>
            </a:r>
          </a:p>
        </p:txBody>
      </p:sp>
      <p:sp>
        <p:nvSpPr>
          <p:cNvPr id="46" name="Fußzeilenplatzhalter 7" descr="svtx:article/content/footnote">
            <a:extLst>
              <a:ext uri="{FF2B5EF4-FFF2-40B4-BE49-F238E27FC236}">
                <a16:creationId xmlns:a16="http://schemas.microsoft.com/office/drawing/2014/main" id="{461A25D7-7CBA-4432-8177-1B2DE8CC5540}"/>
              </a:ext>
            </a:extLst>
          </p:cNvPr>
          <p:cNvSpPr txBox="1"/>
          <p:nvPr/>
        </p:nvSpPr>
        <p:spPr>
          <a:xfrm>
            <a:off x="478801" y="6166800"/>
            <a:ext cx="9325600" cy="349200"/>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de-DE" sz="800" b="0" i="0" u="none" baseline="30000">
                <a:solidFill>
                  <a:srgbClr val="003781"/>
                </a:solidFill>
              </a:rPr>
              <a:t>1 </a:t>
            </a:r>
            <a:r>
              <a:rPr lang="de-DE" sz="800" b="0" i="0" u="none">
                <a:solidFill>
                  <a:srgbClr val="003781"/>
                </a:solidFill>
              </a:rPr>
              <a:t>Under employer-sponsored plans premiums are also exempt from social security contributions without limitation.  </a:t>
            </a:r>
            <a:r>
              <a:rPr lang="de-DE" sz="800" b="0" i="0" u="none" baseline="30000">
                <a:solidFill>
                  <a:srgbClr val="003781"/>
                </a:solidFill>
              </a:rPr>
              <a:t>2 </a:t>
            </a:r>
            <a:r>
              <a:rPr lang="de-DE" sz="800" b="0" i="0" u="none">
                <a:solidFill>
                  <a:srgbClr val="003781"/>
                </a:solidFill>
              </a:rPr>
              <a:t>Contribution assessment ceiling German statutory pension insurance contribution assessment ceiling (West). A salary conversion scheme can result in lower social security benefits and, if applicable to mandatory membership of statutory health and long-term care insurance. Retirement, disability and survivor‘s benefits have to be taxed as income from employment (§ 19 (1) sentence 2 Income Tax Act (EStG)).  </a:t>
            </a:r>
          </a:p>
        </p:txBody>
      </p:sp>
      <p:grpSp>
        <p:nvGrpSpPr>
          <p:cNvPr id="47" name="Gruppieren 4 Icons" descr="svtxtr:svtx:pptx.transform.group[4]">
            <a:extLst>
              <a:ext uri="{FF2B5EF4-FFF2-40B4-BE49-F238E27FC236}">
                <a16:creationId xmlns:a16="http://schemas.microsoft.com/office/drawing/2014/main" id="{3E14FC14-BA8C-4ACB-B4E1-4B01C39E00F4}"/>
              </a:ext>
            </a:extLst>
          </p:cNvPr>
          <p:cNvGrpSpPr/>
          <p:nvPr/>
        </p:nvGrpSpPr>
        <p:grpSpPr>
          <a:xfrm>
            <a:off x="478800" y="1808978"/>
            <a:ext cx="11233774" cy="4033866"/>
            <a:chOff x="478800" y="1808978"/>
            <a:chExt cx="11233774" cy="4033866"/>
          </a:xfrm>
        </p:grpSpPr>
        <p:grpSp>
          <p:nvGrpSpPr>
            <p:cNvPr id="48" name="Gruppieren 47">
              <a:extLst>
                <a:ext uri="{FF2B5EF4-FFF2-40B4-BE49-F238E27FC236}">
                  <a16:creationId xmlns:a16="http://schemas.microsoft.com/office/drawing/2014/main" id="{BD9FBED4-6F43-44F6-AE1A-5E3991B8975D}"/>
                </a:ext>
              </a:extLst>
            </p:cNvPr>
            <p:cNvGrpSpPr/>
            <p:nvPr/>
          </p:nvGrpSpPr>
          <p:grpSpPr>
            <a:xfrm>
              <a:off x="479426" y="1808978"/>
              <a:ext cx="968533" cy="968533"/>
              <a:chOff x="1938240" y="1808978"/>
              <a:chExt cx="968533" cy="968533"/>
            </a:xfrm>
          </p:grpSpPr>
          <p:sp>
            <p:nvSpPr>
              <p:cNvPr id="66" name="Ellipse 65">
                <a:extLst>
                  <a:ext uri="{FF2B5EF4-FFF2-40B4-BE49-F238E27FC236}">
                    <a16:creationId xmlns:a16="http://schemas.microsoft.com/office/drawing/2014/main" id="{3A6BF0D4-093D-4643-9F34-50813A82DBA0}"/>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7" name="Grafik 66" descr="svtx:article/content/body/bullet-list/item[1]/picture/@tmpUrl&#10;svtxbackup:w=45.326614&#10;svtxbackup:h=45.326458&#10;svtxbackup:x=53.21795&#10;svtxbackup:y=157.87512">
                <a:extLst>
                  <a:ext uri="{FF2B5EF4-FFF2-40B4-BE49-F238E27FC236}">
                    <a16:creationId xmlns:a16="http://schemas.microsoft.com/office/drawing/2014/main" id="{98D769BD-CB9E-4A6D-B565-9BFFD4B04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49" name="Gruppieren 48">
              <a:extLst>
                <a:ext uri="{FF2B5EF4-FFF2-40B4-BE49-F238E27FC236}">
                  <a16:creationId xmlns:a16="http://schemas.microsoft.com/office/drawing/2014/main" id="{A101CB0D-5BB1-466C-9270-8AC26DD04917}"/>
                </a:ext>
              </a:extLst>
            </p:cNvPr>
            <p:cNvGrpSpPr/>
            <p:nvPr/>
          </p:nvGrpSpPr>
          <p:grpSpPr>
            <a:xfrm>
              <a:off x="3343284" y="1808978"/>
              <a:ext cx="968533" cy="968533"/>
              <a:chOff x="1938240" y="1808978"/>
              <a:chExt cx="968533" cy="968533"/>
            </a:xfrm>
          </p:grpSpPr>
          <p:sp>
            <p:nvSpPr>
              <p:cNvPr id="64" name="Ellipse 63">
                <a:extLst>
                  <a:ext uri="{FF2B5EF4-FFF2-40B4-BE49-F238E27FC236}">
                    <a16:creationId xmlns:a16="http://schemas.microsoft.com/office/drawing/2014/main" id="{BCCAB6D4-50BC-499E-813D-6F56A3A8130F}"/>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5" name="Grafik 64" descr="svtx:article/content/body/bullet-list/item[2]/picture/@tmpUrl&#10;svtxbackup:w=45.326614&#10;svtxbackup:h=45.326458&#10;svtxbackup:x=278.7186&#10;svtxbackup:y=157.87512">
                <a:extLst>
                  <a:ext uri="{FF2B5EF4-FFF2-40B4-BE49-F238E27FC236}">
                    <a16:creationId xmlns:a16="http://schemas.microsoft.com/office/drawing/2014/main" id="{E6104AFC-9DB8-46A7-889E-653099753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50" name="Gruppieren 49">
              <a:extLst>
                <a:ext uri="{FF2B5EF4-FFF2-40B4-BE49-F238E27FC236}">
                  <a16:creationId xmlns:a16="http://schemas.microsoft.com/office/drawing/2014/main" id="{3447ACA3-0F35-45F8-939B-4EB4188A52B0}"/>
                </a:ext>
              </a:extLst>
            </p:cNvPr>
            <p:cNvGrpSpPr/>
            <p:nvPr/>
          </p:nvGrpSpPr>
          <p:grpSpPr>
            <a:xfrm>
              <a:off x="6201684" y="1808978"/>
              <a:ext cx="968533" cy="968533"/>
              <a:chOff x="1938240" y="1808978"/>
              <a:chExt cx="968533" cy="968533"/>
            </a:xfrm>
          </p:grpSpPr>
          <p:sp>
            <p:nvSpPr>
              <p:cNvPr id="62" name="Ellipse 61">
                <a:extLst>
                  <a:ext uri="{FF2B5EF4-FFF2-40B4-BE49-F238E27FC236}">
                    <a16:creationId xmlns:a16="http://schemas.microsoft.com/office/drawing/2014/main" id="{CB00120B-443F-4C12-836C-65DFACC3A85D}"/>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3" name="Grafik 62" descr="svtx:article/content/body/bullet-list/item[3]/picture/@tmpUrl&#10;svtxbackup:w=45.326614&#10;svtxbackup:h=45.326458&#10;svtxbackup:x=503.78946&#10;svtxbackup:y=157.87512">
                <a:extLst>
                  <a:ext uri="{FF2B5EF4-FFF2-40B4-BE49-F238E27FC236}">
                    <a16:creationId xmlns:a16="http://schemas.microsoft.com/office/drawing/2014/main" id="{8F3A871A-D3A9-4741-A2AC-621380D05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51" name="Gruppieren 50">
              <a:extLst>
                <a:ext uri="{FF2B5EF4-FFF2-40B4-BE49-F238E27FC236}">
                  <a16:creationId xmlns:a16="http://schemas.microsoft.com/office/drawing/2014/main" id="{B951C004-E318-4A32-93FC-B20A4403C8D5}"/>
                </a:ext>
              </a:extLst>
            </p:cNvPr>
            <p:cNvGrpSpPr/>
            <p:nvPr/>
          </p:nvGrpSpPr>
          <p:grpSpPr>
            <a:xfrm>
              <a:off x="9066167" y="1808978"/>
              <a:ext cx="968533" cy="968533"/>
              <a:chOff x="1938240" y="1808978"/>
              <a:chExt cx="968533" cy="968533"/>
            </a:xfrm>
          </p:grpSpPr>
          <p:sp>
            <p:nvSpPr>
              <p:cNvPr id="60" name="Ellipse 59">
                <a:extLst>
                  <a:ext uri="{FF2B5EF4-FFF2-40B4-BE49-F238E27FC236}">
                    <a16:creationId xmlns:a16="http://schemas.microsoft.com/office/drawing/2014/main" id="{2F25B8DC-513F-4556-9FBE-A5F7E929EED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1" name="Grafik 60" descr="svtx:article/content/body/bullet-list/item[4]/picture/@tmpUrl&#10;svtxbackup:w=45.326614&#10;svtxbackup:h=45.326458&#10;svtxbackup:x=729.3393&#10;svtxbackup:y=157.87512">
                <a:extLst>
                  <a:ext uri="{FF2B5EF4-FFF2-40B4-BE49-F238E27FC236}">
                    <a16:creationId xmlns:a16="http://schemas.microsoft.com/office/drawing/2014/main" id="{EF27F251-6BDE-4E57-B137-0417F06BA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sp>
          <p:nvSpPr>
            <p:cNvPr id="52" name="Textfeld 51" descr="svtxtr:svtx:pptx.transform_merge_headline_paragraph[1]">
              <a:extLst>
                <a:ext uri="{FF2B5EF4-FFF2-40B4-BE49-F238E27FC236}">
                  <a16:creationId xmlns:a16="http://schemas.microsoft.com/office/drawing/2014/main" id="{6CCA35CF-C764-43E6-A01D-2E8AA641D330}"/>
                </a:ext>
              </a:extLst>
            </p:cNvPr>
            <p:cNvSpPr txBox="1"/>
            <p:nvPr/>
          </p:nvSpPr>
          <p:spPr>
            <a:xfrm>
              <a:off x="47880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sponsored</a:t>
              </a:r>
              <a:br>
                <a:rPr lang="de-DE" sz="1600" b="0" i="0" u="none">
                  <a:solidFill>
                    <a:srgbClr val="003781"/>
                  </a:solidFill>
                </a:rPr>
              </a:br>
              <a:r>
                <a:rPr lang="de-DE" sz="1600" b="0" i="0" u="none">
                  <a:solidFill>
                    <a:srgbClr val="003781"/>
                  </a:solidFill>
                </a:rPr>
                <a:t>Premiums</a:t>
              </a:r>
              <a:r>
                <a:rPr lang="de-DE" sz="1600" b="0" i="0" u="none" baseline="30000">
                  <a:solidFill>
                    <a:srgbClr val="003781"/>
                  </a:solidFill>
                </a:rPr>
                <a:t>1</a:t>
              </a:r>
              <a:r>
                <a:rPr lang="de-DE" sz="1600" b="0" i="0" u="none">
                  <a:solidFill>
                    <a:srgbClr val="003781"/>
                  </a:solidFill>
                </a:rPr>
                <a:t> are tax-free without limitation and exempt from social security contributions up to 4% of the CAC West.</a:t>
              </a:r>
              <a:r>
                <a:rPr lang="de-DE" sz="1600" b="0" i="0" u="none" baseline="30000">
                  <a:solidFill>
                    <a:srgbClr val="003781"/>
                  </a:solidFill>
                </a:rPr>
                <a:t>2</a:t>
              </a:r>
            </a:p>
          </p:txBody>
        </p:sp>
        <p:sp>
          <p:nvSpPr>
            <p:cNvPr id="57" name="Textfeld 56" descr="svtxtr:svtx:pptx.transform_merge_headline_paragraph[2]">
              <a:extLst>
                <a:ext uri="{FF2B5EF4-FFF2-40B4-BE49-F238E27FC236}">
                  <a16:creationId xmlns:a16="http://schemas.microsoft.com/office/drawing/2014/main" id="{27E737A2-0DB9-4BA1-AB64-38FD406858F5}"/>
                </a:ext>
              </a:extLst>
            </p:cNvPr>
            <p:cNvSpPr txBox="1"/>
            <p:nvPr/>
          </p:nvSpPr>
          <p:spPr>
            <a:xfrm>
              <a:off x="3343284"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Flexible benefit payment</a:t>
              </a:r>
              <a:br>
                <a:rPr lang="de-DE" sz="1600" b="0" i="0" u="none">
                  <a:solidFill>
                    <a:srgbClr val="003781"/>
                  </a:solidFill>
                </a:rPr>
              </a:br>
              <a:r>
                <a:rPr lang="de-DE" sz="1600" b="0" i="0" u="none">
                  <a:solidFill>
                    <a:srgbClr val="003781"/>
                  </a:solidFill>
                </a:rPr>
                <a:t>Benefit payment can be made in the form of a capital or a lifetime pension.</a:t>
              </a:r>
            </a:p>
          </p:txBody>
        </p:sp>
        <p:sp>
          <p:nvSpPr>
            <p:cNvPr id="58" name="Textfeld 57" descr="svtxtr:svtx:pptx.transform_merge_headline_paragraph[3]">
              <a:extLst>
                <a:ext uri="{FF2B5EF4-FFF2-40B4-BE49-F238E27FC236}">
                  <a16:creationId xmlns:a16="http://schemas.microsoft.com/office/drawing/2014/main" id="{4441A67C-0F75-4923-8439-0092C797A7EE}"/>
                </a:ext>
              </a:extLst>
            </p:cNvPr>
            <p:cNvSpPr txBox="1"/>
            <p:nvPr/>
          </p:nvSpPr>
          <p:spPr>
            <a:xfrm>
              <a:off x="620395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Securing the standard of living</a:t>
              </a:r>
              <a:br>
                <a:rPr lang="de-DE" sz="1600" b="0" i="0" u="none">
                  <a:solidFill>
                    <a:srgbClr val="003781"/>
                  </a:solidFill>
                </a:rPr>
              </a:br>
              <a:r>
                <a:rPr lang="de-DE" sz="1600" b="0" i="0" u="none">
                  <a:solidFill>
                    <a:srgbClr val="003781"/>
                  </a:solidFill>
                </a:rPr>
                <a:t>Occupational pensions from a Support Fund are the best way to close higher pension gaps of higher-income earners.</a:t>
              </a:r>
            </a:p>
          </p:txBody>
        </p:sp>
        <p:sp>
          <p:nvSpPr>
            <p:cNvPr id="59" name="Textfeld 58" descr="svtxtr:svtx:pptx.transform_merge_headline_paragraph[4]">
              <a:extLst>
                <a:ext uri="{FF2B5EF4-FFF2-40B4-BE49-F238E27FC236}">
                  <a16:creationId xmlns:a16="http://schemas.microsoft.com/office/drawing/2014/main" id="{820413A8-D6C0-41E8-A433-F136057CEB1C}"/>
                </a:ext>
              </a:extLst>
            </p:cNvPr>
            <p:cNvSpPr txBox="1"/>
            <p:nvPr/>
          </p:nvSpPr>
          <p:spPr>
            <a:xfrm>
              <a:off x="9066167"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Enjoying security</a:t>
              </a:r>
              <a:br>
                <a:rPr lang="de-DE" sz="1600" b="0" i="0" u="none">
                  <a:solidFill>
                    <a:srgbClr val="003781"/>
                  </a:solidFill>
                </a:rPr>
              </a:br>
              <a:r>
                <a:rPr lang="de-DE" sz="1600" b="0" i="0" u="none">
                  <a:solidFill>
                    <a:srgbClr val="003781"/>
                  </a:solidFill>
                </a:rPr>
                <a:t>Pension claims are protected even upon insolvency of the company.</a:t>
              </a:r>
            </a:p>
          </p:txBody>
        </p:sp>
      </p:grpSp>
    </p:spTree>
    <p:extLst>
      <p:ext uri="{BB962C8B-B14F-4D97-AF65-F5344CB8AC3E}">
        <p14:creationId xmlns:p14="http://schemas.microsoft.com/office/powerpoint/2010/main" val="34770222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Legal framework</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Advantages for employees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solidFill>
                  <a:srgbClr val="003781"/>
                </a:solidFill>
              </a:rPr>
              <a:t>1 </a:t>
            </a:r>
            <a:r>
              <a:rPr lang="de-DE" sz="800" b="0" i="0" u="none">
                <a:solidFill>
                  <a:srgbClr val="003781"/>
                </a:solidFill>
              </a:rPr>
              <a:t>4 % of the CAC (West) 2024: 3.624 € p. a.  </a:t>
            </a:r>
            <a:r>
              <a:rPr lang="de-DE" sz="800" b="0" i="0" u="none" baseline="30000">
                <a:solidFill>
                  <a:srgbClr val="003781"/>
                </a:solidFill>
              </a:rPr>
              <a:t>2 </a:t>
            </a:r>
            <a:r>
              <a:rPr lang="de-DE" sz="800" b="0" i="0" u="none">
                <a:solidFill>
                  <a:srgbClr val="003781"/>
                </a:solidFill>
              </a:rPr>
              <a:t>According to §19 EStG: “Income from employment“.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8</a:t>
            </a:fld>
            <a:endParaRPr lang="de-DE">
              <a:solidFill>
                <a:schemeClr val="tx1"/>
              </a:solidFill>
            </a:endParaRPr>
          </a:p>
        </p:txBody>
      </p:sp>
      <p:grpSp>
        <p:nvGrpSpPr>
          <p:cNvPr id="3" name="Gruppe-CTA" descr="svtxtr:svtx:pptx.transform.group-cta" hidden="1">
            <a:extLst>
              <a:ext uri="{FF2B5EF4-FFF2-40B4-BE49-F238E27FC236}">
                <a16:creationId xmlns:a16="http://schemas.microsoft.com/office/drawing/2014/main" id="{2B956BFE-BEBD-3E4E-85B3-3FE30B6756AF}"/>
              </a:ext>
            </a:extLst>
          </p:cNvPr>
          <p:cNvGrpSpPr/>
          <p:nvPr/>
        </p:nvGrpSpPr>
        <p:grpSpPr>
          <a:xfrm>
            <a:off x="479424" y="5617063"/>
            <a:ext cx="2214022" cy="332030"/>
            <a:chOff x="479424" y="5617063"/>
            <a:chExt cx="2214022" cy="332030"/>
          </a:xfrm>
        </p:grpSpPr>
        <p:sp>
          <p:nvSpPr>
            <p:cNvPr id="9" name="Abgerundetes Rechteck 16" descr="svtxtr:svtx:pptx.transform.calltoaction-link3">
              <a:extLst>
                <a:ext uri="{FF2B5EF4-FFF2-40B4-BE49-F238E27FC236}">
                  <a16:creationId xmlns:a16="http://schemas.microsoft.com/office/drawing/2014/main" id="{21EE279D-4A12-48A2-90DB-867E942ACE5E}"/>
                </a:ext>
              </a:extLst>
            </p:cNvPr>
            <p:cNvSpPr/>
            <p:nvPr/>
          </p:nvSpPr>
          <p:spPr>
            <a:xfrm>
              <a:off x="479424" y="5575091"/>
              <a:ext cx="376891" cy="417614"/>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 name="Rechteck 1">
              <a:extLst>
                <a:ext uri="{FF2B5EF4-FFF2-40B4-BE49-F238E27FC236}">
                  <a16:creationId xmlns:a16="http://schemas.microsoft.com/office/drawing/2014/main" id="{9A1E8355-AE84-424F-86E9-DA4F085634A5}"/>
                </a:ext>
              </a:extLst>
            </p:cNvPr>
            <p:cNvSpPr/>
            <p:nvPr/>
          </p:nvSpPr>
          <p:spPr>
            <a:xfrm>
              <a:off x="495610" y="5833872"/>
              <a:ext cx="89606" cy="101884"/>
            </a:xfrm>
            <a:prstGeom prst="rect">
              <a:avLst/>
            </a:prstGeom>
            <a:solidFill>
              <a:srgbClr val="122B5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pic>
        <p:nvPicPr>
          <p:cNvPr id="14" name="Grafik 13" descr="svtx:article/content/picture/@tmpUrl&#10;svtx:framefix=top-left&#10;svtxbackup:w=283.5&#10;svtxbackup:h=212.62505&#10;svtxbackup:x=638.75&#10;svtxbackup:y=165.54337">
            <a:extLst>
              <a:ext uri="{FF2B5EF4-FFF2-40B4-BE49-F238E27FC236}">
                <a16:creationId xmlns:a16="http://schemas.microsoft.com/office/drawing/2014/main" id="{1DF752EC-7569-A742-AF61-28DDA7179326}"/>
              </a:ext>
            </a:extLst>
          </p:cNvPr>
          <p:cNvPicPr/>
          <p:nvPr/>
        </p:nvPicPr>
        <p:blipFill>
          <a:blip r:embed="rId2">
            <a:extLst>
              <a:ext uri="{28A0092B-C50C-407E-A947-70E740481C1C}">
                <a14:useLocalDpi xmlns:a14="http://schemas.microsoft.com/office/drawing/2010/main"/>
              </a:ext>
            </a:extLst>
          </a:blip>
          <a:srcRect t="-3853"/>
          <a:stretch>
            <a:fillRect/>
          </a:stretch>
        </p:blipFill>
        <p:spPr>
          <a:xfrm>
            <a:off x="8112125" y="2102401"/>
            <a:ext cx="3600450" cy="2657475"/>
          </a:xfrm>
          <a:prstGeom prst="rect">
            <a:avLst/>
          </a:prstGeom>
        </p:spPr>
      </p:pic>
      <p:sp>
        <p:nvSpPr>
          <p:cNvPr id="15" name="Inhaltsplatzhalter 10" descr="svtx:article/content/body">
            <a:extLst>
              <a:ext uri="{FF2B5EF4-FFF2-40B4-BE49-F238E27FC236}">
                <a16:creationId xmlns:a16="http://schemas.microsoft.com/office/drawing/2014/main" id="{5A0ED730-9EF1-44ED-B669-AA5E5C5C2CF0}"/>
              </a:ext>
            </a:extLst>
          </p:cNvPr>
          <p:cNvSpPr>
            <a:spLocks noGrp="1"/>
          </p:cNvSpPr>
          <p:nvPr>
            <p:ph idx="1"/>
          </p:nvPr>
        </p:nvSpPr>
        <p:spPr>
          <a:xfrm>
            <a:off x="479425" y="2102401"/>
            <a:ext cx="7416800" cy="3225380"/>
          </a:xfrm>
        </p:spPr>
        <p:txBody>
          <a:bodyPr/>
          <a:lstStyle/>
          <a:p>
            <a:pPr lvl="0" defTabSz="914400">
              <a:spcBef>
                <a:spcPts val="300"/>
              </a:spcBef>
            </a:pPr>
            <a:r>
              <a:rPr lang="de-DE" sz="1600" b="1" i="0" u="none"/>
              <a:t>Extensive legal protection and tax advantages</a:t>
            </a:r>
          </a:p>
          <a:p>
            <a:pPr marL="180854" lvl="0" indent="-180854" algn="l" defTabSz="914400">
              <a:spcBef>
                <a:spcPts val="300"/>
              </a:spcBef>
              <a:buSzTx/>
              <a:buChar char="•"/>
            </a:pPr>
            <a:r>
              <a:rPr lang="de-DE" sz="1600" b="0" i="0" u="none"/>
              <a:t>Premiums invested under a salary conversion scheme are tax-free without limitation and exempt from social security contributions up to 4 % of the CAC (West)</a:t>
            </a:r>
            <a:r>
              <a:rPr lang="de-DE" sz="1600" b="0" i="0" u="none" baseline="30000"/>
              <a:t>1</a:t>
            </a:r>
            <a:r>
              <a:rPr lang="de-DE" sz="1600" b="0" i="0" u="none"/>
              <a:t>. Under employer-sponsored plans premiums are both tax-free and exempt from social security contributions without limitation.</a:t>
            </a:r>
          </a:p>
          <a:p>
            <a:pPr marL="180854" lvl="0" indent="-180854" algn="l" defTabSz="914400">
              <a:spcBef>
                <a:spcPts val="300"/>
              </a:spcBef>
              <a:buSzTx/>
              <a:buChar char="•"/>
            </a:pPr>
            <a:r>
              <a:rPr lang="de-DE" sz="1600" b="0" i="0" u="none"/>
              <a:t>Benefits arising from a Support Fund are considered as subsequently earned pay.</a:t>
            </a:r>
            <a:r>
              <a:rPr lang="de-DE" sz="1600" b="0" i="0" u="none" baseline="30000"/>
              <a:t>2</a:t>
            </a:r>
          </a:p>
          <a:p>
            <a:pPr marL="180854" lvl="0" indent="-180854" algn="l" defTabSz="914400">
              <a:spcBef>
                <a:spcPts val="300"/>
              </a:spcBef>
              <a:buSzTx/>
              <a:buChar char="•"/>
            </a:pPr>
            <a:r>
              <a:rPr lang="de-DE" sz="1600" b="0" i="0" u="none"/>
              <a:t>Occupational pension benefits are subject to statutory health and long-term care insurance contributions if the pensioner is a mandatory of voluntary member of statutory health insurance; a deduction applies to mandatory members of statutory health insurance.</a:t>
            </a:r>
          </a:p>
          <a:p>
            <a:pPr marL="180854" lvl="0" indent="-180854" algn="l" defTabSz="914400">
              <a:spcBef>
                <a:spcPts val="300"/>
              </a:spcBef>
              <a:buSzTx/>
              <a:buChar char="•"/>
            </a:pPr>
            <a:r>
              <a:rPr lang="de-DE" sz="1600" b="0" i="0" u="none"/>
              <a:t>The Support Fund can be concluded in addition to an occupational retirement plan in accordance with § 3 (63) EStG, e.g. direct insurance.</a:t>
            </a:r>
          </a:p>
        </p:txBody>
      </p:sp>
    </p:spTree>
    <p:extLst>
      <p:ext uri="{BB962C8B-B14F-4D97-AF65-F5344CB8AC3E}">
        <p14:creationId xmlns:p14="http://schemas.microsoft.com/office/powerpoint/2010/main" val="40321592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Important for employees and employers</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Legal details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9</a:t>
            </a:fld>
            <a:endParaRPr lang="de-DE"/>
          </a:p>
        </p:txBody>
      </p:sp>
      <p:sp>
        <p:nvSpPr>
          <p:cNvPr id="9" name="Inhaltsplatzhalter 10" descr="svtx:article/content/body">
            <a:extLst>
              <a:ext uri="{FF2B5EF4-FFF2-40B4-BE49-F238E27FC236}">
                <a16:creationId xmlns:a16="http://schemas.microsoft.com/office/drawing/2014/main" id="{DE979363-112B-4F2A-BD6F-B421D1934689}"/>
              </a:ext>
            </a:extLst>
          </p:cNvPr>
          <p:cNvSpPr>
            <a:spLocks noGrp="1"/>
          </p:cNvSpPr>
          <p:nvPr>
            <p:ph idx="1"/>
          </p:nvPr>
        </p:nvSpPr>
        <p:spPr>
          <a:xfrm>
            <a:off x="479424" y="2102400"/>
            <a:ext cx="11233151" cy="3117171"/>
          </a:xfrm>
        </p:spPr>
        <p:txBody>
          <a:bodyPr/>
          <a:lstStyle/>
          <a:p>
            <a:pPr marL="180854" lvl="0" indent="-180854" algn="l">
              <a:spcBef>
                <a:spcPts val="300"/>
              </a:spcBef>
              <a:buSzTx/>
              <a:buChar char="•"/>
            </a:pPr>
            <a:r>
              <a:rPr lang="de-DE" sz="1600" b="0" i="0" u="none"/>
              <a:t>If a lump-sum benefit is paid out, it may be taxed according to the five-part ruling if the conditions are met.</a:t>
            </a:r>
          </a:p>
          <a:p>
            <a:pPr marL="180854" lvl="0" indent="-180854" algn="l">
              <a:spcBef>
                <a:spcPts val="300"/>
              </a:spcBef>
              <a:buSzTx/>
              <a:buChar char="•"/>
            </a:pPr>
            <a:r>
              <a:rPr lang="de-DE" sz="1600" b="0" i="0" u="none"/>
              <a:t>The existing pension assets of a company pension plan have no influence on the determination and assessment of the entitlement to a citizen's pension (“Bürgergeld”).</a:t>
            </a:r>
          </a:p>
          <a:p>
            <a:pPr marL="180854" lvl="0" indent="-180854" algn="l">
              <a:spcBef>
                <a:spcPts val="300"/>
              </a:spcBef>
              <a:buSzTx/>
              <a:buChar char="•"/>
            </a:pPr>
            <a:r>
              <a:rPr lang="de-DE" sz="1600" b="0" i="0" u="none"/>
              <a:t>In case of insolvency of the employer the Pension Guarantee Association (Pensions-Sicherungs-Verein a. G. (PSV)) will protect legally vested pension rights and pensions in payment (§§ 7 et seq. Company Pension Plans Act (BetrAVG)). The protection is funded by employer contributions. The contribution depends on the respective legal contribution assessment ceiling and the contribution rate. Alternatively, in the event of insolvency, it is possible to have the indirect insurance transferred to the employee and then continue this insurance privately.</a:t>
            </a:r>
          </a:p>
          <a:p>
            <a:pPr marL="180854" lvl="0" indent="-180854" algn="l">
              <a:spcBef>
                <a:spcPts val="300"/>
              </a:spcBef>
              <a:buSzTx/>
              <a:buChar char="•"/>
            </a:pPr>
            <a:r>
              <a:rPr lang="de-DE" sz="1600" b="0" i="0" u="none"/>
              <a:t>The salary conversion scheme results in a reduced contribution assessment ceiling in the social security systems (old age, health, unemployment and accident insurance) and other social benefits, if applicable (e. g. parental allowance). This can result in correspondingly lower social security benefits.</a:t>
            </a:r>
          </a:p>
        </p:txBody>
      </p:sp>
    </p:spTree>
    <p:extLst>
      <p:ext uri="{BB962C8B-B14F-4D97-AF65-F5344CB8AC3E}">
        <p14:creationId xmlns:p14="http://schemas.microsoft.com/office/powerpoint/2010/main" val="17099897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8 unknown"/>
  <p:tag name="AS_RELEASE_DATE" val="2022.03.31"/>
  <p:tag name="AS_TITLE" val="Aspose.Slides for Java"/>
  <p:tag name="AS_VERSION" val="22.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A505927623E8B47B4D5AF9D79FABE67" ma:contentTypeVersion="2" ma:contentTypeDescription="Ein neues Dokument erstellen." ma:contentTypeScope="" ma:versionID="4270ea42de19a9331e3e5312c55c22ca">
  <xsd:schema xmlns:xsd="http://www.w3.org/2001/XMLSchema" xmlns:xs="http://www.w3.org/2001/XMLSchema" xmlns:p="http://schemas.microsoft.com/office/2006/metadata/properties" xmlns:ns3="c72a1869-58d2-4854-bbb7-6c82a609f92c" targetNamespace="http://schemas.microsoft.com/office/2006/metadata/properties" ma:root="true" ma:fieldsID="5e393012214ad580c20b08749580cba1" ns3:_="">
    <xsd:import namespace="c72a1869-58d2-4854-bbb7-6c82a609f92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a1869-58d2-4854-bbb7-6c82a609f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2.xml><?xml version="1.0" encoding="utf-8"?>
<ds:datastoreItem xmlns:ds="http://schemas.openxmlformats.org/officeDocument/2006/customXml" ds:itemID="{E8238861-3DAC-4F8A-8FBD-A33F14A90246}">
  <ds:schemaRefs>
    <ds:schemaRef ds:uri="http://schemas.microsoft.com/office/2006/metadata/properties"/>
    <ds:schemaRef ds:uri="c72a1869-58d2-4854-bbb7-6c82a609f92c"/>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09578BFD-1561-42AB-94F0-EAB23BDB9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a1869-58d2-4854-bbb7-6c82a609f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4810</Words>
  <Application>Microsoft Office PowerPoint</Application>
  <PresentationFormat>Breitbild</PresentationFormat>
  <Paragraphs>533</Paragraphs>
  <Slides>38</Slides>
  <Notes>3</Notes>
  <HiddenSlides>0</HiddenSlides>
  <MMClips>0</MMClips>
  <ScaleCrop>false</ScaleCrop>
  <HeadingPairs>
    <vt:vector size="8" baseType="variant">
      <vt:variant>
        <vt:lpstr>Verwendete Schriftarten</vt:lpstr>
      </vt:variant>
      <vt:variant>
        <vt:i4>5</vt:i4>
      </vt:variant>
      <vt:variant>
        <vt:lpstr>Design</vt:lpstr>
      </vt:variant>
      <vt:variant>
        <vt:i4>4</vt:i4>
      </vt:variant>
      <vt:variant>
        <vt:lpstr>Eingebettete OLE-Server</vt:lpstr>
      </vt:variant>
      <vt:variant>
        <vt:i4>1</vt:i4>
      </vt:variant>
      <vt:variant>
        <vt:lpstr>Folientitel</vt:lpstr>
      </vt:variant>
      <vt:variant>
        <vt:i4>38</vt:i4>
      </vt:variant>
    </vt:vector>
  </HeadingPairs>
  <TitlesOfParts>
    <vt:vector size="48" baseType="lpstr">
      <vt:lpstr>Allianz Neo</vt:lpstr>
      <vt:lpstr>Arial</vt:lpstr>
      <vt:lpstr>Arial Unicode MS</vt:lpstr>
      <vt:lpstr>Calibri</vt:lpstr>
      <vt:lpstr>Symbol</vt:lpstr>
      <vt:lpstr>Title charts</vt:lpstr>
      <vt:lpstr>Divider + end charts</vt:lpstr>
      <vt:lpstr>Content charts white</vt:lpstr>
      <vt:lpstr>Content charts blue</vt:lpstr>
      <vt:lpstr>think-cell Folie</vt:lpstr>
      <vt:lpstr>Allianz Support Fund</vt:lpstr>
      <vt:lpstr>Product-</vt:lpstr>
      <vt:lpstr>That‘s what the Allianz Support Fund offers</vt:lpstr>
      <vt:lpstr>Funding methods</vt:lpstr>
      <vt:lpstr>At a glance</vt:lpstr>
      <vt:lpstr>PowerPoint-Präsentation</vt:lpstr>
      <vt:lpstr>Advantages for employees</vt:lpstr>
      <vt:lpstr>Legal framework</vt:lpstr>
      <vt:lpstr>Important for employees and employers</vt:lpstr>
      <vt:lpstr>The Allianz pension concepts</vt:lpstr>
      <vt:lpstr>Modern guarantees open up scope for an attractive capital investment with Allianz Ukasse</vt:lpstr>
      <vt:lpstr>Key data of the Support Fund at a glance</vt:lpstr>
      <vt:lpstr>Capital payment: Five-part ruling as example for severance pay</vt:lpstr>
      <vt:lpstr>Appropriate additional modules increase employee loyalty</vt:lpstr>
      <vt:lpstr>Pension concepts &amp; additional modules –  Innovations as of 01/2024</vt:lpstr>
      <vt:lpstr>Disability module in occupational retirement plans: “Pension saver“ upon onset of disability</vt:lpstr>
      <vt:lpstr>Disability pension module in occupational retirement plans: “Income and pension saver“ </vt:lpstr>
      <vt:lpstr>Compatibility with other pension vehicles</vt:lpstr>
      <vt:lpstr>Differences between the Support Fund and other occupational pension vehicles</vt:lpstr>
      <vt:lpstr>Occupational retirement plan management with FirmenOnline</vt:lpstr>
      <vt:lpstr>Taxation of benefits</vt:lpstr>
      <vt:lpstr>Effect on the statutory social security systems</vt:lpstr>
      <vt:lpstr>Leaving service</vt:lpstr>
      <vt:lpstr>Insolvency of the employer</vt:lpstr>
      <vt:lpstr>Insolvency protection by PSV</vt:lpstr>
      <vt:lpstr>Financial shortage</vt:lpstr>
      <vt:lpstr>Benefits in the event of death</vt:lpstr>
      <vt:lpstr>Customer</vt:lpstr>
      <vt:lpstr>In what cases is the Support Fund an ideal tool for employers?</vt:lpstr>
      <vt:lpstr>In what cases is the Support Fund an ideal tool for employees?</vt:lpstr>
      <vt:lpstr>For what type of employers is the Allianz Support Fund suitable?</vt:lpstr>
      <vt:lpstr>For what type of employees is the Allianz Support Fund suitable?</vt:lpstr>
      <vt:lpstr>Model calculation</vt:lpstr>
      <vt:lpstr>Market</vt:lpstr>
      <vt:lpstr>Arguments in our favor</vt:lpstr>
      <vt:lpstr>Allianz Leben is the number 1 in occupational retirement plans</vt:lpstr>
      <vt:lpstr>The basis of our sustainable actions since 2012 – Our ESG strategy</vt:lpstr>
      <vt:lpstr>PowerPoint-Präsentation</vt:lpstr>
    </vt:vector>
  </TitlesOfParts>
  <Manager>Savotex GmbH</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Weißmantel, Monique</cp:lastModifiedBy>
  <cp:revision>478</cp:revision>
  <dcterms:created xsi:type="dcterms:W3CDTF">2021-05-25T12:15:33Z</dcterms:created>
  <dcterms:modified xsi:type="dcterms:W3CDTF">2024-04-08T07:42:06Z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0x0101004A505927623E8B47B4D5AF9D79FABE67</vt:lpwstr>
  </property>
  <property fmtid="{D5CDD505-2E9C-101B-9397-08002B2CF9AE}" pid="4" name="MSIP_Label_ce5f591a-3248-43e9-9b70-1ad50135772d_ActionId">
    <vt:lpwstr>cae8452c-7462-4e0b-86f6-dfc751feef05</vt:lpwstr>
  </property>
  <property fmtid="{D5CDD505-2E9C-101B-9397-08002B2CF9AE}" pid="5" name="MSIP_Label_ce5f591a-3248-43e9-9b70-1ad50135772d_ContentBits">
    <vt:lpwstr>0</vt:lpwstr>
  </property>
  <property fmtid="{D5CDD505-2E9C-101B-9397-08002B2CF9AE}" pid="6" name="MSIP_Label_ce5f591a-3248-43e9-9b70-1ad50135772d_Enabled">
    <vt:lpwstr>true</vt:lpwstr>
  </property>
  <property fmtid="{D5CDD505-2E9C-101B-9397-08002B2CF9AE}" pid="7" name="MSIP_Label_ce5f591a-3248-43e9-9b70-1ad50135772d_Method">
    <vt:lpwstr>Privileged</vt:lpwstr>
  </property>
  <property fmtid="{D5CDD505-2E9C-101B-9397-08002B2CF9AE}" pid="8" name="MSIP_Label_ce5f591a-3248-43e9-9b70-1ad50135772d_Name">
    <vt:lpwstr>ce5f591a-3248-43e9-9b70-1ad50135772d</vt:lpwstr>
  </property>
  <property fmtid="{D5CDD505-2E9C-101B-9397-08002B2CF9AE}" pid="9" name="MSIP_Label_ce5f591a-3248-43e9-9b70-1ad50135772d_SetDate">
    <vt:lpwstr>2021-07-29T09:20:11Z</vt:lpwstr>
  </property>
  <property fmtid="{D5CDD505-2E9C-101B-9397-08002B2CF9AE}" pid="10" name="MSIP_Label_ce5f591a-3248-43e9-9b70-1ad50135772d_SiteId">
    <vt:lpwstr>6e06e42d-6925-47c6-b9e7-9581c7ca302a</vt:lpwstr>
  </property>
</Properties>
</file>