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602" r:id="rId2"/>
    <p:sldId id="537" r:id="rId3"/>
    <p:sldId id="600" r:id="rId4"/>
    <p:sldId id="625" r:id="rId5"/>
    <p:sldId id="633" r:id="rId6"/>
    <p:sldId id="632" r:id="rId7"/>
    <p:sldId id="626" r:id="rId8"/>
    <p:sldId id="627" r:id="rId9"/>
    <p:sldId id="631" r:id="rId10"/>
    <p:sldId id="630" r:id="rId11"/>
    <p:sldId id="629" r:id="rId12"/>
    <p:sldId id="628" r:id="rId13"/>
    <p:sldId id="623" r:id="rId14"/>
    <p:sldId id="624" r:id="rId15"/>
    <p:sldId id="604" r:id="rId16"/>
  </p:sldIdLst>
  <p:sldSz cx="9145588" cy="6859588"/>
  <p:notesSz cx="6858000" cy="9144000"/>
  <p:defaultTextStyle>
    <a:defPPr>
      <a:defRPr lang="de-DE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5">
          <p15:clr>
            <a:srgbClr val="A4A3A4"/>
          </p15:clr>
        </p15:guide>
        <p15:guide id="2" orient="horz" pos="4013">
          <p15:clr>
            <a:srgbClr val="A4A3A4"/>
          </p15:clr>
        </p15:guide>
        <p15:guide id="3" orient="horz" pos="484">
          <p15:clr>
            <a:srgbClr val="A4A3A4"/>
          </p15:clr>
        </p15:guide>
        <p15:guide id="4" orient="horz" pos="802">
          <p15:clr>
            <a:srgbClr val="A4A3A4"/>
          </p15:clr>
        </p15:guide>
        <p15:guide id="5" orient="horz" pos="1608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165">
          <p15:clr>
            <a:srgbClr val="A4A3A4"/>
          </p15:clr>
        </p15:guide>
        <p15:guide id="8" orient="horz" pos="4170">
          <p15:clr>
            <a:srgbClr val="A4A3A4"/>
          </p15:clr>
        </p15:guide>
        <p15:guide id="9" orient="horz" pos="2886">
          <p15:clr>
            <a:srgbClr val="A4A3A4"/>
          </p15:clr>
        </p15:guide>
        <p15:guide id="10" orient="horz" pos="964">
          <p15:clr>
            <a:srgbClr val="A4A3A4"/>
          </p15:clr>
        </p15:guide>
        <p15:guide id="11" orient="horz" pos="3053">
          <p15:clr>
            <a:srgbClr val="A4A3A4"/>
          </p15:clr>
        </p15:guide>
        <p15:guide id="12" orient="horz" pos="1131">
          <p15:clr>
            <a:srgbClr val="A4A3A4"/>
          </p15:clr>
        </p15:guide>
        <p15:guide id="13" orient="horz" pos="2723">
          <p15:clr>
            <a:srgbClr val="A4A3A4"/>
          </p15:clr>
        </p15:guide>
        <p15:guide id="14" orient="horz" pos="1280">
          <p15:clr>
            <a:srgbClr val="A4A3A4"/>
          </p15:clr>
        </p15:guide>
        <p15:guide id="15" orient="horz" pos="3850">
          <p15:clr>
            <a:srgbClr val="A4A3A4"/>
          </p15:clr>
        </p15:guide>
        <p15:guide id="16" orient="horz" pos="3685">
          <p15:clr>
            <a:srgbClr val="A4A3A4"/>
          </p15:clr>
        </p15:guide>
        <p15:guide id="17" orient="horz" pos="3530">
          <p15:clr>
            <a:srgbClr val="A4A3A4"/>
          </p15:clr>
        </p15:guide>
        <p15:guide id="18" orient="horz" pos="3370">
          <p15:clr>
            <a:srgbClr val="A4A3A4"/>
          </p15:clr>
        </p15:guide>
        <p15:guide id="19" orient="horz" pos="3206">
          <p15:clr>
            <a:srgbClr val="A4A3A4"/>
          </p15:clr>
        </p15:guide>
        <p15:guide id="20" orient="horz" pos="2570">
          <p15:clr>
            <a:srgbClr val="A4A3A4"/>
          </p15:clr>
        </p15:guide>
        <p15:guide id="21" orient="horz" pos="2407">
          <p15:clr>
            <a:srgbClr val="A4A3A4"/>
          </p15:clr>
        </p15:guide>
        <p15:guide id="22" orient="horz" pos="1924">
          <p15:clr>
            <a:srgbClr val="A4A3A4"/>
          </p15:clr>
        </p15:guide>
        <p15:guide id="23" orient="horz" pos="1767">
          <p15:clr>
            <a:srgbClr val="A4A3A4"/>
          </p15:clr>
        </p15:guide>
        <p15:guide id="24" orient="horz" pos="1447">
          <p15:clr>
            <a:srgbClr val="A4A3A4"/>
          </p15:clr>
        </p15:guide>
        <p15:guide id="25" orient="horz" pos="649">
          <p15:clr>
            <a:srgbClr val="A4A3A4"/>
          </p15:clr>
        </p15:guide>
        <p15:guide id="26" orient="horz" pos="2084">
          <p15:clr>
            <a:srgbClr val="A4A3A4"/>
          </p15:clr>
        </p15:guide>
        <p15:guide id="27" orient="horz" pos="2243">
          <p15:clr>
            <a:srgbClr val="A4A3A4"/>
          </p15:clr>
        </p15:guide>
        <p15:guide id="28" pos="3840">
          <p15:clr>
            <a:srgbClr val="A4A3A4"/>
          </p15:clr>
        </p15:guide>
        <p15:guide id="29" pos="320">
          <p15:clr>
            <a:srgbClr val="A4A3A4"/>
          </p15:clr>
        </p15:guide>
        <p15:guide id="30" pos="7367">
          <p15:clr>
            <a:srgbClr val="A4A3A4"/>
          </p15:clr>
        </p15:guide>
        <p15:guide id="31" pos="7043">
          <p15:clr>
            <a:srgbClr val="A4A3A4"/>
          </p15:clr>
        </p15:guide>
        <p15:guide id="32" pos="6562">
          <p15:clr>
            <a:srgbClr val="A4A3A4"/>
          </p15:clr>
        </p15:guide>
        <p15:guide id="33">
          <p15:clr>
            <a:srgbClr val="A4A3A4"/>
          </p15:clr>
        </p15:guide>
        <p15:guide id="34" pos="6083">
          <p15:clr>
            <a:srgbClr val="A4A3A4"/>
          </p15:clr>
        </p15:guide>
        <p15:guide id="35" pos="167">
          <p15:clr>
            <a:srgbClr val="A4A3A4"/>
          </p15:clr>
        </p15:guide>
        <p15:guide id="36" pos="7520">
          <p15:clr>
            <a:srgbClr val="A4A3A4"/>
          </p15:clr>
        </p15:guide>
        <p15:guide id="37" pos="2568">
          <p15:clr>
            <a:srgbClr val="A4A3A4"/>
          </p15:clr>
        </p15:guide>
        <p15:guide id="38" pos="2406">
          <p15:clr>
            <a:srgbClr val="A4A3A4"/>
          </p15:clr>
        </p15:guide>
        <p15:guide id="39" pos="2717">
          <p15:clr>
            <a:srgbClr val="A4A3A4"/>
          </p15:clr>
        </p15:guide>
        <p15:guide id="40" pos="2884">
          <p15:clr>
            <a:srgbClr val="A4A3A4"/>
          </p15:clr>
        </p15:guide>
        <p15:guide id="41" pos="3050">
          <p15:clr>
            <a:srgbClr val="A4A3A4"/>
          </p15:clr>
        </p15:guide>
        <p15:guide id="42" pos="3204">
          <p15:clr>
            <a:srgbClr val="A4A3A4"/>
          </p15:clr>
        </p15:guide>
        <p15:guide id="43" pos="3361">
          <p15:clr>
            <a:srgbClr val="A4A3A4"/>
          </p15:clr>
        </p15:guide>
        <p15:guide id="44" pos="3528">
          <p15:clr>
            <a:srgbClr val="A4A3A4"/>
          </p15:clr>
        </p15:guide>
        <p15:guide id="45" pos="4005">
          <p15:clr>
            <a:srgbClr val="A4A3A4"/>
          </p15:clr>
        </p15:guide>
        <p15:guide id="46" pos="4159">
          <p15:clr>
            <a:srgbClr val="A4A3A4"/>
          </p15:clr>
        </p15:guide>
        <p15:guide id="47" pos="4321">
          <p15:clr>
            <a:srgbClr val="A4A3A4"/>
          </p15:clr>
        </p15:guide>
        <p15:guide id="48" pos="4483">
          <p15:clr>
            <a:srgbClr val="A4A3A4"/>
          </p15:clr>
        </p15:guide>
        <p15:guide id="49" pos="5601">
          <p15:clr>
            <a:srgbClr val="A4A3A4"/>
          </p15:clr>
        </p15:guide>
        <p15:guide id="50" pos="5763">
          <p15:clr>
            <a:srgbClr val="A4A3A4"/>
          </p15:clr>
        </p15:guide>
        <p15:guide id="51" pos="5926">
          <p15:clr>
            <a:srgbClr val="A4A3A4"/>
          </p15:clr>
        </p15:guide>
        <p15:guide id="52" pos="6246">
          <p15:clr>
            <a:srgbClr val="A4A3A4"/>
          </p15:clr>
        </p15:guide>
        <p15:guide id="53" pos="6406">
          <p15:clr>
            <a:srgbClr val="A4A3A4"/>
          </p15:clr>
        </p15:guide>
        <p15:guide id="54" pos="7203">
          <p15:clr>
            <a:srgbClr val="A4A3A4"/>
          </p15:clr>
        </p15:guide>
        <p15:guide id="55" pos="6718">
          <p15:clr>
            <a:srgbClr val="A4A3A4"/>
          </p15:clr>
        </p15:guide>
        <p15:guide id="56" pos="6884">
          <p15:clr>
            <a:srgbClr val="A4A3A4"/>
          </p15:clr>
        </p15:guide>
        <p15:guide id="57" pos="5447">
          <p15:clr>
            <a:srgbClr val="A4A3A4"/>
          </p15:clr>
        </p15:guide>
        <p15:guide id="58" pos="5282">
          <p15:clr>
            <a:srgbClr val="A4A3A4"/>
          </p15:clr>
        </p15:guide>
        <p15:guide id="59" pos="5119">
          <p15:clr>
            <a:srgbClr val="A4A3A4"/>
          </p15:clr>
        </p15:guide>
        <p15:guide id="60" pos="4961">
          <p15:clr>
            <a:srgbClr val="A4A3A4"/>
          </p15:clr>
        </p15:guide>
        <p15:guide id="61" pos="4803">
          <p15:clr>
            <a:srgbClr val="A4A3A4"/>
          </p15:clr>
        </p15:guide>
        <p15:guide id="62" pos="4637">
          <p15:clr>
            <a:srgbClr val="A4A3A4"/>
          </p15:clr>
        </p15:guide>
        <p15:guide id="63" pos="487">
          <p15:clr>
            <a:srgbClr val="A4A3A4"/>
          </p15:clr>
        </p15:guide>
        <p15:guide id="64" pos="644">
          <p15:clr>
            <a:srgbClr val="A4A3A4"/>
          </p15:clr>
        </p15:guide>
        <p15:guide id="65" pos="801">
          <p15:clr>
            <a:srgbClr val="A4A3A4"/>
          </p15:clr>
        </p15:guide>
        <p15:guide id="66" pos="967">
          <p15:clr>
            <a:srgbClr val="A4A3A4"/>
          </p15:clr>
        </p15:guide>
        <p15:guide id="67" pos="1120">
          <p15:clr>
            <a:srgbClr val="A4A3A4"/>
          </p15:clr>
        </p15:guide>
        <p15:guide id="68" pos="1281">
          <p15:clr>
            <a:srgbClr val="A4A3A4"/>
          </p15:clr>
        </p15:guide>
        <p15:guide id="69" pos="1442">
          <p15:clr>
            <a:srgbClr val="A4A3A4"/>
          </p15:clr>
        </p15:guide>
        <p15:guide id="70" pos="1609">
          <p15:clr>
            <a:srgbClr val="A4A3A4"/>
          </p15:clr>
        </p15:guide>
        <p15:guide id="71" pos="1762">
          <p15:clr>
            <a:srgbClr val="A4A3A4"/>
          </p15:clr>
        </p15:guide>
        <p15:guide id="72" pos="1924">
          <p15:clr>
            <a:srgbClr val="A4A3A4"/>
          </p15:clr>
        </p15:guide>
        <p15:guide id="73" pos="2085">
          <p15:clr>
            <a:srgbClr val="A4A3A4"/>
          </p15:clr>
        </p15:guide>
        <p15:guide id="74" pos="2244">
          <p15:clr>
            <a:srgbClr val="A4A3A4"/>
          </p15:clr>
        </p15:guide>
        <p15:guide id="75" pos="3682">
          <p15:clr>
            <a:srgbClr val="A4A3A4"/>
          </p15:clr>
        </p15:guide>
        <p15:guide id="76" orient="horz" pos="970">
          <p15:clr>
            <a:srgbClr val="A4A3A4"/>
          </p15:clr>
        </p15:guide>
        <p15:guide id="77" pos="767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D30"/>
    <a:srgbClr val="C1EBFB"/>
    <a:srgbClr val="F1F9FA"/>
    <a:srgbClr val="EFF6EE"/>
    <a:srgbClr val="FAF7EF"/>
    <a:srgbClr val="F9F2EF"/>
    <a:srgbClr val="EFE8E6"/>
    <a:srgbClr val="E1CFEA"/>
    <a:srgbClr val="EBE1BF"/>
    <a:srgbClr val="D4D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62" autoAdjust="0"/>
    <p:restoredTop sz="99596" autoAdjust="0"/>
  </p:normalViewPr>
  <p:slideViewPr>
    <p:cSldViewPr>
      <p:cViewPr>
        <p:scale>
          <a:sx n="80" d="100"/>
          <a:sy n="80" d="100"/>
        </p:scale>
        <p:origin x="-1160" y="-136"/>
      </p:cViewPr>
      <p:guideLst>
        <p:guide orient="horz" pos="325"/>
        <p:guide orient="horz" pos="484"/>
        <p:guide orient="horz" pos="799"/>
        <p:guide orient="horz" pos="165"/>
        <p:guide orient="horz" pos="970"/>
        <p:guide orient="horz" pos="4320"/>
        <p:guide orient="horz" pos="3838"/>
        <p:guide orient="horz" pos="4009"/>
        <p:guide orient="horz" pos="4156"/>
        <p:guide pos="2881"/>
        <p:guide pos="5602"/>
        <p:guide pos="318"/>
        <p:guide pos="164"/>
        <p:guide pos="1610"/>
        <p:guide pos="4165"/>
        <p:guide pos="5445"/>
      </p:guideLst>
    </p:cSldViewPr>
  </p:slideViewPr>
  <p:outlineViewPr>
    <p:cViewPr>
      <p:scale>
        <a:sx n="33" d="100"/>
        <a:sy n="33" d="100"/>
      </p:scale>
      <p:origin x="0" y="332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18859"/>
    </p:cViewPr>
  </p:sorterViewPr>
  <p:notesViewPr>
    <p:cSldViewPr>
      <p:cViewPr varScale="1">
        <p:scale>
          <a:sx n="98" d="100"/>
          <a:sy n="98" d="100"/>
        </p:scale>
        <p:origin x="-389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D9B6F-F621-4A62-84F4-5FFAE9A4C54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6A6A2-50A7-4640-855D-8956E55ABAC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89E00-45B7-44B8-8E59-84DE0BD71A0D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F3CE7-ED39-4DCA-B997-3091546AA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43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Board 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-1" y="6929"/>
            <a:ext cx="4573589" cy="4574596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24" y="3821114"/>
            <a:ext cx="3059113" cy="1528761"/>
          </a:xfrm>
          <a:prstGeom prst="rect">
            <a:avLst/>
          </a:prstGeom>
        </p:spPr>
        <p:txBody>
          <a:bodyPr tIns="108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en-GB" sz="16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2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2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de-DE" noProof="0" dirty="0" smtClean="0"/>
              <a:t>Untertitel</a:t>
            </a:r>
          </a:p>
          <a:p>
            <a:pPr lvl="1"/>
            <a:r>
              <a:rPr lang="de-DE" noProof="0" dirty="0" smtClean="0"/>
              <a:t>Text</a:t>
            </a:r>
            <a:endParaRPr lang="de-DE" noProof="0" dirty="0"/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833938" y="515938"/>
            <a:ext cx="3810000" cy="583565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r>
              <a:rPr lang="de-DE" noProof="0" smtClean="0"/>
              <a:t>Tabelle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8"/>
            <a:ext cx="4068763" cy="3024336"/>
          </a:xfrm>
        </p:spPr>
        <p:txBody>
          <a:bodyPr/>
          <a:lstStyle>
            <a:lvl1pPr>
              <a:defRPr lang="en-GB" sz="3600" b="1" kern="1200" cap="none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3" name="Rechteck 2"/>
          <p:cNvSpPr/>
          <p:nvPr/>
        </p:nvSpPr>
        <p:spPr>
          <a:xfrm>
            <a:off x="219015" y="6373192"/>
            <a:ext cx="1816159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96" y="5843102"/>
            <a:ext cx="2034974" cy="5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02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trenner mit Zah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701"/>
            <a:ext cx="4314825" cy="332536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4825" y="2552700"/>
            <a:ext cx="4329113" cy="3297004"/>
          </a:xfrm>
        </p:spPr>
        <p:txBody>
          <a:bodyPr lIns="360000" tIns="216000" rIns="0" anchor="t"/>
          <a:lstStyle>
            <a:lvl1pPr>
              <a:defRPr lang="de-DE" sz="20000" b="1" kern="1200" cap="all" dirty="0" smtClean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 smtClean="0"/>
              <a:t>00</a:t>
            </a:r>
            <a:br>
              <a:rPr lang="de-DE" noProof="0" dirty="0" smtClean="0"/>
            </a:br>
            <a:endParaRPr lang="de-DE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 hasCustomPrompt="1"/>
          </p:nvPr>
        </p:nvSpPr>
        <p:spPr>
          <a:xfrm>
            <a:off x="504824" y="515939"/>
            <a:ext cx="5591837" cy="2481261"/>
          </a:xfrm>
          <a:prstGeom prst="rect">
            <a:avLst/>
          </a:prstGeom>
        </p:spPr>
        <p:txBody>
          <a:bodyPr tIns="0" bIns="216000" anchor="b"/>
          <a:lstStyle>
            <a:lvl1pPr marL="0" algn="l" defTabSz="1219170" rtl="0" eaLnBrk="1" latinLnBrk="0" hangingPunct="1">
              <a:defRPr lang="de-DE" sz="3600" b="1" kern="1200" cap="none" baseline="0" dirty="0" smtClean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 dirty="0" smtClean="0"/>
              <a:t>Überschrift mit Textlauf von unten nach oben</a:t>
            </a:r>
            <a:endParaRPr lang="de-DE" noProof="0" dirty="0"/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4" y="3560763"/>
            <a:ext cx="3562351" cy="2288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 cap="none" baseline="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100"/>
            </a:lvl8pPr>
            <a:lvl9pPr>
              <a:lnSpc>
                <a:spcPct val="100000"/>
              </a:lnSpc>
              <a:defRPr sz="800"/>
            </a:lvl9pPr>
          </a:lstStyle>
          <a:p>
            <a:pPr lvl="0"/>
            <a:r>
              <a:rPr lang="de-DE" noProof="0" dirty="0" smtClean="0"/>
              <a:t>01</a:t>
            </a:r>
          </a:p>
          <a:p>
            <a:pPr lvl="1"/>
            <a:r>
              <a:rPr lang="de-DE" noProof="0" dirty="0" smtClean="0"/>
              <a:t>02</a:t>
            </a:r>
          </a:p>
          <a:p>
            <a:pPr lvl="2"/>
            <a:r>
              <a:rPr lang="de-DE" noProof="0" dirty="0" smtClean="0"/>
              <a:t>03</a:t>
            </a:r>
          </a:p>
          <a:p>
            <a:pPr lvl="3"/>
            <a:r>
              <a:rPr lang="de-DE" noProof="0" dirty="0" smtClean="0"/>
              <a:t>04</a:t>
            </a:r>
          </a:p>
          <a:p>
            <a:pPr lvl="4"/>
            <a:r>
              <a:rPr lang="de-DE" noProof="0" dirty="0" smtClean="0"/>
              <a:t>05</a:t>
            </a:r>
          </a:p>
          <a:p>
            <a:pPr lvl="5"/>
            <a:r>
              <a:rPr lang="de-DE" noProof="0" dirty="0" smtClean="0"/>
              <a:t>06</a:t>
            </a:r>
          </a:p>
          <a:p>
            <a:pPr lvl="6"/>
            <a:r>
              <a:rPr lang="de-DE" noProof="0" dirty="0" smtClean="0"/>
              <a:t>07</a:t>
            </a:r>
          </a:p>
          <a:p>
            <a:pPr lvl="7"/>
            <a:r>
              <a:rPr lang="de-DE" noProof="0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  <p:sp>
        <p:nvSpPr>
          <p:cNvPr id="1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2984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Alternative">
    <p:bg>
      <p:bgPr>
        <a:solidFill>
          <a:srgbClr val="4964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60350" y="2552700"/>
            <a:ext cx="3303588" cy="3297004"/>
          </a:xfrm>
        </p:spPr>
        <p:txBody>
          <a:bodyPr lIns="144000" tIns="216000" rIns="0" anchor="t"/>
          <a:lstStyle>
            <a:lvl1pPr>
              <a:defRPr lang="de-DE" sz="20000" b="1" kern="1200" cap="all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 smtClean="0"/>
              <a:t>00</a:t>
            </a:r>
            <a:br>
              <a:rPr lang="de-DE" noProof="0" dirty="0" smtClean="0"/>
            </a:br>
            <a:endParaRPr lang="de-DE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 hasCustomPrompt="1"/>
          </p:nvPr>
        </p:nvSpPr>
        <p:spPr>
          <a:xfrm>
            <a:off x="504824" y="515939"/>
            <a:ext cx="5591837" cy="2538412"/>
          </a:xfrm>
          <a:prstGeom prst="rect">
            <a:avLst/>
          </a:prstGeom>
        </p:spPr>
        <p:txBody>
          <a:bodyPr tIns="0" bIns="180000" anchor="b">
            <a:normAutofit/>
          </a:bodyPr>
          <a:lstStyle>
            <a:lvl1pPr marL="0" algn="l" defTabSz="1219170" rtl="0" eaLnBrk="1" latinLnBrk="0" hangingPunct="1">
              <a:defRPr lang="de-DE" sz="3600" b="1" kern="1200" cap="none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 dirty="0" err="1" smtClean="0"/>
              <a:t>Kapiteltrenner</a:t>
            </a:r>
            <a:r>
              <a:rPr lang="de-DE" noProof="0" dirty="0" smtClean="0"/>
              <a:t> ohne Bild</a:t>
            </a:r>
            <a:endParaRPr lang="de-DE" noProof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13" y="1696071"/>
            <a:ext cx="4981575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045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5588" cy="6859588"/>
          </a:xfrm>
          <a:solidFill>
            <a:srgbClr val="496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smtClean="0"/>
              <a:t>Textmasterformat bearbeiten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 hasCustomPrompt="1"/>
          </p:nvPr>
        </p:nvSpPr>
        <p:spPr>
          <a:xfrm>
            <a:off x="504824" y="515939"/>
            <a:ext cx="5591837" cy="2538412"/>
          </a:xfrm>
          <a:prstGeom prst="rect">
            <a:avLst/>
          </a:prstGeom>
        </p:spPr>
        <p:txBody>
          <a:bodyPr tIns="0" bIns="180000" anchor="b"/>
          <a:lstStyle>
            <a:lvl1pPr marL="0" algn="l" defTabSz="1219170" rtl="0" eaLnBrk="1" latinLnBrk="0" hangingPunct="1">
              <a:defRPr lang="de-DE" sz="3600" b="1" kern="1200" cap="none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6" y="3560763"/>
            <a:ext cx="3809999" cy="255111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100">
                <a:solidFill>
                  <a:schemeClr val="bg1"/>
                </a:solidFill>
              </a:defRPr>
            </a:lvl6pPr>
            <a:lvl7pPr>
              <a:defRPr sz="1100"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01</a:t>
            </a:r>
          </a:p>
          <a:p>
            <a:pPr lvl="1"/>
            <a:r>
              <a:rPr lang="de-DE" dirty="0" smtClean="0"/>
              <a:t>02</a:t>
            </a:r>
          </a:p>
          <a:p>
            <a:pPr lvl="2"/>
            <a:r>
              <a:rPr lang="de-DE" dirty="0" smtClean="0"/>
              <a:t>03</a:t>
            </a:r>
          </a:p>
          <a:p>
            <a:pPr lvl="3"/>
            <a:r>
              <a:rPr lang="de-DE" dirty="0" smtClean="0"/>
              <a:t>04</a:t>
            </a:r>
          </a:p>
          <a:p>
            <a:pPr lvl="4"/>
            <a:r>
              <a:rPr lang="de-DE" dirty="0" smtClean="0"/>
              <a:t>05</a:t>
            </a:r>
          </a:p>
          <a:p>
            <a:pPr lvl="5"/>
            <a:r>
              <a:rPr lang="de-DE" dirty="0" smtClean="0"/>
              <a:t>06</a:t>
            </a:r>
          </a:p>
          <a:p>
            <a:pPr lvl="6"/>
            <a:r>
              <a:rPr lang="de-DE" dirty="0" smtClean="0"/>
              <a:t>07</a:t>
            </a:r>
          </a:p>
          <a:p>
            <a:pPr lvl="7"/>
            <a:r>
              <a:rPr lang="de-DE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214030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5" y="1530350"/>
            <a:ext cx="8139114" cy="4840175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6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E6F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8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321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Inhalt mit kleiner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F8F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5" y="1273176"/>
            <a:ext cx="8139114" cy="5097350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6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 smtClean="0"/>
              <a:t>Optionale Zeile zur Anzeige des Kapitels</a:t>
            </a:r>
            <a:endParaRPr lang="de-DE" noProof="0" dirty="0"/>
          </a:p>
        </p:txBody>
      </p:sp>
      <p:sp>
        <p:nvSpPr>
          <p:cNvPr id="15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8837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Balken und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>
              <a:defRPr lang="de-DE" sz="10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04825" y="766800"/>
            <a:ext cx="2808000" cy="4463194"/>
          </a:xfrm>
        </p:spPr>
        <p:txBody>
          <a:bodyPr/>
          <a:lstStyle>
            <a:lvl1pPr>
              <a:defRPr lang="en-GB" sz="3600" b="1" kern="1200" cap="none" baseline="0" noProof="0" dirty="0" smtClean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10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4386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Balken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E6F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>
              <a:defRPr lang="de-DE" sz="10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207" name="Inhaltsplatzhalter 13" descr="Spalte links" title="Spalte links"/>
          <p:cNvSpPr>
            <a:spLocks noGrp="1"/>
          </p:cNvSpPr>
          <p:nvPr>
            <p:ph sz="quarter" idx="14" hasCustomPrompt="1"/>
          </p:nvPr>
        </p:nvSpPr>
        <p:spPr>
          <a:xfrm>
            <a:off x="3311525" y="1273176"/>
            <a:ext cx="5462474" cy="4838701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01</a:t>
            </a:r>
          </a:p>
          <a:p>
            <a:pPr lvl="1"/>
            <a:r>
              <a:rPr lang="de-DE" noProof="0" dirty="0" smtClean="0"/>
              <a:t>02</a:t>
            </a:r>
          </a:p>
          <a:p>
            <a:pPr lvl="2"/>
            <a:r>
              <a:rPr lang="de-DE" noProof="0" dirty="0" smtClean="0"/>
              <a:t>03</a:t>
            </a:r>
          </a:p>
          <a:p>
            <a:pPr lvl="3"/>
            <a:r>
              <a:rPr lang="de-DE" noProof="0" dirty="0" smtClean="0"/>
              <a:t>04</a:t>
            </a:r>
          </a:p>
          <a:p>
            <a:pPr lvl="4"/>
            <a:r>
              <a:rPr lang="de-DE" noProof="0" dirty="0" smtClean="0"/>
              <a:t>05</a:t>
            </a:r>
          </a:p>
          <a:p>
            <a:pPr lvl="5"/>
            <a:r>
              <a:rPr lang="de-DE" noProof="0" dirty="0" smtClean="0"/>
              <a:t>06</a:t>
            </a:r>
          </a:p>
          <a:p>
            <a:pPr lvl="6"/>
            <a:r>
              <a:rPr lang="de-DE" noProof="0" dirty="0" smtClean="0"/>
              <a:t>07</a:t>
            </a:r>
          </a:p>
          <a:p>
            <a:pPr lvl="7"/>
            <a:r>
              <a:rPr lang="de-DE" noProof="0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8349"/>
            <a:ext cx="2806700" cy="460566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1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510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Balken und 2spaltig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>
              <a:defRPr lang="de-DE" sz="10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207" name="Inhaltsplatzhalter 13" descr="Spalte links" title="Spalte links"/>
          <p:cNvSpPr>
            <a:spLocks noGrp="1"/>
          </p:cNvSpPr>
          <p:nvPr>
            <p:ph sz="quarter" idx="14" hasCustomPrompt="1"/>
          </p:nvPr>
        </p:nvSpPr>
        <p:spPr>
          <a:xfrm>
            <a:off x="3311524" y="1273176"/>
            <a:ext cx="2532063" cy="4838701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01</a:t>
            </a:r>
          </a:p>
          <a:p>
            <a:pPr lvl="1"/>
            <a:r>
              <a:rPr lang="de-DE" noProof="0" dirty="0" smtClean="0"/>
              <a:t>02</a:t>
            </a:r>
          </a:p>
          <a:p>
            <a:pPr lvl="2"/>
            <a:r>
              <a:rPr lang="de-DE" noProof="0" dirty="0" smtClean="0"/>
              <a:t>03</a:t>
            </a:r>
          </a:p>
          <a:p>
            <a:pPr lvl="3"/>
            <a:r>
              <a:rPr lang="de-DE" noProof="0" dirty="0" smtClean="0"/>
              <a:t>04</a:t>
            </a:r>
          </a:p>
          <a:p>
            <a:pPr lvl="4"/>
            <a:r>
              <a:rPr lang="de-DE" noProof="0" dirty="0" smtClean="0"/>
              <a:t>05</a:t>
            </a:r>
          </a:p>
          <a:p>
            <a:pPr lvl="5"/>
            <a:r>
              <a:rPr lang="de-DE" noProof="0" dirty="0" smtClean="0"/>
              <a:t>06</a:t>
            </a:r>
          </a:p>
          <a:p>
            <a:pPr lvl="6"/>
            <a:r>
              <a:rPr lang="de-DE" noProof="0" dirty="0" smtClean="0"/>
              <a:t>07</a:t>
            </a:r>
          </a:p>
          <a:p>
            <a:pPr lvl="7"/>
            <a:r>
              <a:rPr lang="de-DE" noProof="0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  <p:sp>
        <p:nvSpPr>
          <p:cNvPr id="208" name="Inhaltsplatzhalter 13" descr="Spalte links" title="Spalte links"/>
          <p:cNvSpPr>
            <a:spLocks noGrp="1"/>
          </p:cNvSpPr>
          <p:nvPr>
            <p:ph sz="quarter" idx="15" hasCustomPrompt="1"/>
          </p:nvPr>
        </p:nvSpPr>
        <p:spPr>
          <a:xfrm>
            <a:off x="6103938" y="1273176"/>
            <a:ext cx="2529578" cy="4838701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01</a:t>
            </a:r>
          </a:p>
          <a:p>
            <a:pPr lvl="1"/>
            <a:r>
              <a:rPr lang="de-DE" noProof="0" dirty="0" smtClean="0"/>
              <a:t>02</a:t>
            </a:r>
          </a:p>
          <a:p>
            <a:pPr lvl="2"/>
            <a:r>
              <a:rPr lang="de-DE" noProof="0" dirty="0" smtClean="0"/>
              <a:t>03</a:t>
            </a:r>
          </a:p>
          <a:p>
            <a:pPr lvl="3"/>
            <a:r>
              <a:rPr lang="de-DE" noProof="0" dirty="0" smtClean="0"/>
              <a:t>04</a:t>
            </a:r>
          </a:p>
          <a:p>
            <a:pPr lvl="4"/>
            <a:r>
              <a:rPr lang="de-DE" noProof="0" dirty="0" smtClean="0"/>
              <a:t>05</a:t>
            </a:r>
          </a:p>
          <a:p>
            <a:pPr lvl="5"/>
            <a:r>
              <a:rPr lang="de-DE" noProof="0" dirty="0" smtClean="0"/>
              <a:t>06</a:t>
            </a:r>
          </a:p>
          <a:p>
            <a:pPr lvl="6"/>
            <a:r>
              <a:rPr lang="de-DE" noProof="0" dirty="0" smtClean="0"/>
              <a:t>07</a:t>
            </a:r>
          </a:p>
          <a:p>
            <a:pPr lvl="7"/>
            <a:r>
              <a:rPr lang="de-DE" noProof="0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8349"/>
            <a:ext cx="2806700" cy="45336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1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4735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FBF2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207" name="Inhaltsplatzhalter 13" descr="Spalte links" title="Spalte links"/>
          <p:cNvSpPr>
            <a:spLocks noGrp="1"/>
          </p:cNvSpPr>
          <p:nvPr>
            <p:ph sz="quarter" idx="14" hasCustomPrompt="1"/>
          </p:nvPr>
        </p:nvSpPr>
        <p:spPr>
          <a:xfrm>
            <a:off x="504825" y="1530350"/>
            <a:ext cx="3930015" cy="4581526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01</a:t>
            </a:r>
          </a:p>
          <a:p>
            <a:pPr lvl="1"/>
            <a:r>
              <a:rPr lang="de-DE" noProof="0" dirty="0" smtClean="0"/>
              <a:t>02</a:t>
            </a:r>
          </a:p>
          <a:p>
            <a:pPr lvl="2"/>
            <a:r>
              <a:rPr lang="de-DE" noProof="0" dirty="0" smtClean="0"/>
              <a:t>03</a:t>
            </a:r>
          </a:p>
          <a:p>
            <a:pPr lvl="3"/>
            <a:r>
              <a:rPr lang="de-DE" noProof="0" dirty="0" smtClean="0"/>
              <a:t>04</a:t>
            </a:r>
          </a:p>
          <a:p>
            <a:pPr lvl="4"/>
            <a:r>
              <a:rPr lang="de-DE" noProof="0" dirty="0" smtClean="0"/>
              <a:t>05</a:t>
            </a:r>
          </a:p>
          <a:p>
            <a:pPr lvl="5"/>
            <a:r>
              <a:rPr lang="de-DE" noProof="0" dirty="0" smtClean="0"/>
              <a:t>06</a:t>
            </a:r>
          </a:p>
          <a:p>
            <a:pPr lvl="6"/>
            <a:r>
              <a:rPr lang="de-DE" noProof="0" dirty="0" smtClean="0"/>
              <a:t>07</a:t>
            </a:r>
          </a:p>
          <a:p>
            <a:pPr lvl="7"/>
            <a:r>
              <a:rPr lang="de-DE" noProof="0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  <p:sp>
        <p:nvSpPr>
          <p:cNvPr id="208" name="Inhaltsplatzhalter 13" descr="Spalte links" title="Spalte links"/>
          <p:cNvSpPr>
            <a:spLocks noGrp="1"/>
          </p:cNvSpPr>
          <p:nvPr>
            <p:ph sz="quarter" idx="15" hasCustomPrompt="1"/>
          </p:nvPr>
        </p:nvSpPr>
        <p:spPr>
          <a:xfrm>
            <a:off x="4693920" y="1530350"/>
            <a:ext cx="3950018" cy="4581526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01</a:t>
            </a:r>
          </a:p>
          <a:p>
            <a:pPr lvl="1"/>
            <a:r>
              <a:rPr lang="de-DE" noProof="0" dirty="0" smtClean="0"/>
              <a:t>02</a:t>
            </a:r>
          </a:p>
          <a:p>
            <a:pPr lvl="2"/>
            <a:r>
              <a:rPr lang="de-DE" noProof="0" dirty="0" smtClean="0"/>
              <a:t>03</a:t>
            </a:r>
          </a:p>
          <a:p>
            <a:pPr lvl="3"/>
            <a:r>
              <a:rPr lang="de-DE" noProof="0" dirty="0" smtClean="0"/>
              <a:t>04</a:t>
            </a:r>
          </a:p>
          <a:p>
            <a:pPr lvl="4"/>
            <a:r>
              <a:rPr lang="de-DE" noProof="0" dirty="0" smtClean="0"/>
              <a:t>05</a:t>
            </a:r>
          </a:p>
          <a:p>
            <a:pPr lvl="5"/>
            <a:r>
              <a:rPr lang="de-DE" noProof="0" dirty="0" smtClean="0"/>
              <a:t>06</a:t>
            </a:r>
          </a:p>
          <a:p>
            <a:pPr lvl="6"/>
            <a:r>
              <a:rPr lang="de-DE" noProof="0" dirty="0" smtClean="0"/>
              <a:t>07</a:t>
            </a:r>
          </a:p>
          <a:p>
            <a:pPr lvl="7"/>
            <a:r>
              <a:rPr lang="de-DE" noProof="0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 smtClean="0"/>
              <a:t>Optionale Zeile zur Anzeige des Kapitels</a:t>
            </a:r>
            <a:endParaRPr lang="de-DE" noProof="0" dirty="0"/>
          </a:p>
        </p:txBody>
      </p:sp>
      <p:sp>
        <p:nvSpPr>
          <p:cNvPr id="13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4574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nderformat mit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0" y="2552699"/>
            <a:ext cx="4314825" cy="329700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smtClean="0"/>
              <a:t>Textmasterformat bearbeiten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04825" y="981522"/>
            <a:ext cx="3308350" cy="2536825"/>
          </a:xfrm>
        </p:spPr>
        <p:txBody>
          <a:bodyPr tIns="0" bIns="180000" anchor="b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 smtClean="0"/>
              <a:t>Überschrift mit </a:t>
            </a:r>
            <a:r>
              <a:rPr lang="de-DE" noProof="0" dirty="0" err="1" smtClean="0"/>
              <a:t>Textlauf</a:t>
            </a:r>
            <a:r>
              <a:rPr lang="de-DE" noProof="0" dirty="0" smtClean="0"/>
              <a:t> von unten nach oben</a:t>
            </a:r>
            <a:endParaRPr lang="de-DE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504825" y="3821113"/>
            <a:ext cx="3308349" cy="2549524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3391" y="1030288"/>
            <a:ext cx="4070548" cy="4819650"/>
          </a:xfr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 smtClean="0"/>
              <a:t>01</a:t>
            </a:r>
          </a:p>
          <a:p>
            <a:pPr lvl="1"/>
            <a:r>
              <a:rPr lang="de-DE" dirty="0" smtClean="0"/>
              <a:t>02</a:t>
            </a:r>
          </a:p>
          <a:p>
            <a:pPr lvl="2"/>
            <a:r>
              <a:rPr lang="de-DE" dirty="0" smtClean="0"/>
              <a:t>03</a:t>
            </a:r>
          </a:p>
          <a:p>
            <a:pPr lvl="3"/>
            <a:r>
              <a:rPr lang="de-DE" dirty="0" smtClean="0"/>
              <a:t>04</a:t>
            </a:r>
          </a:p>
          <a:p>
            <a:pPr lvl="4"/>
            <a:r>
              <a:rPr lang="de-DE" dirty="0" smtClean="0"/>
              <a:t>05</a:t>
            </a:r>
            <a:endParaRPr lang="de-DE" dirty="0"/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Optionale Zeile zur Anzeige des Kapitels</a:t>
            </a:r>
            <a:endParaRPr lang="de-DE" dirty="0"/>
          </a:p>
        </p:txBody>
      </p:sp>
      <p:sp>
        <p:nvSpPr>
          <p:cNvPr id="1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206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oard Präsentation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2700" y="0"/>
            <a:ext cx="3813175" cy="4574596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 hasCustomPrompt="1"/>
          </p:nvPr>
        </p:nvSpPr>
        <p:spPr>
          <a:xfrm>
            <a:off x="3813174" y="1"/>
            <a:ext cx="5332413" cy="5349875"/>
          </a:xfrm>
        </p:spPr>
        <p:txBody>
          <a:bodyPr anchor="ctr"/>
          <a:lstStyle>
            <a:lvl1pPr algn="ctr">
              <a:defRPr sz="14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8"/>
            <a:ext cx="5859463" cy="2088232"/>
          </a:xfrm>
        </p:spPr>
        <p:txBody>
          <a:bodyPr/>
          <a:lstStyle>
            <a:lvl1pPr>
              <a:defRPr lang="en-GB" sz="3600" b="1" kern="1200" cap="none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Titelfolie mit Bild</a:t>
            </a:r>
            <a:endParaRPr lang="de-DE" noProof="0" dirty="0"/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324322" y="638212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noProof="0" dirty="0" smtClean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20"/>
          </p:nvPr>
        </p:nvSpPr>
        <p:spPr>
          <a:xfrm>
            <a:off x="504825" y="2997746"/>
            <a:ext cx="3059113" cy="15128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704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nderforma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0" y="2552699"/>
            <a:ext cx="4314825" cy="3297003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smtClean="0"/>
              <a:t>Textmasterformat bearbeiten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Optionale Zeile zur Anzeige des Kapitels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04825" y="981522"/>
            <a:ext cx="3308350" cy="2536825"/>
          </a:xfrm>
        </p:spPr>
        <p:txBody>
          <a:bodyPr tIns="0" bIns="180000" anchor="b"/>
          <a:lstStyle>
            <a:lvl1pPr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 smtClean="0"/>
              <a:t>Überschrift mit </a:t>
            </a:r>
            <a:r>
              <a:rPr lang="de-DE" noProof="0" dirty="0" err="1" smtClean="0"/>
              <a:t>Textlauf</a:t>
            </a:r>
            <a:r>
              <a:rPr lang="de-DE" noProof="0" dirty="0" smtClean="0"/>
              <a:t> von unten nach oben</a:t>
            </a:r>
            <a:endParaRPr lang="de-DE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504825" y="3821113"/>
            <a:ext cx="3308349" cy="2549524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4314825" y="1030289"/>
            <a:ext cx="4329113" cy="5081587"/>
          </a:xfrm>
        </p:spPr>
        <p:txBody>
          <a:bodyPr anchor="ctr"/>
          <a:lstStyle>
            <a:lvl1pPr algn="ctr">
              <a:defRPr sz="14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14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1387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nderformat mit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9"/>
            <a:ext cx="5097463" cy="2304255"/>
          </a:xfrm>
        </p:spPr>
        <p:txBody>
          <a:bodyPr/>
          <a:lstStyle>
            <a:lvl1pPr>
              <a:defRPr lang="en-GB" sz="3600" b="1" kern="1200" cap="none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4573389" y="1021080"/>
            <a:ext cx="4572198" cy="5838508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5" y="3560763"/>
            <a:ext cx="4067968" cy="2288941"/>
          </a:xfrm>
          <a:prstGeom prst="rect">
            <a:avLst/>
          </a:prstGeom>
        </p:spPr>
        <p:txBody>
          <a:bodyPr rIns="180000"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6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1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10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7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 noProof="0" dirty="0" smtClean="0"/>
              <a:t>01</a:t>
            </a:r>
          </a:p>
          <a:p>
            <a:pPr lvl="1"/>
            <a:r>
              <a:rPr lang="de-DE" noProof="0" dirty="0" smtClean="0"/>
              <a:t>02</a:t>
            </a:r>
          </a:p>
          <a:p>
            <a:pPr lvl="2"/>
            <a:r>
              <a:rPr lang="de-DE" noProof="0" dirty="0" smtClean="0"/>
              <a:t>03</a:t>
            </a:r>
          </a:p>
          <a:p>
            <a:pPr lvl="3"/>
            <a:r>
              <a:rPr lang="de-DE" noProof="0" dirty="0" smtClean="0"/>
              <a:t>04</a:t>
            </a:r>
          </a:p>
          <a:p>
            <a:pPr lvl="4"/>
            <a:r>
              <a:rPr lang="de-DE" noProof="0" dirty="0" smtClean="0"/>
              <a:t>05</a:t>
            </a:r>
          </a:p>
          <a:p>
            <a:pPr lvl="5"/>
            <a:r>
              <a:rPr lang="de-DE" noProof="0" dirty="0" smtClean="0"/>
              <a:t>06</a:t>
            </a:r>
          </a:p>
          <a:p>
            <a:pPr lvl="6"/>
            <a:r>
              <a:rPr lang="de-DE" noProof="0" dirty="0" smtClean="0"/>
              <a:t>07</a:t>
            </a:r>
          </a:p>
          <a:p>
            <a:pPr lvl="7"/>
            <a:r>
              <a:rPr lang="de-DE" noProof="0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  <p:sp>
        <p:nvSpPr>
          <p:cNvPr id="1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406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Inhalt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F1F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4" y="1530350"/>
            <a:ext cx="2554289" cy="4840175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3311525" y="1530350"/>
            <a:ext cx="2532064" cy="4840175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6103939" y="1530350"/>
            <a:ext cx="2540000" cy="4840175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 smtClean="0"/>
              <a:t>Optionale Zeile zur Anzeige des Kapitels</a:t>
            </a:r>
            <a:endParaRPr lang="de-DE" noProof="0" dirty="0"/>
          </a:p>
        </p:txBody>
      </p:sp>
      <p:sp>
        <p:nvSpPr>
          <p:cNvPr id="15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953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zeiliger Inhalt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23"/>
          <p:cNvSpPr>
            <a:spLocks noGrp="1"/>
          </p:cNvSpPr>
          <p:nvPr>
            <p:ph type="body" sz="quarter" idx="29"/>
          </p:nvPr>
        </p:nvSpPr>
        <p:spPr>
          <a:xfrm>
            <a:off x="0" y="1"/>
            <a:ext cx="7607300" cy="664632"/>
          </a:xfrm>
          <a:solidFill>
            <a:srgbClr val="E6F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5" y="4846174"/>
            <a:ext cx="2554288" cy="1524353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3311525" y="4846174"/>
            <a:ext cx="2532063" cy="1524353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6103938" y="4846174"/>
            <a:ext cx="2540000" cy="1524353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2" name="Inhaltsplatzhalter 13" descr="Spalte links" title="Spalte links"/>
          <p:cNvSpPr>
            <a:spLocks noGrp="1"/>
          </p:cNvSpPr>
          <p:nvPr>
            <p:ph sz="quarter" idx="19" hasCustomPrompt="1"/>
          </p:nvPr>
        </p:nvSpPr>
        <p:spPr>
          <a:xfrm>
            <a:off x="504825" y="1530706"/>
            <a:ext cx="2554288" cy="3050822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3" name="Inhaltsplatzhalter 15" descr="Spalte mitte" title="Spalte mitte"/>
          <p:cNvSpPr>
            <a:spLocks noGrp="1"/>
          </p:cNvSpPr>
          <p:nvPr>
            <p:ph sz="quarter" idx="20" hasCustomPrompt="1"/>
          </p:nvPr>
        </p:nvSpPr>
        <p:spPr>
          <a:xfrm>
            <a:off x="3311525" y="1530706"/>
            <a:ext cx="2532063" cy="3050822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5" name="Inhaltsplatzhalter 17" descr="Spalte rechts" title="Spalte rechts"/>
          <p:cNvSpPr>
            <a:spLocks noGrp="1"/>
          </p:cNvSpPr>
          <p:nvPr>
            <p:ph sz="quarter" idx="21" hasCustomPrompt="1"/>
          </p:nvPr>
        </p:nvSpPr>
        <p:spPr>
          <a:xfrm>
            <a:off x="6103938" y="1530706"/>
            <a:ext cx="2540000" cy="3050822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2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79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zeilig Bild und Inhalt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5" y="4089068"/>
            <a:ext cx="2554288" cy="1788998"/>
          </a:xfrm>
          <a:prstGeom prst="rect">
            <a:avLst/>
          </a:prstGeom>
        </p:spPr>
        <p:txBody>
          <a:bodyPr rIns="479988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3311525" y="4089068"/>
            <a:ext cx="2532063" cy="1788998"/>
          </a:xfrm>
          <a:prstGeom prst="rect">
            <a:avLst/>
          </a:prstGeom>
        </p:spPr>
        <p:txBody>
          <a:bodyPr rIns="479988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6103938" y="4089068"/>
            <a:ext cx="2540000" cy="1788998"/>
          </a:xfrm>
          <a:prstGeom prst="rect">
            <a:avLst/>
          </a:prstGeom>
        </p:spPr>
        <p:txBody>
          <a:bodyPr rIns="479988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 hasCustomPrompt="1"/>
          </p:nvPr>
        </p:nvSpPr>
        <p:spPr>
          <a:xfrm>
            <a:off x="504825" y="1540013"/>
            <a:ext cx="2554288" cy="2047291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 hasCustomPrompt="1"/>
          </p:nvPr>
        </p:nvSpPr>
        <p:spPr>
          <a:xfrm>
            <a:off x="3311525" y="1540013"/>
            <a:ext cx="2532063" cy="2047291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 hasCustomPrompt="1"/>
          </p:nvPr>
        </p:nvSpPr>
        <p:spPr>
          <a:xfrm>
            <a:off x="6103938" y="1540013"/>
            <a:ext cx="2540000" cy="2047291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 smtClean="0"/>
              <a:t>Optionale Zeile zur Anzeige des Kapitels</a:t>
            </a:r>
            <a:endParaRPr lang="de-DE" noProof="0" dirty="0"/>
          </a:p>
        </p:txBody>
      </p:sp>
      <p:sp>
        <p:nvSpPr>
          <p:cNvPr id="2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736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zeilig Bild und Inhalt 4-spaltig Typ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6" y="3830775"/>
            <a:ext cx="1784350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2547938" y="1538114"/>
            <a:ext cx="1766887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4565595" y="3830775"/>
            <a:ext cx="1798694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 hasCustomPrompt="1"/>
          </p:nvPr>
        </p:nvSpPr>
        <p:spPr>
          <a:xfrm>
            <a:off x="504826" y="1540011"/>
            <a:ext cx="1784350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 hasCustomPrompt="1"/>
          </p:nvPr>
        </p:nvSpPr>
        <p:spPr>
          <a:xfrm>
            <a:off x="2547938" y="3831139"/>
            <a:ext cx="1766887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 hasCustomPrompt="1"/>
          </p:nvPr>
        </p:nvSpPr>
        <p:spPr>
          <a:xfrm>
            <a:off x="4565595" y="1540011"/>
            <a:ext cx="1798694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15" name="Inhaltsplatzhalter 17" descr="Spalte rechts" title="Spalte rechts"/>
          <p:cNvSpPr>
            <a:spLocks noGrp="1"/>
          </p:cNvSpPr>
          <p:nvPr>
            <p:ph sz="quarter" idx="25" hasCustomPrompt="1"/>
          </p:nvPr>
        </p:nvSpPr>
        <p:spPr>
          <a:xfrm>
            <a:off x="6611939" y="1538114"/>
            <a:ext cx="1778000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611939" y="3831139"/>
            <a:ext cx="1777999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 smtClean="0"/>
              <a:t>Optionale Zeile zur Anzeige des Kapitels</a:t>
            </a:r>
            <a:endParaRPr lang="de-DE" noProof="0" dirty="0"/>
          </a:p>
        </p:txBody>
      </p:sp>
      <p:sp>
        <p:nvSpPr>
          <p:cNvPr id="2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4830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zeilig Bild und Inhalt 4-spaltig Typ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6" y="3830400"/>
            <a:ext cx="1784350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2547938" y="3830400"/>
            <a:ext cx="1766887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4565595" y="3830400"/>
            <a:ext cx="1798694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 hasCustomPrompt="1"/>
          </p:nvPr>
        </p:nvSpPr>
        <p:spPr>
          <a:xfrm>
            <a:off x="504826" y="1540800"/>
            <a:ext cx="1784350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 hasCustomPrompt="1"/>
          </p:nvPr>
        </p:nvSpPr>
        <p:spPr>
          <a:xfrm>
            <a:off x="2547938" y="1540800"/>
            <a:ext cx="1766887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 hasCustomPrompt="1"/>
          </p:nvPr>
        </p:nvSpPr>
        <p:spPr>
          <a:xfrm>
            <a:off x="4565595" y="1540800"/>
            <a:ext cx="1798694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15" name="Inhaltsplatzhalter 17" descr="Spalte rechts" title="Spalte rechts"/>
          <p:cNvSpPr>
            <a:spLocks noGrp="1"/>
          </p:cNvSpPr>
          <p:nvPr>
            <p:ph sz="quarter" idx="25" hasCustomPrompt="1"/>
          </p:nvPr>
        </p:nvSpPr>
        <p:spPr>
          <a:xfrm>
            <a:off x="6611939" y="3830400"/>
            <a:ext cx="1778000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1</a:t>
            </a:r>
          </a:p>
          <a:p>
            <a:pPr lvl="1"/>
            <a:r>
              <a:rPr lang="de-DE" noProof="0" dirty="0" smtClean="0"/>
              <a:t>2</a:t>
            </a:r>
          </a:p>
          <a:p>
            <a:pPr lvl="2"/>
            <a:r>
              <a:rPr lang="de-DE" noProof="0" dirty="0" smtClean="0"/>
              <a:t>3</a:t>
            </a:r>
          </a:p>
          <a:p>
            <a:pPr lvl="3"/>
            <a:r>
              <a:rPr lang="de-DE" noProof="0" dirty="0" smtClean="0"/>
              <a:t>4</a:t>
            </a:r>
          </a:p>
          <a:p>
            <a:pPr lvl="4"/>
            <a:r>
              <a:rPr lang="de-DE" noProof="0" dirty="0" smtClean="0"/>
              <a:t>5</a:t>
            </a:r>
          </a:p>
          <a:p>
            <a:pPr lvl="5"/>
            <a:r>
              <a:rPr lang="de-DE" noProof="0" dirty="0" smtClean="0"/>
              <a:t>6</a:t>
            </a:r>
          </a:p>
          <a:p>
            <a:pPr lvl="6"/>
            <a:r>
              <a:rPr lang="de-DE" noProof="0" dirty="0" smtClean="0"/>
              <a:t>7</a:t>
            </a:r>
          </a:p>
          <a:p>
            <a:pPr lvl="7"/>
            <a:r>
              <a:rPr lang="de-DE" noProof="0" dirty="0" smtClean="0"/>
              <a:t>8</a:t>
            </a:r>
          </a:p>
          <a:p>
            <a:pPr lvl="8"/>
            <a:r>
              <a:rPr lang="de-DE" noProof="0" dirty="0" smtClean="0"/>
              <a:t>9</a:t>
            </a:r>
            <a:endParaRPr lang="de-DE" noProof="0" dirty="0"/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611939" y="1540800"/>
            <a:ext cx="1777999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 smtClean="0"/>
              <a:t>Optionale Zeile zur Anzeige des Kapitels</a:t>
            </a:r>
            <a:endParaRPr lang="de-DE" noProof="0" dirty="0"/>
          </a:p>
        </p:txBody>
      </p:sp>
      <p:sp>
        <p:nvSpPr>
          <p:cNvPr id="2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850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JOBS\19_DMCGROUP\PP_AKTUELL_2014\RES\16zu9_Grid_PNG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90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341939" y="6929"/>
            <a:ext cx="3302000" cy="4839244"/>
          </a:xfrm>
          <a:solidFill>
            <a:srgbClr val="EF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5341937" cy="6352030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602288" y="3308350"/>
            <a:ext cx="3041650" cy="1561604"/>
          </a:xfrm>
          <a:prstGeom prst="rect">
            <a:avLst/>
          </a:prstGeom>
        </p:spPr>
        <p:txBody>
          <a:bodyPr rIns="180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6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 smtClean="0"/>
              <a:t>Untertitel</a:t>
            </a:r>
          </a:p>
          <a:p>
            <a:pPr lvl="1"/>
            <a:r>
              <a:rPr lang="de-DE" noProof="0" dirty="0" smtClean="0"/>
              <a:t>Text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73526" y="765498"/>
            <a:ext cx="4570414" cy="2520280"/>
          </a:xfrm>
        </p:spPr>
        <p:txBody>
          <a:bodyPr/>
          <a:lstStyle>
            <a:lvl1pPr>
              <a:defRPr sz="3600">
                <a:solidFill>
                  <a:srgbClr val="007D8C"/>
                </a:solidFill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324322" y="638212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3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341939" y="6929"/>
            <a:ext cx="3302000" cy="4839244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5341937" cy="6352030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602288" y="3308350"/>
            <a:ext cx="3041650" cy="1561604"/>
          </a:xfrm>
          <a:prstGeom prst="rect">
            <a:avLst/>
          </a:prstGeom>
        </p:spPr>
        <p:txBody>
          <a:bodyPr rIns="180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6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 smtClean="0"/>
              <a:t>Untertitel</a:t>
            </a:r>
          </a:p>
          <a:p>
            <a:pPr lvl="1"/>
            <a:r>
              <a:rPr lang="de-DE" noProof="0" dirty="0" smtClean="0"/>
              <a:t>Text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13175" y="765498"/>
            <a:ext cx="4830764" cy="252028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324322" y="638212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10101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-1" y="1"/>
            <a:ext cx="3813175" cy="6364287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813175" y="6929"/>
            <a:ext cx="3560763" cy="4573009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24" y="3314700"/>
            <a:ext cx="3059113" cy="20593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6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 smtClean="0"/>
              <a:t>Untertitel</a:t>
            </a:r>
          </a:p>
          <a:p>
            <a:pPr lvl="1"/>
            <a:r>
              <a:rPr lang="de-DE" noProof="0" dirty="0" smtClean="0"/>
              <a:t>Text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8"/>
            <a:ext cx="5859463" cy="2304256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213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-1" y="1"/>
            <a:ext cx="3813175" cy="6352029"/>
          </a:xfrm>
          <a:solidFill>
            <a:srgbClr val="496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813175" y="6929"/>
            <a:ext cx="3560763" cy="4573009"/>
          </a:xfrm>
          <a:solidFill>
            <a:srgbClr val="B1D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24" y="3314700"/>
            <a:ext cx="3059113" cy="20593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6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 smtClean="0"/>
              <a:t>Untertitel</a:t>
            </a:r>
          </a:p>
          <a:p>
            <a:pPr lvl="1"/>
            <a:r>
              <a:rPr lang="de-DE" noProof="0" dirty="0" smtClean="0"/>
              <a:t>Text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8"/>
            <a:ext cx="5859463" cy="2304256"/>
          </a:xfrm>
        </p:spPr>
        <p:txBody>
          <a:bodyPr/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4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D7D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309938" y="1030288"/>
            <a:ext cx="5334000" cy="4819416"/>
          </a:xfrm>
          <a:prstGeom prst="rect">
            <a:avLst/>
          </a:prstGeom>
        </p:spPr>
        <p:txBody>
          <a:bodyPr wrap="square" tIns="0"/>
          <a:lstStyle>
            <a:lvl1pPr marL="0" algn="l" defTabSz="1219170" rtl="0" eaLnBrk="1" latinLnBrk="0" hangingPunct="1">
              <a:spcAft>
                <a:spcPts val="4800"/>
              </a:spcAft>
              <a:defRPr lang="de-DE" sz="16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01</a:t>
            </a:r>
          </a:p>
          <a:p>
            <a:pPr marL="0" marR="0" lvl="1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02</a:t>
            </a:r>
          </a:p>
          <a:p>
            <a:pPr marL="0" marR="0" lvl="2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03</a:t>
            </a:r>
          </a:p>
          <a:p>
            <a:pPr marL="0" marR="0" lvl="3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04</a:t>
            </a:r>
          </a:p>
          <a:p>
            <a:pPr marL="0" marR="0" lvl="4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 smtClean="0"/>
              <a:t>05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000" y="768350"/>
            <a:ext cx="2678046" cy="4389636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1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5134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trenner mit Freist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700"/>
            <a:ext cx="4314825" cy="3325366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4314825" y="1530705"/>
            <a:ext cx="4830762" cy="4839820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4" y="3560763"/>
            <a:ext cx="3562351" cy="2288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 cap="none" baseline="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100"/>
            </a:lvl8pPr>
            <a:lvl9pPr>
              <a:lnSpc>
                <a:spcPct val="100000"/>
              </a:lnSpc>
              <a:defRPr sz="800"/>
            </a:lvl9pPr>
          </a:lstStyle>
          <a:p>
            <a:pPr lvl="0"/>
            <a:r>
              <a:rPr lang="de-DE" noProof="0" dirty="0" smtClean="0"/>
              <a:t>01</a:t>
            </a:r>
          </a:p>
          <a:p>
            <a:pPr lvl="1"/>
            <a:r>
              <a:rPr lang="de-DE" noProof="0" dirty="0" smtClean="0"/>
              <a:t>02</a:t>
            </a:r>
          </a:p>
          <a:p>
            <a:pPr lvl="2"/>
            <a:r>
              <a:rPr lang="de-DE" noProof="0" dirty="0" smtClean="0"/>
              <a:t>03</a:t>
            </a:r>
          </a:p>
          <a:p>
            <a:pPr lvl="3"/>
            <a:r>
              <a:rPr lang="de-DE" noProof="0" dirty="0" smtClean="0"/>
              <a:t>04</a:t>
            </a:r>
          </a:p>
          <a:p>
            <a:pPr lvl="4"/>
            <a:r>
              <a:rPr lang="de-DE" noProof="0" dirty="0" smtClean="0"/>
              <a:t>05</a:t>
            </a:r>
          </a:p>
          <a:p>
            <a:pPr lvl="5"/>
            <a:r>
              <a:rPr lang="de-DE" noProof="0" dirty="0" smtClean="0"/>
              <a:t>06</a:t>
            </a:r>
          </a:p>
          <a:p>
            <a:pPr lvl="6"/>
            <a:r>
              <a:rPr lang="de-DE" noProof="0" dirty="0" smtClean="0"/>
              <a:t>07</a:t>
            </a:r>
          </a:p>
          <a:p>
            <a:pPr lvl="7"/>
            <a:r>
              <a:rPr lang="de-DE" noProof="0" dirty="0" smtClean="0"/>
              <a:t>08</a:t>
            </a:r>
          </a:p>
          <a:p>
            <a:pPr lvl="8"/>
            <a:r>
              <a:rPr lang="de-DE" noProof="0" dirty="0" smtClean="0"/>
              <a:t>09</a:t>
            </a:r>
            <a:endParaRPr lang="de-DE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04824" y="0"/>
            <a:ext cx="5859464" cy="3308349"/>
          </a:xfrm>
        </p:spPr>
        <p:txBody>
          <a:bodyPr tIns="21600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13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84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6929"/>
            <a:ext cx="3816480" cy="5842775"/>
          </a:xfrm>
          <a:solidFill>
            <a:srgbClr val="EF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 smtClean="0"/>
              <a:t>Textmasterformat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3815425" y="1028701"/>
            <a:ext cx="5330162" cy="5341826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 smtClean="0"/>
              <a:t>Neues Bild hochladen</a:t>
            </a:r>
            <a:endParaRPr lang="de-DE" noProof="0" dirty="0"/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504824" y="3560763"/>
            <a:ext cx="3059113" cy="2288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 cap="none" baseline="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100"/>
            </a:lvl8pPr>
            <a:lvl9pPr>
              <a:lnSpc>
                <a:spcPct val="100000"/>
              </a:lnSpc>
              <a:defRPr sz="8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04825" y="0"/>
            <a:ext cx="5859463" cy="2853729"/>
          </a:xfrm>
        </p:spPr>
        <p:txBody>
          <a:bodyPr tIns="216000"/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sz="6000" dirty="0" smtClean="0">
                <a:solidFill>
                  <a:schemeClr val="accent5"/>
                </a:solidFill>
              </a:rPr>
              <a:t>01</a:t>
            </a:r>
            <a:r>
              <a:rPr lang="de-DE" dirty="0" smtClean="0">
                <a:solidFill>
                  <a:schemeClr val="accent5"/>
                </a:solidFill>
              </a:rPr>
              <a:t/>
            </a:r>
            <a:br>
              <a:rPr lang="de-DE" dirty="0" smtClean="0">
                <a:solidFill>
                  <a:schemeClr val="accent5"/>
                </a:solidFill>
              </a:rPr>
            </a:br>
            <a:r>
              <a:rPr lang="de-DE" dirty="0" err="1" smtClean="0">
                <a:solidFill>
                  <a:schemeClr val="accent5"/>
                </a:solidFill>
              </a:rPr>
              <a:t>Kapiteltrenner</a:t>
            </a:r>
            <a:r>
              <a:rPr lang="de-DE" dirty="0" smtClean="0">
                <a:solidFill>
                  <a:schemeClr val="accent5"/>
                </a:solidFill>
              </a:rPr>
              <a:t/>
            </a:r>
            <a:br>
              <a:rPr lang="de-DE" dirty="0" smtClean="0">
                <a:solidFill>
                  <a:schemeClr val="accent5"/>
                </a:solidFill>
              </a:rPr>
            </a:br>
            <a:r>
              <a:rPr lang="de-DE" dirty="0" smtClean="0">
                <a:solidFill>
                  <a:schemeClr val="accent5"/>
                </a:solidFill>
              </a:rPr>
              <a:t>mit Bild</a:t>
            </a:r>
            <a:br>
              <a:rPr lang="de-DE" dirty="0" smtClean="0">
                <a:solidFill>
                  <a:schemeClr val="accent5"/>
                </a:solidFill>
              </a:rPr>
            </a:br>
            <a:endParaRPr lang="de-DE" noProof="0" dirty="0"/>
          </a:p>
        </p:txBody>
      </p:sp>
      <p:sp>
        <p:nvSpPr>
          <p:cNvPr id="13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  <a:ex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004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 title="Standard-Headline"/>
          <p:cNvSpPr>
            <a:spLocks noGrp="1"/>
          </p:cNvSpPr>
          <p:nvPr>
            <p:ph type="title"/>
          </p:nvPr>
        </p:nvSpPr>
        <p:spPr>
          <a:xfrm>
            <a:off x="501927" y="261939"/>
            <a:ext cx="6865661" cy="768350"/>
          </a:xfrm>
          <a:prstGeom prst="rect">
            <a:avLst/>
          </a:prstGeom>
        </p:spPr>
        <p:txBody>
          <a:bodyPr vert="horz" wrap="square" lIns="0" tIns="180000" rIns="0" bIns="0" rtlCol="0" anchor="t">
            <a:noAutofit/>
          </a:bodyPr>
          <a:lstStyle/>
          <a:p>
            <a:r>
              <a:rPr lang="de-DE" noProof="0" dirty="0" smtClean="0"/>
              <a:t>Überschrift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02626" y="6472795"/>
            <a:ext cx="7740000" cy="12535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© Allianz Lebensversicherungs-AG | L-FK-FVB | 2019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45202" y="6493950"/>
            <a:ext cx="399663" cy="36563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800" b="0">
                <a:solidFill>
                  <a:schemeClr val="tx1"/>
                </a:solidFill>
              </a:defRPr>
            </a:lvl1pPr>
          </a:lstStyle>
          <a:p>
            <a:fld id="{61201FF1-C63B-412E-ABF0-3D0E918900AC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2794" y="-216000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502628" y="-217905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546816" y="-206475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09676" y="-213831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645566" y="-202665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 flipH="1">
            <a:off x="-235201" y="1273175"/>
            <a:ext cx="162067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501927" y="1274400"/>
            <a:ext cx="8142011" cy="4837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01</a:t>
            </a:r>
          </a:p>
          <a:p>
            <a:pPr lvl="1"/>
            <a:r>
              <a:rPr lang="de-DE" dirty="0" smtClean="0"/>
              <a:t>02</a:t>
            </a:r>
          </a:p>
          <a:p>
            <a:pPr lvl="2"/>
            <a:r>
              <a:rPr lang="de-DE" dirty="0" smtClean="0"/>
              <a:t>03</a:t>
            </a:r>
          </a:p>
          <a:p>
            <a:pPr lvl="3"/>
            <a:r>
              <a:rPr lang="de-DE" dirty="0" smtClean="0"/>
              <a:t>04</a:t>
            </a:r>
          </a:p>
          <a:p>
            <a:pPr lvl="4"/>
            <a:r>
              <a:rPr lang="de-DE" dirty="0" smtClean="0"/>
              <a:t>05</a:t>
            </a:r>
          </a:p>
          <a:p>
            <a:pPr lvl="5"/>
            <a:r>
              <a:rPr lang="de-DE" dirty="0" smtClean="0"/>
              <a:t>06</a:t>
            </a:r>
          </a:p>
          <a:p>
            <a:pPr lvl="6"/>
            <a:r>
              <a:rPr lang="de-DE" dirty="0" smtClean="0"/>
              <a:t>07</a:t>
            </a:r>
          </a:p>
          <a:p>
            <a:pPr lvl="7"/>
            <a:r>
              <a:rPr lang="de-DE" dirty="0" smtClean="0"/>
              <a:t>08</a:t>
            </a:r>
          </a:p>
          <a:p>
            <a:pPr lvl="8"/>
            <a:r>
              <a:rPr lang="de-DE" dirty="0" smtClean="0"/>
              <a:t>09</a:t>
            </a:r>
            <a:endParaRPr lang="de-DE" dirty="0"/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5201" y="1529080"/>
            <a:ext cx="162067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4572093" y="6893798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01927" y="6891893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2546115" y="6903323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6608975" y="6895967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8644865" y="6907133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8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4" r:id="rId2"/>
    <p:sldLayoutId id="2147483740" r:id="rId3"/>
    <p:sldLayoutId id="2147483772" r:id="rId4"/>
    <p:sldLayoutId id="2147483702" r:id="rId5"/>
    <p:sldLayoutId id="2147483771" r:id="rId6"/>
    <p:sldLayoutId id="2147483706" r:id="rId7"/>
    <p:sldLayoutId id="2147483710" r:id="rId8"/>
    <p:sldLayoutId id="2147483708" r:id="rId9"/>
    <p:sldLayoutId id="2147483714" r:id="rId10"/>
    <p:sldLayoutId id="2147483716" r:id="rId11"/>
    <p:sldLayoutId id="2147483745" r:id="rId12"/>
    <p:sldLayoutId id="2147483768" r:id="rId13"/>
    <p:sldLayoutId id="2147483769" r:id="rId14"/>
    <p:sldLayoutId id="2147483762" r:id="rId15"/>
    <p:sldLayoutId id="2147483770" r:id="rId16"/>
    <p:sldLayoutId id="2147483766" r:id="rId17"/>
    <p:sldLayoutId id="2147483739" r:id="rId18"/>
    <p:sldLayoutId id="2147483719" r:id="rId19"/>
    <p:sldLayoutId id="2147483767" r:id="rId20"/>
    <p:sldLayoutId id="2147483748" r:id="rId21"/>
    <p:sldLayoutId id="2147483724" r:id="rId22"/>
    <p:sldLayoutId id="2147483725" r:id="rId23"/>
    <p:sldLayoutId id="2147483726" r:id="rId24"/>
    <p:sldLayoutId id="2147483729" r:id="rId25"/>
    <p:sldLayoutId id="2147483742" r:id="rId26"/>
    <p:sldLayoutId id="2147483733" r:id="rId2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219170" rtl="0" eaLnBrk="1" latinLnBrk="0" hangingPunct="1">
        <a:spcBef>
          <a:spcPct val="0"/>
        </a:spcBef>
        <a:buNone/>
        <a:defRPr sz="26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600" b="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179388" marR="0" indent="-179388" algn="l" defTabSz="1219170" rtl="0" eaLnBrk="1" fontAlgn="auto" latinLnBrk="0" hangingPunct="1">
        <a:lnSpc>
          <a:spcPct val="100000"/>
        </a:lnSpc>
        <a:spcBef>
          <a:spcPts val="200"/>
        </a:spcBef>
        <a:spcAft>
          <a:spcPts val="200"/>
        </a:spcAft>
        <a:buClrTx/>
        <a:buSzTx/>
        <a:buFont typeface="Arial" panose="020B0604020202020204" pitchFamily="34" charset="0"/>
        <a:buChar char="•"/>
        <a:tabLst/>
        <a:defRPr lang="en-GB" sz="16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54013" indent="-179388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237061" indent="-237061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tx1"/>
        </a:buClr>
        <a:buFont typeface="+mj-lt"/>
        <a:buAutoNum type="arabi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9388" indent="-179388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22764" indent="-122764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+mj-lt"/>
        <a:buAutoNum type="arabicParenR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schaftsgaertner.com/" TargetMode="External"/><Relationship Id="rId2" Type="http://schemas.openxmlformats.org/officeDocument/2006/relationships/hyperlink" Target="http://www.galabau.de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GaLaBau</a:t>
            </a:r>
            <a:r>
              <a:rPr lang="de-DE" dirty="0" smtClean="0"/>
              <a:t>- Vorsorgekonzept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4294967295"/>
          </p:nvPr>
        </p:nvSpPr>
        <p:spPr>
          <a:xfrm>
            <a:off x="504824" y="2421682"/>
            <a:ext cx="3059113" cy="1528762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Firmen/Vertrieb/Beratung</a:t>
            </a:r>
            <a:br>
              <a:rPr lang="de-DE" dirty="0" smtClean="0"/>
            </a:br>
            <a:r>
              <a:rPr lang="de-DE" dirty="0" smtClean="0"/>
              <a:t>L-FK-FVB / Stuttgart </a:t>
            </a:r>
            <a:r>
              <a:rPr lang="de-DE" dirty="0" smtClean="0"/>
              <a:t>2020</a:t>
            </a:r>
            <a:endParaRPr lang="de-DE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5" y="5999095"/>
            <a:ext cx="1255425" cy="71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4" y="4221882"/>
            <a:ext cx="125542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ildplatzhalter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1" name="Picture 2" descr="L:\FVB\WORK\Referat-B\BLL\B-Team\05_Vermarktung\Keyvisual\2016\Final\Logo-Signatur\Signatur 5-Zeilen\jpg\Signatur_1_KV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838" y="2052489"/>
            <a:ext cx="5331750" cy="333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39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Antragsstellung - </a:t>
            </a:r>
            <a:r>
              <a:rPr lang="de-DE" dirty="0" err="1" smtClean="0"/>
              <a:t>bAV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8338" y="1557586"/>
            <a:ext cx="662473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Rechteck 3"/>
          <p:cNvSpPr/>
          <p:nvPr/>
        </p:nvSpPr>
        <p:spPr>
          <a:xfrm>
            <a:off x="468338" y="2097266"/>
            <a:ext cx="6624736" cy="176457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828378" y="1701602"/>
            <a:ext cx="460851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Antragsverfahren - </a:t>
            </a:r>
            <a:r>
              <a:rPr lang="de-DE" sz="1400" b="1" dirty="0" err="1" smtClean="0">
                <a:solidFill>
                  <a:schemeClr val="bg1"/>
                </a:solidFill>
              </a:rPr>
              <a:t>bAV</a:t>
            </a:r>
            <a:endParaRPr lang="de-DE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6370" y="2333223"/>
            <a:ext cx="5832648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b="1" dirty="0" smtClean="0"/>
              <a:t>FID</a:t>
            </a:r>
            <a:r>
              <a:rPr lang="de-DE" sz="1400" dirty="0" smtClean="0"/>
              <a:t>: GV 210 – </a:t>
            </a:r>
            <a:r>
              <a:rPr lang="de-DE" sz="1400" dirty="0" err="1" smtClean="0"/>
              <a:t>GaLaBau</a:t>
            </a:r>
            <a:r>
              <a:rPr lang="de-DE" sz="1400" dirty="0" smtClean="0"/>
              <a:t> (über verwaltende Stelle)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Alles, das nicht durch GV 210 abgedeckt wird: GV 200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b="1" dirty="0" smtClean="0"/>
              <a:t>FIR</a:t>
            </a:r>
            <a:r>
              <a:rPr lang="de-DE" sz="1400" dirty="0" smtClean="0"/>
              <a:t>: Verwendung AZL-Standardformulare;</a:t>
            </a:r>
            <a:r>
              <a:rPr lang="de-DE" sz="1400" dirty="0"/>
              <a:t> </a:t>
            </a:r>
            <a:r>
              <a:rPr lang="de-DE" sz="1400" dirty="0" smtClean="0"/>
              <a:t>                              besondere Vereinbarung: „</a:t>
            </a:r>
            <a:r>
              <a:rPr lang="de-DE" sz="1400" dirty="0" err="1" smtClean="0"/>
              <a:t>GaLaBau</a:t>
            </a:r>
            <a:r>
              <a:rPr lang="de-DE" sz="1400" dirty="0" smtClean="0"/>
              <a:t>-Vorsorgekonzept“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372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Aufnahmeverfahren - </a:t>
            </a:r>
            <a:r>
              <a:rPr lang="de-DE" dirty="0" err="1" smtClean="0"/>
              <a:t>bAV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8338" y="1197546"/>
            <a:ext cx="7200800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612354" y="1341852"/>
            <a:ext cx="691276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Aufnahmeverfahren - </a:t>
            </a:r>
            <a:r>
              <a:rPr lang="de-DE" sz="1400" b="1" dirty="0" err="1" smtClean="0">
                <a:solidFill>
                  <a:schemeClr val="bg1"/>
                </a:solidFill>
              </a:rPr>
              <a:t>bAV</a:t>
            </a:r>
            <a:endParaRPr lang="de-DE" sz="1400" b="1" dirty="0" smtClean="0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8338" y="1737226"/>
            <a:ext cx="7200800" cy="3708792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756370" y="1917626"/>
            <a:ext cx="6912768" cy="34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b="1" dirty="0" smtClean="0"/>
              <a:t>FID: </a:t>
            </a:r>
          </a:p>
          <a:p>
            <a:r>
              <a:rPr lang="de-DE" sz="1400" b="1" dirty="0" smtClean="0"/>
              <a:t>      </a:t>
            </a:r>
            <a:r>
              <a:rPr lang="de-DE" sz="1400" dirty="0" smtClean="0"/>
              <a:t>Reine Altersvorsorge: listenmäßige Anmeldung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b="1" dirty="0" smtClean="0"/>
              <a:t>B optional: </a:t>
            </a:r>
          </a:p>
          <a:p>
            <a:r>
              <a:rPr lang="de-DE" sz="1400" b="1" dirty="0"/>
              <a:t> </a:t>
            </a:r>
            <a:r>
              <a:rPr lang="de-DE" sz="1400" b="1" dirty="0" smtClean="0"/>
              <a:t>     </a:t>
            </a:r>
            <a:r>
              <a:rPr lang="de-DE" sz="1400" dirty="0" smtClean="0"/>
              <a:t>AG-Dienstobliegenheitserklärung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b="1" dirty="0" smtClean="0"/>
              <a:t>BR optional:</a:t>
            </a:r>
          </a:p>
          <a:p>
            <a:pPr marL="0" lvl="1"/>
            <a:r>
              <a:rPr lang="de-DE" sz="1600" dirty="0" smtClean="0"/>
              <a:t>     - </a:t>
            </a: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bis zu garantierter Monatsrente ≤ 750 EUR: </a:t>
            </a: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Eigen-Dienstobliegenheitserklärung </a:t>
            </a: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    (</a:t>
            </a: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Voraussetzung: innerhalb 12 Monaten nach Abschluss </a:t>
            </a: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Gruppenvertrag bzw.</a:t>
            </a:r>
            <a:b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     18 Monate (inkl. einer ggf. vereinbarten Probezeit) nach Diensteintritt</a:t>
            </a: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 mit Eigen-DO, </a:t>
            </a: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     danach Gesundheitserklärung</a:t>
            </a: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  <a:b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    - </a:t>
            </a: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ab garantierter Monatsrente &gt; 750 EUR: Gesundheitserklärung; </a:t>
            </a:r>
            <a:endParaRPr lang="de-DE" altLang="de-DE" sz="1400" dirty="0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lvl="1"/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    max</a:t>
            </a:r>
            <a:r>
              <a:rPr lang="de-DE" altLang="de-DE" sz="1400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. Eintrittsalter: 50 </a:t>
            </a: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Jahre</a:t>
            </a:r>
          </a:p>
          <a:p>
            <a:pPr marL="0" lvl="1"/>
            <a:endParaRPr lang="de-DE" altLang="de-DE" sz="1400" dirty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de-DE" altLang="de-DE" sz="14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FIR: </a:t>
            </a:r>
          </a:p>
          <a:p>
            <a:pPr marL="0" lvl="1"/>
            <a:r>
              <a:rPr lang="de-DE" altLang="de-DE" sz="1400" b="1" dirty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altLang="de-DE" sz="14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de-DE" altLang="de-DE" sz="14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Aufnahmeverfahren und Risikoüberprüfung gemäß den AZL-Spielregeln</a:t>
            </a:r>
            <a:endParaRPr lang="de-DE" altLang="de-DE" sz="1400" dirty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92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Vertriebsunterstützung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40346" y="1737227"/>
            <a:ext cx="8064896" cy="3168352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828378" y="2025259"/>
            <a:ext cx="7344816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Aktuelle Information und Materiealien auch in AMIS Online und im Maklerprotal (nach Login) in Leben Firmen / Verkauf / </a:t>
            </a:r>
            <a:r>
              <a:rPr lang="de-DE" sz="1400" dirty="0" err="1" smtClean="0"/>
              <a:t>BranchenLösungen</a:t>
            </a:r>
            <a:r>
              <a:rPr lang="de-DE" sz="1400" dirty="0" smtClean="0"/>
              <a:t> leben / </a:t>
            </a:r>
            <a:r>
              <a:rPr lang="de-DE" sz="1400" dirty="0" err="1" smtClean="0"/>
              <a:t>GaLaBau</a:t>
            </a:r>
            <a:endParaRPr lang="de-DE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Information zur Branche und zu den Mitgliedsunternehmen:</a:t>
            </a:r>
          </a:p>
          <a:p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smtClean="0">
                <a:solidFill>
                  <a:srgbClr val="FF0000"/>
                </a:solidFill>
              </a:rPr>
              <a:t>     </a:t>
            </a:r>
            <a:r>
              <a:rPr lang="de-DE" altLang="de-DE" sz="1400" dirty="0" smtClean="0">
                <a:hlinkClick r:id="rId2"/>
              </a:rPr>
              <a:t>www.galabau.de</a:t>
            </a:r>
            <a:r>
              <a:rPr lang="de-DE" altLang="de-DE" sz="1400" dirty="0" smtClean="0"/>
              <a:t> </a:t>
            </a:r>
            <a:r>
              <a:rPr lang="de-DE" altLang="de-DE" sz="1400" dirty="0"/>
              <a:t>(Fachbetriebssuche) </a:t>
            </a:r>
            <a:br>
              <a:rPr lang="de-DE" altLang="de-DE" sz="1400" dirty="0"/>
            </a:br>
            <a:r>
              <a:rPr lang="de-DE" altLang="de-DE" sz="1400" dirty="0" smtClean="0"/>
              <a:t>      </a:t>
            </a:r>
            <a:r>
              <a:rPr lang="de-DE" altLang="de-DE" sz="1400" dirty="0" smtClean="0">
                <a:hlinkClick r:id="rId3"/>
              </a:rPr>
              <a:t>www.landschaftsgaertner.com</a:t>
            </a:r>
            <a:endParaRPr lang="de-DE" altLang="de-DE" sz="1400" dirty="0" smtClean="0"/>
          </a:p>
          <a:p>
            <a:endParaRPr lang="de-DE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Informationen für AG im Mitgliederbereich nach Login </a:t>
            </a:r>
          </a:p>
          <a:p>
            <a:r>
              <a:rPr lang="de-DE" sz="1400" dirty="0"/>
              <a:t> </a:t>
            </a:r>
            <a:r>
              <a:rPr lang="de-DE" sz="1400" dirty="0" smtClean="0"/>
              <a:t>     (Mitgliederservice / Recht und Steuern / Altersvorsorge)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395194" y="2744867"/>
            <a:ext cx="1778000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81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Vertriebsansätze – schon daran gedacht?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04825" y="1197546"/>
            <a:ext cx="7308329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Rechteck 3"/>
          <p:cNvSpPr/>
          <p:nvPr/>
        </p:nvSpPr>
        <p:spPr>
          <a:xfrm>
            <a:off x="504825" y="1737227"/>
            <a:ext cx="7308329" cy="936104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684362" y="1341562"/>
            <a:ext cx="532859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Mitarbeitende Ehegatten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02605" y="1989835"/>
            <a:ext cx="691276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In dieser Branche gibt es vorrangig Klein- und Kleinstbetriebe – denken Sie auch ggf. an die Versorgung des häufig mitarbeitende Ehegatten.</a:t>
            </a:r>
          </a:p>
        </p:txBody>
      </p:sp>
      <p:sp>
        <p:nvSpPr>
          <p:cNvPr id="7" name="Rechteck 6"/>
          <p:cNvSpPr/>
          <p:nvPr/>
        </p:nvSpPr>
        <p:spPr>
          <a:xfrm>
            <a:off x="504825" y="2925738"/>
            <a:ext cx="7308329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504825" y="3537426"/>
            <a:ext cx="7308329" cy="140453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702605" y="3106048"/>
            <a:ext cx="64807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err="1" smtClean="0">
                <a:solidFill>
                  <a:schemeClr val="bg1"/>
                </a:solidFill>
              </a:rPr>
              <a:t>bAV</a:t>
            </a:r>
            <a:r>
              <a:rPr lang="de-DE" sz="1400" b="1" dirty="0" smtClean="0">
                <a:solidFill>
                  <a:schemeClr val="bg1"/>
                </a:solidFill>
              </a:rPr>
              <a:t> statt VL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02605" y="3720728"/>
            <a:ext cx="6822517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Werden VL-Zahlungen in eine bAV geleistet, so kann bei gleichem Nettoeinkommen ein deutlich höherer Beitrag als bei der VL angelegt werden.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AG spart Sozialabgaben, die er über einen „kostenneutralen“ Zuschuss an den AN weitergeben kann.</a:t>
            </a:r>
          </a:p>
        </p:txBody>
      </p:sp>
      <p:sp>
        <p:nvSpPr>
          <p:cNvPr id="13" name="Rechteck 12"/>
          <p:cNvSpPr/>
          <p:nvPr/>
        </p:nvSpPr>
        <p:spPr>
          <a:xfrm>
            <a:off x="504825" y="5302002"/>
            <a:ext cx="7308329" cy="720080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6" name="Right Arrow Callout 27"/>
          <p:cNvSpPr/>
          <p:nvPr/>
        </p:nvSpPr>
        <p:spPr>
          <a:xfrm>
            <a:off x="504825" y="5302002"/>
            <a:ext cx="755601" cy="720080"/>
          </a:xfrm>
          <a:prstGeom prst="rightArrowCallout">
            <a:avLst>
              <a:gd name="adj1" fmla="val 100000"/>
              <a:gd name="adj2" fmla="val 50000"/>
              <a:gd name="adj3" fmla="val 32528"/>
              <a:gd name="adj4" fmla="val 87066"/>
            </a:avLst>
          </a:prstGeom>
          <a:solidFill>
            <a:schemeClr val="accent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304800" rIns="121920" bIns="304800" rtlCol="0" anchor="ctr" anchorCtr="0"/>
          <a:lstStyle/>
          <a:p>
            <a:pPr defTabSz="1218316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srgbClr val="00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386681" y="5446017"/>
            <a:ext cx="554461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Nutzen Sie die aktualisierte </a:t>
            </a:r>
            <a:r>
              <a:rPr lang="de-DE" sz="1400" dirty="0" err="1" smtClean="0"/>
              <a:t>bAV</a:t>
            </a:r>
            <a:r>
              <a:rPr lang="de-DE" sz="1400" dirty="0" smtClean="0"/>
              <a:t>-Toolbox: </a:t>
            </a:r>
          </a:p>
          <a:p>
            <a:r>
              <a:rPr lang="de-DE" sz="1400" dirty="0" smtClean="0"/>
              <a:t>Leben Firmen / Verkauf / Verkaufsansätze / </a:t>
            </a:r>
            <a:r>
              <a:rPr lang="de-DE" sz="1400" dirty="0" err="1" smtClean="0"/>
              <a:t>bAV</a:t>
            </a:r>
            <a:r>
              <a:rPr lang="de-DE" sz="1400" dirty="0" smtClean="0"/>
              <a:t>-Toolbox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gray">
          <a:xfrm rot="19822784">
            <a:off x="6922377" y="4864717"/>
            <a:ext cx="1781555" cy="4827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alte Bundesländer </a:t>
            </a:r>
          </a:p>
          <a:p>
            <a:pPr marL="0" marR="0" lvl="0" indent="0" algn="ctr" defTabSz="91440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+ West-Berlin</a:t>
            </a:r>
          </a:p>
        </p:txBody>
      </p:sp>
      <p:sp>
        <p:nvSpPr>
          <p:cNvPr id="19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300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Ansprechpartner Verwaltung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8338" y="1341562"/>
            <a:ext cx="734481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38" y="2025258"/>
            <a:ext cx="7344816" cy="1260520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98443" y="2203086"/>
            <a:ext cx="7663843" cy="90486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01600" indent="-101600" algn="l" defTabSz="1216025" eaLnBrk="0" hangingPunct="0">
              <a:defRPr sz="2300">
                <a:solidFill>
                  <a:schemeClr val="accent1"/>
                </a:solidFill>
                <a:latin typeface="Arial" pitchFamily="34" charset="0"/>
              </a:defRPr>
            </a:lvl1pPr>
            <a:lvl2pPr marL="847725" indent="-327025" algn="l" defTabSz="121602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303338" indent="-260350" algn="l" defTabSz="1216025" eaLnBrk="0" hangingPunct="0">
              <a:buChar char="§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824038" indent="-260350" algn="l" defTabSz="1216025" eaLnBrk="0" hangingPunct="0">
              <a:buChar char="-"/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346325" indent="-260350" algn="l" defTabSz="1216025" eaLnBrk="0" hangingPunct="0">
              <a:buChar char="-"/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803525" indent="-260350" defTabSz="1216025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-"/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3260725" indent="-260350" defTabSz="1216025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-"/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717925" indent="-260350" defTabSz="1216025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-"/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4175125" indent="-260350" defTabSz="1216025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-"/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01600" marR="0" lvl="0" indent="-101600" algn="l" defTabSz="1216025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Gruppenringnummer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			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sym typeface="Webdings" pitchFamily="18" charset="2"/>
              </a:rPr>
              <a:t>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0711 / 1292 – 64396</a:t>
            </a:r>
          </a:p>
          <a:p>
            <a:pPr marL="101600" marR="0" lvl="0" indent="-101600" algn="l" defTabSz="1216025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Gruppenleiter Herr Schulz		 	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sym typeface="Webdings" pitchFamily="18" charset="2"/>
              </a:rPr>
              <a:t>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0711 / 1292 –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34570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  <a:p>
            <a:pPr marL="101600" marR="0" lvl="0" indent="-101600" algn="l" defTabSz="1216025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Stellv.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Gruppenleiterin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Frau Erceg		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sym typeface="Webdings" pitchFamily="18" charset="2"/>
              </a:rPr>
              <a:t>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0711 / 1292 –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34574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96526" y="1455380"/>
            <a:ext cx="707069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Allianz Deutschland AG, Betriebsgebiet Süd, </a:t>
            </a:r>
          </a:p>
          <a:p>
            <a:r>
              <a:rPr lang="de-DE" sz="1400" b="1" dirty="0" smtClean="0">
                <a:solidFill>
                  <a:schemeClr val="bg1"/>
                </a:solidFill>
              </a:rPr>
              <a:t>Leben Versorgungswerke (SW5-LVWF-6)</a:t>
            </a:r>
          </a:p>
        </p:txBody>
      </p:sp>
      <p:sp>
        <p:nvSpPr>
          <p:cNvPr id="12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07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dirty="0"/>
              <a:t>Wir weisen ausdrücklich darauf hin, dass Angaben, die sich auf Mitbewerber von Allianz Leben beziehen, Presseartikeln, Geschäftsberichten und Modellrechnungen Dritter entnommen sind. </a:t>
            </a:r>
            <a:r>
              <a:rPr lang="de-DE" sz="1400" dirty="0" smtClean="0"/>
              <a:t>Für </a:t>
            </a:r>
            <a:r>
              <a:rPr lang="de-DE" sz="1400" dirty="0"/>
              <a:t>eventuelle Fehler oder missverständliche Darstellungen kann daher keine Gewähr oder Haftung übernommen werden.</a:t>
            </a:r>
            <a:br>
              <a:rPr lang="de-DE" sz="1400" dirty="0"/>
            </a:br>
            <a:endParaRPr lang="de-DE" sz="1400" dirty="0"/>
          </a:p>
          <a:p>
            <a:r>
              <a:rPr lang="de-DE" sz="1400" dirty="0"/>
              <a:t>Die Inhalte dieser Präsentation sind das geistige Eigentum der Allianz </a:t>
            </a:r>
            <a:r>
              <a:rPr lang="de-DE" sz="1400" dirty="0" smtClean="0"/>
              <a:t>Lebensversicherungs-AG. Jede </a:t>
            </a:r>
            <a:r>
              <a:rPr lang="de-DE" sz="1400" dirty="0"/>
              <a:t>weitere Verwendung sowie die Weitergabe an Dritte im Original, als Kopie, in Auszügen, in elektronischer Form oder durch eine inhaltsähnliche Darstellung bedarf der Zustimmung der Allianz Lebensversicherungs-AG.</a:t>
            </a:r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lIns="0" tIns="0" rIns="0" bIns="0" rtlCol="0" anchor="ctr">
            <a:noAutofit/>
          </a:bodyPr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noProof="0" smtClean="0"/>
              <a:pPr/>
              <a:t>15</a:t>
            </a:fld>
            <a:endParaRPr lang="de-DE" noProof="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Legal Disclaimer</a:t>
            </a:r>
            <a:endParaRPr lang="de-DE" dirty="0"/>
          </a:p>
        </p:txBody>
      </p:sp>
      <p:sp>
        <p:nvSpPr>
          <p:cNvPr id="8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7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platzhalter 2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graphicFrame>
        <p:nvGraphicFramePr>
          <p:cNvPr id="52" name="Inhaltsplatzhalter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682595"/>
              </p:ext>
            </p:extLst>
          </p:nvPr>
        </p:nvGraphicFramePr>
        <p:xfrm>
          <a:off x="3309938" y="1030288"/>
          <a:ext cx="4647232" cy="4760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64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210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4000" b="1" kern="1200" cap="none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de-DE" sz="4000" b="1" kern="1200" cap="none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400" b="1" kern="1200" cap="none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Das</a:t>
                      </a:r>
                      <a:r>
                        <a:rPr lang="de-DE" sz="1400" b="1" kern="1200" cap="none" baseline="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macht </a:t>
                      </a:r>
                      <a:r>
                        <a:rPr lang="de-DE" sz="1400" b="1" kern="1200" cap="none" baseline="0" noProof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GaLaBau</a:t>
                      </a:r>
                      <a:r>
                        <a:rPr lang="de-DE" sz="1400" b="1" kern="1200" cap="none" baseline="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so interessant!</a:t>
                      </a:r>
                      <a:endParaRPr lang="de-DE" sz="1400" b="1" kern="1200" cap="none" noProof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6797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210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4000" b="1" kern="1200" cap="none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  <a:endParaRPr lang="de-DE" sz="4000" b="1" kern="1200" cap="none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de-DE" sz="1400" b="1" kern="1200" cap="none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Tarifvertragliche</a:t>
                      </a:r>
                      <a:r>
                        <a:rPr lang="de-DE" sz="1400" b="1" kern="1200" cap="none" baseline="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Regelungen</a:t>
                      </a:r>
                      <a:endParaRPr lang="de-DE" sz="1400" b="1" kern="1200" cap="none" noProof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6797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2103"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solidFill>
                            <a:schemeClr val="tx2"/>
                          </a:solidFill>
                        </a:rPr>
                        <a:t>03</a:t>
                      </a:r>
                      <a:endParaRPr lang="de-DE" sz="40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2"/>
                          </a:solidFill>
                        </a:rPr>
                        <a:t>Vorsorgemöglichkeiten,</a:t>
                      </a:r>
                      <a:r>
                        <a:rPr lang="de-DE" sz="1400" b="1" baseline="0" dirty="0" smtClean="0">
                          <a:solidFill>
                            <a:schemeClr val="tx2"/>
                          </a:solidFill>
                        </a:rPr>
                        <a:t> Antragsstellungen und Aufnahmeverfahren</a:t>
                      </a:r>
                      <a:endParaRPr lang="de-DE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6797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2103"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solidFill>
                            <a:schemeClr val="tx2"/>
                          </a:solidFill>
                        </a:rPr>
                        <a:t>04</a:t>
                      </a:r>
                      <a:endParaRPr lang="de-DE" sz="40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2"/>
                          </a:solidFill>
                        </a:rPr>
                        <a:t>Weitere Vertriebsansätze</a:t>
                      </a:r>
                      <a:r>
                        <a:rPr lang="de-DE" sz="1400" b="1" baseline="0" dirty="0" smtClean="0">
                          <a:solidFill>
                            <a:schemeClr val="tx2"/>
                          </a:solidFill>
                        </a:rPr>
                        <a:t> und -unterstützung</a:t>
                      </a:r>
                      <a:endParaRPr lang="de-DE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6797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2103"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solidFill>
                            <a:schemeClr val="tx2"/>
                          </a:solidFill>
                        </a:rPr>
                        <a:t>05</a:t>
                      </a:r>
                      <a:endParaRPr lang="de-DE" sz="40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2"/>
                          </a:solidFill>
                        </a:rPr>
                        <a:t>Ansprechpartner Verwaltung</a:t>
                      </a:r>
                      <a:endParaRPr lang="de-DE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67977" anchor="ctr"/>
                </a:tc>
              </a:tr>
            </a:tbl>
          </a:graphicData>
        </a:graphic>
      </p:graphicFrame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78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927" y="261939"/>
            <a:ext cx="7383235" cy="768350"/>
          </a:xfrm>
        </p:spPr>
        <p:txBody>
          <a:bodyPr/>
          <a:lstStyle/>
          <a:p>
            <a:r>
              <a:rPr lang="de-DE" dirty="0" smtClean="0"/>
              <a:t>Das macht </a:t>
            </a:r>
            <a:r>
              <a:rPr lang="de-DE" dirty="0" err="1" smtClean="0"/>
              <a:t>GaLaBau</a:t>
            </a:r>
            <a:r>
              <a:rPr lang="de-DE" dirty="0" smtClean="0"/>
              <a:t> so interessant!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8338" y="1305937"/>
            <a:ext cx="7272808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Rechteck 3"/>
          <p:cNvSpPr/>
          <p:nvPr/>
        </p:nvSpPr>
        <p:spPr>
          <a:xfrm>
            <a:off x="468338" y="1773610"/>
            <a:ext cx="6264696" cy="1296144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504825" y="3573810"/>
            <a:ext cx="7236321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1" name="Rechteck 10"/>
          <p:cNvSpPr/>
          <p:nvPr/>
        </p:nvSpPr>
        <p:spPr>
          <a:xfrm>
            <a:off x="504825" y="4041483"/>
            <a:ext cx="6228209" cy="1296144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684362" y="1413659"/>
            <a:ext cx="61206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Positive Aussichten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28378" y="3681532"/>
            <a:ext cx="568863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Geringe Verbreitung der </a:t>
            </a:r>
            <a:r>
              <a:rPr lang="de-DE" sz="1400" b="1" dirty="0" err="1" smtClean="0">
                <a:solidFill>
                  <a:schemeClr val="bg1"/>
                </a:solidFill>
              </a:rPr>
              <a:t>bAV</a:t>
            </a:r>
            <a:r>
              <a:rPr lang="de-DE" sz="1400" b="1" dirty="0" smtClean="0">
                <a:solidFill>
                  <a:schemeClr val="bg1"/>
                </a:solidFill>
              </a:rPr>
              <a:t> in dieser großen Zielgruppe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12354" y="1882001"/>
            <a:ext cx="612068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Kontinuierlicher Anstieg des Gesamtumsatzes auf </a:t>
            </a:r>
            <a:r>
              <a:rPr lang="de-DE" sz="1400" dirty="0" smtClean="0"/>
              <a:t>8,93 </a:t>
            </a:r>
            <a:r>
              <a:rPr lang="de-DE" sz="1400" dirty="0" smtClean="0"/>
              <a:t>Mrd. EUR in </a:t>
            </a:r>
            <a:r>
              <a:rPr lang="de-DE" sz="1400" dirty="0" smtClean="0"/>
              <a:t>2019</a:t>
            </a:r>
            <a:endParaRPr lang="de-DE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Unternehmen blicken mit Zuversicht in die Zukunft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Weiterhin gesunkene Insolvenzquote von </a:t>
            </a:r>
            <a:r>
              <a:rPr lang="de-DE" sz="1400" dirty="0" smtClean="0"/>
              <a:t>0,37% 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 smtClean="0"/>
              <a:t>(bei den Mitgliedsbetrieben des Verbandes 0,10%)</a:t>
            </a:r>
            <a:endParaRPr lang="de-DE" sz="1400" dirty="0"/>
          </a:p>
        </p:txBody>
      </p:sp>
      <p:sp>
        <p:nvSpPr>
          <p:cNvPr id="12" name="Rechteck 11"/>
          <p:cNvSpPr/>
          <p:nvPr/>
        </p:nvSpPr>
        <p:spPr>
          <a:xfrm>
            <a:off x="6768658" y="1773610"/>
            <a:ext cx="972487" cy="1296144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30000"/>
              </a:spcAft>
            </a:pPr>
            <a:endParaRPr lang="de-DE" altLang="de-DE" sz="1400" dirty="0">
              <a:solidFill>
                <a:srgbClr val="113388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30000"/>
              </a:spcAft>
            </a:pPr>
            <a:r>
              <a:rPr lang="de-DE" altLang="de-DE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  <a:sym typeface="Wingdings" pitchFamily="2" charset="2"/>
              </a:rPr>
              <a:t></a:t>
            </a:r>
            <a:endParaRPr lang="de-DE" altLang="de-DE" sz="3600" dirty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28378" y="4149874"/>
            <a:ext cx="5472608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Rund </a:t>
            </a:r>
            <a:r>
              <a:rPr lang="de-DE" sz="1400" dirty="0" smtClean="0"/>
              <a:t>18.250 </a:t>
            </a:r>
            <a:r>
              <a:rPr lang="de-DE" sz="1400" dirty="0" smtClean="0"/>
              <a:t>Unternehmen mit rund </a:t>
            </a:r>
            <a:r>
              <a:rPr lang="de-DE" sz="1400" dirty="0" smtClean="0"/>
              <a:t>123.600 </a:t>
            </a:r>
            <a:r>
              <a:rPr lang="de-DE" sz="1400" dirty="0" smtClean="0"/>
              <a:t>sozialversicherungs- pflichtigen Beschäftigten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Im AG-Verband: rund </a:t>
            </a:r>
            <a:r>
              <a:rPr lang="de-DE" sz="1400" dirty="0" smtClean="0"/>
              <a:t>4.000 </a:t>
            </a:r>
            <a:r>
              <a:rPr lang="de-DE" sz="1400" dirty="0" smtClean="0"/>
              <a:t>mit rund </a:t>
            </a:r>
            <a:r>
              <a:rPr lang="de-DE" sz="1400" dirty="0" smtClean="0"/>
              <a:t>63.000 </a:t>
            </a:r>
            <a:r>
              <a:rPr lang="de-DE" sz="1400" dirty="0" smtClean="0"/>
              <a:t>Beschäftigten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Überwiegend kleine und mittelständige Betriebe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Rund </a:t>
            </a:r>
            <a:r>
              <a:rPr lang="de-DE" sz="1400" dirty="0" smtClean="0"/>
              <a:t>7.100 </a:t>
            </a:r>
            <a:r>
              <a:rPr lang="de-DE" sz="1400" dirty="0" smtClean="0"/>
              <a:t>Auszubildende</a:t>
            </a:r>
          </a:p>
        </p:txBody>
      </p:sp>
      <p:sp>
        <p:nvSpPr>
          <p:cNvPr id="16" name="Rechteck 15"/>
          <p:cNvSpPr/>
          <p:nvPr/>
        </p:nvSpPr>
        <p:spPr>
          <a:xfrm>
            <a:off x="6768659" y="4041483"/>
            <a:ext cx="972487" cy="1296144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30000"/>
              </a:spcAft>
            </a:pPr>
            <a:endParaRPr lang="de-DE" altLang="de-DE" sz="1100" dirty="0" smtClean="0">
              <a:solidFill>
                <a:srgbClr val="113388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30000"/>
              </a:spcAft>
            </a:pPr>
            <a:r>
              <a:rPr lang="de-DE" altLang="de-DE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  <a:sym typeface="Wingdings" pitchFamily="2" charset="2"/>
              </a:rPr>
              <a:t></a:t>
            </a:r>
            <a:endParaRPr lang="de-DE" altLang="de-DE" sz="1800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17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10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Tarifvertrag über Entgeltumwandlung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04825" y="1341562"/>
            <a:ext cx="7956401" cy="4248472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828378" y="1557586"/>
            <a:ext cx="7128792" cy="3662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Inkrafttreten: 01.10.2009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Geltungsbereich: bundesweit alle 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Entgeltumwandlungsanspruch: bis max. 4% BBG/DRV,                                             mind. Jährl. 160stel der Bezugsgröße nach § 18 SGB IV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Umgewandelt werden können:</a:t>
            </a:r>
          </a:p>
          <a:p>
            <a:endParaRPr lang="de-DE" sz="1400" dirty="0" smtClean="0"/>
          </a:p>
          <a:p>
            <a:pPr marL="895335" lvl="1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Vergütungen nach den jeweiligen Tarifverträgen (inkl. VL in den alten Bundesländern und West-Berlin)</a:t>
            </a:r>
          </a:p>
          <a:p>
            <a:pPr marL="895335" lvl="1" indent="-285750">
              <a:buFont typeface="Wingdings" panose="05000000000000000000" pitchFamily="2" charset="2"/>
              <a:buChar char="ü"/>
            </a:pPr>
            <a:endParaRPr lang="de-DE" sz="1400" dirty="0" smtClean="0"/>
          </a:p>
          <a:p>
            <a:pPr marL="895335" lvl="1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Tarifliche Jahres-Sonderzahlungen</a:t>
            </a:r>
          </a:p>
          <a:p>
            <a:pPr marL="895335" lvl="1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895335" lvl="1" indent="-285750">
              <a:buFont typeface="Wingdings" panose="05000000000000000000" pitchFamily="2" charset="2"/>
              <a:buChar char="ü"/>
            </a:pPr>
            <a:r>
              <a:rPr lang="de-DE" sz="1400" dirty="0" smtClean="0"/>
              <a:t>Sonstige Entgeltbestandteile aufgrund tarifvertraglicher oder außertariflicher betrieblicher Regelungen</a:t>
            </a:r>
          </a:p>
          <a:p>
            <a:pPr marL="895335" lvl="1" indent="-285750">
              <a:buFont typeface="Wingdings" panose="05000000000000000000" pitchFamily="2" charset="2"/>
              <a:buChar char="ü"/>
            </a:pPr>
            <a:endParaRPr lang="de-DE" sz="1400" dirty="0" smtClean="0"/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72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Entgelttarifvertrag </a:t>
            </a:r>
            <a:r>
              <a:rPr lang="de-DE" dirty="0" smtClean="0"/>
              <a:t>2019/2020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8338" y="1341562"/>
            <a:ext cx="7632848" cy="4248472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900386" y="1557586"/>
            <a:ext cx="6840760" cy="3924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</a:rPr>
              <a:t>Tarifliches Einstiegsgehalt </a:t>
            </a:r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</a:rPr>
              <a:t>Landschaftsgärtner</a:t>
            </a:r>
            <a:br>
              <a:rPr lang="de-DE" sz="1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</a:rPr>
              <a:t>brutto / ab </a:t>
            </a:r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</a:rPr>
              <a:t>01.08.2019 / Basis 170 Std.):</a:t>
            </a:r>
            <a:endParaRPr lang="de-DE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de-DE" sz="14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alte Bundesländer: </a:t>
            </a:r>
            <a:r>
              <a:rPr lang="de-DE" sz="1400" dirty="0" smtClean="0"/>
              <a:t>2.651,57 </a:t>
            </a:r>
            <a:r>
              <a:rPr lang="de-DE" sz="1400" dirty="0" smtClean="0"/>
              <a:t>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Tarifgebiet West-Berlin</a:t>
            </a:r>
            <a:r>
              <a:rPr lang="de-DE" sz="1400" dirty="0" smtClean="0"/>
              <a:t>: </a:t>
            </a:r>
            <a:r>
              <a:rPr lang="de-DE" sz="1400" dirty="0" smtClean="0"/>
              <a:t>2.631,68 </a:t>
            </a:r>
            <a:r>
              <a:rPr lang="de-DE" sz="1400" dirty="0" smtClean="0"/>
              <a:t>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neue Bundesländer: </a:t>
            </a:r>
            <a:r>
              <a:rPr lang="de-DE" sz="1400" dirty="0" smtClean="0"/>
              <a:t>2.611,80 </a:t>
            </a:r>
            <a:r>
              <a:rPr lang="de-DE" sz="1400" dirty="0" smtClean="0"/>
              <a:t>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 smtClean="0"/>
          </a:p>
          <a:p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</a:rPr>
              <a:t>Vermögenswirksame Leistungen:</a:t>
            </a:r>
          </a:p>
          <a:p>
            <a:endParaRPr lang="de-DE" sz="14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alte Bundesländer und </a:t>
            </a:r>
            <a:r>
              <a:rPr lang="de-DE" sz="1400" dirty="0" smtClean="0"/>
              <a:t>Tarifgebiet West-Berlin</a:t>
            </a:r>
            <a:endParaRPr lang="de-DE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Arbeiter: je Arbeitsstunde 0,05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Angestellte: 10,23 EUR (Kürzung bei Fehltagen) / Teilzeit anteilig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Auszubildende: 5,11 EUR (Kürzung bei Fehltagen)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 smtClean="0">
              <a:solidFill>
                <a:schemeClr val="tx2"/>
              </a:solidFill>
            </a:endParaRPr>
          </a:p>
          <a:p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</a:rPr>
              <a:t>Tarifliche Ausbildungsvergütung:</a:t>
            </a:r>
          </a:p>
          <a:p>
            <a:endParaRPr lang="de-DE" sz="300" b="1" dirty="0" smtClean="0">
              <a:solidFill>
                <a:schemeClr val="tx2"/>
              </a:solidFill>
            </a:endParaRPr>
          </a:p>
          <a:p>
            <a:r>
              <a:rPr lang="de-DE" sz="1400" dirty="0" smtClean="0"/>
              <a:t>zwischen </a:t>
            </a:r>
            <a:r>
              <a:rPr lang="de-DE" sz="1400" dirty="0" smtClean="0"/>
              <a:t>860 </a:t>
            </a:r>
            <a:r>
              <a:rPr lang="de-DE" sz="1400" dirty="0" smtClean="0"/>
              <a:t>EUR und </a:t>
            </a:r>
            <a:r>
              <a:rPr lang="de-DE" sz="1400" dirty="0" smtClean="0"/>
              <a:t>1.100 </a:t>
            </a:r>
            <a:r>
              <a:rPr lang="de-DE" sz="1400" dirty="0" smtClean="0"/>
              <a:t>EUR (je nach </a:t>
            </a:r>
            <a:r>
              <a:rPr lang="de-DE" sz="1400" dirty="0" smtClean="0"/>
              <a:t>Ausbildungsjahr und Ausbildungsdauer)</a:t>
            </a:r>
            <a:endParaRPr lang="de-DE" sz="1400" dirty="0"/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392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Vorsorgemöglichkeiten im Überblick</a:t>
            </a:r>
            <a:endParaRPr lang="de-DE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gray">
          <a:xfrm>
            <a:off x="731313" y="2827535"/>
            <a:ext cx="1825257" cy="1538363"/>
          </a:xfrm>
          <a:prstGeom prst="rect">
            <a:avLst/>
          </a:prstGeom>
          <a:solidFill>
            <a:srgbClr val="CCDD6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lvl1pPr eaLnBrk="0" hangingPunct="0">
              <a:spcAft>
                <a:spcPct val="30000"/>
              </a:spcAft>
              <a:tabLst>
                <a:tab pos="195263" algn="l"/>
              </a:tabLs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30000"/>
              </a:spcAft>
              <a:buFont typeface="Wingdings" pitchFamily="2" charset="2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175" indent="-188913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254000" indent="-60325" eaLnBrk="0" hangingPunct="0"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74663" indent="-177800" eaLnBrk="0" hangingPunct="0"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318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890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462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3034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13388"/>
              </a:buClr>
              <a:buSzTx/>
              <a:buFont typeface="Wingdings" pitchFamily="2" charset="2"/>
              <a:buNone/>
              <a:tabLst>
                <a:tab pos="195263" algn="l"/>
              </a:tabLst>
              <a:defRPr/>
            </a:pP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Betriebliche Altersversorgung</a:t>
            </a:r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gray">
          <a:xfrm>
            <a:off x="6517010" y="2827534"/>
            <a:ext cx="1774812" cy="1538364"/>
          </a:xfrm>
          <a:prstGeom prst="rect">
            <a:avLst/>
          </a:prstGeom>
          <a:solidFill>
            <a:srgbClr val="CCDD6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lvl1pPr eaLnBrk="0" hangingPunct="0">
              <a:spcAft>
                <a:spcPct val="30000"/>
              </a:spcAft>
              <a:tabLst>
                <a:tab pos="195263" algn="l"/>
              </a:tabLs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30000"/>
              </a:spcAft>
              <a:buFont typeface="Wingdings" pitchFamily="2" charset="2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175" indent="-188913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254000" indent="-60325" eaLnBrk="0" hangingPunct="0"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74663" indent="-177800" eaLnBrk="0" hangingPunct="0"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318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890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462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3034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13388"/>
              </a:buClr>
              <a:buSzTx/>
              <a:buFont typeface="Wingdings" pitchFamily="2" charset="2"/>
              <a:buNone/>
              <a:tabLst>
                <a:tab pos="195263" algn="l"/>
              </a:tabLst>
              <a:defRPr/>
            </a:pP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Ergänzende private Vorsorge</a:t>
            </a:r>
          </a:p>
        </p:txBody>
      </p:sp>
      <p:sp>
        <p:nvSpPr>
          <p:cNvPr id="11" name="Rectangle 103"/>
          <p:cNvSpPr>
            <a:spLocks noChangeArrowheads="1"/>
          </p:cNvSpPr>
          <p:nvPr/>
        </p:nvSpPr>
        <p:spPr bwMode="gray">
          <a:xfrm>
            <a:off x="3470668" y="2827535"/>
            <a:ext cx="1822206" cy="1538363"/>
          </a:xfrm>
          <a:prstGeom prst="rect">
            <a:avLst/>
          </a:prstGeom>
          <a:solidFill>
            <a:srgbClr val="CCDD6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lvl1pPr eaLnBrk="0" hangingPunct="0">
              <a:spcAft>
                <a:spcPct val="30000"/>
              </a:spcAft>
              <a:tabLst>
                <a:tab pos="195263" algn="l"/>
              </a:tabLs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30000"/>
              </a:spcAft>
              <a:buFont typeface="Wingdings" pitchFamily="2" charset="2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175" indent="-188913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254000" indent="-60325" eaLnBrk="0" hangingPunct="0"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74663" indent="-177800" eaLnBrk="0" hangingPunct="0"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318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890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462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303463" indent="-1778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13388"/>
              </a:buClr>
              <a:buSzTx/>
              <a:buFont typeface="Wingdings" pitchFamily="2" charset="2"/>
              <a:buNone/>
              <a:tabLst>
                <a:tab pos="195263" algn="l"/>
              </a:tabLst>
              <a:defRPr/>
            </a:pP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Inhaberversorgung</a:t>
            </a:r>
          </a:p>
        </p:txBody>
      </p:sp>
      <p:sp>
        <p:nvSpPr>
          <p:cNvPr id="12" name="Rechteck 1"/>
          <p:cNvSpPr>
            <a:spLocks noChangeArrowheads="1"/>
          </p:cNvSpPr>
          <p:nvPr/>
        </p:nvSpPr>
        <p:spPr bwMode="auto">
          <a:xfrm>
            <a:off x="1249409" y="4797946"/>
            <a:ext cx="7042413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  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Für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alle Mitgliedsunternehmen des Bundesverbandes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/>
            </a:r>
            <a:b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</a:b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   Garten-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, Landschafts- und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Sportplatzbau 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e. V. (BGL) bzw. seiner Landesverbände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31313" y="2122066"/>
            <a:ext cx="7560507" cy="2996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lIns="104269" tIns="52135" rIns="104269" bIns="52135"/>
          <a:lstStyle>
            <a:lvl1pPr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1400" b="1" dirty="0" smtClean="0">
                <a:solidFill>
                  <a:schemeClr val="bg1"/>
                </a:solidFill>
              </a:rPr>
              <a:t>GaLaBau-Vorsorgekonzept</a:t>
            </a:r>
            <a:endParaRPr lang="de-DE" altLang="de-DE" sz="1400" b="1" dirty="0">
              <a:solidFill>
                <a:schemeClr val="bg1"/>
              </a:solidFill>
            </a:endParaRPr>
          </a:p>
        </p:txBody>
      </p:sp>
      <p:sp>
        <p:nvSpPr>
          <p:cNvPr id="15" name="AutoShape 98"/>
          <p:cNvSpPr>
            <a:spLocks noChangeArrowheads="1"/>
          </p:cNvSpPr>
          <p:nvPr/>
        </p:nvSpPr>
        <p:spPr bwMode="gray">
          <a:xfrm>
            <a:off x="3638557" y="2452299"/>
            <a:ext cx="1438293" cy="257415"/>
          </a:xfrm>
          <a:prstGeom prst="downArrow">
            <a:avLst>
              <a:gd name="adj1" fmla="val 49269"/>
              <a:gd name="adj2" fmla="val 10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wrap="none" lIns="104261" tIns="0" rIns="104261" bIns="52131" anchor="ctr"/>
          <a:lstStyle>
            <a:lvl1pPr defTabSz="1042988"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847725" indent="-327025" defTabSz="1042988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03338" indent="-260350" defTabSz="1042988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4038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346325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8035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607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79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751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de-DE" altLang="de-DE" sz="1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altLang="de-DE" sz="1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</a:br>
            <a:endParaRPr lang="de-DE" altLang="de-DE" sz="1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AutoShape 98"/>
          <p:cNvSpPr>
            <a:spLocks noChangeArrowheads="1"/>
          </p:cNvSpPr>
          <p:nvPr/>
        </p:nvSpPr>
        <p:spPr bwMode="gray">
          <a:xfrm>
            <a:off x="902253" y="2452299"/>
            <a:ext cx="1438293" cy="257415"/>
          </a:xfrm>
          <a:prstGeom prst="downArrow">
            <a:avLst>
              <a:gd name="adj1" fmla="val 49269"/>
              <a:gd name="adj2" fmla="val 10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wrap="none" lIns="104261" tIns="0" rIns="104261" bIns="52131" anchor="ctr"/>
          <a:lstStyle>
            <a:lvl1pPr defTabSz="1042988"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847725" indent="-327025" defTabSz="1042988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03338" indent="-260350" defTabSz="1042988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4038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346325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8035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607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79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751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de-DE" altLang="de-DE" sz="1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altLang="de-DE" sz="1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</a:br>
            <a:endParaRPr lang="de-DE" altLang="de-DE" sz="1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AutoShape 98"/>
          <p:cNvSpPr>
            <a:spLocks noChangeArrowheads="1"/>
          </p:cNvSpPr>
          <p:nvPr/>
        </p:nvSpPr>
        <p:spPr bwMode="gray">
          <a:xfrm>
            <a:off x="6661026" y="2452299"/>
            <a:ext cx="1438293" cy="257415"/>
          </a:xfrm>
          <a:prstGeom prst="downArrow">
            <a:avLst>
              <a:gd name="adj1" fmla="val 49269"/>
              <a:gd name="adj2" fmla="val 10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wrap="none" lIns="104261" tIns="0" rIns="104261" bIns="52131" anchor="ctr"/>
          <a:lstStyle>
            <a:lvl1pPr defTabSz="1042988"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847725" indent="-327025" defTabSz="1042988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03338" indent="-260350" defTabSz="1042988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4038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346325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8035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607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79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751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de-DE" altLang="de-DE" sz="1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altLang="de-DE" sz="1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</a:br>
            <a:endParaRPr lang="de-DE" altLang="de-DE" sz="1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8" name="Picture 17" descr="600px-Logo_Galabau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706" y="1125538"/>
            <a:ext cx="959518" cy="95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" name="Right Arrow Callout 27"/>
          <p:cNvSpPr/>
          <p:nvPr/>
        </p:nvSpPr>
        <p:spPr>
          <a:xfrm>
            <a:off x="756370" y="4797946"/>
            <a:ext cx="709063" cy="553998"/>
          </a:xfrm>
          <a:prstGeom prst="rightArrowCallout">
            <a:avLst>
              <a:gd name="adj1" fmla="val 100000"/>
              <a:gd name="adj2" fmla="val 50000"/>
              <a:gd name="adj3" fmla="val 32528"/>
              <a:gd name="adj4" fmla="val 87066"/>
            </a:avLst>
          </a:prstGeom>
          <a:solidFill>
            <a:schemeClr val="accent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304800" rIns="121920" bIns="304800" rtlCol="0" anchor="ctr" anchorCtr="0"/>
          <a:lstStyle/>
          <a:p>
            <a:pPr defTabSz="1218316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srgbClr val="000000"/>
              </a:solidFill>
            </a:endParaRPr>
          </a:p>
        </p:txBody>
      </p:sp>
      <p:sp>
        <p:nvSpPr>
          <p:cNvPr id="20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254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Vorsorgemöglichkeiten bAV</a:t>
            </a:r>
            <a:endParaRPr lang="de-DE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8139" y="1413570"/>
            <a:ext cx="7588333" cy="2996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lIns="104269" tIns="52135" rIns="104269" bIns="52135"/>
          <a:lstStyle>
            <a:lvl1pPr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GaLaBau-Vorsorgekonzept</a:t>
            </a:r>
            <a:endParaRPr kumimoji="0" lang="de-DE" altLang="de-DE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0" name="AutoShape 98"/>
          <p:cNvSpPr>
            <a:spLocks noChangeArrowheads="1"/>
          </p:cNvSpPr>
          <p:nvPr/>
        </p:nvSpPr>
        <p:spPr bwMode="gray">
          <a:xfrm>
            <a:off x="2476951" y="1772073"/>
            <a:ext cx="3391987" cy="229144"/>
          </a:xfrm>
          <a:prstGeom prst="downArrow">
            <a:avLst>
              <a:gd name="adj1" fmla="val 49269"/>
              <a:gd name="adj2" fmla="val 10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wrap="none" lIns="104261" tIns="0" rIns="104261" bIns="52131" anchor="ctr"/>
          <a:lstStyle>
            <a:lvl1pPr defTabSz="1042988"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847725" indent="-327025" defTabSz="1042988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03338" indent="-260350" defTabSz="1042988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4038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346325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8035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607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79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751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de-DE" altLang="de-DE" sz="140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altLang="de-DE" sz="140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</a:br>
            <a:endParaRPr lang="de-DE" altLang="de-DE" sz="140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40346" y="2061642"/>
            <a:ext cx="7632848" cy="648072"/>
          </a:xfrm>
          <a:prstGeom prst="rect">
            <a:avLst/>
          </a:prstGeom>
          <a:solidFill>
            <a:srgbClr val="CCDD6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Rechteck 3"/>
          <p:cNvSpPr/>
          <p:nvPr/>
        </p:nvSpPr>
        <p:spPr>
          <a:xfrm>
            <a:off x="540346" y="2745339"/>
            <a:ext cx="230425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5" name="Rechteck 4"/>
          <p:cNvSpPr/>
          <p:nvPr/>
        </p:nvSpPr>
        <p:spPr>
          <a:xfrm>
            <a:off x="2880227" y="2745339"/>
            <a:ext cx="3114841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6" name="Rechteck 5"/>
          <p:cNvSpPr/>
          <p:nvPr/>
        </p:nvSpPr>
        <p:spPr>
          <a:xfrm>
            <a:off x="6048579" y="2745339"/>
            <a:ext cx="212461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1584083" y="2277956"/>
            <a:ext cx="532859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/>
                </a:solidFill>
              </a:rPr>
              <a:t>Betriebliche Altersversorgung (</a:t>
            </a:r>
            <a:r>
              <a:rPr lang="de-DE" sz="1400" b="1" dirty="0" err="1" smtClean="0">
                <a:solidFill>
                  <a:schemeClr val="bg1"/>
                </a:solidFill>
              </a:rPr>
              <a:t>bAV</a:t>
            </a:r>
            <a:r>
              <a:rPr lang="de-DE" sz="14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28378" y="2889266"/>
            <a:ext cx="1800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Durchführungsweg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168259" y="2889266"/>
            <a:ext cx="216024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Tarife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192973" y="2895853"/>
            <a:ext cx="115212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Tarifbereich</a:t>
            </a:r>
          </a:p>
        </p:txBody>
      </p:sp>
      <p:sp>
        <p:nvSpPr>
          <p:cNvPr id="17" name="Rechteck 16"/>
          <p:cNvSpPr/>
          <p:nvPr/>
        </p:nvSpPr>
        <p:spPr>
          <a:xfrm>
            <a:off x="540346" y="3285778"/>
            <a:ext cx="2304256" cy="1915614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8" name="Rechteck 17"/>
          <p:cNvSpPr/>
          <p:nvPr/>
        </p:nvSpPr>
        <p:spPr>
          <a:xfrm>
            <a:off x="2880228" y="3285777"/>
            <a:ext cx="3114840" cy="961547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9" name="Rechteck 18"/>
          <p:cNvSpPr/>
          <p:nvPr/>
        </p:nvSpPr>
        <p:spPr>
          <a:xfrm>
            <a:off x="2880228" y="4281257"/>
            <a:ext cx="3114840" cy="37191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0" name="Rechteck 19"/>
          <p:cNvSpPr/>
          <p:nvPr/>
        </p:nvSpPr>
        <p:spPr>
          <a:xfrm>
            <a:off x="2880228" y="4689555"/>
            <a:ext cx="3114840" cy="504814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1" name="Rechteck 20"/>
          <p:cNvSpPr/>
          <p:nvPr/>
        </p:nvSpPr>
        <p:spPr>
          <a:xfrm>
            <a:off x="6048579" y="3285777"/>
            <a:ext cx="2124615" cy="961547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2" name="Rechteck 21"/>
          <p:cNvSpPr/>
          <p:nvPr/>
        </p:nvSpPr>
        <p:spPr>
          <a:xfrm>
            <a:off x="6048579" y="4281257"/>
            <a:ext cx="2124615" cy="37191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3" name="Rechteck 22"/>
          <p:cNvSpPr/>
          <p:nvPr/>
        </p:nvSpPr>
        <p:spPr>
          <a:xfrm>
            <a:off x="6048579" y="4696579"/>
            <a:ext cx="2124615" cy="504813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828378" y="4139603"/>
            <a:ext cx="115212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FID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8618" y="3335663"/>
            <a:ext cx="2952328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RSKU2/(.TB.TR) </a:t>
            </a:r>
            <a:r>
              <a:rPr lang="de-DE" sz="1000" dirty="0" smtClean="0"/>
              <a:t>(Perspektive)*</a:t>
            </a:r>
          </a:p>
          <a:p>
            <a:r>
              <a:rPr lang="de-DE" sz="1400" dirty="0" smtClean="0"/>
              <a:t>RFKU1U.GD(.TB.TR</a:t>
            </a:r>
            <a:r>
              <a:rPr lang="de-DE" sz="1000" dirty="0" smtClean="0"/>
              <a:t>) (</a:t>
            </a:r>
            <a:r>
              <a:rPr lang="de-DE" sz="1000" dirty="0" err="1" smtClean="0"/>
              <a:t>KomfortDynamik</a:t>
            </a:r>
            <a:r>
              <a:rPr lang="de-DE" sz="1000" dirty="0" smtClean="0"/>
              <a:t>)</a:t>
            </a:r>
          </a:p>
          <a:p>
            <a:r>
              <a:rPr lang="de-DE" sz="1400" dirty="0" smtClean="0"/>
              <a:t>RF1U.GD(.TB.TR) </a:t>
            </a:r>
            <a:r>
              <a:rPr lang="de-DE" sz="1000" dirty="0" smtClean="0"/>
              <a:t>(</a:t>
            </a:r>
            <a:r>
              <a:rPr lang="de-DE" sz="1000" dirty="0" err="1" smtClean="0"/>
              <a:t>InvestFlex</a:t>
            </a:r>
            <a:r>
              <a:rPr lang="de-DE" sz="1000" dirty="0" smtClean="0"/>
              <a:t> mit Garantie)</a:t>
            </a:r>
          </a:p>
          <a:p>
            <a:r>
              <a:rPr lang="de-DE" sz="1400" dirty="0" smtClean="0"/>
              <a:t>TBUU</a:t>
            </a:r>
            <a:r>
              <a:rPr lang="de-DE" sz="1000" dirty="0" smtClean="0"/>
              <a:t> (selbständige BU plus)</a:t>
            </a:r>
            <a:endParaRPr lang="de-DE" sz="1600" dirty="0" smtClean="0"/>
          </a:p>
        </p:txBody>
      </p:sp>
      <p:sp>
        <p:nvSpPr>
          <p:cNvPr id="26" name="Textfeld 25"/>
          <p:cNvSpPr txBox="1"/>
          <p:nvPr/>
        </p:nvSpPr>
        <p:spPr>
          <a:xfrm>
            <a:off x="3015984" y="4335411"/>
            <a:ext cx="257379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ETBUU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050" dirty="0" smtClean="0"/>
              <a:t>(ergänzende BU Plus)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6228599" y="3504940"/>
            <a:ext cx="1152128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St/U</a:t>
            </a:r>
          </a:p>
          <a:p>
            <a:r>
              <a:rPr lang="de-DE" sz="1000" dirty="0" smtClean="0"/>
              <a:t>(ab mind. 540 EUR p.a.)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228599" y="4335411"/>
            <a:ext cx="154817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wie Bezugsvertrag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015984" y="4741907"/>
            <a:ext cx="3005840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RSKU9U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000" dirty="0" smtClean="0"/>
              <a:t>(Perspektive)</a:t>
            </a:r>
          </a:p>
          <a:p>
            <a:r>
              <a:rPr lang="de-DE" sz="1000" dirty="0" smtClean="0"/>
              <a:t>Tarif zur Umsetzung der Förderung nach § 100 EStG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102585" y="4711129"/>
            <a:ext cx="2088988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St/O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000" dirty="0" smtClean="0"/>
              <a:t>(ab 240 EUR p.a.)</a:t>
            </a:r>
          </a:p>
          <a:p>
            <a:r>
              <a:rPr lang="de-DE" sz="1400" dirty="0" smtClean="0"/>
              <a:t>St/G </a:t>
            </a:r>
            <a:r>
              <a:rPr lang="de-DE" sz="1000" dirty="0" smtClean="0"/>
              <a:t>(ab 360 – 480 EUR</a:t>
            </a:r>
            <a:r>
              <a:rPr lang="de-DE" sz="1000" dirty="0"/>
              <a:t> </a:t>
            </a:r>
            <a:r>
              <a:rPr lang="de-DE" sz="1000" dirty="0" smtClean="0"/>
              <a:t>p.a.)</a:t>
            </a:r>
          </a:p>
        </p:txBody>
      </p:sp>
      <p:sp>
        <p:nvSpPr>
          <p:cNvPr id="31" name="Rechteck 30"/>
          <p:cNvSpPr/>
          <p:nvPr/>
        </p:nvSpPr>
        <p:spPr>
          <a:xfrm>
            <a:off x="540346" y="5237017"/>
            <a:ext cx="2304256" cy="60466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64" name="Rechteck 63"/>
          <p:cNvSpPr/>
          <p:nvPr/>
        </p:nvSpPr>
        <p:spPr>
          <a:xfrm>
            <a:off x="2880228" y="5237017"/>
            <a:ext cx="3114840" cy="60466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65" name="Textfeld 64"/>
          <p:cNvSpPr txBox="1"/>
          <p:nvPr/>
        </p:nvSpPr>
        <p:spPr>
          <a:xfrm>
            <a:off x="828378" y="5431628"/>
            <a:ext cx="9001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FIR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3056422" y="5431628"/>
            <a:ext cx="249291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AZL-Spektrum</a:t>
            </a:r>
          </a:p>
        </p:txBody>
      </p:sp>
      <p:sp>
        <p:nvSpPr>
          <p:cNvPr id="67" name="Rechteck 66"/>
          <p:cNvSpPr/>
          <p:nvPr/>
        </p:nvSpPr>
        <p:spPr>
          <a:xfrm>
            <a:off x="6048579" y="5237017"/>
            <a:ext cx="2124615" cy="60466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68" name="Textfeld 67"/>
          <p:cNvSpPr txBox="1"/>
          <p:nvPr/>
        </p:nvSpPr>
        <p:spPr>
          <a:xfrm>
            <a:off x="6192973" y="5416239"/>
            <a:ext cx="190821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600" dirty="0" smtClean="0"/>
              <a:t>St/U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000" dirty="0" smtClean="0"/>
              <a:t>(ab mind. 540 EUR p.a.)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52038" y="5885227"/>
            <a:ext cx="345638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100" dirty="0" smtClean="0"/>
              <a:t>* Förderung nach § 3.63 oder § 10a EStG</a:t>
            </a:r>
          </a:p>
        </p:txBody>
      </p:sp>
      <p:sp>
        <p:nvSpPr>
          <p:cNvPr id="37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66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Vorsorgemöglichkeiten Inhaberversorgung</a:t>
            </a:r>
            <a:endParaRPr lang="de-DE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0346" y="1269554"/>
            <a:ext cx="7920880" cy="29961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lIns="104269" tIns="52135" rIns="104269" bIns="52135"/>
          <a:lstStyle>
            <a:lvl1pPr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de-DE" sz="1400" b="1" dirty="0" smtClean="0">
                <a:solidFill>
                  <a:schemeClr val="bg1"/>
                </a:solidFill>
              </a:rPr>
              <a:t>GaLaBau-Vorsorgekonzept</a:t>
            </a:r>
            <a:endParaRPr lang="de-DE" altLang="de-DE" sz="1400" b="1" dirty="0">
              <a:solidFill>
                <a:schemeClr val="bg1"/>
              </a:solidFill>
            </a:endParaRPr>
          </a:p>
          <a:p>
            <a:pPr algn="ctr" eaLnBrk="1" hangingPunct="1">
              <a:spcAft>
                <a:spcPct val="0"/>
              </a:spcAft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0" name="AutoShape 98"/>
          <p:cNvSpPr>
            <a:spLocks noChangeArrowheads="1"/>
          </p:cNvSpPr>
          <p:nvPr/>
        </p:nvSpPr>
        <p:spPr bwMode="gray">
          <a:xfrm>
            <a:off x="2981007" y="1620849"/>
            <a:ext cx="2815923" cy="380368"/>
          </a:xfrm>
          <a:prstGeom prst="downArrow">
            <a:avLst>
              <a:gd name="adj1" fmla="val 49269"/>
              <a:gd name="adj2" fmla="val 10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wrap="none" lIns="104261" tIns="0" rIns="104261" bIns="52131" anchor="ctr"/>
          <a:lstStyle>
            <a:lvl1pPr defTabSz="1042988"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847725" indent="-327025" defTabSz="1042988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03338" indent="-260350" defTabSz="1042988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4038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346325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8035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607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79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751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de-DE" altLang="de-DE" sz="1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altLang="de-DE" sz="1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</a:br>
            <a:endParaRPr lang="de-DE" altLang="de-DE" sz="1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40346" y="2073225"/>
            <a:ext cx="7920880" cy="288032"/>
          </a:xfrm>
          <a:prstGeom prst="rect">
            <a:avLst/>
          </a:prstGeom>
          <a:solidFill>
            <a:srgbClr val="CCDD6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Rechteck 3"/>
          <p:cNvSpPr/>
          <p:nvPr/>
        </p:nvSpPr>
        <p:spPr>
          <a:xfrm>
            <a:off x="540346" y="2828930"/>
            <a:ext cx="1800200" cy="122413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2" name="Rechteck 11"/>
          <p:cNvSpPr/>
          <p:nvPr/>
        </p:nvSpPr>
        <p:spPr>
          <a:xfrm>
            <a:off x="540346" y="4089449"/>
            <a:ext cx="1800200" cy="122413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5" name="Rechteck 4"/>
          <p:cNvSpPr/>
          <p:nvPr/>
        </p:nvSpPr>
        <p:spPr>
          <a:xfrm>
            <a:off x="2376171" y="2828930"/>
            <a:ext cx="3960440" cy="122413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5" name="Rechteck 14"/>
          <p:cNvSpPr/>
          <p:nvPr/>
        </p:nvSpPr>
        <p:spPr>
          <a:xfrm>
            <a:off x="2376171" y="4089449"/>
            <a:ext cx="3960440" cy="122413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6" name="Rechteck 5"/>
          <p:cNvSpPr/>
          <p:nvPr/>
        </p:nvSpPr>
        <p:spPr>
          <a:xfrm>
            <a:off x="6372237" y="2828930"/>
            <a:ext cx="2088990" cy="122413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6372237" y="4089449"/>
            <a:ext cx="2088990" cy="122413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828378" y="3333276"/>
            <a:ext cx="115212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PrivatRente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92374" y="4593795"/>
            <a:ext cx="129614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err="1" smtClean="0"/>
              <a:t>BasisRente</a:t>
            </a:r>
            <a:endParaRPr lang="de-DE" sz="1400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684362" y="2109519"/>
            <a:ext cx="550823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Inhaberversorgung</a:t>
            </a:r>
          </a:p>
        </p:txBody>
      </p:sp>
      <p:sp>
        <p:nvSpPr>
          <p:cNvPr id="19" name="Rechteck 18"/>
          <p:cNvSpPr/>
          <p:nvPr/>
        </p:nvSpPr>
        <p:spPr>
          <a:xfrm>
            <a:off x="540346" y="2397640"/>
            <a:ext cx="1800200" cy="395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1" name="Rechteck 20"/>
          <p:cNvSpPr/>
          <p:nvPr/>
        </p:nvSpPr>
        <p:spPr>
          <a:xfrm>
            <a:off x="2388045" y="2397640"/>
            <a:ext cx="3948565" cy="395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0" name="Textfeld 19"/>
          <p:cNvSpPr txBox="1"/>
          <p:nvPr/>
        </p:nvSpPr>
        <p:spPr>
          <a:xfrm>
            <a:off x="792753" y="2487750"/>
            <a:ext cx="151216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Produkte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628578" y="2487750"/>
            <a:ext cx="208823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Tarife</a:t>
            </a:r>
          </a:p>
        </p:txBody>
      </p:sp>
      <p:sp>
        <p:nvSpPr>
          <p:cNvPr id="23" name="Rechteck 22"/>
          <p:cNvSpPr/>
          <p:nvPr/>
        </p:nvSpPr>
        <p:spPr>
          <a:xfrm>
            <a:off x="6372237" y="2397640"/>
            <a:ext cx="2088989" cy="395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6517010" y="2487750"/>
            <a:ext cx="172819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Tarifbereich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534951" y="3071666"/>
            <a:ext cx="3708033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RSKU2U(.TB.TR) </a:t>
            </a:r>
            <a:r>
              <a:rPr lang="de-DE" sz="1000" dirty="0" smtClean="0"/>
              <a:t>(Perspektive)</a:t>
            </a:r>
          </a:p>
          <a:p>
            <a:r>
              <a:rPr lang="de-DE" sz="1400" dirty="0" smtClean="0"/>
              <a:t>RFKU1U.GD(.TB.TR) </a:t>
            </a:r>
            <a:r>
              <a:rPr lang="de-DE" sz="1000" dirty="0" smtClean="0"/>
              <a:t>(</a:t>
            </a:r>
            <a:r>
              <a:rPr lang="de-DE" sz="1000" dirty="0" err="1" smtClean="0"/>
              <a:t>KomfortDynamik</a:t>
            </a:r>
            <a:r>
              <a:rPr lang="de-DE" sz="1000" dirty="0" smtClean="0"/>
              <a:t>)</a:t>
            </a:r>
          </a:p>
          <a:p>
            <a:r>
              <a:rPr lang="de-DE" sz="1400" dirty="0" smtClean="0"/>
              <a:t>RF1(.GD.TB.TR</a:t>
            </a:r>
            <a:r>
              <a:rPr lang="de-DE" sz="1600" dirty="0" smtClean="0"/>
              <a:t>) </a:t>
            </a:r>
            <a:r>
              <a:rPr lang="de-DE" sz="1050" dirty="0" smtClean="0"/>
              <a:t>(</a:t>
            </a:r>
            <a:r>
              <a:rPr lang="de-DE" sz="1050" dirty="0" err="1" smtClean="0"/>
              <a:t>InvestFlex</a:t>
            </a:r>
            <a:r>
              <a:rPr lang="de-DE" sz="1050" dirty="0" smtClean="0"/>
              <a:t>)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589018" y="3237096"/>
            <a:ext cx="1584176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St/U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br>
              <a:rPr lang="de-DE" sz="1600" dirty="0" smtClean="0">
                <a:solidFill>
                  <a:srgbClr val="FF0000"/>
                </a:solidFill>
              </a:rPr>
            </a:br>
            <a:r>
              <a:rPr lang="de-DE" sz="1000" dirty="0" smtClean="0"/>
              <a:t>(ab mind. 540 EUR p.a.)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534951" y="4378351"/>
            <a:ext cx="3550011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BVRSKU2(.TB.TR) </a:t>
            </a:r>
            <a:r>
              <a:rPr lang="de-DE" sz="1000" dirty="0" smtClean="0"/>
              <a:t>(Perspektive),</a:t>
            </a:r>
            <a:endParaRPr lang="de-DE" sz="1600" dirty="0" smtClean="0"/>
          </a:p>
          <a:p>
            <a:r>
              <a:rPr lang="de-DE" sz="1400" dirty="0" smtClean="0"/>
              <a:t>BVRFKU1U.GD(.TB.TR) </a:t>
            </a:r>
            <a:r>
              <a:rPr lang="de-DE" sz="1000" dirty="0" smtClean="0"/>
              <a:t>(</a:t>
            </a:r>
            <a:r>
              <a:rPr lang="de-DE" sz="1000" dirty="0" err="1" smtClean="0"/>
              <a:t>KomfortDynamik</a:t>
            </a:r>
            <a:r>
              <a:rPr lang="de-DE" sz="1000" dirty="0" smtClean="0"/>
              <a:t>),</a:t>
            </a:r>
          </a:p>
          <a:p>
            <a:r>
              <a:rPr lang="de-DE" sz="1400" dirty="0" smtClean="0"/>
              <a:t>BVRF1(.GD.TB.TR) </a:t>
            </a:r>
            <a:r>
              <a:rPr lang="de-DE" sz="1000" dirty="0" smtClean="0"/>
              <a:t>(</a:t>
            </a:r>
            <a:r>
              <a:rPr lang="de-DE" sz="1000" dirty="0" err="1" smtClean="0"/>
              <a:t>InvestFlex</a:t>
            </a:r>
            <a:r>
              <a:rPr lang="de-DE" sz="1000" dirty="0" smtClean="0"/>
              <a:t>)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517010" y="4161457"/>
            <a:ext cx="18002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Einzel/G</a:t>
            </a:r>
          </a:p>
          <a:p>
            <a:r>
              <a:rPr lang="de-DE" sz="1000" dirty="0" smtClean="0"/>
              <a:t>(ab 3.000 EUR p.a.)</a:t>
            </a:r>
          </a:p>
          <a:p>
            <a:r>
              <a:rPr lang="de-DE" sz="1400" dirty="0" smtClean="0"/>
              <a:t>St/G</a:t>
            </a:r>
          </a:p>
          <a:p>
            <a:r>
              <a:rPr lang="de-DE" sz="1000" dirty="0" smtClean="0"/>
              <a:t>(ab 5.000 EUR p.a.)</a:t>
            </a:r>
          </a:p>
          <a:p>
            <a:r>
              <a:rPr lang="de-DE" sz="1400" dirty="0" smtClean="0"/>
              <a:t>St/U</a:t>
            </a:r>
          </a:p>
          <a:p>
            <a:r>
              <a:rPr lang="de-DE" sz="1000" dirty="0" smtClean="0"/>
              <a:t>(ab 12.000 EUR p.a.)</a:t>
            </a:r>
            <a:endParaRPr lang="de-DE" sz="1000" dirty="0"/>
          </a:p>
        </p:txBody>
      </p:sp>
      <p:sp>
        <p:nvSpPr>
          <p:cNvPr id="29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742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>
          <a:xfrm>
            <a:off x="8245202" y="6493950"/>
            <a:ext cx="399663" cy="365639"/>
          </a:xfrm>
        </p:spPr>
        <p:txBody>
          <a:bodyPr/>
          <a:lstStyle/>
          <a:p>
            <a:fld id="{61201FF1-C63B-412E-ABF0-3D0E918900AC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Vorsorgemöglichkeiten Privatvorsorge</a:t>
            </a:r>
            <a:endParaRPr lang="de-DE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0346" y="1341562"/>
            <a:ext cx="6698786" cy="4233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lIns="104269" tIns="52135" rIns="104269" bIns="52135"/>
          <a:lstStyle>
            <a:lvl1pPr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de-DE" alt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rPr>
              <a:t>GaLaBau-Vorsorgekonzept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13388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0" name="AutoShape 98"/>
          <p:cNvSpPr>
            <a:spLocks noChangeArrowheads="1"/>
          </p:cNvSpPr>
          <p:nvPr/>
        </p:nvSpPr>
        <p:spPr bwMode="gray">
          <a:xfrm>
            <a:off x="2176977" y="1785194"/>
            <a:ext cx="3333963" cy="247558"/>
          </a:xfrm>
          <a:prstGeom prst="downArrow">
            <a:avLst>
              <a:gd name="adj1" fmla="val 49269"/>
              <a:gd name="adj2" fmla="val 10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wrap="none" lIns="104261" tIns="0" rIns="104261" bIns="52131" anchor="ctr"/>
          <a:lstStyle>
            <a:lvl1pPr defTabSz="1042988" eaLnBrk="0" hangingPunct="0">
              <a:spcAft>
                <a:spcPct val="30000"/>
              </a:spcAft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847725" indent="-327025" defTabSz="1042988" eaLnBrk="0" hangingPunct="0">
              <a:spcAft>
                <a:spcPct val="30000"/>
              </a:spcAft>
              <a:buFont typeface="Wingdings" pitchFamily="2" charset="2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03338" indent="-260350" defTabSz="1042988" eaLnBrk="0" hangingPunct="0"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824038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346325" indent="-260350" defTabSz="1042988" eaLnBrk="0" hangingPunct="0"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8035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607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79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75125" indent="-260350" defTabSz="1042988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de-DE" altLang="de-DE" sz="140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de-DE" altLang="de-DE" sz="140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</a:br>
            <a:endParaRPr lang="de-DE" altLang="de-DE" sz="140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40346" y="2217242"/>
            <a:ext cx="6698786" cy="288032"/>
          </a:xfrm>
          <a:prstGeom prst="rect">
            <a:avLst/>
          </a:prstGeom>
          <a:solidFill>
            <a:srgbClr val="CCDD6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4" name="Rechteck 3"/>
          <p:cNvSpPr/>
          <p:nvPr/>
        </p:nvSpPr>
        <p:spPr>
          <a:xfrm>
            <a:off x="540346" y="2540899"/>
            <a:ext cx="1636631" cy="3964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5" name="Rechteck 4"/>
          <p:cNvSpPr/>
          <p:nvPr/>
        </p:nvSpPr>
        <p:spPr>
          <a:xfrm>
            <a:off x="2222322" y="2540899"/>
            <a:ext cx="2880320" cy="3964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6" name="Rechteck 5"/>
          <p:cNvSpPr/>
          <p:nvPr/>
        </p:nvSpPr>
        <p:spPr>
          <a:xfrm>
            <a:off x="5150900" y="2540899"/>
            <a:ext cx="2052607" cy="3964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686404" y="2253536"/>
            <a:ext cx="633670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Privatvorsorge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86404" y="2631388"/>
            <a:ext cx="13681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Produkte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390662" y="2625608"/>
            <a:ext cx="208823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Tarife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259292" y="2625608"/>
            <a:ext cx="172819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 smtClean="0"/>
              <a:t>Tarifbereich</a:t>
            </a:r>
          </a:p>
        </p:txBody>
      </p:sp>
      <p:sp>
        <p:nvSpPr>
          <p:cNvPr id="16" name="Rechteck 15"/>
          <p:cNvSpPr/>
          <p:nvPr/>
        </p:nvSpPr>
        <p:spPr>
          <a:xfrm>
            <a:off x="540346" y="2972947"/>
            <a:ext cx="1636631" cy="739422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7" name="Rechteck 16"/>
          <p:cNvSpPr/>
          <p:nvPr/>
        </p:nvSpPr>
        <p:spPr>
          <a:xfrm>
            <a:off x="2223081" y="2972947"/>
            <a:ext cx="2879562" cy="739422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8" name="Rechteck 17"/>
          <p:cNvSpPr/>
          <p:nvPr/>
        </p:nvSpPr>
        <p:spPr>
          <a:xfrm>
            <a:off x="5150899" y="2972947"/>
            <a:ext cx="2052607" cy="739422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0" name="Rechteck 19"/>
          <p:cNvSpPr/>
          <p:nvPr/>
        </p:nvSpPr>
        <p:spPr>
          <a:xfrm>
            <a:off x="540346" y="3765035"/>
            <a:ext cx="1636631" cy="50405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1" name="Rechteck 20"/>
          <p:cNvSpPr/>
          <p:nvPr/>
        </p:nvSpPr>
        <p:spPr>
          <a:xfrm>
            <a:off x="542388" y="4304716"/>
            <a:ext cx="1634589" cy="50405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2" name="Rechteck 21"/>
          <p:cNvSpPr/>
          <p:nvPr/>
        </p:nvSpPr>
        <p:spPr>
          <a:xfrm>
            <a:off x="542388" y="4845155"/>
            <a:ext cx="1634589" cy="50405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3" name="Rechteck 22"/>
          <p:cNvSpPr/>
          <p:nvPr/>
        </p:nvSpPr>
        <p:spPr>
          <a:xfrm>
            <a:off x="2222322" y="3765036"/>
            <a:ext cx="2880320" cy="50405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4" name="Rechteck 23"/>
          <p:cNvSpPr/>
          <p:nvPr/>
        </p:nvSpPr>
        <p:spPr>
          <a:xfrm>
            <a:off x="2222322" y="4304716"/>
            <a:ext cx="2880320" cy="50405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5" name="Rechteck 24"/>
          <p:cNvSpPr/>
          <p:nvPr/>
        </p:nvSpPr>
        <p:spPr>
          <a:xfrm>
            <a:off x="2223080" y="4845155"/>
            <a:ext cx="2880320" cy="50405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6" name="Rechteck 25"/>
          <p:cNvSpPr/>
          <p:nvPr/>
        </p:nvSpPr>
        <p:spPr>
          <a:xfrm>
            <a:off x="5150900" y="3765035"/>
            <a:ext cx="2052607" cy="504056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19" name="Rechteck 18"/>
          <p:cNvSpPr/>
          <p:nvPr/>
        </p:nvSpPr>
        <p:spPr>
          <a:xfrm>
            <a:off x="5150900" y="4304715"/>
            <a:ext cx="2052606" cy="1044495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 smtClean="0"/>
          </a:p>
        </p:txBody>
      </p:sp>
      <p:sp>
        <p:nvSpPr>
          <p:cNvPr id="28" name="Textfeld 27"/>
          <p:cNvSpPr txBox="1"/>
          <p:nvPr/>
        </p:nvSpPr>
        <p:spPr>
          <a:xfrm>
            <a:off x="674585" y="3235315"/>
            <a:ext cx="13681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err="1" smtClean="0"/>
              <a:t>RiesterRente</a:t>
            </a:r>
            <a:endParaRPr lang="de-DE" sz="1400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686404" y="3909051"/>
            <a:ext cx="122413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EBV Plus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86404" y="4449022"/>
            <a:ext cx="13681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SBV Plus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86404" y="4989171"/>
            <a:ext cx="122413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KSP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2390662" y="2973705"/>
            <a:ext cx="27119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ARSKU2</a:t>
            </a:r>
            <a:r>
              <a:rPr lang="de-DE" sz="1600" dirty="0" smtClean="0"/>
              <a:t> </a:t>
            </a:r>
            <a:r>
              <a:rPr lang="de-DE" sz="1000" dirty="0" smtClean="0"/>
              <a:t>(Perspektive)</a:t>
            </a:r>
          </a:p>
          <a:p>
            <a:r>
              <a:rPr lang="de-DE" sz="1400" dirty="0" smtClean="0"/>
              <a:t>ARFKU1U.GD</a:t>
            </a:r>
            <a:r>
              <a:rPr lang="de-DE" sz="1600" dirty="0" smtClean="0"/>
              <a:t> </a:t>
            </a:r>
            <a:r>
              <a:rPr lang="de-DE" sz="1000" dirty="0" smtClean="0"/>
              <a:t>(</a:t>
            </a:r>
            <a:r>
              <a:rPr lang="de-DE" sz="1000" dirty="0" err="1" smtClean="0"/>
              <a:t>KomfortDynamik</a:t>
            </a:r>
            <a:r>
              <a:rPr lang="de-DE" sz="1000" dirty="0" smtClean="0"/>
              <a:t>)</a:t>
            </a:r>
          </a:p>
          <a:p>
            <a:r>
              <a:rPr lang="de-DE" sz="1400" dirty="0" smtClean="0"/>
              <a:t>ARF1U.GD</a:t>
            </a:r>
            <a:r>
              <a:rPr lang="de-DE" sz="1600" dirty="0" smtClean="0"/>
              <a:t> </a:t>
            </a:r>
            <a:r>
              <a:rPr lang="de-DE" sz="1000" dirty="0" smtClean="0"/>
              <a:t>(</a:t>
            </a:r>
            <a:r>
              <a:rPr lang="de-DE" sz="1000" dirty="0" err="1" smtClean="0"/>
              <a:t>InvestFlex</a:t>
            </a:r>
            <a:r>
              <a:rPr lang="de-DE" sz="1000" dirty="0" smtClean="0"/>
              <a:t> mit Garantie)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5343174" y="3234936"/>
            <a:ext cx="16205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St/G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2390662" y="3909051"/>
            <a:ext cx="240019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EOBU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2390662" y="4449022"/>
            <a:ext cx="182572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OBU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2390662" y="4989171"/>
            <a:ext cx="22561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SGR.BG.KS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5343174" y="3909051"/>
            <a:ext cx="165618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Einzel/G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5366924" y="4374867"/>
            <a:ext cx="1872208" cy="938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dirty="0" smtClean="0"/>
              <a:t>Einzel/G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r>
              <a:rPr lang="de-DE" sz="1000" dirty="0" smtClean="0"/>
              <a:t>(ab 300 EUR p.a.)</a:t>
            </a:r>
          </a:p>
          <a:p>
            <a:r>
              <a:rPr lang="de-DE" sz="1400" dirty="0" smtClean="0"/>
              <a:t>St/U</a:t>
            </a:r>
            <a:r>
              <a:rPr lang="de-DE" sz="1050" dirty="0" smtClean="0"/>
              <a:t> </a:t>
            </a:r>
            <a:r>
              <a:rPr lang="de-DE" sz="1000" dirty="0" smtClean="0"/>
              <a:t/>
            </a:r>
            <a:br>
              <a:rPr lang="de-DE" sz="1000" dirty="0" smtClean="0"/>
            </a:br>
            <a:r>
              <a:rPr lang="de-DE" sz="1000" dirty="0" smtClean="0"/>
              <a:t>(ab 1.200 EUR p.a. und </a:t>
            </a:r>
            <a:r>
              <a:rPr lang="de-DE" sz="1000" dirty="0" smtClean="0"/>
              <a:t>Beratungserleichterung)</a:t>
            </a:r>
            <a:endParaRPr lang="de-DE" sz="1000" dirty="0" smtClean="0"/>
          </a:p>
        </p:txBody>
      </p:sp>
      <p:sp>
        <p:nvSpPr>
          <p:cNvPr id="38" name="Fußzeilenplatzhalter 1"/>
          <p:cNvSpPr>
            <a:spLocks noGrp="1"/>
          </p:cNvSpPr>
          <p:nvPr>
            <p:ph type="ftr" sz="quarter" idx="20"/>
          </p:nvPr>
        </p:nvSpPr>
        <p:spPr>
          <a:xfrm>
            <a:off x="502627" y="6472795"/>
            <a:ext cx="4085053" cy="125351"/>
          </a:xfrm>
        </p:spPr>
        <p:txBody>
          <a:bodyPr/>
          <a:lstStyle/>
          <a:p>
            <a:r>
              <a:rPr lang="de-DE" dirty="0" smtClean="0"/>
              <a:t>© Allianz Lebensversicherungs-AG | L-FK-FVB | </a:t>
            </a:r>
            <a:r>
              <a:rPr lang="de-DE" dirty="0" smtClean="0"/>
              <a:t>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685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B-Masterfoliensatz_kurz">
  <a:themeElements>
    <a:clrScheme name="AZD">
      <a:dk1>
        <a:srgbClr val="000000"/>
      </a:dk1>
      <a:lt1>
        <a:srgbClr val="FFFFFF"/>
      </a:lt1>
      <a:dk2>
        <a:srgbClr val="003781"/>
      </a:dk2>
      <a:lt2>
        <a:srgbClr val="D4CDCD"/>
      </a:lt2>
      <a:accent1>
        <a:srgbClr val="96DCFA"/>
      </a:accent1>
      <a:accent2>
        <a:srgbClr val="CCDD61"/>
      </a:accent2>
      <a:accent3>
        <a:srgbClr val="FDD25C"/>
      </a:accent3>
      <a:accent4>
        <a:srgbClr val="DAD0E1"/>
      </a:accent4>
      <a:accent5>
        <a:srgbClr val="FF934F"/>
      </a:accent5>
      <a:accent6>
        <a:srgbClr val="B1DAD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 smtClean="0"/>
        </a:defPPr>
      </a:lstStyle>
    </a:spDef>
    <a:txDef>
      <a:spPr/>
      <a:bodyPr vert="horz" wrap="square" lIns="0" tIns="0" rIns="0" bIns="0" rtlCol="0">
        <a:spAutoFit/>
      </a:bodyPr>
      <a:lstStyle>
        <a:defPPr>
          <a:defRPr sz="1600" dirty="0" smtClean="0">
            <a:solidFill>
              <a:srgbClr val="FF0000"/>
            </a:solidFill>
          </a:defRPr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FVB-Masterfoliensatz_kurz</Template>
  <TotalTime>0</TotalTime>
  <Words>769</Words>
  <Application>Microsoft Office PowerPoint</Application>
  <PresentationFormat>Benutzerdefiniert</PresentationFormat>
  <Paragraphs>214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FVB-Masterfoliensatz_kurz</vt:lpstr>
      <vt:lpstr>GaLaBau- Vorsorgekonzept</vt:lpstr>
      <vt:lpstr>Inhalte</vt:lpstr>
      <vt:lpstr>Das macht GaLaBau so interessant!</vt:lpstr>
      <vt:lpstr>Tarifvertrag über Entgeltumwandlung</vt:lpstr>
      <vt:lpstr>Entgelttarifvertrag 2019/2020</vt:lpstr>
      <vt:lpstr>Vorsorgemöglichkeiten im Überblick</vt:lpstr>
      <vt:lpstr>Vorsorgemöglichkeiten bAV</vt:lpstr>
      <vt:lpstr>Vorsorgemöglichkeiten Inhaberversorgung</vt:lpstr>
      <vt:lpstr>Vorsorgemöglichkeiten Privatvorsorge</vt:lpstr>
      <vt:lpstr>Antragsstellung - bAV</vt:lpstr>
      <vt:lpstr>Aufnahmeverfahren - bAV</vt:lpstr>
      <vt:lpstr>Vertriebsunterstützung</vt:lpstr>
      <vt:lpstr>Vertriebsansätze – schon daran gedacht?</vt:lpstr>
      <vt:lpstr>Ansprechpartner Verwaltung</vt:lpstr>
      <vt:lpstr>Legal Disclaimer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2018-12-20T13:41:35Z</dcterms:created>
  <dcterms:modified xsi:type="dcterms:W3CDTF">2020-06-17T14:22:04Z</dcterms:modified>
</cp:coreProperties>
</file>