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2195175" cy="6861175"/>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0"/>
          </p:nvPr>
        </p:nvSpPr>
        <p:spPr>
          <a:xfrm>
            <a:off x="469265" y="1995170"/>
            <a:ext cx="4343400" cy="273050"/>
          </a:xfrm>
          <a:prstGeom prst="rect">
            <a:avLst/>
          </a:prstGeom>
          <a:noFill/>
          <a:ln w="0" cmpd="sng">
            <a:noFill/>
            <a:prstDash val="solid"/>
          </a:ln>
        </p:spPr>
        <p:txBody>
          <a:bodyPr vert="horz" lIns="0" tIns="1270" rIns="0" bIns="0" anchor="t"/>
          <a:lstStyle/>
          <a:p>
            <a:pPr marL="0" marR="0" indent="0" algn="l">
              <a:lnSpc>
                <a:spcPts val="1800"/>
              </a:lnSpc>
              <a:spcAft>
                <a:spcPts val="310"/>
              </a:spcAft>
            </a:pPr>
            <a:r>
              <a:rPr lang="de-DE" sz="1600" spc="-10">
                <a:solidFill>
                  <a:srgbClr val="003781"/>
                </a:solidFill>
                <a:latin typeface="Arial" panose="02020603050405020304" pitchFamily="2"/>
              </a:rPr>
              <a:t>bAV aus Abfindungszahlungen </a:t>
            </a:r>
          </a:p>
        </p:txBody>
      </p:sp>
      <p:sp>
        <p:nvSpPr>
          <p:cNvPr id="5" name="Textplatzhalter 4"/>
          <p:cNvSpPr>
            <a:spLocks noGrp="1"/>
          </p:cNvSpPr>
          <p:nvPr>
            <p:ph type="body" idx="10"/>
          </p:nvPr>
        </p:nvSpPr>
        <p:spPr>
          <a:xfrm>
            <a:off x="469265" y="2268220"/>
            <a:ext cx="4343400" cy="2375535"/>
          </a:xfrm>
          <a:prstGeom prst="rect">
            <a:avLst/>
          </a:prstGeom>
          <a:noFill/>
          <a:ln w="0" cmpd="sng">
            <a:noFill/>
            <a:prstDash val="solid"/>
          </a:ln>
        </p:spPr>
        <p:txBody>
          <a:bodyPr vert="horz" lIns="0" tIns="83185" rIns="0" bIns="0" anchor="t"/>
          <a:lstStyle/>
          <a:p>
            <a:pPr marL="0" marR="0" indent="0" algn="l">
              <a:lnSpc>
                <a:spcPts val="4500"/>
              </a:lnSpc>
              <a:spcAft>
                <a:spcPts val="0"/>
              </a:spcAft>
            </a:pPr>
            <a:r>
              <a:rPr lang="de-DE" sz="4500" spc="-125">
                <a:solidFill>
                  <a:srgbClr val="003781"/>
                </a:solidFill>
                <a:latin typeface="Arial" panose="02020603050405020304" pitchFamily="2"/>
              </a:rPr>
              <a:t>Die </a:t>
            </a:r>
          </a:p>
          <a:p>
            <a:pPr marL="0" marR="0" indent="0" algn="l">
              <a:lnSpc>
                <a:spcPts val="4500"/>
              </a:lnSpc>
              <a:spcBef>
                <a:spcPts val="0"/>
              </a:spcBef>
              <a:spcAft>
                <a:spcPts val="4485"/>
              </a:spcAft>
            </a:pPr>
            <a:r>
              <a:rPr lang="de-DE" sz="4500" spc="-40">
                <a:solidFill>
                  <a:srgbClr val="003781"/>
                </a:solidFill>
                <a:latin typeface="Arial" panose="02020603050405020304" pitchFamily="2"/>
              </a:rPr>
              <a:t>Vervielfältigungs-regelung </a:t>
            </a:r>
          </a:p>
        </p:txBody>
      </p:sp>
      <p:sp>
        <p:nvSpPr>
          <p:cNvPr id="6" name="Textplatzhalter 5"/>
          <p:cNvSpPr>
            <a:spLocks noGrp="1"/>
          </p:cNvSpPr>
          <p:nvPr>
            <p:ph type="body" idx="10"/>
          </p:nvPr>
        </p:nvSpPr>
        <p:spPr>
          <a:xfrm>
            <a:off x="469265" y="4643755"/>
            <a:ext cx="4343400" cy="2217420"/>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de-DE" sz="1600" spc="-5">
                <a:solidFill>
                  <a:srgbClr val="003781"/>
                </a:solidFill>
                <a:latin typeface="Arial" panose="02020603050405020304" pitchFamily="2"/>
              </a:rPr>
              <a:t>gemäß § 3 Nr. 63 EStG </a:t>
            </a:r>
          </a:p>
          <a:p>
            <a:pPr marL="2468880" marR="0" indent="0" algn="l">
              <a:lnSpc>
                <a:spcPts val="1200"/>
              </a:lnSpc>
              <a:spcBef>
                <a:spcPts val="10345"/>
              </a:spcBef>
              <a:spcAft>
                <a:spcPts val="0"/>
              </a:spcAft>
            </a:pPr>
            <a:r>
              <a:rPr lang="de-DE" sz="1100" spc="-20">
                <a:solidFill>
                  <a:srgbClr val="003781"/>
                </a:solidFill>
                <a:latin typeface="Arial" panose="02020603050405020304" pitchFamily="2"/>
              </a:rPr>
              <a:t>Stand: </a:t>
            </a:r>
          </a:p>
          <a:p>
            <a:pPr marL="0" marR="0" indent="0" algn="l">
              <a:lnSpc>
                <a:spcPts val="1200"/>
              </a:lnSpc>
              <a:spcBef>
                <a:spcPts val="65"/>
              </a:spcBef>
              <a:spcAft>
                <a:spcPts val="2720"/>
              </a:spcAft>
              <a:tabLst>
                <a:tab pos="2514600" algn="l"/>
              </a:tabLst>
            </a:pPr>
            <a:r>
              <a:rPr lang="de-DE" sz="1100" spc="0">
                <a:solidFill>
                  <a:srgbClr val="003781"/>
                </a:solidFill>
                <a:latin typeface="Arial" panose="02020603050405020304" pitchFamily="2"/>
              </a:rPr>
              <a:t>© Allianz Lebensversicherungs-AG November 2022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484505"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6" name="Textplatzhalter 5"/>
          <p:cNvSpPr>
            <a:spLocks noGrp="1"/>
          </p:cNvSpPr>
          <p:nvPr>
            <p:ph type="body" idx="10"/>
          </p:nvPr>
        </p:nvSpPr>
        <p:spPr>
          <a:xfrm>
            <a:off x="484505" y="1014095"/>
            <a:ext cx="11226800" cy="84264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200"/>
              </a:spcAft>
            </a:pPr>
            <a:r>
              <a:rPr lang="de-DE" sz="3850" spc="45">
                <a:solidFill>
                  <a:srgbClr val="003781"/>
                </a:solidFill>
                <a:latin typeface="Arial" panose="02020603050405020304" pitchFamily="2"/>
              </a:rPr>
              <a:t>Motive für einen Vertragsabschluss </a:t>
            </a:r>
          </a:p>
        </p:txBody>
      </p:sp>
      <p:sp>
        <p:nvSpPr>
          <p:cNvPr id="7" name="Textplatzhalter 6"/>
          <p:cNvSpPr>
            <a:spLocks noGrp="1"/>
          </p:cNvSpPr>
          <p:nvPr>
            <p:ph type="body" idx="10"/>
          </p:nvPr>
        </p:nvSpPr>
        <p:spPr>
          <a:xfrm>
            <a:off x="524510" y="1856740"/>
            <a:ext cx="6223000" cy="3114040"/>
          </a:xfrm>
          <a:prstGeom prst="rect">
            <a:avLst/>
          </a:prstGeom>
          <a:noFill/>
          <a:ln w="0" cmpd="sng">
            <a:noFill/>
            <a:prstDash val="solid"/>
          </a:ln>
        </p:spPr>
        <p:txBody>
          <a:bodyPr vert="horz" lIns="0" tIns="0" rIns="0" bIns="0" anchor="t"/>
          <a:lstStyle/>
          <a:p>
            <a:pPr marL="182880" marR="0" indent="182880" algn="l">
              <a:lnSpc>
                <a:spcPts val="1900"/>
              </a:lnSpc>
              <a:spcAft>
                <a:spcPts val="0"/>
              </a:spcAft>
              <a:buFont typeface="Symbol"/>
              <a:buChar char="·"/>
            </a:pPr>
            <a:r>
              <a:rPr lang="de-DE" sz="1600" spc="-10">
                <a:solidFill>
                  <a:srgbClr val="003781"/>
                </a:solidFill>
                <a:latin typeface="Arial" panose="02020603050405020304" pitchFamily="2"/>
              </a:rPr>
              <a:t>Umwandlung von steuerpflichtigen Gehaltsteilen, Abfindungen oder sonstigen Zahlungen des Arbeitgebers in Versicherungsschutz unter Ausnutzung von Steuervorteilen (z. B. Abfindungen im Rahmen von Entlassungen gemäß § 3 Nr. 9 EStG) </a:t>
            </a:r>
          </a:p>
          <a:p>
            <a:pPr marL="182880" marR="137160" indent="182880" algn="l">
              <a:lnSpc>
                <a:spcPts val="1900"/>
              </a:lnSpc>
              <a:spcBef>
                <a:spcPts val="2330"/>
              </a:spcBef>
              <a:spcAft>
                <a:spcPts val="0"/>
              </a:spcAft>
              <a:buFont typeface="Symbol"/>
              <a:buChar char="·"/>
            </a:pPr>
            <a:r>
              <a:rPr lang="de-DE" sz="1600" spc="0">
                <a:solidFill>
                  <a:srgbClr val="003781"/>
                </a:solidFill>
                <a:latin typeface="Arial" panose="02020603050405020304" pitchFamily="2"/>
              </a:rPr>
              <a:t>Ablösung von Ansprüchen und unverfallbaren Anwartschaften aus einer Pensionszusage oder Zusage auf Unterstützungskassenleistungen </a:t>
            </a:r>
          </a:p>
          <a:p>
            <a:pPr marL="182880" marR="411480" indent="182880" algn="just">
              <a:lnSpc>
                <a:spcPts val="1900"/>
              </a:lnSpc>
              <a:spcBef>
                <a:spcPts val="2305"/>
              </a:spcBef>
              <a:spcAft>
                <a:spcPts val="2570"/>
              </a:spcAft>
              <a:buFont typeface="Symbol"/>
              <a:buChar char="·"/>
            </a:pPr>
            <a:r>
              <a:rPr lang="de-DE" sz="1600" spc="-10">
                <a:solidFill>
                  <a:srgbClr val="003781"/>
                </a:solidFill>
                <a:latin typeface="Arial" panose="02020603050405020304" pitchFamily="2"/>
              </a:rPr>
              <a:t>Nachträgliche Einrichtung oder Aufstockung einer betrieblichen Altersversorgung </a:t>
            </a:r>
          </a:p>
        </p:txBody>
      </p:sp>
      <p:sp>
        <p:nvSpPr>
          <p:cNvPr id="13" name="Textplatzhalter 12"/>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2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2987675" y="50800"/>
            <a:ext cx="6223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386715" y="486410"/>
            <a:ext cx="5588000" cy="527685"/>
          </a:xfrm>
          <a:prstGeom prst="rect">
            <a:avLst/>
          </a:prstGeom>
          <a:noFill/>
          <a:ln w="0" cmpd="sng">
            <a:noFill/>
            <a:prstDash val="solid"/>
          </a:ln>
        </p:spPr>
        <p:txBody>
          <a:bodyPr vert="horz" lIns="0" tIns="1270" rIns="0" bIns="0" anchor="t"/>
          <a:lstStyle/>
          <a:p>
            <a:pPr marL="91440" marR="0" indent="0" algn="l">
              <a:lnSpc>
                <a:spcPts val="1300"/>
              </a:lnSpc>
              <a:spcAft>
                <a:spcPts val="2825"/>
              </a:spcAft>
            </a:pPr>
            <a:r>
              <a:rPr lang="de-DE" sz="1100" b="1" spc="55">
                <a:solidFill>
                  <a:srgbClr val="003781"/>
                </a:solidFill>
                <a:latin typeface="Arial" panose="02020603050405020304" pitchFamily="2"/>
              </a:rPr>
              <a:t>SO FUNKTIONIERT DIE VERVIELFÄLTIGERREGELUNG </a:t>
            </a:r>
          </a:p>
        </p:txBody>
      </p:sp>
      <p:sp>
        <p:nvSpPr>
          <p:cNvPr id="4" name="Textplatzhalter 3"/>
          <p:cNvSpPr>
            <a:spLocks noGrp="1"/>
          </p:cNvSpPr>
          <p:nvPr>
            <p:ph type="body" idx="10"/>
          </p:nvPr>
        </p:nvSpPr>
        <p:spPr>
          <a:xfrm>
            <a:off x="386715" y="1014095"/>
            <a:ext cx="5588000" cy="994410"/>
          </a:xfrm>
          <a:prstGeom prst="rect">
            <a:avLst/>
          </a:prstGeom>
          <a:noFill/>
          <a:ln w="0" cmpd="sng">
            <a:noFill/>
            <a:prstDash val="solid"/>
          </a:ln>
        </p:spPr>
        <p:txBody>
          <a:bodyPr vert="horz" lIns="0" tIns="11430" rIns="0" bIns="0" anchor="t">
            <a:normAutofit fontScale="95000"/>
          </a:bodyPr>
          <a:lstStyle/>
          <a:p>
            <a:pPr marL="137160" marR="0" indent="0" algn="l">
              <a:lnSpc>
                <a:spcPts val="4300"/>
              </a:lnSpc>
              <a:spcAft>
                <a:spcPts val="3400"/>
              </a:spcAft>
            </a:pPr>
            <a:r>
              <a:rPr lang="de-DE" sz="3850" spc="0">
                <a:solidFill>
                  <a:srgbClr val="003781"/>
                </a:solidFill>
                <a:latin typeface="Arial" panose="02020603050405020304" pitchFamily="2"/>
              </a:rPr>
              <a:t>Das Prinzip </a:t>
            </a:r>
          </a:p>
        </p:txBody>
      </p:sp>
      <p:sp>
        <p:nvSpPr>
          <p:cNvPr id="5" name="Textplatzhalter 4"/>
          <p:cNvSpPr>
            <a:spLocks noGrp="1"/>
          </p:cNvSpPr>
          <p:nvPr>
            <p:ph type="body" idx="10"/>
          </p:nvPr>
        </p:nvSpPr>
        <p:spPr>
          <a:xfrm>
            <a:off x="386715" y="2008505"/>
            <a:ext cx="5588000" cy="2158365"/>
          </a:xfrm>
          <a:prstGeom prst="rect">
            <a:avLst/>
          </a:prstGeom>
          <a:noFill/>
          <a:ln w="8890" cmpd="sng">
            <a:solidFill>
              <a:srgbClr val="5FCD89"/>
            </a:solidFill>
            <a:prstDash val="solid"/>
          </a:ln>
        </p:spPr>
        <p:txBody>
          <a:bodyPr vert="horz" lIns="0" tIns="207645" rIns="0" bIns="0" anchor="t"/>
          <a:lstStyle/>
          <a:p>
            <a:pPr marL="365760" marR="320040" indent="0" algn="l">
              <a:lnSpc>
                <a:spcPts val="1900"/>
              </a:lnSpc>
              <a:spcAft>
                <a:spcPts val="0"/>
              </a:spcAft>
            </a:pPr>
            <a:r>
              <a:rPr lang="de-DE" sz="1600" spc="-15">
                <a:solidFill>
                  <a:srgbClr val="003781"/>
                </a:solidFill>
                <a:latin typeface="Arial" panose="02020603050405020304" pitchFamily="2"/>
              </a:rPr>
              <a:t>Vereinbarung zwischen Arbeitgeber und Arbeitnehmer: Anstelle einer normalen Barauszahlung werden Teile </a:t>
            </a:r>
          </a:p>
          <a:p>
            <a:pPr marL="411480" marR="0" indent="320040" algn="l">
              <a:lnSpc>
                <a:spcPts val="1900"/>
              </a:lnSpc>
              <a:spcBef>
                <a:spcPts val="0"/>
              </a:spcBef>
              <a:spcAft>
                <a:spcPts val="0"/>
              </a:spcAft>
              <a:buFont typeface="Symbol"/>
              <a:buChar char="·"/>
            </a:pPr>
            <a:r>
              <a:rPr lang="de-DE" sz="1600" spc="-15">
                <a:solidFill>
                  <a:srgbClr val="003781"/>
                </a:solidFill>
                <a:latin typeface="Arial" panose="02020603050405020304" pitchFamily="2"/>
              </a:rPr>
              <a:t>des Gehalts </a:t>
            </a:r>
          </a:p>
          <a:p>
            <a:pPr marL="411480" marR="0" indent="320040" algn="l">
              <a:lnSpc>
                <a:spcPts val="1900"/>
              </a:lnSpc>
              <a:spcBef>
                <a:spcPts val="0"/>
              </a:spcBef>
              <a:spcAft>
                <a:spcPts val="0"/>
              </a:spcAft>
              <a:buFont typeface="Symbol"/>
              <a:buChar char="·"/>
            </a:pPr>
            <a:r>
              <a:rPr lang="de-DE" sz="1600" spc="-20">
                <a:solidFill>
                  <a:srgbClr val="003781"/>
                </a:solidFill>
                <a:latin typeface="Arial" panose="02020603050405020304" pitchFamily="2"/>
              </a:rPr>
              <a:t>einer Abfindung </a:t>
            </a:r>
          </a:p>
          <a:p>
            <a:pPr marL="411480" marR="0" indent="320040" algn="l">
              <a:lnSpc>
                <a:spcPts val="1900"/>
              </a:lnSpc>
              <a:spcBef>
                <a:spcPts val="0"/>
              </a:spcBef>
              <a:spcAft>
                <a:spcPts val="0"/>
              </a:spcAft>
              <a:buFont typeface="Symbol"/>
              <a:buChar char="·"/>
            </a:pPr>
            <a:r>
              <a:rPr lang="de-DE" sz="1600" spc="-10">
                <a:solidFill>
                  <a:srgbClr val="003781"/>
                </a:solidFill>
                <a:latin typeface="Arial" panose="02020603050405020304" pitchFamily="2"/>
              </a:rPr>
              <a:t>sonstiger Zahlungen </a:t>
            </a:r>
          </a:p>
          <a:p>
            <a:pPr marL="365760" marR="0" indent="0" algn="l">
              <a:lnSpc>
                <a:spcPts val="1900"/>
              </a:lnSpc>
              <a:spcBef>
                <a:spcPts val="0"/>
              </a:spcBef>
              <a:spcAft>
                <a:spcPts val="0"/>
              </a:spcAft>
            </a:pPr>
            <a:r>
              <a:rPr lang="de-DE" sz="1600" spc="0">
                <a:solidFill>
                  <a:srgbClr val="003781"/>
                </a:solidFill>
                <a:latin typeface="Arial" panose="02020603050405020304" pitchFamily="2"/>
              </a:rPr>
              <a:t>in einen Einmalbeitrag zu einer betrieblichen </a:t>
            </a:r>
          </a:p>
          <a:p>
            <a:pPr marL="365760" marR="0" indent="0" algn="l">
              <a:lnSpc>
                <a:spcPts val="1900"/>
              </a:lnSpc>
              <a:spcBef>
                <a:spcPts val="0"/>
              </a:spcBef>
              <a:spcAft>
                <a:spcPts val="1725"/>
              </a:spcAft>
            </a:pPr>
            <a:r>
              <a:rPr lang="de-DE" sz="1600" spc="0">
                <a:solidFill>
                  <a:srgbClr val="003781"/>
                </a:solidFill>
                <a:latin typeface="Arial" panose="02020603050405020304" pitchFamily="2"/>
              </a:rPr>
              <a:t>Altersversorgung umgewandelt </a:t>
            </a:r>
          </a:p>
        </p:txBody>
      </p:sp>
      <p:sp>
        <p:nvSpPr>
          <p:cNvPr id="8" name="Textplatzhalter 7"/>
          <p:cNvSpPr>
            <a:spLocks noGrp="1"/>
          </p:cNvSpPr>
          <p:nvPr>
            <p:ph type="body" idx="10"/>
          </p:nvPr>
        </p:nvSpPr>
        <p:spPr>
          <a:xfrm>
            <a:off x="6119495" y="2005330"/>
            <a:ext cx="4521200" cy="2161540"/>
          </a:xfrm>
          <a:prstGeom prst="rect">
            <a:avLst/>
          </a:prstGeom>
          <a:noFill/>
          <a:ln w="8890" cmpd="sng">
            <a:solidFill>
              <a:srgbClr val="139FD2"/>
            </a:solidFill>
            <a:prstDash val="solid"/>
          </a:ln>
        </p:spPr>
        <p:txBody>
          <a:bodyPr vert="horz" lIns="0" tIns="210820" rIns="0" bIns="0" anchor="t"/>
          <a:lstStyle/>
          <a:p>
            <a:pPr marL="640080" marR="0" indent="0" algn="l">
              <a:lnSpc>
                <a:spcPts val="1900"/>
              </a:lnSpc>
              <a:spcAft>
                <a:spcPts val="0"/>
              </a:spcAft>
            </a:pPr>
            <a:r>
              <a:rPr lang="de-DE" sz="1600" spc="0">
                <a:solidFill>
                  <a:srgbClr val="003781"/>
                </a:solidFill>
                <a:latin typeface="Arial" panose="02020603050405020304" pitchFamily="2"/>
              </a:rPr>
              <a:t>Abschluss eines entsprechenden Versicherungsvertrages </a:t>
            </a:r>
          </a:p>
          <a:p>
            <a:pPr marL="640080" marR="365760" indent="0" algn="l">
              <a:lnSpc>
                <a:spcPts val="1900"/>
              </a:lnSpc>
              <a:spcBef>
                <a:spcPts val="0"/>
              </a:spcBef>
              <a:spcAft>
                <a:spcPts val="7485"/>
              </a:spcAft>
            </a:pPr>
            <a:r>
              <a:rPr lang="de-DE" sz="1600" spc="0">
                <a:solidFill>
                  <a:srgbClr val="003781"/>
                </a:solidFill>
                <a:latin typeface="Arial" panose="02020603050405020304" pitchFamily="2"/>
              </a:rPr>
              <a:t>durch den Arbeitgeber zu Gunsten des Arbeitnehmers </a:t>
            </a:r>
          </a:p>
        </p:txBody>
      </p:sp>
      <p:sp>
        <p:nvSpPr>
          <p:cNvPr id="11" name="Textplatzhalter 10"/>
          <p:cNvSpPr>
            <a:spLocks noGrp="1"/>
          </p:cNvSpPr>
          <p:nvPr>
            <p:ph type="body" idx="10"/>
          </p:nvPr>
        </p:nvSpPr>
        <p:spPr>
          <a:xfrm>
            <a:off x="2932430" y="5158740"/>
            <a:ext cx="7004050" cy="233680"/>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de-DE" sz="1600" spc="-10">
                <a:solidFill>
                  <a:srgbClr val="003781"/>
                </a:solidFill>
                <a:latin typeface="Arial" panose="02020603050405020304" pitchFamily="2"/>
              </a:rPr>
              <a:t>Arbeitnehmer kann die vorteilhaften steuerlichen Rahmenbedingungen nutzen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3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0"/>
          </p:nvPr>
        </p:nvSpPr>
        <p:spPr>
          <a:xfrm>
            <a:off x="482600"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8" name="Textplatzhalter 7"/>
          <p:cNvSpPr>
            <a:spLocks noGrp="1"/>
          </p:cNvSpPr>
          <p:nvPr>
            <p:ph type="body" idx="10"/>
          </p:nvPr>
        </p:nvSpPr>
        <p:spPr>
          <a:xfrm>
            <a:off x="482600" y="1014095"/>
            <a:ext cx="11226800" cy="991235"/>
          </a:xfrm>
          <a:prstGeom prst="rect">
            <a:avLst/>
          </a:prstGeom>
          <a:noFill/>
          <a:ln w="0" cmpd="sng">
            <a:noFill/>
            <a:prstDash val="solid"/>
          </a:ln>
        </p:spPr>
        <p:txBody>
          <a:bodyPr vert="horz" lIns="0" tIns="11430" rIns="0" bIns="0" anchor="t">
            <a:normAutofit fontScale="95000"/>
          </a:bodyPr>
          <a:lstStyle/>
          <a:p>
            <a:pPr marL="45720" marR="0" indent="0" algn="l">
              <a:lnSpc>
                <a:spcPts val="4300"/>
              </a:lnSpc>
              <a:spcAft>
                <a:spcPts val="3350"/>
              </a:spcAft>
            </a:pPr>
            <a:r>
              <a:rPr lang="de-DE" sz="3850" spc="50">
                <a:solidFill>
                  <a:srgbClr val="003781"/>
                </a:solidFill>
                <a:latin typeface="Arial" panose="02020603050405020304" pitchFamily="2"/>
              </a:rPr>
              <a:t>Ermittlung der Umwandlungshöhe </a:t>
            </a:r>
          </a:p>
        </p:txBody>
      </p:sp>
      <p:sp>
        <p:nvSpPr>
          <p:cNvPr id="9" name="Textplatzhalter 8"/>
          <p:cNvSpPr>
            <a:spLocks noGrp="1"/>
          </p:cNvSpPr>
          <p:nvPr>
            <p:ph type="body" idx="10"/>
          </p:nvPr>
        </p:nvSpPr>
        <p:spPr>
          <a:xfrm>
            <a:off x="475615" y="2005330"/>
            <a:ext cx="5410200" cy="2161540"/>
          </a:xfrm>
          <a:prstGeom prst="rect">
            <a:avLst/>
          </a:prstGeom>
          <a:noFill/>
          <a:ln w="8890" cmpd="sng">
            <a:solidFill>
              <a:srgbClr val="5FCD89"/>
            </a:solidFill>
            <a:prstDash val="solid"/>
          </a:ln>
        </p:spPr>
        <p:txBody>
          <a:bodyPr vert="horz" lIns="0" tIns="308610" rIns="0" bIns="0" anchor="t"/>
          <a:lstStyle/>
          <a:p>
            <a:pPr marL="228600" marR="0" indent="0" algn="l">
              <a:lnSpc>
                <a:spcPts val="1900"/>
              </a:lnSpc>
              <a:spcAft>
                <a:spcPts val="0"/>
              </a:spcAft>
            </a:pPr>
            <a:r>
              <a:rPr lang="de-DE" sz="1600" spc="0">
                <a:solidFill>
                  <a:srgbClr val="003781"/>
                </a:solidFill>
                <a:latin typeface="Arial" panose="02020603050405020304" pitchFamily="2"/>
              </a:rPr>
              <a:t>Bei vorzeitigem Ausscheiden oder zum Rentenübergang </a:t>
            </a:r>
          </a:p>
          <a:p>
            <a:pPr marL="228600" marR="0" indent="0" algn="l">
              <a:lnSpc>
                <a:spcPts val="1900"/>
              </a:lnSpc>
              <a:spcBef>
                <a:spcPts val="0"/>
              </a:spcBef>
              <a:spcAft>
                <a:spcPts val="0"/>
              </a:spcAft>
            </a:pPr>
            <a:r>
              <a:rPr lang="de-DE" sz="1600" spc="-30">
                <a:solidFill>
                  <a:srgbClr val="003781"/>
                </a:solidFill>
                <a:latin typeface="Arial" panose="02020603050405020304" pitchFamily="2"/>
              </a:rPr>
              <a:t>können </a:t>
            </a:r>
          </a:p>
          <a:p>
            <a:pPr marL="228600" marR="0" indent="0" algn="l">
              <a:lnSpc>
                <a:spcPts val="1900"/>
              </a:lnSpc>
              <a:spcBef>
                <a:spcPts val="0"/>
              </a:spcBef>
              <a:spcAft>
                <a:spcPts val="0"/>
              </a:spcAft>
            </a:pPr>
            <a:r>
              <a:rPr lang="de-DE" sz="1600" spc="0">
                <a:solidFill>
                  <a:srgbClr val="003781"/>
                </a:solidFill>
                <a:latin typeface="Arial" panose="02020603050405020304" pitchFamily="2"/>
              </a:rPr>
              <a:t>pro Dienstjahr – für max. 10 Dienstjahre – </a:t>
            </a:r>
          </a:p>
          <a:p>
            <a:pPr marL="228600" marR="0" indent="0" algn="l">
              <a:lnSpc>
                <a:spcPts val="1900"/>
              </a:lnSpc>
              <a:spcBef>
                <a:spcPts val="0"/>
              </a:spcBef>
              <a:spcAft>
                <a:spcPts val="0"/>
              </a:spcAft>
            </a:pPr>
            <a:r>
              <a:rPr lang="de-DE" sz="1600" spc="0">
                <a:solidFill>
                  <a:srgbClr val="003781"/>
                </a:solidFill>
                <a:latin typeface="Arial" panose="02020603050405020304" pitchFamily="2"/>
              </a:rPr>
              <a:t>4 % der Beitragsbemessungsgrenze in der allgemeinen </a:t>
            </a:r>
          </a:p>
          <a:p>
            <a:pPr marL="228600" marR="0" indent="0" algn="l">
              <a:lnSpc>
                <a:spcPts val="1900"/>
              </a:lnSpc>
              <a:spcBef>
                <a:spcPts val="0"/>
              </a:spcBef>
              <a:spcAft>
                <a:spcPts val="0"/>
              </a:spcAft>
            </a:pPr>
            <a:r>
              <a:rPr lang="de-DE" sz="1600" spc="-5">
                <a:solidFill>
                  <a:srgbClr val="003781"/>
                </a:solidFill>
                <a:latin typeface="Arial" panose="02020603050405020304" pitchFamily="2"/>
              </a:rPr>
              <a:t>Rentenversicherung (West) </a:t>
            </a:r>
          </a:p>
          <a:p>
            <a:pPr marL="228600" marR="0" indent="0" algn="l">
              <a:lnSpc>
                <a:spcPts val="1900"/>
              </a:lnSpc>
              <a:spcBef>
                <a:spcPts val="0"/>
              </a:spcBef>
              <a:spcAft>
                <a:spcPts val="2875"/>
              </a:spcAft>
            </a:pPr>
            <a:r>
              <a:rPr lang="de-DE" sz="1600" spc="-5">
                <a:solidFill>
                  <a:srgbClr val="003781"/>
                </a:solidFill>
                <a:latin typeface="Arial" panose="02020603050405020304" pitchFamily="2"/>
              </a:rPr>
              <a:t>steuerfrei eingezahlt werden. </a:t>
            </a:r>
          </a:p>
        </p:txBody>
      </p:sp>
      <p:sp>
        <p:nvSpPr>
          <p:cNvPr id="10" name="Textplatzhalter 9"/>
          <p:cNvSpPr>
            <a:spLocks noGrp="1"/>
          </p:cNvSpPr>
          <p:nvPr>
            <p:ph type="body" idx="10"/>
          </p:nvPr>
        </p:nvSpPr>
        <p:spPr>
          <a:xfrm>
            <a:off x="6120130" y="2005330"/>
            <a:ext cx="4520565" cy="2161540"/>
          </a:xfrm>
          <a:prstGeom prst="rect">
            <a:avLst/>
          </a:prstGeom>
          <a:noFill/>
          <a:ln w="8890" cmpd="sng">
            <a:solidFill>
              <a:srgbClr val="139FD2"/>
            </a:solidFill>
            <a:prstDash val="solid"/>
          </a:ln>
        </p:spPr>
        <p:txBody>
          <a:bodyPr vert="horz" lIns="0" tIns="305435" rIns="0" bIns="0" anchor="t"/>
          <a:lstStyle/>
          <a:p>
            <a:pPr marL="411480" marR="594360" indent="0" algn="l">
              <a:lnSpc>
                <a:spcPts val="1900"/>
              </a:lnSpc>
              <a:spcAft>
                <a:spcPts val="8660"/>
              </a:spcAft>
            </a:pPr>
            <a:r>
              <a:rPr lang="de-DE" sz="1600" spc="0">
                <a:solidFill>
                  <a:srgbClr val="003781"/>
                </a:solidFill>
                <a:latin typeface="Arial" panose="02020603050405020304" pitchFamily="2"/>
              </a:rPr>
              <a:t>Das Jahr des Arbeitsbeginns sowie des Arbeitsendes gelten dabei jeweils als volle Kalenderjahre. </a:t>
            </a:r>
          </a:p>
        </p:txBody>
      </p:sp>
      <p:sp>
        <p:nvSpPr>
          <p:cNvPr id="12" name="Textplatzhalter 11"/>
          <p:cNvSpPr>
            <a:spLocks noGrp="1"/>
          </p:cNvSpPr>
          <p:nvPr>
            <p:ph type="body" idx="10"/>
          </p:nvPr>
        </p:nvSpPr>
        <p:spPr>
          <a:xfrm>
            <a:off x="2706370" y="5068570"/>
            <a:ext cx="9112885" cy="1429385"/>
          </a:xfrm>
          <a:prstGeom prst="rect">
            <a:avLst/>
          </a:prstGeom>
          <a:noFill/>
          <a:ln w="0" cmpd="sng">
            <a:noFill/>
            <a:prstDash val="solid"/>
          </a:ln>
        </p:spPr>
        <p:txBody>
          <a:bodyPr vert="horz" lIns="0" tIns="3175" rIns="0" bIns="0" anchor="t"/>
          <a:lstStyle/>
          <a:p>
            <a:pPr marL="228600" marR="0" indent="0" algn="l">
              <a:lnSpc>
                <a:spcPts val="1900"/>
              </a:lnSpc>
              <a:spcAft>
                <a:spcPts val="7705"/>
              </a:spcAft>
            </a:pPr>
            <a:r>
              <a:rPr lang="de-DE" sz="1600" spc="0">
                <a:solidFill>
                  <a:srgbClr val="003781"/>
                </a:solidFill>
                <a:latin typeface="Arial" panose="02020603050405020304" pitchFamily="2"/>
              </a:rPr>
              <a:t>Die steuerlichen Vorteile der Vervielfältigungsregelung nach § 3.63 EStG </a:t>
            </a:r>
            <a:r>
              <a:t/>
            </a:r>
            <a:br/>
            <a:r>
              <a:rPr lang="de-DE" sz="1600" spc="0">
                <a:solidFill>
                  <a:srgbClr val="003781"/>
                </a:solidFill>
                <a:latin typeface="Arial" panose="02020603050405020304" pitchFamily="2"/>
              </a:rPr>
              <a:t>können genutzt werden </a:t>
            </a:r>
          </a:p>
        </p:txBody>
      </p:sp>
      <p:sp>
        <p:nvSpPr>
          <p:cNvPr id="13" name="Textplatzhalter 12"/>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4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5841365" y="50800"/>
            <a:ext cx="508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A0B"/>
                </a:solidFill>
                <a:latin typeface="Calibri" panose="02020603050405020304" pitchFamily="2"/>
              </a:rPr>
              <a:t>Internal </a:t>
            </a:r>
          </a:p>
        </p:txBody>
      </p:sp>
      <p:sp>
        <p:nvSpPr>
          <p:cNvPr id="6" name="Textplatzhalter 5"/>
          <p:cNvSpPr>
            <a:spLocks noGrp="1"/>
          </p:cNvSpPr>
          <p:nvPr>
            <p:ph type="body" idx="10"/>
          </p:nvPr>
        </p:nvSpPr>
        <p:spPr>
          <a:xfrm>
            <a:off x="518160" y="1014095"/>
            <a:ext cx="8458200" cy="85280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270"/>
              </a:spcAft>
            </a:pPr>
            <a:r>
              <a:rPr lang="de-DE" sz="3850" spc="30">
                <a:solidFill>
                  <a:srgbClr val="003781"/>
                </a:solidFill>
                <a:latin typeface="Arial" panose="02020603050405020304" pitchFamily="2"/>
              </a:rPr>
              <a:t>Finanzierung durch Entgeltumwandlung </a:t>
            </a:r>
          </a:p>
        </p:txBody>
      </p:sp>
      <p:sp>
        <p:nvSpPr>
          <p:cNvPr id="7" name="Textplatzhalter 6"/>
          <p:cNvSpPr>
            <a:spLocks noGrp="1"/>
          </p:cNvSpPr>
          <p:nvPr>
            <p:ph type="body" idx="10"/>
          </p:nvPr>
        </p:nvSpPr>
        <p:spPr>
          <a:xfrm>
            <a:off x="481330" y="1866900"/>
            <a:ext cx="6235700" cy="3628390"/>
          </a:xfrm>
          <a:prstGeom prst="rect">
            <a:avLst/>
          </a:prstGeom>
          <a:noFill/>
          <a:ln w="0" cmpd="sng">
            <a:noFill/>
            <a:prstDash val="solid"/>
          </a:ln>
        </p:spPr>
        <p:txBody>
          <a:bodyPr vert="horz" lIns="0" tIns="0" rIns="0" bIns="0" anchor="t"/>
          <a:lstStyle/>
          <a:p>
            <a:pPr marL="228600" marR="0" indent="182880" algn="l">
              <a:lnSpc>
                <a:spcPts val="1900"/>
              </a:lnSpc>
              <a:spcAft>
                <a:spcPts val="0"/>
              </a:spcAft>
              <a:buFont typeface="Symbol"/>
              <a:buChar char="·"/>
            </a:pPr>
            <a:r>
              <a:rPr lang="de-DE" sz="1600" spc="0">
                <a:solidFill>
                  <a:srgbClr val="003781"/>
                </a:solidFill>
                <a:latin typeface="Arial" panose="02020603050405020304" pitchFamily="2"/>
              </a:rPr>
              <a:t>Umwandlung auch laufender, noch nicht zugeflossener Bezüge vor Beendigung des Dienstverhältnisses möglich </a:t>
            </a:r>
          </a:p>
          <a:p>
            <a:pPr marL="228600" marR="0" indent="0" algn="l">
              <a:lnSpc>
                <a:spcPts val="1800"/>
              </a:lnSpc>
              <a:spcBef>
                <a:spcPts val="2025"/>
              </a:spcBef>
              <a:spcAft>
                <a:spcPts val="0"/>
              </a:spcAft>
            </a:pPr>
            <a:r>
              <a:rPr lang="de-DE" sz="1600" spc="0">
                <a:solidFill>
                  <a:srgbClr val="003781"/>
                </a:solidFill>
                <a:latin typeface="Arial" panose="02020603050405020304" pitchFamily="2"/>
              </a:rPr>
              <a:t>- keine Begrenzung auf die letzten 6 Monatsbezüge </a:t>
            </a:r>
          </a:p>
          <a:p>
            <a:pPr marL="228600" marR="0" indent="0" algn="l">
              <a:lnSpc>
                <a:spcPts val="1800"/>
              </a:lnSpc>
              <a:spcBef>
                <a:spcPts val="105"/>
              </a:spcBef>
              <a:spcAft>
                <a:spcPts val="0"/>
              </a:spcAft>
            </a:pPr>
            <a:r>
              <a:rPr lang="de-DE" sz="1600" spc="-10">
                <a:solidFill>
                  <a:srgbClr val="003781"/>
                </a:solidFill>
                <a:latin typeface="Arial" panose="02020603050405020304" pitchFamily="2"/>
              </a:rPr>
              <a:t>- der Termin der Beendigung des Dienstverhältnisses muss jedoch </a:t>
            </a:r>
          </a:p>
          <a:p>
            <a:pPr marL="228600" marR="0" indent="0" algn="l">
              <a:lnSpc>
                <a:spcPts val="1800"/>
              </a:lnSpc>
              <a:spcBef>
                <a:spcPts val="105"/>
              </a:spcBef>
              <a:spcAft>
                <a:spcPts val="0"/>
              </a:spcAft>
            </a:pPr>
            <a:r>
              <a:rPr lang="de-DE" sz="1600" spc="-20">
                <a:solidFill>
                  <a:srgbClr val="003781"/>
                </a:solidFill>
                <a:latin typeface="Arial" panose="02020603050405020304" pitchFamily="2"/>
              </a:rPr>
              <a:t>feststehen </a:t>
            </a:r>
          </a:p>
          <a:p>
            <a:pPr marL="228600" marR="0" indent="182880" algn="l">
              <a:lnSpc>
                <a:spcPts val="1900"/>
              </a:lnSpc>
              <a:spcBef>
                <a:spcPts val="2330"/>
              </a:spcBef>
              <a:spcAft>
                <a:spcPts val="0"/>
              </a:spcAft>
              <a:buFont typeface="Symbol"/>
              <a:buChar char="·"/>
            </a:pPr>
            <a:r>
              <a:rPr lang="de-DE" sz="1600" spc="-10">
                <a:solidFill>
                  <a:srgbClr val="003781"/>
                </a:solidFill>
                <a:latin typeface="Arial" panose="02020603050405020304" pitchFamily="2"/>
              </a:rPr>
              <a:t>Abfindung / sonstige Zahlungen des AG anlässlich der Beendigung des Dienstverhältnisses soweit diese nicht steuerfrei sind. </a:t>
            </a:r>
          </a:p>
          <a:p>
            <a:pPr marL="228600" marR="91440" indent="182880" algn="l">
              <a:lnSpc>
                <a:spcPts val="1900"/>
              </a:lnSpc>
              <a:spcBef>
                <a:spcPts val="2305"/>
              </a:spcBef>
              <a:spcAft>
                <a:spcPts val="2840"/>
              </a:spcAft>
              <a:buFont typeface="Symbol"/>
              <a:buChar char="·"/>
            </a:pPr>
            <a:r>
              <a:rPr lang="de-DE" sz="1600" spc="0">
                <a:solidFill>
                  <a:srgbClr val="003781"/>
                </a:solidFill>
                <a:latin typeface="Arial" panose="02020603050405020304" pitchFamily="2"/>
              </a:rPr>
              <a:t>Sofern Beiträge nach Ausscheiden gezahlt werden sollen (z. B. Tantiemen), muss eine Entgeltumwandlungsvereinbarung bis zum Ausscheidezeitpunkt getroffen sein.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481330" y="50800"/>
            <a:ext cx="11226165" cy="372110"/>
          </a:xfrm>
          <a:prstGeom prst="rect">
            <a:avLst/>
          </a:prstGeom>
          <a:noFill/>
          <a:ln w="0" cmpd="sng">
            <a:noFill/>
            <a:prstDash val="solid"/>
          </a:ln>
        </p:spPr>
        <p:txBody>
          <a:bodyPr vert="horz" lIns="0" tIns="21590" rIns="0" bIns="0" anchor="t"/>
          <a:lstStyle/>
          <a:p>
            <a:pPr marL="0" marR="0" indent="0" algn="ctr">
              <a:lnSpc>
                <a:spcPts val="1100"/>
              </a:lnSpc>
              <a:spcAft>
                <a:spcPts val="1650"/>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481330" y="422910"/>
            <a:ext cx="6629400" cy="1385570"/>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6425"/>
              </a:spcAft>
            </a:pPr>
            <a:r>
              <a:rPr lang="de-DE" sz="3850" spc="45">
                <a:solidFill>
                  <a:srgbClr val="003781"/>
                </a:solidFill>
                <a:latin typeface="Arial" panose="02020603050405020304" pitchFamily="2"/>
              </a:rPr>
              <a:t>Legal Disclaimer </a:t>
            </a:r>
          </a:p>
        </p:txBody>
      </p:sp>
      <p:sp>
        <p:nvSpPr>
          <p:cNvPr id="4" name="Textplatzhalter 3"/>
          <p:cNvSpPr>
            <a:spLocks noGrp="1"/>
          </p:cNvSpPr>
          <p:nvPr>
            <p:ph type="body" idx="10"/>
          </p:nvPr>
        </p:nvSpPr>
        <p:spPr>
          <a:xfrm>
            <a:off x="481330" y="1808480"/>
            <a:ext cx="6629400" cy="4820920"/>
          </a:xfrm>
          <a:prstGeom prst="rect">
            <a:avLst/>
          </a:prstGeom>
          <a:noFill/>
          <a:ln w="0" cmpd="sng">
            <a:noFill/>
            <a:prstDash val="solid"/>
          </a:ln>
        </p:spPr>
        <p:txBody>
          <a:bodyPr vert="horz" lIns="0" tIns="0" rIns="0" bIns="0" anchor="t"/>
          <a:lstStyle/>
          <a:p>
            <a:pPr marL="0" marR="91440" indent="0" algn="l">
              <a:lnSpc>
                <a:spcPts val="1400"/>
              </a:lnSpc>
              <a:spcAft>
                <a:spcPts val="0"/>
              </a:spcAft>
            </a:pPr>
            <a:r>
              <a:rPr lang="de-DE" sz="1200" spc="0">
                <a:solidFill>
                  <a:srgbClr val="003781"/>
                </a:solidFill>
                <a:latin typeface="Arial" panose="02020603050405020304" pitchFamily="2"/>
              </a:rPr>
              <a:t>Wir weisen ausdrücklich darauf hin, dass Angaben, die sich auf Mitbewerber der Allianz beziehen, Presseartikeln, Geschäftsberichten und Modellrechnungen Dritter entnommen sind. </a:t>
            </a:r>
          </a:p>
          <a:p>
            <a:pPr marL="0" marR="91440" indent="0" algn="l">
              <a:lnSpc>
                <a:spcPts val="1400"/>
              </a:lnSpc>
              <a:spcBef>
                <a:spcPts val="0"/>
              </a:spcBef>
              <a:spcAft>
                <a:spcPts val="0"/>
              </a:spcAft>
            </a:pPr>
            <a:r>
              <a:rPr lang="de-DE" sz="1200" spc="0">
                <a:solidFill>
                  <a:srgbClr val="003781"/>
                </a:solidFill>
                <a:latin typeface="Arial" panose="02020603050405020304" pitchFamily="2"/>
              </a:rPr>
              <a:t>Für darin enthaltene Fehler oder missverständliche Darstellungen kann daher keine Gewähr oder Haftung übernommen werden. </a:t>
            </a:r>
          </a:p>
          <a:p>
            <a:pPr marL="0" marR="91440" indent="0" algn="l">
              <a:lnSpc>
                <a:spcPts val="1400"/>
              </a:lnSpc>
              <a:spcBef>
                <a:spcPts val="1440"/>
              </a:spcBef>
              <a:spcAft>
                <a:spcPts val="26440"/>
              </a:spcAft>
            </a:pPr>
            <a:r>
              <a:rPr lang="de-DE" sz="1200" spc="-5">
                <a:solidFill>
                  <a:srgbClr val="003781"/>
                </a:solidFill>
                <a:latin typeface="Arial" panose="02020603050405020304" pitchFamily="2"/>
              </a:rPr>
              <a:t>Die Inhalte dieser Präsentation sind das geistige Eigentum der Allianz. Jede weitere Verwendung sowie die Weitergabe an Dritte im Original, als Kopie, in Auszügen, in elektronischer Form oder durch eine inhaltsähnliche Darstellung bedarf der Zustimmung der Allianz. </a:t>
            </a:r>
          </a:p>
        </p:txBody>
      </p:sp>
      <p:sp>
        <p:nvSpPr>
          <p:cNvPr id="7" name="Textplatzhalter 6"/>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6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MSIPCMContentMarking" descr="{&quot;HashCode&quot;:417909460,&quot;Placement&quot;:&quot;Header&quot;,&quot;Top&quot;:0.0,&quot;Left&quot;:453.420319,&quot;SlideWidth&quot;:960,&quot;SlideHeight&quot;:540}"/>
          <p:cNvSpPr txBox="1"/>
          <p:nvPr userDrawn="1"/>
        </p:nvSpPr>
        <p:spPr>
          <a:xfrm>
            <a:off x="5758438" y="0"/>
            <a:ext cx="678298" cy="262344"/>
          </a:xfrm>
          <a:prstGeom prst="rect">
            <a:avLst/>
          </a:prstGeom>
          <a:noFill/>
        </p:spPr>
        <p:txBody>
          <a:bodyPr vert="horz" wrap="square" lIns="0" tIns="0" rIns="0" bIns="0" rtlCol="0" anchor="ctr" anchorCtr="1">
            <a:spAutoFit/>
          </a:bodyPr>
          <a:lstStyle/>
          <a:p>
            <a:pPr algn="ctr">
              <a:spcBef>
                <a:spcPts val="0"/>
              </a:spcBef>
              <a:spcAft>
                <a:spcPts val="0"/>
              </a:spcAft>
            </a:pPr>
            <a:r>
              <a:rPr lang="de-DE" sz="1000" smtClean="0">
                <a:solidFill>
                  <a:srgbClr val="000000"/>
                </a:solidFill>
                <a:latin typeface="Calibri" panose="020F0502020204030204" pitchFamily="34" charset="0"/>
              </a:rPr>
              <a:t>Internal</a:t>
            </a:r>
            <a:endParaRPr lang="de-DE"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481330" y="475615"/>
            <a:ext cx="2054860" cy="511810"/>
          </a:xfrm>
          <a:prstGeom prst="rect">
            <a:avLst/>
          </a:prstGeom>
        </p:spPr>
      </p:pic>
      <p:pic>
        <p:nvPicPr>
          <p:cNvPr id="8" name="Grafik 7"/>
          <p:cNvPicPr/>
          <p:nvPr/>
        </p:nvPicPr>
        <p:blipFill>
          <a:blip r:embed="rId3"/>
          <a:stretch>
            <a:fillRect/>
          </a:stretch>
        </p:blipFill>
        <p:spPr>
          <a:xfrm>
            <a:off x="5520055" y="0"/>
            <a:ext cx="6675120" cy="6861175"/>
          </a:xfrm>
          <a:prstGeom prst="rect">
            <a:avLst/>
          </a:prstGeom>
        </p:spPr>
      </p:pic>
      <p:sp>
        <p:nvSpPr>
          <p:cNvPr id="4" name="Textplatzhalter 3"/>
          <p:cNvSpPr>
            <a:spLocks noGrp="1"/>
          </p:cNvSpPr>
          <p:nvPr>
            <p:ph type="body" idx="10"/>
          </p:nvPr>
        </p:nvSpPr>
        <p:spPr>
          <a:xfrm>
            <a:off x="469265" y="1995170"/>
            <a:ext cx="4343400" cy="273050"/>
          </a:xfrm>
          <a:prstGeom prst="rect">
            <a:avLst/>
          </a:prstGeom>
          <a:noFill/>
          <a:ln w="0" cmpd="sng">
            <a:noFill/>
            <a:prstDash val="solid"/>
          </a:ln>
        </p:spPr>
        <p:txBody>
          <a:bodyPr vert="horz" lIns="0" tIns="1270" rIns="0" bIns="0" anchor="t"/>
          <a:lstStyle/>
          <a:p>
            <a:pPr marL="0" marR="0" indent="0" algn="l">
              <a:lnSpc>
                <a:spcPts val="1800"/>
              </a:lnSpc>
              <a:spcAft>
                <a:spcPts val="310"/>
              </a:spcAft>
            </a:pPr>
            <a:r>
              <a:rPr lang="de-DE" sz="1600" spc="-10">
                <a:solidFill>
                  <a:srgbClr val="003781"/>
                </a:solidFill>
                <a:latin typeface="Arial" panose="02020603050405020304" pitchFamily="2"/>
              </a:rPr>
              <a:t>bAV aus Abfindungszahlungen </a:t>
            </a:r>
          </a:p>
        </p:txBody>
      </p:sp>
      <p:sp>
        <p:nvSpPr>
          <p:cNvPr id="5" name="Textplatzhalter 4"/>
          <p:cNvSpPr>
            <a:spLocks noGrp="1"/>
          </p:cNvSpPr>
          <p:nvPr>
            <p:ph type="body" idx="10"/>
          </p:nvPr>
        </p:nvSpPr>
        <p:spPr>
          <a:xfrm>
            <a:off x="469265" y="2268220"/>
            <a:ext cx="4343400" cy="2375535"/>
          </a:xfrm>
          <a:prstGeom prst="rect">
            <a:avLst/>
          </a:prstGeom>
          <a:noFill/>
          <a:ln w="0" cmpd="sng">
            <a:noFill/>
            <a:prstDash val="solid"/>
          </a:ln>
        </p:spPr>
        <p:txBody>
          <a:bodyPr vert="horz" lIns="0" tIns="83185" rIns="0" bIns="0" anchor="t"/>
          <a:lstStyle/>
          <a:p>
            <a:pPr marL="0" marR="0" indent="0" algn="l">
              <a:lnSpc>
                <a:spcPts val="4500"/>
              </a:lnSpc>
              <a:spcAft>
                <a:spcPts val="0"/>
              </a:spcAft>
            </a:pPr>
            <a:r>
              <a:rPr lang="de-DE" sz="4500" spc="-125">
                <a:solidFill>
                  <a:srgbClr val="003781"/>
                </a:solidFill>
                <a:latin typeface="Arial" panose="02020603050405020304" pitchFamily="2"/>
              </a:rPr>
              <a:t>Die </a:t>
            </a:r>
          </a:p>
          <a:p>
            <a:pPr marL="0" marR="0" indent="0" algn="l">
              <a:lnSpc>
                <a:spcPts val="4500"/>
              </a:lnSpc>
              <a:spcBef>
                <a:spcPts val="0"/>
              </a:spcBef>
              <a:spcAft>
                <a:spcPts val="4485"/>
              </a:spcAft>
            </a:pPr>
            <a:r>
              <a:rPr lang="de-DE" sz="4500" spc="-40">
                <a:solidFill>
                  <a:srgbClr val="003781"/>
                </a:solidFill>
                <a:latin typeface="Arial" panose="02020603050405020304" pitchFamily="2"/>
              </a:rPr>
              <a:t>Vervielfältigungs-regelung </a:t>
            </a:r>
          </a:p>
        </p:txBody>
      </p:sp>
      <p:sp>
        <p:nvSpPr>
          <p:cNvPr id="6" name="Textplatzhalter 5"/>
          <p:cNvSpPr>
            <a:spLocks noGrp="1"/>
          </p:cNvSpPr>
          <p:nvPr>
            <p:ph type="body" idx="10"/>
          </p:nvPr>
        </p:nvSpPr>
        <p:spPr>
          <a:xfrm>
            <a:off x="469265" y="4643755"/>
            <a:ext cx="4343400" cy="2217420"/>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de-DE" sz="1600" spc="-5">
                <a:solidFill>
                  <a:srgbClr val="003781"/>
                </a:solidFill>
                <a:latin typeface="Arial" panose="02020603050405020304" pitchFamily="2"/>
              </a:rPr>
              <a:t>gemäß § 3 Nr. 63 EStG </a:t>
            </a:r>
          </a:p>
          <a:p>
            <a:pPr marL="2468880" marR="0" indent="0" algn="l">
              <a:lnSpc>
                <a:spcPts val="1200"/>
              </a:lnSpc>
              <a:spcBef>
                <a:spcPts val="10345"/>
              </a:spcBef>
              <a:spcAft>
                <a:spcPts val="0"/>
              </a:spcAft>
            </a:pPr>
            <a:r>
              <a:rPr lang="de-DE" sz="1100" spc="-20">
                <a:solidFill>
                  <a:srgbClr val="003781"/>
                </a:solidFill>
                <a:latin typeface="Arial" panose="02020603050405020304" pitchFamily="2"/>
              </a:rPr>
              <a:t>Stand: </a:t>
            </a:r>
          </a:p>
          <a:p>
            <a:pPr marL="0" marR="0" indent="0" algn="l">
              <a:lnSpc>
                <a:spcPts val="1200"/>
              </a:lnSpc>
              <a:spcBef>
                <a:spcPts val="65"/>
              </a:spcBef>
              <a:spcAft>
                <a:spcPts val="2720"/>
              </a:spcAft>
              <a:tabLst>
                <a:tab pos="2514600" algn="l"/>
              </a:tabLst>
            </a:pPr>
            <a:r>
              <a:rPr lang="de-DE" sz="1100" spc="0">
                <a:solidFill>
                  <a:srgbClr val="003781"/>
                </a:solidFill>
                <a:latin typeface="Arial" panose="02020603050405020304" pitchFamily="2"/>
              </a:rPr>
              <a:t>© Allianz Lebensversicherungs-AG November 2022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10689590" y="502920"/>
            <a:ext cx="1017905" cy="255905"/>
          </a:xfrm>
          <a:prstGeom prst="rect">
            <a:avLst/>
          </a:prstGeom>
        </p:spPr>
      </p:pic>
      <p:pic>
        <p:nvPicPr>
          <p:cNvPr id="10" name="Grafik 9"/>
          <p:cNvPicPr/>
          <p:nvPr/>
        </p:nvPicPr>
        <p:blipFill>
          <a:blip r:embed="rId3"/>
          <a:stretch>
            <a:fillRect/>
          </a:stretch>
        </p:blipFill>
        <p:spPr>
          <a:xfrm>
            <a:off x="539750" y="5135880"/>
            <a:ext cx="725170" cy="725170"/>
          </a:xfrm>
          <a:prstGeom prst="rect">
            <a:avLst/>
          </a:prstGeom>
        </p:spPr>
      </p:pic>
      <p:pic>
        <p:nvPicPr>
          <p:cNvPr id="12" name="Grafik 11"/>
          <p:cNvPicPr/>
          <p:nvPr/>
        </p:nvPicPr>
        <p:blipFill>
          <a:blip r:embed="rId4"/>
          <a:stretch>
            <a:fillRect/>
          </a:stretch>
        </p:blipFill>
        <p:spPr>
          <a:xfrm>
            <a:off x="7428230" y="2094230"/>
            <a:ext cx="4766945" cy="4766945"/>
          </a:xfrm>
          <a:prstGeom prst="rect">
            <a:avLst/>
          </a:prstGeom>
        </p:spPr>
      </p:pic>
      <p:sp>
        <p:nvSpPr>
          <p:cNvPr id="2" name="Textplatzhalter 1"/>
          <p:cNvSpPr>
            <a:spLocks noGrp="1"/>
          </p:cNvSpPr>
          <p:nvPr>
            <p:ph type="body" idx="10"/>
          </p:nvPr>
        </p:nvSpPr>
        <p:spPr>
          <a:xfrm>
            <a:off x="484505"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graphicFrame>
        <p:nvGraphicFramePr>
          <p:cNvPr id="4" name="Tabelle 3"/>
          <p:cNvGraphicFramePr>
            <a:graphicFrameLocks noGrp="1"/>
          </p:cNvGraphicFramePr>
          <p:nvPr/>
        </p:nvGraphicFramePr>
        <p:xfrm>
          <a:off x="484505" y="486410"/>
          <a:ext cx="11226800" cy="276225"/>
        </p:xfrm>
        <a:graphic>
          <a:graphicData uri="http://schemas.openxmlformats.org/drawingml/2006/table">
            <a:tbl>
              <a:tblPr/>
              <a:tblGrid>
                <a:gridCol w="10205085">
                  <a:extLst>
                    <a:ext uri="{9D8B030D-6E8A-4147-A177-3AD203B41FA5}">
                      <a16:colId xmlns:a16="http://schemas.microsoft.com/office/drawing/2014/main" val="20000"/>
                    </a:ext>
                  </a:extLst>
                </a:gridCol>
                <a:gridCol w="1021715">
                  <a:extLst>
                    <a:ext uri="{9D8B030D-6E8A-4147-A177-3AD203B41FA5}">
                      <a16:colId xmlns:a16="http://schemas.microsoft.com/office/drawing/2014/main" val="20001"/>
                    </a:ext>
                  </a:extLst>
                </a:gridCol>
              </a:tblGrid>
              <a:tr h="276225">
                <a:tc>
                  <a:txBody>
                    <a:bodyPr/>
                    <a:lstStyle/>
                    <a:p>
                      <a:pPr marL="0" marR="6590030" indent="0" algn="r">
                        <a:lnSpc>
                          <a:spcPts val="1300"/>
                        </a:lnSpc>
                        <a:spcBef>
                          <a:spcPts val="0"/>
                        </a:spcBef>
                        <a:spcAft>
                          <a:spcPts val="880"/>
                        </a:spcAft>
                      </a:pPr>
                      <a:r>
                        <a:rPr lang="de-DE" sz="1100" b="1" spc="0">
                          <a:solidFill>
                            <a:srgbClr val="003781"/>
                          </a:solidFill>
                          <a:latin typeface="Arial" panose="02020603050405020304" pitchFamily="2"/>
                        </a:rPr>
                        <a:t>GRÜNDE FÜR DIE VERVIELFÄLTIGERREGELUNG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484505" y="1014095"/>
            <a:ext cx="11226800" cy="84264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200"/>
              </a:spcAft>
            </a:pPr>
            <a:r>
              <a:rPr lang="de-DE" sz="3850" spc="45">
                <a:solidFill>
                  <a:srgbClr val="003781"/>
                </a:solidFill>
                <a:latin typeface="Arial" panose="02020603050405020304" pitchFamily="2"/>
              </a:rPr>
              <a:t>Motive für einen Vertragsabschluss </a:t>
            </a:r>
          </a:p>
        </p:txBody>
      </p:sp>
      <p:sp>
        <p:nvSpPr>
          <p:cNvPr id="7" name="Textplatzhalter 6"/>
          <p:cNvSpPr>
            <a:spLocks noGrp="1"/>
          </p:cNvSpPr>
          <p:nvPr>
            <p:ph type="body" idx="10"/>
          </p:nvPr>
        </p:nvSpPr>
        <p:spPr>
          <a:xfrm>
            <a:off x="524510" y="1856740"/>
            <a:ext cx="6223000" cy="3114040"/>
          </a:xfrm>
          <a:prstGeom prst="rect">
            <a:avLst/>
          </a:prstGeom>
          <a:noFill/>
          <a:ln w="0" cmpd="sng">
            <a:noFill/>
            <a:prstDash val="solid"/>
          </a:ln>
        </p:spPr>
        <p:txBody>
          <a:bodyPr vert="horz" lIns="0" tIns="0" rIns="0" bIns="0" anchor="t"/>
          <a:lstStyle/>
          <a:p>
            <a:pPr marL="182880" marR="0" indent="182880" algn="l">
              <a:lnSpc>
                <a:spcPts val="1900"/>
              </a:lnSpc>
              <a:spcAft>
                <a:spcPts val="0"/>
              </a:spcAft>
              <a:buFont typeface="Symbol"/>
              <a:buChar char="·"/>
            </a:pPr>
            <a:r>
              <a:rPr lang="de-DE" sz="1600" spc="-10">
                <a:solidFill>
                  <a:srgbClr val="003781"/>
                </a:solidFill>
                <a:latin typeface="Arial" panose="02020603050405020304" pitchFamily="2"/>
              </a:rPr>
              <a:t>Umwandlung von steuerpflichtigen Gehaltsteilen, Abfindungen oder sonstigen Zahlungen des Arbeitgebers in Versicherungsschutz unter Ausnutzung von Steuervorteilen (z. B. Abfindungen im Rahmen von Entlassungen gemäß § 3 Nr. 9 EStG) </a:t>
            </a:r>
          </a:p>
          <a:p>
            <a:pPr marL="182880" marR="137160" indent="182880" algn="l">
              <a:lnSpc>
                <a:spcPts val="1900"/>
              </a:lnSpc>
              <a:spcBef>
                <a:spcPts val="2330"/>
              </a:spcBef>
              <a:spcAft>
                <a:spcPts val="0"/>
              </a:spcAft>
              <a:buFont typeface="Symbol"/>
              <a:buChar char="·"/>
            </a:pPr>
            <a:r>
              <a:rPr lang="de-DE" sz="1600" spc="0">
                <a:solidFill>
                  <a:srgbClr val="003781"/>
                </a:solidFill>
                <a:latin typeface="Arial" panose="02020603050405020304" pitchFamily="2"/>
              </a:rPr>
              <a:t>Ablösung von Ansprüchen und unverfallbaren Anwartschaften aus einer Pensionszusage oder Zusage auf Unterstützungskassenleistungen </a:t>
            </a:r>
          </a:p>
          <a:p>
            <a:pPr marL="182880" marR="411480" indent="182880" algn="just">
              <a:lnSpc>
                <a:spcPts val="1900"/>
              </a:lnSpc>
              <a:spcBef>
                <a:spcPts val="2305"/>
              </a:spcBef>
              <a:spcAft>
                <a:spcPts val="2570"/>
              </a:spcAft>
              <a:buFont typeface="Symbol"/>
              <a:buChar char="·"/>
            </a:pPr>
            <a:r>
              <a:rPr lang="de-DE" sz="1600" spc="-10">
                <a:solidFill>
                  <a:srgbClr val="003781"/>
                </a:solidFill>
                <a:latin typeface="Arial" panose="02020603050405020304" pitchFamily="2"/>
              </a:rPr>
              <a:t>Nachträgliche Einrichtung oder Aufstockung einer betrieblichen Altersversorgung </a:t>
            </a:r>
          </a:p>
        </p:txBody>
      </p:sp>
      <p:graphicFrame>
        <p:nvGraphicFramePr>
          <p:cNvPr id="9" name="Tabelle 8"/>
          <p:cNvGraphicFramePr>
            <a:graphicFrameLocks noGrp="1"/>
          </p:cNvGraphicFramePr>
          <p:nvPr/>
        </p:nvGraphicFramePr>
        <p:xfrm>
          <a:off x="524510" y="5016500"/>
          <a:ext cx="6223000" cy="1433195"/>
        </p:xfrm>
        <a:graphic>
          <a:graphicData uri="http://schemas.openxmlformats.org/drawingml/2006/table">
            <a:tbl>
              <a:tblPr/>
              <a:tblGrid>
                <a:gridCol w="740410">
                  <a:extLst>
                    <a:ext uri="{9D8B030D-6E8A-4147-A177-3AD203B41FA5}">
                      <a16:colId xmlns:a16="http://schemas.microsoft.com/office/drawing/2014/main" val="20000"/>
                    </a:ext>
                  </a:extLst>
                </a:gridCol>
                <a:gridCol w="5482590">
                  <a:extLst>
                    <a:ext uri="{9D8B030D-6E8A-4147-A177-3AD203B41FA5}">
                      <a16:colId xmlns:a16="http://schemas.microsoft.com/office/drawing/2014/main" val="20001"/>
                    </a:ext>
                  </a:extLst>
                </a:gridCol>
              </a:tblGrid>
              <a:tr h="143319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320040" marR="0" indent="0" algn="l">
                        <a:lnSpc>
                          <a:spcPts val="1600"/>
                        </a:lnSpc>
                        <a:spcBef>
                          <a:spcPts val="0"/>
                        </a:spcBef>
                        <a:spcAft>
                          <a:spcPts val="0"/>
                        </a:spcAft>
                      </a:pPr>
                      <a:r>
                        <a:rPr lang="de-DE" sz="1600" b="1" spc="0">
                          <a:solidFill>
                            <a:srgbClr val="003781"/>
                          </a:solidFill>
                          <a:latin typeface="Arial" panose="02020603050405020304" pitchFamily="2"/>
                        </a:rPr>
                        <a:t>Voraussetzung</a:t>
                      </a:r>
                      <a:r>
                        <a:rPr lang="de-DE" sz="1600" spc="0">
                          <a:solidFill>
                            <a:srgbClr val="003781"/>
                          </a:solidFill>
                          <a:latin typeface="Arial" panose="02020603050405020304" pitchFamily="2"/>
                        </a:rPr>
                        <a:t>: </a:t>
                      </a:r>
                    </a:p>
                    <a:p>
                      <a:pPr marL="320040" marR="0" indent="0" algn="l">
                        <a:lnSpc>
                          <a:spcPts val="1900"/>
                        </a:lnSpc>
                        <a:spcBef>
                          <a:spcPts val="0"/>
                        </a:spcBef>
                        <a:spcAft>
                          <a:spcPts val="0"/>
                        </a:spcAft>
                      </a:pPr>
                      <a:r>
                        <a:rPr lang="de-DE" sz="1600" spc="0">
                          <a:solidFill>
                            <a:srgbClr val="003781"/>
                          </a:solidFill>
                          <a:latin typeface="Arial" panose="02020603050405020304" pitchFamily="2"/>
                        </a:rPr>
                        <a:t>Beendigung des Dienstverhältnisses, bspw. </a:t>
                      </a:r>
                    </a:p>
                    <a:p>
                      <a:pPr marL="594360" marR="434340" indent="365760" algn="l">
                        <a:lnSpc>
                          <a:spcPts val="1900"/>
                        </a:lnSpc>
                        <a:spcBef>
                          <a:spcPts val="0"/>
                        </a:spcBef>
                        <a:spcAft>
                          <a:spcPts val="0"/>
                        </a:spcAft>
                        <a:buFont typeface="Symbol"/>
                        <a:buChar char="·"/>
                      </a:pPr>
                      <a:r>
                        <a:rPr lang="de-DE" sz="1600" spc="0">
                          <a:solidFill>
                            <a:srgbClr val="003781"/>
                          </a:solidFill>
                          <a:latin typeface="Arial" panose="02020603050405020304" pitchFamily="2"/>
                        </a:rPr>
                        <a:t>durch Eintritt in den Ruhestand bei Erreichen der Altersgrenze </a:t>
                      </a:r>
                    </a:p>
                    <a:p>
                      <a:pPr marL="594360" marR="68580" indent="365760" algn="l">
                        <a:lnSpc>
                          <a:spcPts val="1900"/>
                        </a:lnSpc>
                        <a:spcBef>
                          <a:spcPts val="0"/>
                        </a:spcBef>
                        <a:spcAft>
                          <a:spcPts val="100"/>
                        </a:spcAft>
                        <a:buFont typeface="Symbol"/>
                        <a:buChar char="·"/>
                      </a:pPr>
                      <a:r>
                        <a:rPr lang="de-DE" sz="1600" spc="-15">
                          <a:solidFill>
                            <a:srgbClr val="003781"/>
                          </a:solidFill>
                          <a:latin typeface="Arial" panose="02020603050405020304" pitchFamily="2"/>
                        </a:rPr>
                        <a:t>durch vorzeitige Beendigung des Dienstverhältnisses (auch AG-Wechsel)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3" name="Textplatzhalter 12"/>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7" name="Grafik 6"/>
          <p:cNvPicPr/>
          <p:nvPr/>
        </p:nvPicPr>
        <p:blipFill>
          <a:blip r:embed="rId2"/>
          <a:stretch>
            <a:fillRect/>
          </a:stretch>
        </p:blipFill>
        <p:spPr>
          <a:xfrm>
            <a:off x="10689590" y="502920"/>
            <a:ext cx="1017905" cy="255905"/>
          </a:xfrm>
          <a:prstGeom prst="rect">
            <a:avLst/>
          </a:prstGeom>
        </p:spPr>
      </p:pic>
      <p:pic>
        <p:nvPicPr>
          <p:cNvPr id="10" name="Grafik 9"/>
          <p:cNvPicPr/>
          <p:nvPr/>
        </p:nvPicPr>
        <p:blipFill>
          <a:blip r:embed="rId3"/>
          <a:stretch>
            <a:fillRect/>
          </a:stretch>
        </p:blipFill>
        <p:spPr>
          <a:xfrm>
            <a:off x="1715770" y="4260850"/>
            <a:ext cx="8321040" cy="1545590"/>
          </a:xfrm>
          <a:prstGeom prst="rect">
            <a:avLst/>
          </a:prstGeom>
        </p:spPr>
      </p:pic>
      <p:sp>
        <p:nvSpPr>
          <p:cNvPr id="2" name="Textplatzhalter 1"/>
          <p:cNvSpPr>
            <a:spLocks noGrp="1"/>
          </p:cNvSpPr>
          <p:nvPr>
            <p:ph type="body" idx="10"/>
          </p:nvPr>
        </p:nvSpPr>
        <p:spPr>
          <a:xfrm>
            <a:off x="2987675" y="50800"/>
            <a:ext cx="6223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386715" y="486410"/>
            <a:ext cx="5588000" cy="527685"/>
          </a:xfrm>
          <a:prstGeom prst="rect">
            <a:avLst/>
          </a:prstGeom>
          <a:noFill/>
          <a:ln w="0" cmpd="sng">
            <a:noFill/>
            <a:prstDash val="solid"/>
          </a:ln>
        </p:spPr>
        <p:txBody>
          <a:bodyPr vert="horz" lIns="0" tIns="1270" rIns="0" bIns="0" anchor="t"/>
          <a:lstStyle/>
          <a:p>
            <a:pPr marL="91440" marR="0" indent="0" algn="l">
              <a:lnSpc>
                <a:spcPts val="1300"/>
              </a:lnSpc>
              <a:spcAft>
                <a:spcPts val="2825"/>
              </a:spcAft>
            </a:pPr>
            <a:r>
              <a:rPr lang="de-DE" sz="1100" b="1" spc="55">
                <a:solidFill>
                  <a:srgbClr val="003781"/>
                </a:solidFill>
                <a:latin typeface="Arial" panose="02020603050405020304" pitchFamily="2"/>
              </a:rPr>
              <a:t>SO FUNKTIONIERT DIE VERVIELFÄLTIGERREGELUNG </a:t>
            </a:r>
          </a:p>
        </p:txBody>
      </p:sp>
      <p:sp>
        <p:nvSpPr>
          <p:cNvPr id="4" name="Textplatzhalter 3"/>
          <p:cNvSpPr>
            <a:spLocks noGrp="1"/>
          </p:cNvSpPr>
          <p:nvPr>
            <p:ph type="body" idx="10"/>
          </p:nvPr>
        </p:nvSpPr>
        <p:spPr>
          <a:xfrm>
            <a:off x="386715" y="1014095"/>
            <a:ext cx="5588000" cy="994410"/>
          </a:xfrm>
          <a:prstGeom prst="rect">
            <a:avLst/>
          </a:prstGeom>
          <a:noFill/>
          <a:ln w="0" cmpd="sng">
            <a:noFill/>
            <a:prstDash val="solid"/>
          </a:ln>
        </p:spPr>
        <p:txBody>
          <a:bodyPr vert="horz" lIns="0" tIns="11430" rIns="0" bIns="0" anchor="t">
            <a:normAutofit fontScale="95000"/>
          </a:bodyPr>
          <a:lstStyle/>
          <a:p>
            <a:pPr marL="137160" marR="0" indent="0" algn="l">
              <a:lnSpc>
                <a:spcPts val="4300"/>
              </a:lnSpc>
              <a:spcAft>
                <a:spcPts val="3400"/>
              </a:spcAft>
            </a:pPr>
            <a:r>
              <a:rPr lang="de-DE" sz="3850" spc="0">
                <a:solidFill>
                  <a:srgbClr val="003781"/>
                </a:solidFill>
                <a:latin typeface="Arial" panose="02020603050405020304" pitchFamily="2"/>
              </a:rPr>
              <a:t>Das Prinzip </a:t>
            </a:r>
          </a:p>
        </p:txBody>
      </p:sp>
      <p:sp>
        <p:nvSpPr>
          <p:cNvPr id="5" name="Textplatzhalter 4"/>
          <p:cNvSpPr>
            <a:spLocks noGrp="1"/>
          </p:cNvSpPr>
          <p:nvPr>
            <p:ph type="body" idx="10"/>
          </p:nvPr>
        </p:nvSpPr>
        <p:spPr>
          <a:xfrm>
            <a:off x="386715" y="2008505"/>
            <a:ext cx="5588000" cy="2158365"/>
          </a:xfrm>
          <a:prstGeom prst="rect">
            <a:avLst/>
          </a:prstGeom>
          <a:noFill/>
          <a:ln w="8890" cmpd="sng">
            <a:solidFill>
              <a:srgbClr val="5FCD89"/>
            </a:solidFill>
            <a:prstDash val="solid"/>
          </a:ln>
        </p:spPr>
        <p:txBody>
          <a:bodyPr vert="horz" lIns="0" tIns="207645" rIns="0" bIns="0" anchor="t"/>
          <a:lstStyle/>
          <a:p>
            <a:pPr marL="365760" marR="320040" indent="0" algn="l">
              <a:lnSpc>
                <a:spcPts val="1900"/>
              </a:lnSpc>
              <a:spcAft>
                <a:spcPts val="0"/>
              </a:spcAft>
            </a:pPr>
            <a:r>
              <a:rPr lang="de-DE" sz="1600" spc="-15">
                <a:solidFill>
                  <a:srgbClr val="003781"/>
                </a:solidFill>
                <a:latin typeface="Arial" panose="02020603050405020304" pitchFamily="2"/>
              </a:rPr>
              <a:t>Vereinbarung zwischen Arbeitgeber und Arbeitnehmer: Anstelle einer normalen Barauszahlung werden Teile </a:t>
            </a:r>
          </a:p>
          <a:p>
            <a:pPr marL="411480" marR="0" indent="320040" algn="l">
              <a:lnSpc>
                <a:spcPts val="1900"/>
              </a:lnSpc>
              <a:spcBef>
                <a:spcPts val="0"/>
              </a:spcBef>
              <a:spcAft>
                <a:spcPts val="0"/>
              </a:spcAft>
              <a:buFont typeface="Symbol"/>
              <a:buChar char="·"/>
            </a:pPr>
            <a:r>
              <a:rPr lang="de-DE" sz="1600" spc="-15">
                <a:solidFill>
                  <a:srgbClr val="003781"/>
                </a:solidFill>
                <a:latin typeface="Arial" panose="02020603050405020304" pitchFamily="2"/>
              </a:rPr>
              <a:t>des Gehalts </a:t>
            </a:r>
          </a:p>
          <a:p>
            <a:pPr marL="411480" marR="0" indent="320040" algn="l">
              <a:lnSpc>
                <a:spcPts val="1900"/>
              </a:lnSpc>
              <a:spcBef>
                <a:spcPts val="0"/>
              </a:spcBef>
              <a:spcAft>
                <a:spcPts val="0"/>
              </a:spcAft>
              <a:buFont typeface="Symbol"/>
              <a:buChar char="·"/>
            </a:pPr>
            <a:r>
              <a:rPr lang="de-DE" sz="1600" spc="-20">
                <a:solidFill>
                  <a:srgbClr val="003781"/>
                </a:solidFill>
                <a:latin typeface="Arial" panose="02020603050405020304" pitchFamily="2"/>
              </a:rPr>
              <a:t>einer Abfindung </a:t>
            </a:r>
          </a:p>
          <a:p>
            <a:pPr marL="411480" marR="0" indent="320040" algn="l">
              <a:lnSpc>
                <a:spcPts val="1900"/>
              </a:lnSpc>
              <a:spcBef>
                <a:spcPts val="0"/>
              </a:spcBef>
              <a:spcAft>
                <a:spcPts val="0"/>
              </a:spcAft>
              <a:buFont typeface="Symbol"/>
              <a:buChar char="·"/>
            </a:pPr>
            <a:r>
              <a:rPr lang="de-DE" sz="1600" spc="-10">
                <a:solidFill>
                  <a:srgbClr val="003781"/>
                </a:solidFill>
                <a:latin typeface="Arial" panose="02020603050405020304" pitchFamily="2"/>
              </a:rPr>
              <a:t>sonstiger Zahlungen </a:t>
            </a:r>
          </a:p>
          <a:p>
            <a:pPr marL="365760" marR="0" indent="0" algn="l">
              <a:lnSpc>
                <a:spcPts val="1900"/>
              </a:lnSpc>
              <a:spcBef>
                <a:spcPts val="0"/>
              </a:spcBef>
              <a:spcAft>
                <a:spcPts val="0"/>
              </a:spcAft>
            </a:pPr>
            <a:r>
              <a:rPr lang="de-DE" sz="1600" spc="0">
                <a:solidFill>
                  <a:srgbClr val="003781"/>
                </a:solidFill>
                <a:latin typeface="Arial" panose="02020603050405020304" pitchFamily="2"/>
              </a:rPr>
              <a:t>in einen Einmalbeitrag zu einer betrieblichen </a:t>
            </a:r>
          </a:p>
          <a:p>
            <a:pPr marL="365760" marR="0" indent="0" algn="l">
              <a:lnSpc>
                <a:spcPts val="1900"/>
              </a:lnSpc>
              <a:spcBef>
                <a:spcPts val="0"/>
              </a:spcBef>
              <a:spcAft>
                <a:spcPts val="1725"/>
              </a:spcAft>
            </a:pPr>
            <a:r>
              <a:rPr lang="de-DE" sz="1600" spc="0">
                <a:solidFill>
                  <a:srgbClr val="003781"/>
                </a:solidFill>
                <a:latin typeface="Arial" panose="02020603050405020304" pitchFamily="2"/>
              </a:rPr>
              <a:t>Altersversorgung umgewandelt </a:t>
            </a:r>
          </a:p>
        </p:txBody>
      </p:sp>
      <p:sp>
        <p:nvSpPr>
          <p:cNvPr id="8" name="Textplatzhalter 7"/>
          <p:cNvSpPr>
            <a:spLocks noGrp="1"/>
          </p:cNvSpPr>
          <p:nvPr>
            <p:ph type="body" idx="10"/>
          </p:nvPr>
        </p:nvSpPr>
        <p:spPr>
          <a:xfrm>
            <a:off x="6119495" y="2005330"/>
            <a:ext cx="4521200" cy="2161540"/>
          </a:xfrm>
          <a:prstGeom prst="rect">
            <a:avLst/>
          </a:prstGeom>
          <a:noFill/>
          <a:ln w="8890" cmpd="sng">
            <a:solidFill>
              <a:srgbClr val="139FD2"/>
            </a:solidFill>
            <a:prstDash val="solid"/>
          </a:ln>
        </p:spPr>
        <p:txBody>
          <a:bodyPr vert="horz" lIns="0" tIns="210820" rIns="0" bIns="0" anchor="t"/>
          <a:lstStyle/>
          <a:p>
            <a:pPr marL="640080" marR="0" indent="0" algn="l">
              <a:lnSpc>
                <a:spcPts val="1900"/>
              </a:lnSpc>
              <a:spcAft>
                <a:spcPts val="0"/>
              </a:spcAft>
            </a:pPr>
            <a:r>
              <a:rPr lang="de-DE" sz="1600" spc="0">
                <a:solidFill>
                  <a:srgbClr val="003781"/>
                </a:solidFill>
                <a:latin typeface="Arial" panose="02020603050405020304" pitchFamily="2"/>
              </a:rPr>
              <a:t>Abschluss eines entsprechenden Versicherungsvertrages </a:t>
            </a:r>
          </a:p>
          <a:p>
            <a:pPr marL="640080" marR="365760" indent="0" algn="l">
              <a:lnSpc>
                <a:spcPts val="1900"/>
              </a:lnSpc>
              <a:spcBef>
                <a:spcPts val="0"/>
              </a:spcBef>
              <a:spcAft>
                <a:spcPts val="7485"/>
              </a:spcAft>
            </a:pPr>
            <a:r>
              <a:rPr lang="de-DE" sz="1600" spc="0">
                <a:solidFill>
                  <a:srgbClr val="003781"/>
                </a:solidFill>
                <a:latin typeface="Arial" panose="02020603050405020304" pitchFamily="2"/>
              </a:rPr>
              <a:t>durch den Arbeitgeber zu Gunsten des Arbeitnehmers </a:t>
            </a:r>
          </a:p>
        </p:txBody>
      </p:sp>
      <p:sp>
        <p:nvSpPr>
          <p:cNvPr id="11" name="Textplatzhalter 10"/>
          <p:cNvSpPr>
            <a:spLocks noGrp="1"/>
          </p:cNvSpPr>
          <p:nvPr>
            <p:ph type="body" idx="10"/>
          </p:nvPr>
        </p:nvSpPr>
        <p:spPr>
          <a:xfrm>
            <a:off x="2932430" y="5158740"/>
            <a:ext cx="7004050" cy="233680"/>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de-DE" sz="1600" spc="-10">
                <a:solidFill>
                  <a:srgbClr val="003781"/>
                </a:solidFill>
                <a:latin typeface="Arial" panose="02020603050405020304" pitchFamily="2"/>
              </a:rPr>
              <a:t>Arbeitnehmer kann die vorteilhaften steuerlichen Rahmenbedingungen nutzen </a:t>
            </a:r>
          </a:p>
        </p:txBody>
      </p:sp>
      <p:sp>
        <p:nvSpPr>
          <p:cNvPr id="12" name="Textplatzhalter 11"/>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1715770" y="4260850"/>
            <a:ext cx="8321040" cy="1545590"/>
          </a:xfrm>
          <a:prstGeom prst="rect">
            <a:avLst/>
          </a:prstGeom>
        </p:spPr>
      </p:pic>
      <p:pic>
        <p:nvPicPr>
          <p:cNvPr id="7" name="Grafik 6"/>
          <p:cNvPicPr/>
          <p:nvPr/>
        </p:nvPicPr>
        <p:blipFill>
          <a:blip r:embed="rId3"/>
          <a:stretch>
            <a:fillRect/>
          </a:stretch>
        </p:blipFill>
        <p:spPr>
          <a:xfrm>
            <a:off x="10689590" y="502920"/>
            <a:ext cx="1017905" cy="255905"/>
          </a:xfrm>
          <a:prstGeom prst="rect">
            <a:avLst/>
          </a:prstGeom>
        </p:spPr>
      </p:pic>
      <p:sp>
        <p:nvSpPr>
          <p:cNvPr id="11" name="Textplatzhalter 10"/>
          <p:cNvSpPr>
            <a:spLocks noGrp="1"/>
          </p:cNvSpPr>
          <p:nvPr>
            <p:ph type="body" idx="10"/>
          </p:nvPr>
        </p:nvSpPr>
        <p:spPr>
          <a:xfrm>
            <a:off x="10287000" y="4166870"/>
            <a:ext cx="1532255" cy="901700"/>
          </a:xfrm>
          <a:prstGeom prst="rect">
            <a:avLst/>
          </a:prstGeom>
          <a:noFill/>
          <a:ln w="0" cmpd="sng">
            <a:noFill/>
            <a:prstDash val="solid"/>
          </a:ln>
        </p:spPr>
        <p:txBody>
          <a:bodyPr vert="horz" lIns="0" tIns="0" rIns="0" bIns="0" anchor="t"/>
          <a:lstStyle/>
          <a:p>
            <a:r>
              <a:rPr lang="en-US"/>
              <a:t> </a:t>
            </a:r>
          </a:p>
        </p:txBody>
      </p:sp>
      <p:sp>
        <p:nvSpPr>
          <p:cNvPr id="4" name="Textplatzhalter 3"/>
          <p:cNvSpPr>
            <a:spLocks noGrp="1"/>
          </p:cNvSpPr>
          <p:nvPr>
            <p:ph type="body" idx="10"/>
          </p:nvPr>
        </p:nvSpPr>
        <p:spPr>
          <a:xfrm>
            <a:off x="482600" y="50800"/>
            <a:ext cx="112268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00000"/>
                </a:solidFill>
                <a:latin typeface="Calibri" panose="02020603050405020304" pitchFamily="2"/>
              </a:rPr>
              <a:t>Internal </a:t>
            </a:r>
          </a:p>
        </p:txBody>
      </p:sp>
      <p:graphicFrame>
        <p:nvGraphicFramePr>
          <p:cNvPr id="6" name="Tabelle 5"/>
          <p:cNvGraphicFramePr>
            <a:graphicFrameLocks noGrp="1"/>
          </p:cNvGraphicFramePr>
          <p:nvPr/>
        </p:nvGraphicFramePr>
        <p:xfrm>
          <a:off x="482600" y="486410"/>
          <a:ext cx="11226800" cy="276225"/>
        </p:xfrm>
        <a:graphic>
          <a:graphicData uri="http://schemas.openxmlformats.org/drawingml/2006/table">
            <a:tbl>
              <a:tblPr/>
              <a:tblGrid>
                <a:gridCol w="10206990">
                  <a:extLst>
                    <a:ext uri="{9D8B030D-6E8A-4147-A177-3AD203B41FA5}">
                      <a16:colId xmlns:a16="http://schemas.microsoft.com/office/drawing/2014/main" val="20000"/>
                    </a:ext>
                  </a:extLst>
                </a:gridCol>
                <a:gridCol w="1019810">
                  <a:extLst>
                    <a:ext uri="{9D8B030D-6E8A-4147-A177-3AD203B41FA5}">
                      <a16:colId xmlns:a16="http://schemas.microsoft.com/office/drawing/2014/main" val="20001"/>
                    </a:ext>
                  </a:extLst>
                </a:gridCol>
              </a:tblGrid>
              <a:tr h="276225">
                <a:tc>
                  <a:txBody>
                    <a:bodyPr/>
                    <a:lstStyle/>
                    <a:p>
                      <a:pPr marL="0" marR="8732520" indent="0" algn="r">
                        <a:lnSpc>
                          <a:spcPts val="1300"/>
                        </a:lnSpc>
                        <a:spcBef>
                          <a:spcPts val="0"/>
                        </a:spcBef>
                        <a:spcAft>
                          <a:spcPts val="880"/>
                        </a:spcAft>
                      </a:pPr>
                      <a:r>
                        <a:rPr lang="de-DE" sz="1100" b="1" spc="0">
                          <a:solidFill>
                            <a:srgbClr val="003781"/>
                          </a:solidFill>
                          <a:latin typeface="Arial" panose="02020603050405020304" pitchFamily="2"/>
                        </a:rPr>
                        <a:t>SCHNELL ERKLÄRT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8" name="Textplatzhalter 7"/>
          <p:cNvSpPr>
            <a:spLocks noGrp="1"/>
          </p:cNvSpPr>
          <p:nvPr>
            <p:ph type="body" idx="10"/>
          </p:nvPr>
        </p:nvSpPr>
        <p:spPr>
          <a:xfrm>
            <a:off x="482600" y="1014095"/>
            <a:ext cx="11226800" cy="991235"/>
          </a:xfrm>
          <a:prstGeom prst="rect">
            <a:avLst/>
          </a:prstGeom>
          <a:noFill/>
          <a:ln w="0" cmpd="sng">
            <a:noFill/>
            <a:prstDash val="solid"/>
          </a:ln>
        </p:spPr>
        <p:txBody>
          <a:bodyPr vert="horz" lIns="0" tIns="11430" rIns="0" bIns="0" anchor="t">
            <a:normAutofit fontScale="95000"/>
          </a:bodyPr>
          <a:lstStyle/>
          <a:p>
            <a:pPr marL="45720" marR="0" indent="0" algn="l">
              <a:lnSpc>
                <a:spcPts val="4300"/>
              </a:lnSpc>
              <a:spcAft>
                <a:spcPts val="3350"/>
              </a:spcAft>
            </a:pPr>
            <a:r>
              <a:rPr lang="de-DE" sz="3850" spc="50">
                <a:solidFill>
                  <a:srgbClr val="003781"/>
                </a:solidFill>
                <a:latin typeface="Arial" panose="02020603050405020304" pitchFamily="2"/>
              </a:rPr>
              <a:t>Ermittlung der Umwandlungshöhe </a:t>
            </a:r>
          </a:p>
        </p:txBody>
      </p:sp>
      <p:sp>
        <p:nvSpPr>
          <p:cNvPr id="9" name="Textplatzhalter 8"/>
          <p:cNvSpPr>
            <a:spLocks noGrp="1"/>
          </p:cNvSpPr>
          <p:nvPr>
            <p:ph type="body" idx="10"/>
          </p:nvPr>
        </p:nvSpPr>
        <p:spPr>
          <a:xfrm>
            <a:off x="475615" y="2005330"/>
            <a:ext cx="5410200" cy="2161540"/>
          </a:xfrm>
          <a:prstGeom prst="rect">
            <a:avLst/>
          </a:prstGeom>
          <a:noFill/>
          <a:ln w="8890" cmpd="sng">
            <a:solidFill>
              <a:srgbClr val="5FCD89"/>
            </a:solidFill>
            <a:prstDash val="solid"/>
          </a:ln>
        </p:spPr>
        <p:txBody>
          <a:bodyPr vert="horz" lIns="0" tIns="308610" rIns="0" bIns="0" anchor="t"/>
          <a:lstStyle/>
          <a:p>
            <a:pPr marL="228600" marR="0" indent="0" algn="l">
              <a:lnSpc>
                <a:spcPts val="1900"/>
              </a:lnSpc>
              <a:spcAft>
                <a:spcPts val="0"/>
              </a:spcAft>
            </a:pPr>
            <a:r>
              <a:rPr lang="de-DE" sz="1600" spc="0">
                <a:solidFill>
                  <a:srgbClr val="003781"/>
                </a:solidFill>
                <a:latin typeface="Arial" panose="02020603050405020304" pitchFamily="2"/>
              </a:rPr>
              <a:t>Bei vorzeitigem Ausscheiden oder zum Rentenübergang </a:t>
            </a:r>
          </a:p>
          <a:p>
            <a:pPr marL="228600" marR="0" indent="0" algn="l">
              <a:lnSpc>
                <a:spcPts val="1900"/>
              </a:lnSpc>
              <a:spcBef>
                <a:spcPts val="0"/>
              </a:spcBef>
              <a:spcAft>
                <a:spcPts val="0"/>
              </a:spcAft>
            </a:pPr>
            <a:r>
              <a:rPr lang="de-DE" sz="1600" spc="-30">
                <a:solidFill>
                  <a:srgbClr val="003781"/>
                </a:solidFill>
                <a:latin typeface="Arial" panose="02020603050405020304" pitchFamily="2"/>
              </a:rPr>
              <a:t>können </a:t>
            </a:r>
          </a:p>
          <a:p>
            <a:pPr marL="228600" marR="0" indent="0" algn="l">
              <a:lnSpc>
                <a:spcPts val="1900"/>
              </a:lnSpc>
              <a:spcBef>
                <a:spcPts val="0"/>
              </a:spcBef>
              <a:spcAft>
                <a:spcPts val="0"/>
              </a:spcAft>
            </a:pPr>
            <a:r>
              <a:rPr lang="de-DE" sz="1600" spc="0">
                <a:solidFill>
                  <a:srgbClr val="003781"/>
                </a:solidFill>
                <a:latin typeface="Arial" panose="02020603050405020304" pitchFamily="2"/>
              </a:rPr>
              <a:t>pro Dienstjahr – für max. 10 Dienstjahre – </a:t>
            </a:r>
          </a:p>
          <a:p>
            <a:pPr marL="228600" marR="0" indent="0" algn="l">
              <a:lnSpc>
                <a:spcPts val="1900"/>
              </a:lnSpc>
              <a:spcBef>
                <a:spcPts val="0"/>
              </a:spcBef>
              <a:spcAft>
                <a:spcPts val="0"/>
              </a:spcAft>
            </a:pPr>
            <a:r>
              <a:rPr lang="de-DE" sz="1600" spc="0">
                <a:solidFill>
                  <a:srgbClr val="003781"/>
                </a:solidFill>
                <a:latin typeface="Arial" panose="02020603050405020304" pitchFamily="2"/>
              </a:rPr>
              <a:t>4 % der Beitragsbemessungsgrenze in der allgemeinen </a:t>
            </a:r>
          </a:p>
          <a:p>
            <a:pPr marL="228600" marR="0" indent="0" algn="l">
              <a:lnSpc>
                <a:spcPts val="1900"/>
              </a:lnSpc>
              <a:spcBef>
                <a:spcPts val="0"/>
              </a:spcBef>
              <a:spcAft>
                <a:spcPts val="0"/>
              </a:spcAft>
            </a:pPr>
            <a:r>
              <a:rPr lang="de-DE" sz="1600" spc="-5">
                <a:solidFill>
                  <a:srgbClr val="003781"/>
                </a:solidFill>
                <a:latin typeface="Arial" panose="02020603050405020304" pitchFamily="2"/>
              </a:rPr>
              <a:t>Rentenversicherung (West) </a:t>
            </a:r>
          </a:p>
          <a:p>
            <a:pPr marL="228600" marR="0" indent="0" algn="l">
              <a:lnSpc>
                <a:spcPts val="1900"/>
              </a:lnSpc>
              <a:spcBef>
                <a:spcPts val="0"/>
              </a:spcBef>
              <a:spcAft>
                <a:spcPts val="2875"/>
              </a:spcAft>
            </a:pPr>
            <a:r>
              <a:rPr lang="de-DE" sz="1600" spc="-5">
                <a:solidFill>
                  <a:srgbClr val="003781"/>
                </a:solidFill>
                <a:latin typeface="Arial" panose="02020603050405020304" pitchFamily="2"/>
              </a:rPr>
              <a:t>steuerfrei eingezahlt werden. </a:t>
            </a:r>
          </a:p>
        </p:txBody>
      </p:sp>
      <p:sp>
        <p:nvSpPr>
          <p:cNvPr id="10" name="Textplatzhalter 9"/>
          <p:cNvSpPr>
            <a:spLocks noGrp="1"/>
          </p:cNvSpPr>
          <p:nvPr>
            <p:ph type="body" idx="10"/>
          </p:nvPr>
        </p:nvSpPr>
        <p:spPr>
          <a:xfrm>
            <a:off x="6120130" y="2005330"/>
            <a:ext cx="4520565" cy="2161540"/>
          </a:xfrm>
          <a:prstGeom prst="rect">
            <a:avLst/>
          </a:prstGeom>
          <a:noFill/>
          <a:ln w="8890" cmpd="sng">
            <a:solidFill>
              <a:srgbClr val="139FD2"/>
            </a:solidFill>
            <a:prstDash val="solid"/>
          </a:ln>
        </p:spPr>
        <p:txBody>
          <a:bodyPr vert="horz" lIns="0" tIns="305435" rIns="0" bIns="0" anchor="t"/>
          <a:lstStyle/>
          <a:p>
            <a:pPr marL="411480" marR="594360" indent="0" algn="l">
              <a:lnSpc>
                <a:spcPts val="1900"/>
              </a:lnSpc>
              <a:spcAft>
                <a:spcPts val="8660"/>
              </a:spcAft>
            </a:pPr>
            <a:r>
              <a:rPr lang="de-DE" sz="1600" spc="0">
                <a:solidFill>
                  <a:srgbClr val="003781"/>
                </a:solidFill>
                <a:latin typeface="Arial" panose="02020603050405020304" pitchFamily="2"/>
              </a:rPr>
              <a:t>Das Jahr des Arbeitsbeginns sowie des Arbeitsendes gelten dabei jeweils als volle Kalenderjahre. </a:t>
            </a:r>
          </a:p>
        </p:txBody>
      </p:sp>
      <p:sp>
        <p:nvSpPr>
          <p:cNvPr id="12" name="Textplatzhalter 11"/>
          <p:cNvSpPr>
            <a:spLocks noGrp="1"/>
          </p:cNvSpPr>
          <p:nvPr>
            <p:ph type="body" idx="10"/>
          </p:nvPr>
        </p:nvSpPr>
        <p:spPr>
          <a:xfrm>
            <a:off x="2706370" y="5068570"/>
            <a:ext cx="9112885" cy="1429385"/>
          </a:xfrm>
          <a:prstGeom prst="rect">
            <a:avLst/>
          </a:prstGeom>
          <a:noFill/>
          <a:ln w="0" cmpd="sng">
            <a:noFill/>
            <a:prstDash val="solid"/>
          </a:ln>
        </p:spPr>
        <p:txBody>
          <a:bodyPr vert="horz" lIns="0" tIns="3175" rIns="0" bIns="0" anchor="t"/>
          <a:lstStyle/>
          <a:p>
            <a:pPr marL="228600" marR="0" indent="0" algn="l">
              <a:lnSpc>
                <a:spcPts val="1900"/>
              </a:lnSpc>
              <a:spcAft>
                <a:spcPts val="7705"/>
              </a:spcAft>
            </a:pPr>
            <a:r>
              <a:rPr lang="de-DE" sz="1600" spc="0">
                <a:solidFill>
                  <a:srgbClr val="003781"/>
                </a:solidFill>
                <a:latin typeface="Arial" panose="02020603050405020304" pitchFamily="2"/>
              </a:rPr>
              <a:t>Die steuerlichen Vorteile der Vervielfältigungsregelung nach § 3.63 EStG </a:t>
            </a:r>
            <a:r>
              <a:t/>
            </a:r>
            <a:br/>
            <a:r>
              <a:rPr lang="de-DE" sz="1600" spc="0">
                <a:solidFill>
                  <a:srgbClr val="003781"/>
                </a:solidFill>
                <a:latin typeface="Arial" panose="02020603050405020304" pitchFamily="2"/>
              </a:rPr>
              <a:t>können genutzt werden </a:t>
            </a:r>
          </a:p>
        </p:txBody>
      </p:sp>
      <p:sp>
        <p:nvSpPr>
          <p:cNvPr id="13" name="Textplatzhalter 12"/>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10689590" y="502920"/>
            <a:ext cx="1017905" cy="255905"/>
          </a:xfrm>
          <a:prstGeom prst="rect">
            <a:avLst/>
          </a:prstGeom>
        </p:spPr>
      </p:pic>
      <p:pic>
        <p:nvPicPr>
          <p:cNvPr id="10" name="Grafik 9"/>
          <p:cNvPicPr/>
          <p:nvPr/>
        </p:nvPicPr>
        <p:blipFill>
          <a:blip r:embed="rId3"/>
          <a:stretch>
            <a:fillRect/>
          </a:stretch>
        </p:blipFill>
        <p:spPr>
          <a:xfrm>
            <a:off x="481330" y="5495290"/>
            <a:ext cx="725805" cy="725805"/>
          </a:xfrm>
          <a:prstGeom prst="rect">
            <a:avLst/>
          </a:prstGeom>
        </p:spPr>
      </p:pic>
      <p:pic>
        <p:nvPicPr>
          <p:cNvPr id="12" name="Grafik 11"/>
          <p:cNvPicPr/>
          <p:nvPr/>
        </p:nvPicPr>
        <p:blipFill>
          <a:blip r:embed="rId4"/>
          <a:stretch>
            <a:fillRect/>
          </a:stretch>
        </p:blipFill>
        <p:spPr>
          <a:xfrm>
            <a:off x="7421880" y="2096770"/>
            <a:ext cx="4761230" cy="4764405"/>
          </a:xfrm>
          <a:prstGeom prst="rect">
            <a:avLst/>
          </a:prstGeom>
        </p:spPr>
      </p:pic>
      <p:sp>
        <p:nvSpPr>
          <p:cNvPr id="2" name="Textplatzhalter 1"/>
          <p:cNvSpPr>
            <a:spLocks noGrp="1"/>
          </p:cNvSpPr>
          <p:nvPr>
            <p:ph type="body" idx="10"/>
          </p:nvPr>
        </p:nvSpPr>
        <p:spPr>
          <a:xfrm>
            <a:off x="5841365" y="50800"/>
            <a:ext cx="508000" cy="435610"/>
          </a:xfrm>
          <a:prstGeom prst="rect">
            <a:avLst/>
          </a:prstGeom>
          <a:noFill/>
          <a:ln w="0" cmpd="sng">
            <a:noFill/>
            <a:prstDash val="solid"/>
          </a:ln>
        </p:spPr>
        <p:txBody>
          <a:bodyPr vert="horz" lIns="0" tIns="21590" rIns="0" bIns="0" anchor="t"/>
          <a:lstStyle/>
          <a:p>
            <a:pPr marL="0" marR="0" indent="0" algn="ctr">
              <a:lnSpc>
                <a:spcPts val="1100"/>
              </a:lnSpc>
              <a:spcAft>
                <a:spcPts val="2155"/>
              </a:spcAft>
            </a:pPr>
            <a:r>
              <a:rPr lang="de-DE" sz="1000" spc="0">
                <a:solidFill>
                  <a:srgbClr val="0A0A0B"/>
                </a:solidFill>
                <a:latin typeface="Calibri" panose="02020603050405020304" pitchFamily="2"/>
              </a:rPr>
              <a:t>Internal </a:t>
            </a:r>
          </a:p>
        </p:txBody>
      </p:sp>
      <p:graphicFrame>
        <p:nvGraphicFramePr>
          <p:cNvPr id="4" name="Tabelle 3"/>
          <p:cNvGraphicFramePr>
            <a:graphicFrameLocks noGrp="1"/>
          </p:cNvGraphicFramePr>
          <p:nvPr/>
        </p:nvGraphicFramePr>
        <p:xfrm>
          <a:off x="481330" y="486410"/>
          <a:ext cx="11226165" cy="274320"/>
        </p:xfrm>
        <a:graphic>
          <a:graphicData uri="http://schemas.openxmlformats.org/drawingml/2006/table">
            <a:tbl>
              <a:tblPr/>
              <a:tblGrid>
                <a:gridCol w="10208260">
                  <a:extLst>
                    <a:ext uri="{9D8B030D-6E8A-4147-A177-3AD203B41FA5}">
                      <a16:colId xmlns:a16="http://schemas.microsoft.com/office/drawing/2014/main" val="20000"/>
                    </a:ext>
                  </a:extLst>
                </a:gridCol>
                <a:gridCol w="1017905">
                  <a:extLst>
                    <a:ext uri="{9D8B030D-6E8A-4147-A177-3AD203B41FA5}">
                      <a16:colId xmlns:a16="http://schemas.microsoft.com/office/drawing/2014/main" val="20001"/>
                    </a:ext>
                  </a:extLst>
                </a:gridCol>
              </a:tblGrid>
              <a:tr h="272415">
                <a:tc>
                  <a:txBody>
                    <a:bodyPr/>
                    <a:lstStyle/>
                    <a:p>
                      <a:pPr marL="0" marR="9077325" indent="0" algn="r">
                        <a:lnSpc>
                          <a:spcPts val="1300"/>
                        </a:lnSpc>
                        <a:spcBef>
                          <a:spcPts val="0"/>
                        </a:spcBef>
                        <a:spcAft>
                          <a:spcPts val="805"/>
                        </a:spcAft>
                      </a:pPr>
                      <a:r>
                        <a:rPr lang="de-DE" sz="1100" b="1" spc="0">
                          <a:solidFill>
                            <a:srgbClr val="003781"/>
                          </a:solidFill>
                          <a:latin typeface="Arial" panose="02020603050405020304" pitchFamily="2"/>
                        </a:rPr>
                        <a:t>FINANZIERUNG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518160" y="1014095"/>
            <a:ext cx="8458200" cy="852805"/>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2270"/>
              </a:spcAft>
            </a:pPr>
            <a:r>
              <a:rPr lang="de-DE" sz="3850" spc="30">
                <a:solidFill>
                  <a:srgbClr val="003781"/>
                </a:solidFill>
                <a:latin typeface="Arial" panose="02020603050405020304" pitchFamily="2"/>
              </a:rPr>
              <a:t>Finanzierung durch Entgeltumwandlung </a:t>
            </a:r>
          </a:p>
        </p:txBody>
      </p:sp>
      <p:sp>
        <p:nvSpPr>
          <p:cNvPr id="7" name="Textplatzhalter 6"/>
          <p:cNvSpPr>
            <a:spLocks noGrp="1"/>
          </p:cNvSpPr>
          <p:nvPr>
            <p:ph type="body" idx="10"/>
          </p:nvPr>
        </p:nvSpPr>
        <p:spPr>
          <a:xfrm>
            <a:off x="481330" y="1866900"/>
            <a:ext cx="6235700" cy="3628390"/>
          </a:xfrm>
          <a:prstGeom prst="rect">
            <a:avLst/>
          </a:prstGeom>
          <a:noFill/>
          <a:ln w="0" cmpd="sng">
            <a:noFill/>
            <a:prstDash val="solid"/>
          </a:ln>
        </p:spPr>
        <p:txBody>
          <a:bodyPr vert="horz" lIns="0" tIns="0" rIns="0" bIns="0" anchor="t"/>
          <a:lstStyle/>
          <a:p>
            <a:pPr marL="228600" marR="0" indent="182880" algn="l">
              <a:lnSpc>
                <a:spcPts val="1900"/>
              </a:lnSpc>
              <a:spcAft>
                <a:spcPts val="0"/>
              </a:spcAft>
              <a:buFont typeface="Symbol"/>
              <a:buChar char="·"/>
            </a:pPr>
            <a:r>
              <a:rPr lang="de-DE" sz="1600" spc="0">
                <a:solidFill>
                  <a:srgbClr val="003781"/>
                </a:solidFill>
                <a:latin typeface="Arial" panose="02020603050405020304" pitchFamily="2"/>
              </a:rPr>
              <a:t>Umwandlung auch laufender, noch nicht zugeflossener Bezüge vor Beendigung des Dienstverhältnisses möglich </a:t>
            </a:r>
          </a:p>
          <a:p>
            <a:pPr marL="228600" marR="0" indent="0" algn="l">
              <a:lnSpc>
                <a:spcPts val="1800"/>
              </a:lnSpc>
              <a:spcBef>
                <a:spcPts val="2025"/>
              </a:spcBef>
              <a:spcAft>
                <a:spcPts val="0"/>
              </a:spcAft>
            </a:pPr>
            <a:r>
              <a:rPr lang="de-DE" sz="1600" spc="0">
                <a:solidFill>
                  <a:srgbClr val="003781"/>
                </a:solidFill>
                <a:latin typeface="Arial" panose="02020603050405020304" pitchFamily="2"/>
              </a:rPr>
              <a:t>- keine Begrenzung auf die letzten 6 Monatsbezüge </a:t>
            </a:r>
          </a:p>
          <a:p>
            <a:pPr marL="228600" marR="0" indent="0" algn="l">
              <a:lnSpc>
                <a:spcPts val="1800"/>
              </a:lnSpc>
              <a:spcBef>
                <a:spcPts val="105"/>
              </a:spcBef>
              <a:spcAft>
                <a:spcPts val="0"/>
              </a:spcAft>
            </a:pPr>
            <a:r>
              <a:rPr lang="de-DE" sz="1600" spc="-10">
                <a:solidFill>
                  <a:srgbClr val="003781"/>
                </a:solidFill>
                <a:latin typeface="Arial" panose="02020603050405020304" pitchFamily="2"/>
              </a:rPr>
              <a:t>- der Termin der Beendigung des Dienstverhältnisses muss jedoch </a:t>
            </a:r>
          </a:p>
          <a:p>
            <a:pPr marL="228600" marR="0" indent="0" algn="l">
              <a:lnSpc>
                <a:spcPts val="1800"/>
              </a:lnSpc>
              <a:spcBef>
                <a:spcPts val="105"/>
              </a:spcBef>
              <a:spcAft>
                <a:spcPts val="0"/>
              </a:spcAft>
            </a:pPr>
            <a:r>
              <a:rPr lang="de-DE" sz="1600" spc="-20">
                <a:solidFill>
                  <a:srgbClr val="003781"/>
                </a:solidFill>
                <a:latin typeface="Arial" panose="02020603050405020304" pitchFamily="2"/>
              </a:rPr>
              <a:t>feststehen </a:t>
            </a:r>
          </a:p>
          <a:p>
            <a:pPr marL="228600" marR="0" indent="182880" algn="l">
              <a:lnSpc>
                <a:spcPts val="1900"/>
              </a:lnSpc>
              <a:spcBef>
                <a:spcPts val="2330"/>
              </a:spcBef>
              <a:spcAft>
                <a:spcPts val="0"/>
              </a:spcAft>
              <a:buFont typeface="Symbol"/>
              <a:buChar char="·"/>
            </a:pPr>
            <a:r>
              <a:rPr lang="de-DE" sz="1600" spc="-10">
                <a:solidFill>
                  <a:srgbClr val="003781"/>
                </a:solidFill>
                <a:latin typeface="Arial" panose="02020603050405020304" pitchFamily="2"/>
              </a:rPr>
              <a:t>Abfindung / sonstige Zahlungen des AG anlässlich der Beendigung des Dienstverhältnisses soweit diese nicht steuerfrei sind. </a:t>
            </a:r>
          </a:p>
          <a:p>
            <a:pPr marL="228600" marR="91440" indent="182880" algn="l">
              <a:lnSpc>
                <a:spcPts val="1900"/>
              </a:lnSpc>
              <a:spcBef>
                <a:spcPts val="2305"/>
              </a:spcBef>
              <a:spcAft>
                <a:spcPts val="2840"/>
              </a:spcAft>
              <a:buFont typeface="Symbol"/>
              <a:buChar char="·"/>
            </a:pPr>
            <a:r>
              <a:rPr lang="de-DE" sz="1600" spc="0">
                <a:solidFill>
                  <a:srgbClr val="003781"/>
                </a:solidFill>
                <a:latin typeface="Arial" panose="02020603050405020304" pitchFamily="2"/>
              </a:rPr>
              <a:t>Sofern Beiträge nach Ausscheiden gezahlt werden sollen (z. B. Tantiemen), muss eine Entgeltumwandlungsvereinbarung bis zum Ausscheidezeitpunkt getroffen sein. </a:t>
            </a:r>
          </a:p>
        </p:txBody>
      </p:sp>
      <p:graphicFrame>
        <p:nvGraphicFramePr>
          <p:cNvPr id="9" name="Tabelle 8"/>
          <p:cNvGraphicFramePr>
            <a:graphicFrameLocks noGrp="1"/>
          </p:cNvGraphicFramePr>
          <p:nvPr/>
        </p:nvGraphicFramePr>
        <p:xfrm>
          <a:off x="481330" y="5495290"/>
          <a:ext cx="6235700" cy="725805"/>
        </p:xfrm>
        <a:graphic>
          <a:graphicData uri="http://schemas.openxmlformats.org/drawingml/2006/table">
            <a:tbl>
              <a:tblPr/>
              <a:tblGrid>
                <a:gridCol w="725805">
                  <a:extLst>
                    <a:ext uri="{9D8B030D-6E8A-4147-A177-3AD203B41FA5}">
                      <a16:colId xmlns:a16="http://schemas.microsoft.com/office/drawing/2014/main" val="20000"/>
                    </a:ext>
                  </a:extLst>
                </a:gridCol>
                <a:gridCol w="5509895">
                  <a:extLst>
                    <a:ext uri="{9D8B030D-6E8A-4147-A177-3AD203B41FA5}">
                      <a16:colId xmlns:a16="http://schemas.microsoft.com/office/drawing/2014/main" val="20001"/>
                    </a:ext>
                  </a:extLst>
                </a:gridCol>
              </a:tblGrid>
              <a:tr h="72580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228600" marR="800100" indent="0" algn="l">
                        <a:lnSpc>
                          <a:spcPts val="1900"/>
                        </a:lnSpc>
                        <a:spcBef>
                          <a:spcPts val="880"/>
                        </a:spcBef>
                        <a:spcAft>
                          <a:spcPts val="970"/>
                        </a:spcAft>
                      </a:pPr>
                      <a:r>
                        <a:rPr lang="de-DE" sz="1600" spc="0">
                          <a:solidFill>
                            <a:srgbClr val="003781"/>
                          </a:solidFill>
                          <a:latin typeface="Arial" panose="02020603050405020304" pitchFamily="2"/>
                        </a:rPr>
                        <a:t>Ausführliche Informationen in unserem speziellen Merkblatt zum Vervielfältiger </a:t>
                      </a:r>
                      <a:r>
                        <a:rPr lang="de-DE" sz="1600" u="sng" spc="0">
                          <a:solidFill>
                            <a:srgbClr val="0000FF"/>
                          </a:solidFill>
                          <a:latin typeface="Arial" panose="02020603050405020304" pitchFamily="2"/>
                        </a:rPr>
                        <a:t>(FVB—0262Z0)</a:t>
                      </a:r>
                      <a:r>
                        <a:rPr lang="de-DE" sz="100" spc="0">
                          <a:solidFill>
                            <a:srgbClr val="003781"/>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Grafik 5"/>
          <p:cNvPicPr/>
          <p:nvPr/>
        </p:nvPicPr>
        <p:blipFill>
          <a:blip r:embed="rId2"/>
          <a:stretch>
            <a:fillRect/>
          </a:stretch>
        </p:blipFill>
        <p:spPr>
          <a:xfrm>
            <a:off x="10692130" y="506095"/>
            <a:ext cx="1015365" cy="252730"/>
          </a:xfrm>
          <a:prstGeom prst="rect">
            <a:avLst/>
          </a:prstGeom>
        </p:spPr>
      </p:pic>
      <p:sp>
        <p:nvSpPr>
          <p:cNvPr id="2" name="Textplatzhalter 1"/>
          <p:cNvSpPr>
            <a:spLocks noGrp="1"/>
          </p:cNvSpPr>
          <p:nvPr>
            <p:ph type="body" idx="10"/>
          </p:nvPr>
        </p:nvSpPr>
        <p:spPr>
          <a:xfrm>
            <a:off x="481330" y="50800"/>
            <a:ext cx="11226165" cy="372110"/>
          </a:xfrm>
          <a:prstGeom prst="rect">
            <a:avLst/>
          </a:prstGeom>
          <a:noFill/>
          <a:ln w="0" cmpd="sng">
            <a:noFill/>
            <a:prstDash val="solid"/>
          </a:ln>
        </p:spPr>
        <p:txBody>
          <a:bodyPr vert="horz" lIns="0" tIns="21590" rIns="0" bIns="0" anchor="t"/>
          <a:lstStyle/>
          <a:p>
            <a:pPr marL="0" marR="0" indent="0" algn="ctr">
              <a:lnSpc>
                <a:spcPts val="1100"/>
              </a:lnSpc>
              <a:spcAft>
                <a:spcPts val="1650"/>
              </a:spcAft>
            </a:pPr>
            <a:r>
              <a:rPr lang="de-DE" sz="1000" spc="0">
                <a:solidFill>
                  <a:srgbClr val="000000"/>
                </a:solidFill>
                <a:latin typeface="Calibri" panose="02020603050405020304" pitchFamily="2"/>
              </a:rPr>
              <a:t>Internal </a:t>
            </a:r>
          </a:p>
        </p:txBody>
      </p:sp>
      <p:sp>
        <p:nvSpPr>
          <p:cNvPr id="3" name="Textplatzhalter 2"/>
          <p:cNvSpPr>
            <a:spLocks noGrp="1"/>
          </p:cNvSpPr>
          <p:nvPr>
            <p:ph type="body" idx="10"/>
          </p:nvPr>
        </p:nvSpPr>
        <p:spPr>
          <a:xfrm>
            <a:off x="481330" y="422910"/>
            <a:ext cx="6629400" cy="1385570"/>
          </a:xfrm>
          <a:prstGeom prst="rect">
            <a:avLst/>
          </a:prstGeom>
          <a:noFill/>
          <a:ln w="0" cmpd="sng">
            <a:noFill/>
            <a:prstDash val="solid"/>
          </a:ln>
        </p:spPr>
        <p:txBody>
          <a:bodyPr vert="horz" lIns="0" tIns="11430" rIns="0" bIns="0" anchor="t">
            <a:normAutofit fontScale="95000"/>
          </a:bodyPr>
          <a:lstStyle/>
          <a:p>
            <a:pPr marL="0" marR="0" indent="0" algn="l">
              <a:lnSpc>
                <a:spcPts val="4300"/>
              </a:lnSpc>
              <a:spcAft>
                <a:spcPts val="6425"/>
              </a:spcAft>
            </a:pPr>
            <a:r>
              <a:rPr lang="de-DE" sz="3850" spc="45">
                <a:solidFill>
                  <a:srgbClr val="003781"/>
                </a:solidFill>
                <a:latin typeface="Arial" panose="02020603050405020304" pitchFamily="2"/>
              </a:rPr>
              <a:t>Legal Disclaimer </a:t>
            </a:r>
          </a:p>
        </p:txBody>
      </p:sp>
      <p:sp>
        <p:nvSpPr>
          <p:cNvPr id="4" name="Textplatzhalter 3"/>
          <p:cNvSpPr>
            <a:spLocks noGrp="1"/>
          </p:cNvSpPr>
          <p:nvPr>
            <p:ph type="body" idx="10"/>
          </p:nvPr>
        </p:nvSpPr>
        <p:spPr>
          <a:xfrm>
            <a:off x="481330" y="1808480"/>
            <a:ext cx="6629400" cy="4820920"/>
          </a:xfrm>
          <a:prstGeom prst="rect">
            <a:avLst/>
          </a:prstGeom>
          <a:noFill/>
          <a:ln w="0" cmpd="sng">
            <a:noFill/>
            <a:prstDash val="solid"/>
          </a:ln>
        </p:spPr>
        <p:txBody>
          <a:bodyPr vert="horz" lIns="0" tIns="0" rIns="0" bIns="0" anchor="t"/>
          <a:lstStyle/>
          <a:p>
            <a:pPr marL="0" marR="91440" indent="0" algn="l">
              <a:lnSpc>
                <a:spcPts val="1400"/>
              </a:lnSpc>
              <a:spcAft>
                <a:spcPts val="0"/>
              </a:spcAft>
            </a:pPr>
            <a:r>
              <a:rPr lang="de-DE" sz="1200" spc="0">
                <a:solidFill>
                  <a:srgbClr val="003781"/>
                </a:solidFill>
                <a:latin typeface="Arial" panose="02020603050405020304" pitchFamily="2"/>
              </a:rPr>
              <a:t>Wir weisen ausdrücklich darauf hin, dass Angaben, die sich auf Mitbewerber der Allianz beziehen, Presseartikeln, Geschäftsberichten und Modellrechnungen Dritter entnommen sind. </a:t>
            </a:r>
          </a:p>
          <a:p>
            <a:pPr marL="0" marR="91440" indent="0" algn="l">
              <a:lnSpc>
                <a:spcPts val="1400"/>
              </a:lnSpc>
              <a:spcBef>
                <a:spcPts val="0"/>
              </a:spcBef>
              <a:spcAft>
                <a:spcPts val="0"/>
              </a:spcAft>
            </a:pPr>
            <a:r>
              <a:rPr lang="de-DE" sz="1200" spc="0">
                <a:solidFill>
                  <a:srgbClr val="003781"/>
                </a:solidFill>
                <a:latin typeface="Arial" panose="02020603050405020304" pitchFamily="2"/>
              </a:rPr>
              <a:t>Für darin enthaltene Fehler oder missverständliche Darstellungen kann daher keine Gewähr oder Haftung übernommen werden. </a:t>
            </a:r>
          </a:p>
          <a:p>
            <a:pPr marL="0" marR="91440" indent="0" algn="l">
              <a:lnSpc>
                <a:spcPts val="1400"/>
              </a:lnSpc>
              <a:spcBef>
                <a:spcPts val="1440"/>
              </a:spcBef>
              <a:spcAft>
                <a:spcPts val="26440"/>
              </a:spcAft>
            </a:pPr>
            <a:r>
              <a:rPr lang="de-DE" sz="1200" spc="-5">
                <a:solidFill>
                  <a:srgbClr val="003781"/>
                </a:solidFill>
                <a:latin typeface="Arial" panose="02020603050405020304" pitchFamily="2"/>
              </a:rPr>
              <a:t>Die Inhalte dieser Präsentation sind das geistige Eigentum der Allianz. Jede weitere Verwendung sowie die Weitergabe an Dritte im Original, als Kopie, in Auszügen, in elektronischer Form oder durch eine inhaltsähnliche Darstellung bedarf der Zustimmung der Allianz. </a:t>
            </a:r>
          </a:p>
        </p:txBody>
      </p:sp>
      <p:sp>
        <p:nvSpPr>
          <p:cNvPr id="7" name="Textplatzhalter 6"/>
          <p:cNvSpPr>
            <a:spLocks noGrp="1"/>
          </p:cNvSpPr>
          <p:nvPr>
            <p:ph type="body" idx="10"/>
          </p:nvPr>
        </p:nvSpPr>
        <p:spPr>
          <a:xfrm>
            <a:off x="11432540" y="6497955"/>
            <a:ext cx="132080" cy="124460"/>
          </a:xfrm>
          <a:prstGeom prst="rect">
            <a:avLst/>
          </a:prstGeom>
          <a:noFill/>
          <a:ln w="0" cmpd="sng">
            <a:noFill/>
            <a:prstDash val="solid"/>
          </a:ln>
        </p:spPr>
        <p:txBody>
          <a:bodyPr vert="horz" lIns="0" tIns="5080" rIns="0" bIns="0" anchor="t"/>
          <a:lstStyle/>
          <a:p>
            <a:pPr marL="0" marR="0" indent="0" algn="l">
              <a:lnSpc>
                <a:spcPts val="900"/>
              </a:lnSpc>
              <a:spcAft>
                <a:spcPts val="0"/>
              </a:spcAft>
            </a:pPr>
            <a:r>
              <a:rPr lang="de-DE" sz="850" spc="0">
                <a:solidFill>
                  <a:srgbClr val="000000"/>
                </a:solidFill>
                <a:latin typeface="Arial" panose="02020603050405020304" pitchFamily="2"/>
              </a:rPr>
              <a:t>6 </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Benutzerdefiniert</PresentationFormat>
  <Paragraphs>59</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Symbol</vt:lpstr>
      <vt:lpstr>default layout</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Buergle, Alexander (Allianz Lebensversicherungs-AG)</dc:creator>
  <cp:lastModifiedBy>Buergle, Alexander (Allianz Lebensversicherungs-AG)</cp:lastModifiedBy>
  <cp:revision>1</cp:revision>
  <dcterms:created xsi:type="dcterms:W3CDTF">2023-03-15T13:17:27Z</dcterms:created>
  <dcterms:modified xsi:type="dcterms:W3CDTF">2023-03-15T13:20:42Z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63bc15e-e7bf-41c1-bdb3-03882d8a2e2c_Enabled">
    <vt:lpwstr>true</vt:lpwstr>
  </property>
  <property fmtid="{D5CDD505-2E9C-101B-9397-08002B2CF9AE}" pid="3" name="MSIP_Label_863bc15e-e7bf-41c1-bdb3-03882d8a2e2c_SetDate">
    <vt:lpwstr>2023-03-15T13:20:09Z</vt:lpwstr>
  </property>
  <property fmtid="{D5CDD505-2E9C-101B-9397-08002B2CF9AE}" pid="4" name="MSIP_Label_863bc15e-e7bf-41c1-bdb3-03882d8a2e2c_Method">
    <vt:lpwstr>Privileged</vt:lpwstr>
  </property>
  <property fmtid="{D5CDD505-2E9C-101B-9397-08002B2CF9AE}" pid="5" name="MSIP_Label_863bc15e-e7bf-41c1-bdb3-03882d8a2e2c_Name">
    <vt:lpwstr>863bc15e-e7bf-41c1-bdb3-03882d8a2e2c</vt:lpwstr>
  </property>
  <property fmtid="{D5CDD505-2E9C-101B-9397-08002B2CF9AE}" pid="6" name="MSIP_Label_863bc15e-e7bf-41c1-bdb3-03882d8a2e2c_SiteId">
    <vt:lpwstr>6e06e42d-6925-47c6-b9e7-9581c7ca302a</vt:lpwstr>
  </property>
  <property fmtid="{D5CDD505-2E9C-101B-9397-08002B2CF9AE}" pid="7" name="MSIP_Label_863bc15e-e7bf-41c1-bdb3-03882d8a2e2c_ActionId">
    <vt:lpwstr>ca04b8a3-7ca9-427a-b868-be9c3423d859</vt:lpwstr>
  </property>
  <property fmtid="{D5CDD505-2E9C-101B-9397-08002B2CF9AE}" pid="8" name="MSIP_Label_863bc15e-e7bf-41c1-bdb3-03882d8a2e2c_ContentBits">
    <vt:lpwstr>1</vt:lpwstr>
  </property>
</Properties>
</file>