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Lst>
  <p:sldSz cx="12195175" cy="6861175"/>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0"/>
          </p:nvPr>
        </p:nvSpPr>
        <p:spPr>
          <a:xfrm>
            <a:off x="469265" y="1995170"/>
            <a:ext cx="4343400" cy="273050"/>
          </a:xfrm>
          <a:prstGeom prst="rect">
            <a:avLst/>
          </a:prstGeom>
          <a:noFill/>
          <a:ln w="0" cmpd="sng">
            <a:noFill/>
            <a:prstDash val="solid"/>
          </a:ln>
        </p:spPr>
        <p:txBody>
          <a:bodyPr vert="horz" lIns="0" tIns="1270" rIns="0" bIns="0" anchor="t"/>
          <a:lstStyle/>
          <a:p>
            <a:pPr marL="0" marR="0" indent="0" algn="l">
              <a:lnSpc>
                <a:spcPts val="1800"/>
              </a:lnSpc>
              <a:spcAft>
                <a:spcPts val="310"/>
              </a:spcAft>
            </a:pPr>
            <a:r>
              <a:rPr lang="de-DE" sz="1600" spc="-10">
                <a:solidFill>
                  <a:srgbClr val="003781"/>
                </a:solidFill>
                <a:latin typeface="Arial" panose="02020603050405020304" pitchFamily="2"/>
              </a:rPr>
              <a:t>bAV aus Abfindungszahlungen </a:t>
            </a:r>
          </a:p>
        </p:txBody>
      </p:sp>
      <p:sp>
        <p:nvSpPr>
          <p:cNvPr id="5" name="Textplatzhalter 4"/>
          <p:cNvSpPr>
            <a:spLocks noGrp="1"/>
          </p:cNvSpPr>
          <p:nvPr>
            <p:ph type="body" idx="10"/>
          </p:nvPr>
        </p:nvSpPr>
        <p:spPr>
          <a:xfrm>
            <a:off x="469265" y="2268220"/>
            <a:ext cx="4343400" cy="2375535"/>
          </a:xfrm>
          <a:prstGeom prst="rect">
            <a:avLst/>
          </a:prstGeom>
          <a:noFill/>
          <a:ln w="0" cmpd="sng">
            <a:noFill/>
            <a:prstDash val="solid"/>
          </a:ln>
        </p:spPr>
        <p:txBody>
          <a:bodyPr vert="horz" lIns="0" tIns="83185" rIns="0" bIns="0" anchor="t"/>
          <a:lstStyle/>
          <a:p>
            <a:pPr marL="0" marR="0" indent="0" algn="l">
              <a:lnSpc>
                <a:spcPts val="4500"/>
              </a:lnSpc>
              <a:spcAft>
                <a:spcPts val="0"/>
              </a:spcAft>
            </a:pPr>
            <a:r>
              <a:rPr lang="de-DE" sz="4500" spc="-125">
                <a:solidFill>
                  <a:srgbClr val="003781"/>
                </a:solidFill>
                <a:latin typeface="Arial" panose="02020603050405020304" pitchFamily="2"/>
              </a:rPr>
              <a:t>Die </a:t>
            </a:r>
          </a:p>
          <a:p>
            <a:pPr marL="0" marR="0" indent="0" algn="l">
              <a:lnSpc>
                <a:spcPts val="4500"/>
              </a:lnSpc>
              <a:spcBef>
                <a:spcPts val="0"/>
              </a:spcBef>
              <a:spcAft>
                <a:spcPts val="4485"/>
              </a:spcAft>
            </a:pPr>
            <a:r>
              <a:rPr lang="de-DE" sz="4500" spc="-40">
                <a:solidFill>
                  <a:srgbClr val="003781"/>
                </a:solidFill>
                <a:latin typeface="Arial" panose="02020603050405020304" pitchFamily="2"/>
              </a:rPr>
              <a:t>Vervielfältigungs-regelung </a:t>
            </a:r>
          </a:p>
        </p:txBody>
      </p:sp>
      <p:sp>
        <p:nvSpPr>
          <p:cNvPr id="6" name="Textplatzhalter 5"/>
          <p:cNvSpPr>
            <a:spLocks noGrp="1"/>
          </p:cNvSpPr>
          <p:nvPr>
            <p:ph type="body" idx="10"/>
          </p:nvPr>
        </p:nvSpPr>
        <p:spPr>
          <a:xfrm>
            <a:off x="469265" y="4643755"/>
            <a:ext cx="4343400" cy="2217420"/>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de-DE" sz="1600" spc="-15">
                <a:solidFill>
                  <a:srgbClr val="003781"/>
                </a:solidFill>
                <a:latin typeface="Arial" panose="02020603050405020304" pitchFamily="2"/>
              </a:rPr>
              <a:t>gemäß § 40b EStG a.F. </a:t>
            </a:r>
          </a:p>
          <a:p>
            <a:pPr marL="2468880" marR="0" indent="0" algn="l">
              <a:lnSpc>
                <a:spcPts val="1200"/>
              </a:lnSpc>
              <a:spcBef>
                <a:spcPts val="10345"/>
              </a:spcBef>
              <a:spcAft>
                <a:spcPts val="0"/>
              </a:spcAft>
            </a:pPr>
            <a:r>
              <a:rPr lang="de-DE" sz="1100" spc="-20">
                <a:solidFill>
                  <a:srgbClr val="003781"/>
                </a:solidFill>
                <a:latin typeface="Arial" panose="02020603050405020304" pitchFamily="2"/>
              </a:rPr>
              <a:t>Stand: </a:t>
            </a:r>
          </a:p>
          <a:p>
            <a:pPr marL="0" marR="0" indent="0" algn="l">
              <a:lnSpc>
                <a:spcPts val="1200"/>
              </a:lnSpc>
              <a:spcBef>
                <a:spcPts val="65"/>
              </a:spcBef>
              <a:spcAft>
                <a:spcPts val="2720"/>
              </a:spcAft>
              <a:tabLst>
                <a:tab pos="2514600" algn="l"/>
              </a:tabLst>
            </a:pPr>
            <a:r>
              <a:rPr lang="de-DE" sz="1100" spc="0">
                <a:solidFill>
                  <a:srgbClr val="003781"/>
                </a:solidFill>
                <a:latin typeface="Arial" panose="02020603050405020304" pitchFamily="2"/>
              </a:rPr>
              <a:t>© Allianz Lebensversicherungs-AG November 2022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484505"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6" name="Textplatzhalter 5"/>
          <p:cNvSpPr>
            <a:spLocks noGrp="1"/>
          </p:cNvSpPr>
          <p:nvPr>
            <p:ph type="body" idx="10"/>
          </p:nvPr>
        </p:nvSpPr>
        <p:spPr>
          <a:xfrm>
            <a:off x="484505" y="1014095"/>
            <a:ext cx="11226800" cy="83629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125"/>
              </a:spcAft>
            </a:pPr>
            <a:r>
              <a:rPr lang="de-DE" sz="3850" spc="45">
                <a:solidFill>
                  <a:srgbClr val="003781"/>
                </a:solidFill>
                <a:latin typeface="Arial" panose="02020603050405020304" pitchFamily="2"/>
              </a:rPr>
              <a:t>Motive für einen Vertragsabschluss </a:t>
            </a:r>
          </a:p>
        </p:txBody>
      </p:sp>
      <p:sp>
        <p:nvSpPr>
          <p:cNvPr id="9" name="Textplatzhalter 8"/>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2 </a:t>
            </a:r>
          </a:p>
        </p:txBody>
      </p:sp>
      <p:sp>
        <p:nvSpPr>
          <p:cNvPr id="10" name="Textplatzhalter 9"/>
          <p:cNvSpPr>
            <a:spLocks noGrp="1"/>
          </p:cNvSpPr>
          <p:nvPr>
            <p:ph type="body" idx="10"/>
          </p:nvPr>
        </p:nvSpPr>
        <p:spPr>
          <a:xfrm>
            <a:off x="524510" y="1850390"/>
            <a:ext cx="6223000" cy="3120390"/>
          </a:xfrm>
          <a:prstGeom prst="rect">
            <a:avLst/>
          </a:prstGeom>
          <a:noFill/>
          <a:ln w="0" cmpd="sng">
            <a:noFill/>
            <a:prstDash val="solid"/>
          </a:ln>
        </p:spPr>
        <p:txBody>
          <a:bodyPr vert="horz" lIns="0" tIns="5080" rIns="0" bIns="0" anchor="t"/>
          <a:lstStyle/>
          <a:p>
            <a:pPr marL="182880" marR="0" indent="182880" algn="l">
              <a:lnSpc>
                <a:spcPts val="1900"/>
              </a:lnSpc>
              <a:spcAft>
                <a:spcPts val="0"/>
              </a:spcAft>
              <a:buFont typeface="Symbol"/>
              <a:buChar char="·"/>
            </a:pPr>
            <a:r>
              <a:rPr lang="de-DE" sz="1600" spc="-10">
                <a:solidFill>
                  <a:srgbClr val="003781"/>
                </a:solidFill>
                <a:latin typeface="Arial" panose="02020603050405020304" pitchFamily="2"/>
              </a:rPr>
              <a:t>Umwandlung von steuerpflichtigen Gehaltsteilen, Abfindungen oder sonstigen Zahlungen des Arbeitgebers in Versicherungsschutz unter Ausnutzung von Steuervorteilen (z. B. Abfindungen im Rahmen von Entlassungen gemäß § 3 Nr. 9 EStG) </a:t>
            </a:r>
          </a:p>
          <a:p>
            <a:pPr marL="182880" marR="137160" indent="182880" algn="l">
              <a:lnSpc>
                <a:spcPts val="1900"/>
              </a:lnSpc>
              <a:spcBef>
                <a:spcPts val="2330"/>
              </a:spcBef>
              <a:spcAft>
                <a:spcPts val="0"/>
              </a:spcAft>
              <a:buFont typeface="Symbol"/>
              <a:buChar char="·"/>
            </a:pPr>
            <a:r>
              <a:rPr lang="de-DE" sz="1600" spc="0">
                <a:solidFill>
                  <a:srgbClr val="003781"/>
                </a:solidFill>
                <a:latin typeface="Arial" panose="02020603050405020304" pitchFamily="2"/>
              </a:rPr>
              <a:t>Ablösung von Ansprüchen und unverfallbaren Anwartschaften aus einer Pensionszusage oder Zusage auf Unterstützungskassenleistungen </a:t>
            </a:r>
          </a:p>
          <a:p>
            <a:pPr marL="182880" marR="411480" indent="182880" algn="just">
              <a:lnSpc>
                <a:spcPts val="1900"/>
              </a:lnSpc>
              <a:spcBef>
                <a:spcPts val="2305"/>
              </a:spcBef>
              <a:spcAft>
                <a:spcPts val="2570"/>
              </a:spcAft>
              <a:buFont typeface="Symbol"/>
              <a:buChar char="·"/>
            </a:pPr>
            <a:r>
              <a:rPr lang="de-DE" sz="1600" spc="-10">
                <a:solidFill>
                  <a:srgbClr val="003781"/>
                </a:solidFill>
                <a:latin typeface="Arial" panose="02020603050405020304" pitchFamily="2"/>
              </a:rPr>
              <a:t>Nachträgliche Einrichtung oder Aufstockung einer betrieblichen Altersversorgung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2987675" y="50800"/>
            <a:ext cx="6223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386715" y="486410"/>
            <a:ext cx="5588000" cy="527685"/>
          </a:xfrm>
          <a:prstGeom prst="rect">
            <a:avLst/>
          </a:prstGeom>
          <a:noFill/>
          <a:ln w="0" cmpd="sng">
            <a:noFill/>
            <a:prstDash val="solid"/>
          </a:ln>
        </p:spPr>
        <p:txBody>
          <a:bodyPr vert="horz" lIns="0" tIns="1270" rIns="0" bIns="0" anchor="t"/>
          <a:lstStyle/>
          <a:p>
            <a:pPr marL="91440" marR="0" indent="0" algn="l">
              <a:lnSpc>
                <a:spcPts val="1300"/>
              </a:lnSpc>
              <a:spcAft>
                <a:spcPts val="2825"/>
              </a:spcAft>
            </a:pPr>
            <a:r>
              <a:rPr lang="de-DE" sz="1100" b="1" spc="55">
                <a:solidFill>
                  <a:srgbClr val="003781"/>
                </a:solidFill>
                <a:latin typeface="Arial" panose="02020603050405020304" pitchFamily="2"/>
              </a:rPr>
              <a:t>SO FUNKTIONIERT DIE VERVIELFÄLTIGERREGELUNG </a:t>
            </a:r>
          </a:p>
        </p:txBody>
      </p:sp>
      <p:sp>
        <p:nvSpPr>
          <p:cNvPr id="4" name="Textplatzhalter 3"/>
          <p:cNvSpPr>
            <a:spLocks noGrp="1"/>
          </p:cNvSpPr>
          <p:nvPr>
            <p:ph type="body" idx="10"/>
          </p:nvPr>
        </p:nvSpPr>
        <p:spPr>
          <a:xfrm>
            <a:off x="386715" y="1014095"/>
            <a:ext cx="5588000" cy="994410"/>
          </a:xfrm>
          <a:prstGeom prst="rect">
            <a:avLst/>
          </a:prstGeom>
          <a:noFill/>
          <a:ln w="0" cmpd="sng">
            <a:noFill/>
            <a:prstDash val="solid"/>
          </a:ln>
        </p:spPr>
        <p:txBody>
          <a:bodyPr vert="horz" lIns="0" tIns="11430" rIns="0" bIns="0" anchor="t">
            <a:normAutofit fontScale="95000"/>
          </a:bodyPr>
          <a:lstStyle/>
          <a:p>
            <a:pPr marL="137160" marR="0" indent="0" algn="l">
              <a:lnSpc>
                <a:spcPts val="4300"/>
              </a:lnSpc>
              <a:spcAft>
                <a:spcPts val="3400"/>
              </a:spcAft>
            </a:pPr>
            <a:r>
              <a:rPr lang="de-DE" sz="3850" spc="0">
                <a:solidFill>
                  <a:srgbClr val="003781"/>
                </a:solidFill>
                <a:latin typeface="Arial" panose="02020603050405020304" pitchFamily="2"/>
              </a:rPr>
              <a:t>Das Prinzip </a:t>
            </a:r>
          </a:p>
        </p:txBody>
      </p:sp>
      <p:sp>
        <p:nvSpPr>
          <p:cNvPr id="5" name="Textplatzhalter 4"/>
          <p:cNvSpPr>
            <a:spLocks noGrp="1"/>
          </p:cNvSpPr>
          <p:nvPr>
            <p:ph type="body" idx="10"/>
          </p:nvPr>
        </p:nvSpPr>
        <p:spPr>
          <a:xfrm>
            <a:off x="386715" y="2008505"/>
            <a:ext cx="5588000" cy="2158365"/>
          </a:xfrm>
          <a:prstGeom prst="rect">
            <a:avLst/>
          </a:prstGeom>
          <a:noFill/>
          <a:ln w="8890" cmpd="sng">
            <a:solidFill>
              <a:srgbClr val="5FCD89"/>
            </a:solidFill>
            <a:prstDash val="solid"/>
          </a:ln>
        </p:spPr>
        <p:txBody>
          <a:bodyPr vert="horz" lIns="0" tIns="207645" rIns="0" bIns="0" anchor="t"/>
          <a:lstStyle/>
          <a:p>
            <a:pPr marL="365760" marR="320040" indent="0" algn="l">
              <a:lnSpc>
                <a:spcPts val="1900"/>
              </a:lnSpc>
              <a:spcAft>
                <a:spcPts val="0"/>
              </a:spcAft>
            </a:pPr>
            <a:r>
              <a:rPr lang="de-DE" sz="1600" spc="-15">
                <a:solidFill>
                  <a:srgbClr val="003781"/>
                </a:solidFill>
                <a:latin typeface="Arial" panose="02020603050405020304" pitchFamily="2"/>
              </a:rPr>
              <a:t>Vereinbarung zwischen Arbeitgeber und Arbeitnehmer: Anstelle einer normalen Barauszahlung werden Teile </a:t>
            </a:r>
          </a:p>
          <a:p>
            <a:pPr marL="411480" marR="0" indent="320040" algn="l">
              <a:lnSpc>
                <a:spcPts val="1900"/>
              </a:lnSpc>
              <a:spcBef>
                <a:spcPts val="0"/>
              </a:spcBef>
              <a:spcAft>
                <a:spcPts val="0"/>
              </a:spcAft>
              <a:buFont typeface="Symbol"/>
              <a:buChar char="·"/>
            </a:pPr>
            <a:r>
              <a:rPr lang="de-DE" sz="1600" spc="-15">
                <a:solidFill>
                  <a:srgbClr val="003781"/>
                </a:solidFill>
                <a:latin typeface="Arial" panose="02020603050405020304" pitchFamily="2"/>
              </a:rPr>
              <a:t>des Gehalts </a:t>
            </a:r>
          </a:p>
          <a:p>
            <a:pPr marL="411480" marR="0" indent="320040" algn="l">
              <a:lnSpc>
                <a:spcPts val="1900"/>
              </a:lnSpc>
              <a:spcBef>
                <a:spcPts val="0"/>
              </a:spcBef>
              <a:spcAft>
                <a:spcPts val="0"/>
              </a:spcAft>
              <a:buFont typeface="Symbol"/>
              <a:buChar char="·"/>
            </a:pPr>
            <a:r>
              <a:rPr lang="de-DE" sz="1600" spc="-20">
                <a:solidFill>
                  <a:srgbClr val="003781"/>
                </a:solidFill>
                <a:latin typeface="Arial" panose="02020603050405020304" pitchFamily="2"/>
              </a:rPr>
              <a:t>einer Abfindung </a:t>
            </a:r>
          </a:p>
          <a:p>
            <a:pPr marL="411480" marR="0" indent="320040" algn="l">
              <a:lnSpc>
                <a:spcPts val="1900"/>
              </a:lnSpc>
              <a:spcBef>
                <a:spcPts val="0"/>
              </a:spcBef>
              <a:spcAft>
                <a:spcPts val="0"/>
              </a:spcAft>
              <a:buFont typeface="Symbol"/>
              <a:buChar char="·"/>
            </a:pPr>
            <a:r>
              <a:rPr lang="de-DE" sz="1600" spc="-10">
                <a:solidFill>
                  <a:srgbClr val="003781"/>
                </a:solidFill>
                <a:latin typeface="Arial" panose="02020603050405020304" pitchFamily="2"/>
              </a:rPr>
              <a:t>sonstiger Zahlungen </a:t>
            </a:r>
          </a:p>
          <a:p>
            <a:pPr marL="365760" marR="0" indent="0" algn="l">
              <a:lnSpc>
                <a:spcPts val="1900"/>
              </a:lnSpc>
              <a:spcBef>
                <a:spcPts val="0"/>
              </a:spcBef>
              <a:spcAft>
                <a:spcPts val="0"/>
              </a:spcAft>
            </a:pPr>
            <a:r>
              <a:rPr lang="de-DE" sz="1600" spc="0">
                <a:solidFill>
                  <a:srgbClr val="003781"/>
                </a:solidFill>
                <a:latin typeface="Arial" panose="02020603050405020304" pitchFamily="2"/>
              </a:rPr>
              <a:t>in einen Einmalbeitrag zu einer betrieblichen </a:t>
            </a:r>
          </a:p>
          <a:p>
            <a:pPr marL="365760" marR="0" indent="0" algn="l">
              <a:lnSpc>
                <a:spcPts val="1900"/>
              </a:lnSpc>
              <a:spcBef>
                <a:spcPts val="0"/>
              </a:spcBef>
              <a:spcAft>
                <a:spcPts val="1725"/>
              </a:spcAft>
            </a:pPr>
            <a:r>
              <a:rPr lang="de-DE" sz="1600" spc="0">
                <a:solidFill>
                  <a:srgbClr val="003781"/>
                </a:solidFill>
                <a:latin typeface="Arial" panose="02020603050405020304" pitchFamily="2"/>
              </a:rPr>
              <a:t>Altersversorgung umgewandelt. </a:t>
            </a:r>
          </a:p>
        </p:txBody>
      </p:sp>
      <p:sp>
        <p:nvSpPr>
          <p:cNvPr id="8" name="Textplatzhalter 7"/>
          <p:cNvSpPr>
            <a:spLocks noGrp="1"/>
          </p:cNvSpPr>
          <p:nvPr>
            <p:ph type="body" idx="10"/>
          </p:nvPr>
        </p:nvSpPr>
        <p:spPr>
          <a:xfrm>
            <a:off x="6119495" y="2005330"/>
            <a:ext cx="4521200" cy="2161540"/>
          </a:xfrm>
          <a:prstGeom prst="rect">
            <a:avLst/>
          </a:prstGeom>
          <a:noFill/>
          <a:ln w="8890" cmpd="sng">
            <a:solidFill>
              <a:srgbClr val="139FD2"/>
            </a:solidFill>
            <a:prstDash val="solid"/>
          </a:ln>
        </p:spPr>
        <p:txBody>
          <a:bodyPr vert="horz" lIns="0" tIns="210820" rIns="0" bIns="0" anchor="t"/>
          <a:lstStyle/>
          <a:p>
            <a:pPr marL="640080" marR="0" indent="0" algn="l">
              <a:lnSpc>
                <a:spcPts val="1900"/>
              </a:lnSpc>
              <a:spcAft>
                <a:spcPts val="7485"/>
              </a:spcAft>
            </a:pPr>
            <a:r>
              <a:rPr lang="de-DE" sz="1600" spc="0">
                <a:solidFill>
                  <a:srgbClr val="003781"/>
                </a:solidFill>
                <a:latin typeface="Arial" panose="02020603050405020304" pitchFamily="2"/>
              </a:rPr>
              <a:t>Abschluss eines entsprechenden Versicherungsvertrages durch den Arbeitgeber zu Gunsten des Arbeitnehmers. </a:t>
            </a:r>
          </a:p>
        </p:txBody>
      </p:sp>
      <p:sp>
        <p:nvSpPr>
          <p:cNvPr id="11" name="Textplatzhalter 10"/>
          <p:cNvSpPr>
            <a:spLocks noGrp="1"/>
          </p:cNvSpPr>
          <p:nvPr>
            <p:ph type="body" idx="10"/>
          </p:nvPr>
        </p:nvSpPr>
        <p:spPr>
          <a:xfrm>
            <a:off x="2932430" y="5158740"/>
            <a:ext cx="7056120" cy="233680"/>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de-DE" sz="1600" spc="-10">
                <a:solidFill>
                  <a:srgbClr val="003781"/>
                </a:solidFill>
                <a:latin typeface="Arial" panose="02020603050405020304" pitchFamily="2"/>
              </a:rPr>
              <a:t>Arbeitnehmer kann die vorteilhaften steuerlichen Rahmenbedingungen nutzen.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3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0"/>
          </p:nvPr>
        </p:nvSpPr>
        <p:spPr>
          <a:xfrm>
            <a:off x="482600"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8" name="Textplatzhalter 7"/>
          <p:cNvSpPr>
            <a:spLocks noGrp="1"/>
          </p:cNvSpPr>
          <p:nvPr>
            <p:ph type="body" idx="10"/>
          </p:nvPr>
        </p:nvSpPr>
        <p:spPr>
          <a:xfrm>
            <a:off x="482600" y="1014095"/>
            <a:ext cx="11226800" cy="991235"/>
          </a:xfrm>
          <a:prstGeom prst="rect">
            <a:avLst/>
          </a:prstGeom>
          <a:noFill/>
          <a:ln w="0" cmpd="sng">
            <a:noFill/>
            <a:prstDash val="solid"/>
          </a:ln>
        </p:spPr>
        <p:txBody>
          <a:bodyPr vert="horz" lIns="0" tIns="11430" rIns="0" bIns="0" anchor="t">
            <a:normAutofit fontScale="95000"/>
          </a:bodyPr>
          <a:lstStyle/>
          <a:p>
            <a:pPr marL="45720" marR="0" indent="0" algn="l">
              <a:lnSpc>
                <a:spcPts val="4300"/>
              </a:lnSpc>
              <a:spcAft>
                <a:spcPts val="3350"/>
              </a:spcAft>
            </a:pPr>
            <a:r>
              <a:rPr lang="de-DE" sz="3850" spc="50">
                <a:solidFill>
                  <a:srgbClr val="003781"/>
                </a:solidFill>
                <a:latin typeface="Arial" panose="02020603050405020304" pitchFamily="2"/>
              </a:rPr>
              <a:t>Ermittlung der Umwandlungshöhe </a:t>
            </a:r>
          </a:p>
        </p:txBody>
      </p:sp>
      <p:sp>
        <p:nvSpPr>
          <p:cNvPr id="9" name="Textplatzhalter 8"/>
          <p:cNvSpPr>
            <a:spLocks noGrp="1"/>
          </p:cNvSpPr>
          <p:nvPr>
            <p:ph type="body" idx="10"/>
          </p:nvPr>
        </p:nvSpPr>
        <p:spPr>
          <a:xfrm>
            <a:off x="475615" y="2005330"/>
            <a:ext cx="5410200" cy="2161540"/>
          </a:xfrm>
          <a:prstGeom prst="rect">
            <a:avLst/>
          </a:prstGeom>
          <a:noFill/>
          <a:ln w="8890" cmpd="sng">
            <a:solidFill>
              <a:srgbClr val="5FCD89"/>
            </a:solidFill>
            <a:prstDash val="solid"/>
          </a:ln>
        </p:spPr>
        <p:txBody>
          <a:bodyPr vert="horz" lIns="0" tIns="63500" rIns="0" bIns="0" anchor="t"/>
          <a:lstStyle/>
          <a:p>
            <a:pPr marL="228600" marR="91440" indent="0" algn="l">
              <a:lnSpc>
                <a:spcPts val="1900"/>
              </a:lnSpc>
              <a:spcAft>
                <a:spcPts val="0"/>
              </a:spcAft>
            </a:pPr>
            <a:r>
              <a:rPr lang="de-DE" sz="1600" spc="0">
                <a:solidFill>
                  <a:srgbClr val="003781"/>
                </a:solidFill>
                <a:latin typeface="Arial" panose="02020603050405020304" pitchFamily="2"/>
              </a:rPr>
              <a:t>Bei vorzeitigem Ausscheiden oder zum Rentenübergang können 1.752 EUR für jedes Kalenderjahr, in dem das Arbeitsverhältnis bestand, pauschalversteuert eingezahlt werden.* </a:t>
            </a:r>
          </a:p>
          <a:p>
            <a:pPr marL="228600" marR="91440" indent="0" algn="l">
              <a:lnSpc>
                <a:spcPts val="1900"/>
              </a:lnSpc>
              <a:spcBef>
                <a:spcPts val="0"/>
              </a:spcBef>
              <a:spcAft>
                <a:spcPts val="965"/>
              </a:spcAft>
            </a:pPr>
            <a:r>
              <a:rPr lang="de-DE" sz="1600" spc="-5">
                <a:solidFill>
                  <a:srgbClr val="003781"/>
                </a:solidFill>
                <a:latin typeface="Arial" panose="02020603050405020304" pitchFamily="2"/>
              </a:rPr>
              <a:t>Besteht schon eine bAV nach § 40 b EStG a.F., vermindert sich der Höchstbetrag um die bereits pauschal versteuerten Beiträge im Jahr des Ausscheidens und den sechs vorangegangenen Jahren. </a:t>
            </a:r>
          </a:p>
        </p:txBody>
      </p:sp>
      <p:sp>
        <p:nvSpPr>
          <p:cNvPr id="10" name="Textplatzhalter 9"/>
          <p:cNvSpPr>
            <a:spLocks noGrp="1"/>
          </p:cNvSpPr>
          <p:nvPr>
            <p:ph type="body" idx="10"/>
          </p:nvPr>
        </p:nvSpPr>
        <p:spPr>
          <a:xfrm>
            <a:off x="6120130" y="2005330"/>
            <a:ext cx="4520565" cy="2161540"/>
          </a:xfrm>
          <a:prstGeom prst="rect">
            <a:avLst/>
          </a:prstGeom>
          <a:noFill/>
          <a:ln w="8890" cmpd="sng">
            <a:solidFill>
              <a:srgbClr val="139FD2"/>
            </a:solidFill>
            <a:prstDash val="solid"/>
          </a:ln>
        </p:spPr>
        <p:txBody>
          <a:bodyPr vert="horz" lIns="0" tIns="304165" rIns="0" bIns="0" anchor="t"/>
          <a:lstStyle/>
          <a:p>
            <a:pPr marL="411480" marR="594360" indent="0" algn="l">
              <a:lnSpc>
                <a:spcPts val="1900"/>
              </a:lnSpc>
              <a:spcAft>
                <a:spcPts val="8670"/>
              </a:spcAft>
            </a:pPr>
            <a:r>
              <a:rPr lang="de-DE" sz="1600" spc="0">
                <a:solidFill>
                  <a:srgbClr val="003781"/>
                </a:solidFill>
                <a:latin typeface="Arial" panose="02020603050405020304" pitchFamily="2"/>
              </a:rPr>
              <a:t>Das Jahr des Arbeitsbeginns sowie des Arbeitsendes gelten dabei jeweils als volle Kalenderjahre. </a:t>
            </a:r>
          </a:p>
        </p:txBody>
      </p:sp>
      <p:sp>
        <p:nvSpPr>
          <p:cNvPr id="11" name="Textplatzhalter 10"/>
          <p:cNvSpPr>
            <a:spLocks noGrp="1"/>
          </p:cNvSpPr>
          <p:nvPr>
            <p:ph type="body" idx="10"/>
          </p:nvPr>
        </p:nvSpPr>
        <p:spPr>
          <a:xfrm>
            <a:off x="2956560" y="5068570"/>
            <a:ext cx="6858000" cy="1560830"/>
          </a:xfrm>
          <a:prstGeom prst="rect">
            <a:avLst/>
          </a:prstGeom>
          <a:noFill/>
          <a:ln w="0" cmpd="sng">
            <a:noFill/>
            <a:prstDash val="solid"/>
          </a:ln>
        </p:spPr>
        <p:txBody>
          <a:bodyPr vert="horz" lIns="0" tIns="0" rIns="0" bIns="0" anchor="t"/>
          <a:lstStyle/>
          <a:p>
            <a:pPr marL="0" marR="45720" indent="0" algn="just">
              <a:lnSpc>
                <a:spcPts val="1700"/>
              </a:lnSpc>
              <a:spcAft>
                <a:spcPts val="8795"/>
              </a:spcAft>
            </a:pPr>
            <a:r>
              <a:rPr lang="de-DE" sz="1600" spc="0">
                <a:solidFill>
                  <a:srgbClr val="003781"/>
                </a:solidFill>
                <a:latin typeface="Arial" panose="02020603050405020304" pitchFamily="2"/>
              </a:rPr>
              <a:t>Die steuerlichen Vorteile der Vervielfältigungsregelung nach § 40b EStG a.F. können genutzt werden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4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5841365" y="50800"/>
            <a:ext cx="508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A0B"/>
                </a:solidFill>
                <a:latin typeface="Calibri" panose="02020603050405020304" pitchFamily="2"/>
              </a:rPr>
              <a:t>Internal </a:t>
            </a:r>
          </a:p>
        </p:txBody>
      </p:sp>
      <p:sp>
        <p:nvSpPr>
          <p:cNvPr id="6" name="Textplatzhalter 5"/>
          <p:cNvSpPr>
            <a:spLocks noGrp="1"/>
          </p:cNvSpPr>
          <p:nvPr>
            <p:ph type="body" idx="10"/>
          </p:nvPr>
        </p:nvSpPr>
        <p:spPr>
          <a:xfrm>
            <a:off x="475615" y="758825"/>
            <a:ext cx="8470900" cy="1318895"/>
          </a:xfrm>
          <a:prstGeom prst="rect">
            <a:avLst/>
          </a:prstGeom>
          <a:noFill/>
          <a:ln w="0" cmpd="sng">
            <a:noFill/>
            <a:prstDash val="solid"/>
          </a:ln>
        </p:spPr>
        <p:txBody>
          <a:bodyPr vert="horz" lIns="0" tIns="0" rIns="0" bIns="0" anchor="t"/>
          <a:lstStyle/>
          <a:p>
            <a:pPr marL="0" marR="0" indent="0" algn="l">
              <a:lnSpc>
                <a:spcPts val="3200"/>
              </a:lnSpc>
              <a:spcAft>
                <a:spcPts val="0"/>
              </a:spcAft>
            </a:pPr>
            <a:r>
              <a:rPr lang="de-DE" sz="3200" spc="0">
                <a:solidFill>
                  <a:srgbClr val="003781"/>
                </a:solidFill>
                <a:latin typeface="Arial" panose="02020603050405020304" pitchFamily="2"/>
              </a:rPr>
              <a:t>Voraussetzung für die Nutzung der </a:t>
            </a:r>
          </a:p>
          <a:p>
            <a:pPr marL="0" marR="0" indent="0" algn="l">
              <a:lnSpc>
                <a:spcPts val="3600"/>
              </a:lnSpc>
              <a:spcBef>
                <a:spcPts val="195"/>
              </a:spcBef>
              <a:spcAft>
                <a:spcPts val="3350"/>
              </a:spcAft>
            </a:pPr>
            <a:r>
              <a:rPr lang="de-DE" sz="3200" spc="-30">
                <a:solidFill>
                  <a:srgbClr val="003781"/>
                </a:solidFill>
                <a:latin typeface="Arial" panose="02020603050405020304" pitchFamily="2"/>
              </a:rPr>
              <a:t>Vervielfältigungsregelung nach § 40b EStG a.F. </a:t>
            </a:r>
          </a:p>
        </p:txBody>
      </p:sp>
      <p:sp>
        <p:nvSpPr>
          <p:cNvPr id="7" name="Textplatzhalter 6"/>
          <p:cNvSpPr>
            <a:spLocks noGrp="1"/>
          </p:cNvSpPr>
          <p:nvPr>
            <p:ph type="body" idx="10"/>
          </p:nvPr>
        </p:nvSpPr>
        <p:spPr>
          <a:xfrm>
            <a:off x="475615" y="2077720"/>
            <a:ext cx="6426200" cy="3417570"/>
          </a:xfrm>
          <a:prstGeom prst="rect">
            <a:avLst/>
          </a:prstGeom>
          <a:noFill/>
          <a:ln w="0" cmpd="sng">
            <a:noFill/>
            <a:prstDash val="solid"/>
          </a:ln>
        </p:spPr>
        <p:txBody>
          <a:bodyPr vert="horz" lIns="0" tIns="0" rIns="0" bIns="0" anchor="t"/>
          <a:lstStyle/>
          <a:p>
            <a:pPr marL="137160" marR="45720" indent="0" algn="l">
              <a:lnSpc>
                <a:spcPts val="1900"/>
              </a:lnSpc>
              <a:spcAft>
                <a:spcPts val="0"/>
              </a:spcAft>
            </a:pPr>
            <a:r>
              <a:rPr lang="de-DE" sz="1600" spc="0">
                <a:solidFill>
                  <a:srgbClr val="003781"/>
                </a:solidFill>
                <a:latin typeface="Arial" panose="02020603050405020304" pitchFamily="2"/>
              </a:rPr>
              <a:t>Vor dem 01.01.2018 muss mindestens ein Beitrag rechtmäßig nach § 40b EStG pauschal versteuert worden sein. </a:t>
            </a:r>
          </a:p>
          <a:p>
            <a:pPr marL="137160" marR="0" indent="0" algn="l">
              <a:lnSpc>
                <a:spcPts val="1900"/>
              </a:lnSpc>
              <a:spcBef>
                <a:spcPts val="2710"/>
              </a:spcBef>
              <a:spcAft>
                <a:spcPts val="12700"/>
              </a:spcAft>
            </a:pPr>
            <a:r>
              <a:rPr lang="de-DE" sz="1600" spc="0">
                <a:solidFill>
                  <a:srgbClr val="003781"/>
                </a:solidFill>
                <a:latin typeface="Arial" panose="02020603050405020304" pitchFamily="2"/>
              </a:rPr>
              <a:t>Hinweis: Parallel dazu kann auch die Vervielfältigungsregelung nach § 3 Nr. 63 EStG genutzt werden. Dann vermindern allerdings die pauschal besteuerten Beiträge das steuerfreie Vervielfältigungs-volumen nach § 3 Nr. 63 EStG.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1863725" y="50800"/>
            <a:ext cx="84709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90A"/>
                </a:solidFill>
                <a:latin typeface="Calibri" panose="02020603050405020304" pitchFamily="2"/>
              </a:rPr>
              <a:t>Internal </a:t>
            </a:r>
          </a:p>
        </p:txBody>
      </p:sp>
      <p:sp>
        <p:nvSpPr>
          <p:cNvPr id="6" name="Textplatzhalter 5"/>
          <p:cNvSpPr>
            <a:spLocks noGrp="1"/>
          </p:cNvSpPr>
          <p:nvPr>
            <p:ph type="body" idx="10"/>
          </p:nvPr>
        </p:nvSpPr>
        <p:spPr>
          <a:xfrm>
            <a:off x="498475" y="1014095"/>
            <a:ext cx="8470900" cy="89979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630"/>
              </a:spcAft>
            </a:pPr>
            <a:r>
              <a:rPr lang="de-DE" sz="3850" spc="35">
                <a:solidFill>
                  <a:srgbClr val="003781"/>
                </a:solidFill>
                <a:latin typeface="Arial" panose="02020603050405020304" pitchFamily="2"/>
              </a:rPr>
              <a:t>Finanzierung durch Entgeltumwandlung </a:t>
            </a:r>
          </a:p>
        </p:txBody>
      </p:sp>
      <p:sp>
        <p:nvSpPr>
          <p:cNvPr id="9" name="Textplatzhalter 8"/>
          <p:cNvSpPr>
            <a:spLocks noGrp="1"/>
          </p:cNvSpPr>
          <p:nvPr>
            <p:ph type="body" idx="10"/>
          </p:nvPr>
        </p:nvSpPr>
        <p:spPr>
          <a:xfrm>
            <a:off x="481330" y="1913890"/>
            <a:ext cx="7035800" cy="4036060"/>
          </a:xfrm>
          <a:prstGeom prst="rect">
            <a:avLst/>
          </a:prstGeom>
          <a:noFill/>
          <a:ln w="0" cmpd="sng">
            <a:noFill/>
            <a:prstDash val="solid"/>
          </a:ln>
        </p:spPr>
        <p:txBody>
          <a:bodyPr vert="horz" lIns="0" tIns="6985" rIns="0" bIns="0" anchor="t"/>
          <a:lstStyle/>
          <a:p>
            <a:pPr marL="228600" marR="594360" indent="182880" algn="l">
              <a:lnSpc>
                <a:spcPts val="1900"/>
              </a:lnSpc>
              <a:spcAft>
                <a:spcPts val="0"/>
              </a:spcAft>
              <a:buFont typeface="Symbol"/>
              <a:buChar char="·"/>
            </a:pPr>
            <a:r>
              <a:rPr lang="de-DE" sz="1600" spc="0">
                <a:solidFill>
                  <a:srgbClr val="003781"/>
                </a:solidFill>
                <a:latin typeface="Arial" panose="02020603050405020304" pitchFamily="2"/>
              </a:rPr>
              <a:t>Umwandlung auch laufender, noch nicht zugeflossener Bezüge vor Beendigung des Dienstverhältnisses möglich, wenn das Ausscheiden feststeht. </a:t>
            </a:r>
          </a:p>
          <a:p>
            <a:pPr marL="228600" marR="137160" indent="182880" algn="l">
              <a:lnSpc>
                <a:spcPts val="1900"/>
              </a:lnSpc>
              <a:spcBef>
                <a:spcPts val="385"/>
              </a:spcBef>
              <a:spcAft>
                <a:spcPts val="0"/>
              </a:spcAft>
              <a:buFont typeface="Symbol"/>
              <a:buChar char="·"/>
            </a:pPr>
            <a:r>
              <a:rPr lang="de-DE" sz="1600" spc="0">
                <a:solidFill>
                  <a:srgbClr val="003781"/>
                </a:solidFill>
                <a:latin typeface="Arial" panose="02020603050405020304" pitchFamily="2"/>
              </a:rPr>
              <a:t>Wenn Beiträge vor dem Ausscheiden gezahlt werden sollen, ist dies bis zu drei Monate vor dem Ausscheiden (ab 2023: 12 Monate vor dem Ausscheiden) möglich. </a:t>
            </a:r>
          </a:p>
          <a:p>
            <a:pPr marL="228600" marR="777240" indent="182880" algn="l">
              <a:lnSpc>
                <a:spcPts val="1900"/>
              </a:lnSpc>
              <a:spcBef>
                <a:spcPts val="405"/>
              </a:spcBef>
              <a:spcAft>
                <a:spcPts val="0"/>
              </a:spcAft>
              <a:buFont typeface="Symbol"/>
              <a:buChar char="·"/>
            </a:pPr>
            <a:r>
              <a:rPr lang="de-DE" sz="1600" spc="0">
                <a:solidFill>
                  <a:srgbClr val="003781"/>
                </a:solidFill>
                <a:latin typeface="Arial" panose="02020603050405020304" pitchFamily="2"/>
              </a:rPr>
              <a:t>Wenn Beiträge nach dem Ausscheiden gezahlt werden sollen (z. B. Tantiemen), muss eine Entgeltumwandlungsvereinbarung bis zum Ausscheidezeitpunkt getroffen sein. </a:t>
            </a:r>
          </a:p>
          <a:p>
            <a:pPr marL="228600" marR="0" indent="182880" algn="l">
              <a:lnSpc>
                <a:spcPts val="1900"/>
              </a:lnSpc>
              <a:spcBef>
                <a:spcPts val="410"/>
              </a:spcBef>
              <a:spcAft>
                <a:spcPts val="1675"/>
              </a:spcAft>
              <a:buFont typeface="Symbol"/>
              <a:buChar char="·"/>
            </a:pPr>
            <a:r>
              <a:rPr lang="de-DE" sz="1600" spc="-10">
                <a:solidFill>
                  <a:srgbClr val="003781"/>
                </a:solidFill>
                <a:latin typeface="Arial" panose="02020603050405020304" pitchFamily="2"/>
              </a:rPr>
              <a:t>Wird der Beitrag nach dem 01.01.2023 geleistet, gilt folgendes: die Vereinbarung des Vervielfältigers und der Entgeltumwandlungsvereinbarung muss nicht mehr vor dem Ausscheiden erfolgen. Die Beitragszahlung kann zeitlich unbefristet nach dem Ausscheiden erfolgen, wenn ein Zusammenhang mit dem Arbeitsverhältnis besteht. Unerheblich ist, ob das Ausscheiden vor oder nach dem 01.01.2023 erfolgt.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7">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1863725" y="50800"/>
            <a:ext cx="8470900" cy="372110"/>
          </a:xfrm>
          <a:prstGeom prst="rect">
            <a:avLst/>
          </a:prstGeom>
          <a:noFill/>
          <a:ln w="0" cmpd="sng">
            <a:noFill/>
            <a:prstDash val="solid"/>
          </a:ln>
        </p:spPr>
        <p:txBody>
          <a:bodyPr vert="horz" lIns="0" tIns="21590" rIns="0" bIns="0" anchor="t"/>
          <a:lstStyle/>
          <a:p>
            <a:pPr marL="0" marR="0" indent="0" algn="ctr">
              <a:lnSpc>
                <a:spcPts val="1100"/>
              </a:lnSpc>
              <a:spcAft>
                <a:spcPts val="1650"/>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481330" y="422910"/>
            <a:ext cx="6629400" cy="1385570"/>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6425"/>
              </a:spcAft>
            </a:pPr>
            <a:r>
              <a:rPr lang="de-DE" sz="3850" spc="45">
                <a:solidFill>
                  <a:srgbClr val="003781"/>
                </a:solidFill>
                <a:latin typeface="Arial" panose="02020603050405020304" pitchFamily="2"/>
              </a:rPr>
              <a:t>Legal Disclaimer </a:t>
            </a:r>
          </a:p>
        </p:txBody>
      </p:sp>
      <p:sp>
        <p:nvSpPr>
          <p:cNvPr id="4" name="Textplatzhalter 3"/>
          <p:cNvSpPr>
            <a:spLocks noGrp="1"/>
          </p:cNvSpPr>
          <p:nvPr>
            <p:ph type="body" idx="10"/>
          </p:nvPr>
        </p:nvSpPr>
        <p:spPr>
          <a:xfrm>
            <a:off x="481330" y="1808480"/>
            <a:ext cx="6629400" cy="4820920"/>
          </a:xfrm>
          <a:prstGeom prst="rect">
            <a:avLst/>
          </a:prstGeom>
          <a:noFill/>
          <a:ln w="0" cmpd="sng">
            <a:noFill/>
            <a:prstDash val="solid"/>
          </a:ln>
        </p:spPr>
        <p:txBody>
          <a:bodyPr vert="horz" lIns="0" tIns="0" rIns="0" bIns="0" anchor="t"/>
          <a:lstStyle/>
          <a:p>
            <a:pPr marL="0" marR="91440" indent="0" algn="l">
              <a:lnSpc>
                <a:spcPts val="1400"/>
              </a:lnSpc>
              <a:spcAft>
                <a:spcPts val="0"/>
              </a:spcAft>
            </a:pPr>
            <a:r>
              <a:rPr lang="de-DE" sz="1200" spc="0">
                <a:solidFill>
                  <a:srgbClr val="003781"/>
                </a:solidFill>
                <a:latin typeface="Arial" panose="02020603050405020304" pitchFamily="2"/>
              </a:rPr>
              <a:t>Wir weisen ausdrücklich darauf hin, dass Angaben, die sich auf Mitbewerber der Allianz beziehen, Presseartikeln, Geschäftsberichten und Modellrechnungen Dritter entnommen sind. </a:t>
            </a:r>
          </a:p>
          <a:p>
            <a:pPr marL="0" marR="91440" indent="0" algn="l">
              <a:lnSpc>
                <a:spcPts val="1400"/>
              </a:lnSpc>
              <a:spcBef>
                <a:spcPts val="0"/>
              </a:spcBef>
              <a:spcAft>
                <a:spcPts val="0"/>
              </a:spcAft>
            </a:pPr>
            <a:r>
              <a:rPr lang="de-DE" sz="1200" spc="0">
                <a:solidFill>
                  <a:srgbClr val="003781"/>
                </a:solidFill>
                <a:latin typeface="Arial" panose="02020603050405020304" pitchFamily="2"/>
              </a:rPr>
              <a:t>Für darin enthaltene Fehler oder missverständliche Darstellungen kann daher keine Gewähr oder Haftung übernommen werden. </a:t>
            </a:r>
          </a:p>
          <a:p>
            <a:pPr marL="0" marR="91440" indent="0" algn="l">
              <a:lnSpc>
                <a:spcPts val="1400"/>
              </a:lnSpc>
              <a:spcBef>
                <a:spcPts val="1440"/>
              </a:spcBef>
              <a:spcAft>
                <a:spcPts val="26440"/>
              </a:spcAft>
            </a:pPr>
            <a:r>
              <a:rPr lang="de-DE" sz="1200" spc="-5">
                <a:solidFill>
                  <a:srgbClr val="003781"/>
                </a:solidFill>
                <a:latin typeface="Arial" panose="02020603050405020304" pitchFamily="2"/>
              </a:rPr>
              <a:t>Die Inhalte dieser Präsentation sind das geistige Eigentum der Allianz. Jede weitere Verwendung sowie die Weitergabe an Dritte im Original, als Kopie, in Auszügen, in elektronischer Form oder durch eine inhaltsähnliche Darstellung bedarf der Zustimmung der Allianz. </a:t>
            </a:r>
          </a:p>
        </p:txBody>
      </p:sp>
      <p:sp>
        <p:nvSpPr>
          <p:cNvPr id="7" name="Textplatzhalter 6"/>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7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MSIPCMContentMarking" descr="{&quot;HashCode&quot;:417909460,&quot;Placement&quot;:&quot;Header&quot;,&quot;Top&quot;:0.0,&quot;Left&quot;:453.420319,&quot;SlideWidth&quot;:960,&quot;SlideHeight&quot;:540}"/>
          <p:cNvSpPr txBox="1"/>
          <p:nvPr userDrawn="1"/>
        </p:nvSpPr>
        <p:spPr>
          <a:xfrm>
            <a:off x="5758438" y="0"/>
            <a:ext cx="678298" cy="262344"/>
          </a:xfrm>
          <a:prstGeom prst="rect">
            <a:avLst/>
          </a:prstGeom>
          <a:noFill/>
        </p:spPr>
        <p:txBody>
          <a:bodyPr vert="horz" wrap="square" lIns="0" tIns="0" rIns="0" bIns="0" rtlCol="0" anchor="ctr" anchorCtr="1">
            <a:spAutoFit/>
          </a:bodyPr>
          <a:lstStyle/>
          <a:p>
            <a:pPr algn="ctr">
              <a:spcBef>
                <a:spcPts val="0"/>
              </a:spcBef>
              <a:spcAft>
                <a:spcPts val="0"/>
              </a:spcAft>
            </a:pPr>
            <a:r>
              <a:rPr lang="de-DE" sz="1000" smtClean="0">
                <a:solidFill>
                  <a:srgbClr val="000000"/>
                </a:solidFill>
                <a:latin typeface="Calibri" panose="020F0502020204030204" pitchFamily="34" charset="0"/>
              </a:rPr>
              <a:t>Internal</a:t>
            </a:r>
            <a:endParaRPr lang="de-DE"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481330" y="475615"/>
            <a:ext cx="2054860" cy="511810"/>
          </a:xfrm>
          <a:prstGeom prst="rect">
            <a:avLst/>
          </a:prstGeom>
        </p:spPr>
      </p:pic>
      <p:pic>
        <p:nvPicPr>
          <p:cNvPr id="8" name="Grafik 7"/>
          <p:cNvPicPr/>
          <p:nvPr/>
        </p:nvPicPr>
        <p:blipFill>
          <a:blip r:embed="rId3"/>
          <a:stretch>
            <a:fillRect/>
          </a:stretch>
        </p:blipFill>
        <p:spPr>
          <a:xfrm>
            <a:off x="5520055" y="0"/>
            <a:ext cx="6675120" cy="6861175"/>
          </a:xfrm>
          <a:prstGeom prst="rect">
            <a:avLst/>
          </a:prstGeom>
        </p:spPr>
      </p:pic>
      <p:sp>
        <p:nvSpPr>
          <p:cNvPr id="4" name="Textplatzhalter 3"/>
          <p:cNvSpPr>
            <a:spLocks noGrp="1"/>
          </p:cNvSpPr>
          <p:nvPr>
            <p:ph type="body" idx="10"/>
          </p:nvPr>
        </p:nvSpPr>
        <p:spPr>
          <a:xfrm>
            <a:off x="469265" y="1995170"/>
            <a:ext cx="4343400" cy="273050"/>
          </a:xfrm>
          <a:prstGeom prst="rect">
            <a:avLst/>
          </a:prstGeom>
          <a:noFill/>
          <a:ln w="0" cmpd="sng">
            <a:noFill/>
            <a:prstDash val="solid"/>
          </a:ln>
        </p:spPr>
        <p:txBody>
          <a:bodyPr vert="horz" lIns="0" tIns="1270" rIns="0" bIns="0" anchor="t"/>
          <a:lstStyle/>
          <a:p>
            <a:pPr marL="0" marR="0" indent="0" algn="l">
              <a:lnSpc>
                <a:spcPts val="1800"/>
              </a:lnSpc>
              <a:spcAft>
                <a:spcPts val="310"/>
              </a:spcAft>
            </a:pPr>
            <a:r>
              <a:rPr lang="de-DE" sz="1600" spc="-10">
                <a:solidFill>
                  <a:srgbClr val="003781"/>
                </a:solidFill>
                <a:latin typeface="Arial" panose="02020603050405020304" pitchFamily="2"/>
              </a:rPr>
              <a:t>bAV aus Abfindungszahlungen </a:t>
            </a:r>
          </a:p>
        </p:txBody>
      </p:sp>
      <p:sp>
        <p:nvSpPr>
          <p:cNvPr id="5" name="Textplatzhalter 4"/>
          <p:cNvSpPr>
            <a:spLocks noGrp="1"/>
          </p:cNvSpPr>
          <p:nvPr>
            <p:ph type="body" idx="10"/>
          </p:nvPr>
        </p:nvSpPr>
        <p:spPr>
          <a:xfrm>
            <a:off x="469265" y="2268220"/>
            <a:ext cx="4343400" cy="2375535"/>
          </a:xfrm>
          <a:prstGeom prst="rect">
            <a:avLst/>
          </a:prstGeom>
          <a:noFill/>
          <a:ln w="0" cmpd="sng">
            <a:noFill/>
            <a:prstDash val="solid"/>
          </a:ln>
        </p:spPr>
        <p:txBody>
          <a:bodyPr vert="horz" lIns="0" tIns="83185" rIns="0" bIns="0" anchor="t"/>
          <a:lstStyle/>
          <a:p>
            <a:pPr marL="0" marR="0" indent="0" algn="l">
              <a:lnSpc>
                <a:spcPts val="4500"/>
              </a:lnSpc>
              <a:spcAft>
                <a:spcPts val="0"/>
              </a:spcAft>
            </a:pPr>
            <a:r>
              <a:rPr lang="de-DE" sz="4500" spc="-125">
                <a:solidFill>
                  <a:srgbClr val="003781"/>
                </a:solidFill>
                <a:latin typeface="Arial" panose="02020603050405020304" pitchFamily="2"/>
              </a:rPr>
              <a:t>Die </a:t>
            </a:r>
          </a:p>
          <a:p>
            <a:pPr marL="0" marR="0" indent="0" algn="l">
              <a:lnSpc>
                <a:spcPts val="4500"/>
              </a:lnSpc>
              <a:spcBef>
                <a:spcPts val="0"/>
              </a:spcBef>
              <a:spcAft>
                <a:spcPts val="4485"/>
              </a:spcAft>
            </a:pPr>
            <a:r>
              <a:rPr lang="de-DE" sz="4500" spc="-40">
                <a:solidFill>
                  <a:srgbClr val="003781"/>
                </a:solidFill>
                <a:latin typeface="Arial" panose="02020603050405020304" pitchFamily="2"/>
              </a:rPr>
              <a:t>Vervielfältigungs-regelung </a:t>
            </a:r>
          </a:p>
        </p:txBody>
      </p:sp>
      <p:sp>
        <p:nvSpPr>
          <p:cNvPr id="6" name="Textplatzhalter 5"/>
          <p:cNvSpPr>
            <a:spLocks noGrp="1"/>
          </p:cNvSpPr>
          <p:nvPr>
            <p:ph type="body" idx="10"/>
          </p:nvPr>
        </p:nvSpPr>
        <p:spPr>
          <a:xfrm>
            <a:off x="469265" y="4643755"/>
            <a:ext cx="4343400" cy="2217420"/>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de-DE" sz="1600" spc="-15">
                <a:solidFill>
                  <a:srgbClr val="003781"/>
                </a:solidFill>
                <a:latin typeface="Arial" panose="02020603050405020304" pitchFamily="2"/>
              </a:rPr>
              <a:t>gemäß § 40b EStG a.F. </a:t>
            </a:r>
          </a:p>
          <a:p>
            <a:pPr marL="2468880" marR="0" indent="0" algn="l">
              <a:lnSpc>
                <a:spcPts val="1200"/>
              </a:lnSpc>
              <a:spcBef>
                <a:spcPts val="10345"/>
              </a:spcBef>
              <a:spcAft>
                <a:spcPts val="0"/>
              </a:spcAft>
            </a:pPr>
            <a:r>
              <a:rPr lang="de-DE" sz="1100" spc="-20">
                <a:solidFill>
                  <a:srgbClr val="003781"/>
                </a:solidFill>
                <a:latin typeface="Arial" panose="02020603050405020304" pitchFamily="2"/>
              </a:rPr>
              <a:t>Stand: </a:t>
            </a:r>
          </a:p>
          <a:p>
            <a:pPr marL="0" marR="0" indent="0" algn="l">
              <a:lnSpc>
                <a:spcPts val="1200"/>
              </a:lnSpc>
              <a:spcBef>
                <a:spcPts val="65"/>
              </a:spcBef>
              <a:spcAft>
                <a:spcPts val="2720"/>
              </a:spcAft>
              <a:tabLst>
                <a:tab pos="2514600" algn="l"/>
              </a:tabLst>
            </a:pPr>
            <a:r>
              <a:rPr lang="de-DE" sz="1100" spc="0">
                <a:solidFill>
                  <a:srgbClr val="003781"/>
                </a:solidFill>
                <a:latin typeface="Arial" panose="02020603050405020304" pitchFamily="2"/>
              </a:rPr>
              <a:t>© Allianz Lebensversicherungs-AG November 2022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10689590" y="502920"/>
            <a:ext cx="1017905" cy="255905"/>
          </a:xfrm>
          <a:prstGeom prst="rect">
            <a:avLst/>
          </a:prstGeom>
        </p:spPr>
      </p:pic>
      <p:pic>
        <p:nvPicPr>
          <p:cNvPr id="8" name="Grafik 7"/>
          <p:cNvPicPr/>
          <p:nvPr/>
        </p:nvPicPr>
        <p:blipFill>
          <a:blip r:embed="rId3"/>
          <a:stretch>
            <a:fillRect/>
          </a:stretch>
        </p:blipFill>
        <p:spPr>
          <a:xfrm>
            <a:off x="7184390" y="1850390"/>
            <a:ext cx="5010785" cy="5010785"/>
          </a:xfrm>
          <a:prstGeom prst="rect">
            <a:avLst/>
          </a:prstGeom>
        </p:spPr>
      </p:pic>
      <p:pic>
        <p:nvPicPr>
          <p:cNvPr id="13" name="Grafik 12"/>
          <p:cNvPicPr/>
          <p:nvPr/>
        </p:nvPicPr>
        <p:blipFill>
          <a:blip r:embed="rId4"/>
          <a:stretch>
            <a:fillRect/>
          </a:stretch>
        </p:blipFill>
        <p:spPr>
          <a:xfrm>
            <a:off x="539750" y="5135880"/>
            <a:ext cx="725170" cy="725170"/>
          </a:xfrm>
          <a:prstGeom prst="rect">
            <a:avLst/>
          </a:prstGeom>
        </p:spPr>
      </p:pic>
      <p:sp>
        <p:nvSpPr>
          <p:cNvPr id="2" name="Textplatzhalter 1"/>
          <p:cNvSpPr>
            <a:spLocks noGrp="1"/>
          </p:cNvSpPr>
          <p:nvPr>
            <p:ph type="body" idx="10"/>
          </p:nvPr>
        </p:nvSpPr>
        <p:spPr>
          <a:xfrm>
            <a:off x="484505"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graphicFrame>
        <p:nvGraphicFramePr>
          <p:cNvPr id="4" name="Tabelle 3"/>
          <p:cNvGraphicFramePr>
            <a:graphicFrameLocks noGrp="1"/>
          </p:cNvGraphicFramePr>
          <p:nvPr/>
        </p:nvGraphicFramePr>
        <p:xfrm>
          <a:off x="484505" y="486410"/>
          <a:ext cx="11226800" cy="527685"/>
        </p:xfrm>
        <a:graphic>
          <a:graphicData uri="http://schemas.openxmlformats.org/drawingml/2006/table">
            <a:tbl>
              <a:tblPr/>
              <a:tblGrid>
                <a:gridCol w="10205085">
                  <a:extLst>
                    <a:ext uri="{9D8B030D-6E8A-4147-A177-3AD203B41FA5}">
                      <a16:colId xmlns:a16="http://schemas.microsoft.com/office/drawing/2014/main" val="20000"/>
                    </a:ext>
                  </a:extLst>
                </a:gridCol>
                <a:gridCol w="1021715">
                  <a:extLst>
                    <a:ext uri="{9D8B030D-6E8A-4147-A177-3AD203B41FA5}">
                      <a16:colId xmlns:a16="http://schemas.microsoft.com/office/drawing/2014/main" val="20001"/>
                    </a:ext>
                  </a:extLst>
                </a:gridCol>
              </a:tblGrid>
              <a:tr h="276225">
                <a:tc>
                  <a:txBody>
                    <a:bodyPr/>
                    <a:lstStyle/>
                    <a:p>
                      <a:pPr marL="0" marR="6590030" indent="0" algn="r">
                        <a:lnSpc>
                          <a:spcPts val="1300"/>
                        </a:lnSpc>
                        <a:spcBef>
                          <a:spcPts val="0"/>
                        </a:spcBef>
                        <a:spcAft>
                          <a:spcPts val="880"/>
                        </a:spcAft>
                      </a:pPr>
                      <a:r>
                        <a:rPr lang="de-DE" sz="1100" b="1" spc="0">
                          <a:solidFill>
                            <a:srgbClr val="003781"/>
                          </a:solidFill>
                          <a:latin typeface="Arial" panose="02020603050405020304" pitchFamily="2"/>
                        </a:rPr>
                        <a:t>GRÜNDE FÜR DIE VERVIELFÄLTIGERREGELUNG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484505" y="1014095"/>
            <a:ext cx="11226800" cy="83629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125"/>
              </a:spcAft>
            </a:pPr>
            <a:r>
              <a:rPr lang="de-DE" sz="3850" spc="45">
                <a:solidFill>
                  <a:srgbClr val="003781"/>
                </a:solidFill>
                <a:latin typeface="Arial" panose="02020603050405020304" pitchFamily="2"/>
              </a:rPr>
              <a:t>Motive für einen Vertragsabschluss </a:t>
            </a:r>
          </a:p>
        </p:txBody>
      </p:sp>
      <p:sp>
        <p:nvSpPr>
          <p:cNvPr id="9" name="Textplatzhalter 8"/>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2 </a:t>
            </a:r>
          </a:p>
        </p:txBody>
      </p:sp>
      <p:sp>
        <p:nvSpPr>
          <p:cNvPr id="10" name="Textplatzhalter 9"/>
          <p:cNvSpPr>
            <a:spLocks noGrp="1"/>
          </p:cNvSpPr>
          <p:nvPr>
            <p:ph type="body" idx="10"/>
          </p:nvPr>
        </p:nvSpPr>
        <p:spPr>
          <a:xfrm>
            <a:off x="524510" y="1850390"/>
            <a:ext cx="6223000" cy="3120390"/>
          </a:xfrm>
          <a:prstGeom prst="rect">
            <a:avLst/>
          </a:prstGeom>
          <a:noFill/>
          <a:ln w="0" cmpd="sng">
            <a:noFill/>
            <a:prstDash val="solid"/>
          </a:ln>
        </p:spPr>
        <p:txBody>
          <a:bodyPr vert="horz" lIns="0" tIns="5080" rIns="0" bIns="0" anchor="t"/>
          <a:lstStyle/>
          <a:p>
            <a:pPr marL="182880" marR="0" indent="182880" algn="l">
              <a:lnSpc>
                <a:spcPts val="1900"/>
              </a:lnSpc>
              <a:spcAft>
                <a:spcPts val="0"/>
              </a:spcAft>
              <a:buFont typeface="Symbol"/>
              <a:buChar char="·"/>
            </a:pPr>
            <a:r>
              <a:rPr lang="de-DE" sz="1600" spc="-10">
                <a:solidFill>
                  <a:srgbClr val="003781"/>
                </a:solidFill>
                <a:latin typeface="Arial" panose="02020603050405020304" pitchFamily="2"/>
              </a:rPr>
              <a:t>Umwandlung von steuerpflichtigen Gehaltsteilen, Abfindungen oder sonstigen Zahlungen des Arbeitgebers in Versicherungsschutz unter Ausnutzung von Steuervorteilen (z. B. Abfindungen im Rahmen von Entlassungen gemäß § 3 Nr. 9 EStG) </a:t>
            </a:r>
          </a:p>
          <a:p>
            <a:pPr marL="182880" marR="137160" indent="182880" algn="l">
              <a:lnSpc>
                <a:spcPts val="1900"/>
              </a:lnSpc>
              <a:spcBef>
                <a:spcPts val="2330"/>
              </a:spcBef>
              <a:spcAft>
                <a:spcPts val="0"/>
              </a:spcAft>
              <a:buFont typeface="Symbol"/>
              <a:buChar char="·"/>
            </a:pPr>
            <a:r>
              <a:rPr lang="de-DE" sz="1600" spc="0">
                <a:solidFill>
                  <a:srgbClr val="003781"/>
                </a:solidFill>
                <a:latin typeface="Arial" panose="02020603050405020304" pitchFamily="2"/>
              </a:rPr>
              <a:t>Ablösung von Ansprüchen und unverfallbaren Anwartschaften aus einer Pensionszusage oder Zusage auf Unterstützungskassenleistungen </a:t>
            </a:r>
          </a:p>
          <a:p>
            <a:pPr marL="182880" marR="411480" indent="182880" algn="just">
              <a:lnSpc>
                <a:spcPts val="1900"/>
              </a:lnSpc>
              <a:spcBef>
                <a:spcPts val="2305"/>
              </a:spcBef>
              <a:spcAft>
                <a:spcPts val="2570"/>
              </a:spcAft>
              <a:buFont typeface="Symbol"/>
              <a:buChar char="·"/>
            </a:pPr>
            <a:r>
              <a:rPr lang="de-DE" sz="1600" spc="-10">
                <a:solidFill>
                  <a:srgbClr val="003781"/>
                </a:solidFill>
                <a:latin typeface="Arial" panose="02020603050405020304" pitchFamily="2"/>
              </a:rPr>
              <a:t>Nachträgliche Einrichtung oder Aufstockung einer betrieblichen Altersversorgung </a:t>
            </a:r>
          </a:p>
        </p:txBody>
      </p:sp>
      <p:graphicFrame>
        <p:nvGraphicFramePr>
          <p:cNvPr id="12" name="Tabelle 11"/>
          <p:cNvGraphicFramePr>
            <a:graphicFrameLocks noGrp="1"/>
          </p:cNvGraphicFramePr>
          <p:nvPr/>
        </p:nvGraphicFramePr>
        <p:xfrm>
          <a:off x="524510" y="5016500"/>
          <a:ext cx="6223000" cy="1890395"/>
        </p:xfrm>
        <a:graphic>
          <a:graphicData uri="http://schemas.openxmlformats.org/drawingml/2006/table">
            <a:tbl>
              <a:tblPr/>
              <a:tblGrid>
                <a:gridCol w="740410">
                  <a:extLst>
                    <a:ext uri="{9D8B030D-6E8A-4147-A177-3AD203B41FA5}">
                      <a16:colId xmlns:a16="http://schemas.microsoft.com/office/drawing/2014/main" val="20000"/>
                    </a:ext>
                  </a:extLst>
                </a:gridCol>
                <a:gridCol w="5482590">
                  <a:extLst>
                    <a:ext uri="{9D8B030D-6E8A-4147-A177-3AD203B41FA5}">
                      <a16:colId xmlns:a16="http://schemas.microsoft.com/office/drawing/2014/main" val="20001"/>
                    </a:ext>
                  </a:extLst>
                </a:gridCol>
              </a:tblGrid>
              <a:tr h="143319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320040" marR="0" indent="0" algn="l">
                        <a:lnSpc>
                          <a:spcPts val="1600"/>
                        </a:lnSpc>
                        <a:spcBef>
                          <a:spcPts val="0"/>
                        </a:spcBef>
                        <a:spcAft>
                          <a:spcPts val="0"/>
                        </a:spcAft>
                      </a:pPr>
                      <a:r>
                        <a:rPr lang="de-DE" sz="1600" b="1" spc="0">
                          <a:solidFill>
                            <a:srgbClr val="003781"/>
                          </a:solidFill>
                          <a:latin typeface="Arial" panose="02020603050405020304" pitchFamily="2"/>
                        </a:rPr>
                        <a:t>Voraussetzung</a:t>
                      </a:r>
                      <a:r>
                        <a:rPr lang="de-DE" sz="1600" spc="0">
                          <a:solidFill>
                            <a:srgbClr val="003781"/>
                          </a:solidFill>
                          <a:latin typeface="Arial" panose="02020603050405020304" pitchFamily="2"/>
                        </a:rPr>
                        <a:t>: </a:t>
                      </a:r>
                    </a:p>
                    <a:p>
                      <a:pPr marL="320040" marR="0" indent="0" algn="l">
                        <a:lnSpc>
                          <a:spcPts val="1900"/>
                        </a:lnSpc>
                        <a:spcBef>
                          <a:spcPts val="0"/>
                        </a:spcBef>
                        <a:spcAft>
                          <a:spcPts val="0"/>
                        </a:spcAft>
                      </a:pPr>
                      <a:r>
                        <a:rPr lang="de-DE" sz="1600" spc="0">
                          <a:solidFill>
                            <a:srgbClr val="003781"/>
                          </a:solidFill>
                          <a:latin typeface="Arial" panose="02020603050405020304" pitchFamily="2"/>
                        </a:rPr>
                        <a:t>Beendigung des Dienstverhältnisses, bspw. </a:t>
                      </a:r>
                    </a:p>
                    <a:p>
                      <a:pPr marL="594360" marR="434340" indent="365760" algn="l">
                        <a:lnSpc>
                          <a:spcPts val="1900"/>
                        </a:lnSpc>
                        <a:spcBef>
                          <a:spcPts val="0"/>
                        </a:spcBef>
                        <a:spcAft>
                          <a:spcPts val="0"/>
                        </a:spcAft>
                        <a:buFont typeface="Symbol"/>
                        <a:buChar char="·"/>
                      </a:pPr>
                      <a:r>
                        <a:rPr lang="de-DE" sz="1600" spc="0">
                          <a:solidFill>
                            <a:srgbClr val="003781"/>
                          </a:solidFill>
                          <a:latin typeface="Arial" panose="02020603050405020304" pitchFamily="2"/>
                        </a:rPr>
                        <a:t>durch Eintritt in den Ruhestand bei Erreichen der Altersgrenze </a:t>
                      </a:r>
                    </a:p>
                    <a:p>
                      <a:pPr marL="594360" marR="68580" indent="365760" algn="l">
                        <a:lnSpc>
                          <a:spcPts val="1900"/>
                        </a:lnSpc>
                        <a:spcBef>
                          <a:spcPts val="0"/>
                        </a:spcBef>
                        <a:spcAft>
                          <a:spcPts val="100"/>
                        </a:spcAft>
                        <a:buFont typeface="Symbol"/>
                        <a:buChar char="·"/>
                      </a:pPr>
                      <a:r>
                        <a:rPr lang="de-DE" sz="1600" spc="-10">
                          <a:solidFill>
                            <a:srgbClr val="003781"/>
                          </a:solidFill>
                          <a:latin typeface="Arial" panose="02020603050405020304" pitchFamily="2"/>
                        </a:rPr>
                        <a:t>durch vorzeitige Beendigung des Dienstverhältnisses (auch Arbeitgeberwechsel)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7" name="Grafik 6"/>
          <p:cNvPicPr/>
          <p:nvPr/>
        </p:nvPicPr>
        <p:blipFill>
          <a:blip r:embed="rId2"/>
          <a:stretch>
            <a:fillRect/>
          </a:stretch>
        </p:blipFill>
        <p:spPr>
          <a:xfrm>
            <a:off x="10689590" y="502920"/>
            <a:ext cx="1017905" cy="255905"/>
          </a:xfrm>
          <a:prstGeom prst="rect">
            <a:avLst/>
          </a:prstGeom>
        </p:spPr>
      </p:pic>
      <p:pic>
        <p:nvPicPr>
          <p:cNvPr id="10" name="Grafik 9"/>
          <p:cNvPicPr/>
          <p:nvPr/>
        </p:nvPicPr>
        <p:blipFill>
          <a:blip r:embed="rId3"/>
          <a:stretch>
            <a:fillRect/>
          </a:stretch>
        </p:blipFill>
        <p:spPr>
          <a:xfrm>
            <a:off x="1715770" y="4260850"/>
            <a:ext cx="8321040" cy="1545590"/>
          </a:xfrm>
          <a:prstGeom prst="rect">
            <a:avLst/>
          </a:prstGeom>
        </p:spPr>
      </p:pic>
      <p:sp>
        <p:nvSpPr>
          <p:cNvPr id="2" name="Textplatzhalter 1"/>
          <p:cNvSpPr>
            <a:spLocks noGrp="1"/>
          </p:cNvSpPr>
          <p:nvPr>
            <p:ph type="body" idx="10"/>
          </p:nvPr>
        </p:nvSpPr>
        <p:spPr>
          <a:xfrm>
            <a:off x="2987675" y="50800"/>
            <a:ext cx="6223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386715" y="486410"/>
            <a:ext cx="5588000" cy="527685"/>
          </a:xfrm>
          <a:prstGeom prst="rect">
            <a:avLst/>
          </a:prstGeom>
          <a:noFill/>
          <a:ln w="0" cmpd="sng">
            <a:noFill/>
            <a:prstDash val="solid"/>
          </a:ln>
        </p:spPr>
        <p:txBody>
          <a:bodyPr vert="horz" lIns="0" tIns="1270" rIns="0" bIns="0" anchor="t"/>
          <a:lstStyle/>
          <a:p>
            <a:pPr marL="91440" marR="0" indent="0" algn="l">
              <a:lnSpc>
                <a:spcPts val="1300"/>
              </a:lnSpc>
              <a:spcAft>
                <a:spcPts val="2825"/>
              </a:spcAft>
            </a:pPr>
            <a:r>
              <a:rPr lang="de-DE" sz="1100" b="1" spc="55">
                <a:solidFill>
                  <a:srgbClr val="003781"/>
                </a:solidFill>
                <a:latin typeface="Arial" panose="02020603050405020304" pitchFamily="2"/>
              </a:rPr>
              <a:t>SO FUNKTIONIERT DIE VERVIELFÄLTIGERREGELUNG </a:t>
            </a:r>
          </a:p>
        </p:txBody>
      </p:sp>
      <p:sp>
        <p:nvSpPr>
          <p:cNvPr id="4" name="Textplatzhalter 3"/>
          <p:cNvSpPr>
            <a:spLocks noGrp="1"/>
          </p:cNvSpPr>
          <p:nvPr>
            <p:ph type="body" idx="10"/>
          </p:nvPr>
        </p:nvSpPr>
        <p:spPr>
          <a:xfrm>
            <a:off x="386715" y="1014095"/>
            <a:ext cx="5588000" cy="994410"/>
          </a:xfrm>
          <a:prstGeom prst="rect">
            <a:avLst/>
          </a:prstGeom>
          <a:noFill/>
          <a:ln w="0" cmpd="sng">
            <a:noFill/>
            <a:prstDash val="solid"/>
          </a:ln>
        </p:spPr>
        <p:txBody>
          <a:bodyPr vert="horz" lIns="0" tIns="11430" rIns="0" bIns="0" anchor="t">
            <a:normAutofit fontScale="95000"/>
          </a:bodyPr>
          <a:lstStyle/>
          <a:p>
            <a:pPr marL="137160" marR="0" indent="0" algn="l">
              <a:lnSpc>
                <a:spcPts val="4300"/>
              </a:lnSpc>
              <a:spcAft>
                <a:spcPts val="3400"/>
              </a:spcAft>
            </a:pPr>
            <a:r>
              <a:rPr lang="de-DE" sz="3850" spc="0">
                <a:solidFill>
                  <a:srgbClr val="003781"/>
                </a:solidFill>
                <a:latin typeface="Arial" panose="02020603050405020304" pitchFamily="2"/>
              </a:rPr>
              <a:t>Das Prinzip </a:t>
            </a:r>
          </a:p>
        </p:txBody>
      </p:sp>
      <p:sp>
        <p:nvSpPr>
          <p:cNvPr id="5" name="Textplatzhalter 4"/>
          <p:cNvSpPr>
            <a:spLocks noGrp="1"/>
          </p:cNvSpPr>
          <p:nvPr>
            <p:ph type="body" idx="10"/>
          </p:nvPr>
        </p:nvSpPr>
        <p:spPr>
          <a:xfrm>
            <a:off x="386715" y="2008505"/>
            <a:ext cx="5588000" cy="2158365"/>
          </a:xfrm>
          <a:prstGeom prst="rect">
            <a:avLst/>
          </a:prstGeom>
          <a:noFill/>
          <a:ln w="8890" cmpd="sng">
            <a:solidFill>
              <a:srgbClr val="5FCD89"/>
            </a:solidFill>
            <a:prstDash val="solid"/>
          </a:ln>
        </p:spPr>
        <p:txBody>
          <a:bodyPr vert="horz" lIns="0" tIns="207645" rIns="0" bIns="0" anchor="t"/>
          <a:lstStyle/>
          <a:p>
            <a:pPr marL="365760" marR="320040" indent="0" algn="l">
              <a:lnSpc>
                <a:spcPts val="1900"/>
              </a:lnSpc>
              <a:spcAft>
                <a:spcPts val="0"/>
              </a:spcAft>
            </a:pPr>
            <a:r>
              <a:rPr lang="de-DE" sz="1600" spc="-15">
                <a:solidFill>
                  <a:srgbClr val="003781"/>
                </a:solidFill>
                <a:latin typeface="Arial" panose="02020603050405020304" pitchFamily="2"/>
              </a:rPr>
              <a:t>Vereinbarung zwischen Arbeitgeber und Arbeitnehmer: Anstelle einer normalen Barauszahlung werden Teile </a:t>
            </a:r>
          </a:p>
          <a:p>
            <a:pPr marL="411480" marR="0" indent="320040" algn="l">
              <a:lnSpc>
                <a:spcPts val="1900"/>
              </a:lnSpc>
              <a:spcBef>
                <a:spcPts val="0"/>
              </a:spcBef>
              <a:spcAft>
                <a:spcPts val="0"/>
              </a:spcAft>
              <a:buFont typeface="Symbol"/>
              <a:buChar char="·"/>
            </a:pPr>
            <a:r>
              <a:rPr lang="de-DE" sz="1600" spc="-15">
                <a:solidFill>
                  <a:srgbClr val="003781"/>
                </a:solidFill>
                <a:latin typeface="Arial" panose="02020603050405020304" pitchFamily="2"/>
              </a:rPr>
              <a:t>des Gehalts </a:t>
            </a:r>
          </a:p>
          <a:p>
            <a:pPr marL="411480" marR="0" indent="320040" algn="l">
              <a:lnSpc>
                <a:spcPts val="1900"/>
              </a:lnSpc>
              <a:spcBef>
                <a:spcPts val="0"/>
              </a:spcBef>
              <a:spcAft>
                <a:spcPts val="0"/>
              </a:spcAft>
              <a:buFont typeface="Symbol"/>
              <a:buChar char="·"/>
            </a:pPr>
            <a:r>
              <a:rPr lang="de-DE" sz="1600" spc="-20">
                <a:solidFill>
                  <a:srgbClr val="003781"/>
                </a:solidFill>
                <a:latin typeface="Arial" panose="02020603050405020304" pitchFamily="2"/>
              </a:rPr>
              <a:t>einer Abfindung </a:t>
            </a:r>
          </a:p>
          <a:p>
            <a:pPr marL="411480" marR="0" indent="320040" algn="l">
              <a:lnSpc>
                <a:spcPts val="1900"/>
              </a:lnSpc>
              <a:spcBef>
                <a:spcPts val="0"/>
              </a:spcBef>
              <a:spcAft>
                <a:spcPts val="0"/>
              </a:spcAft>
              <a:buFont typeface="Symbol"/>
              <a:buChar char="·"/>
            </a:pPr>
            <a:r>
              <a:rPr lang="de-DE" sz="1600" spc="-10">
                <a:solidFill>
                  <a:srgbClr val="003781"/>
                </a:solidFill>
                <a:latin typeface="Arial" panose="02020603050405020304" pitchFamily="2"/>
              </a:rPr>
              <a:t>sonstiger Zahlungen </a:t>
            </a:r>
          </a:p>
          <a:p>
            <a:pPr marL="365760" marR="0" indent="0" algn="l">
              <a:lnSpc>
                <a:spcPts val="1900"/>
              </a:lnSpc>
              <a:spcBef>
                <a:spcPts val="0"/>
              </a:spcBef>
              <a:spcAft>
                <a:spcPts val="0"/>
              </a:spcAft>
            </a:pPr>
            <a:r>
              <a:rPr lang="de-DE" sz="1600" spc="0">
                <a:solidFill>
                  <a:srgbClr val="003781"/>
                </a:solidFill>
                <a:latin typeface="Arial" panose="02020603050405020304" pitchFamily="2"/>
              </a:rPr>
              <a:t>in einen Einmalbeitrag zu einer betrieblichen </a:t>
            </a:r>
          </a:p>
          <a:p>
            <a:pPr marL="365760" marR="0" indent="0" algn="l">
              <a:lnSpc>
                <a:spcPts val="1900"/>
              </a:lnSpc>
              <a:spcBef>
                <a:spcPts val="0"/>
              </a:spcBef>
              <a:spcAft>
                <a:spcPts val="1725"/>
              </a:spcAft>
            </a:pPr>
            <a:r>
              <a:rPr lang="de-DE" sz="1600" spc="0">
                <a:solidFill>
                  <a:srgbClr val="003781"/>
                </a:solidFill>
                <a:latin typeface="Arial" panose="02020603050405020304" pitchFamily="2"/>
              </a:rPr>
              <a:t>Altersversorgung umgewandelt. </a:t>
            </a:r>
          </a:p>
        </p:txBody>
      </p:sp>
      <p:sp>
        <p:nvSpPr>
          <p:cNvPr id="8" name="Textplatzhalter 7"/>
          <p:cNvSpPr>
            <a:spLocks noGrp="1"/>
          </p:cNvSpPr>
          <p:nvPr>
            <p:ph type="body" idx="10"/>
          </p:nvPr>
        </p:nvSpPr>
        <p:spPr>
          <a:xfrm>
            <a:off x="6119495" y="2005330"/>
            <a:ext cx="4521200" cy="2161540"/>
          </a:xfrm>
          <a:prstGeom prst="rect">
            <a:avLst/>
          </a:prstGeom>
          <a:noFill/>
          <a:ln w="8890" cmpd="sng">
            <a:solidFill>
              <a:srgbClr val="139FD2"/>
            </a:solidFill>
            <a:prstDash val="solid"/>
          </a:ln>
        </p:spPr>
        <p:txBody>
          <a:bodyPr vert="horz" lIns="0" tIns="210820" rIns="0" bIns="0" anchor="t"/>
          <a:lstStyle/>
          <a:p>
            <a:pPr marL="640080" marR="0" indent="0" algn="l">
              <a:lnSpc>
                <a:spcPts val="1900"/>
              </a:lnSpc>
              <a:spcAft>
                <a:spcPts val="7485"/>
              </a:spcAft>
            </a:pPr>
            <a:r>
              <a:rPr lang="de-DE" sz="1600" spc="0">
                <a:solidFill>
                  <a:srgbClr val="003781"/>
                </a:solidFill>
                <a:latin typeface="Arial" panose="02020603050405020304" pitchFamily="2"/>
              </a:rPr>
              <a:t>Abschluss eines entsprechenden Versicherungsvertrages durch den Arbeitgeber zu Gunsten des Arbeitnehmers. </a:t>
            </a:r>
          </a:p>
        </p:txBody>
      </p:sp>
      <p:sp>
        <p:nvSpPr>
          <p:cNvPr id="11" name="Textplatzhalter 10"/>
          <p:cNvSpPr>
            <a:spLocks noGrp="1"/>
          </p:cNvSpPr>
          <p:nvPr>
            <p:ph type="body" idx="10"/>
          </p:nvPr>
        </p:nvSpPr>
        <p:spPr>
          <a:xfrm>
            <a:off x="2932430" y="5158740"/>
            <a:ext cx="7056120" cy="233680"/>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de-DE" sz="1600" spc="-10">
                <a:solidFill>
                  <a:srgbClr val="003781"/>
                </a:solidFill>
                <a:latin typeface="Arial" panose="02020603050405020304" pitchFamily="2"/>
              </a:rPr>
              <a:t>Arbeitnehmer kann die vorteilhaften steuerlichen Rahmenbedingungen nutzen.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1715770" y="4260850"/>
            <a:ext cx="8321040" cy="1545590"/>
          </a:xfrm>
          <a:prstGeom prst="rect">
            <a:avLst/>
          </a:prstGeom>
        </p:spPr>
      </p:pic>
      <p:pic>
        <p:nvPicPr>
          <p:cNvPr id="7" name="Grafik 6"/>
          <p:cNvPicPr/>
          <p:nvPr/>
        </p:nvPicPr>
        <p:blipFill>
          <a:blip r:embed="rId3"/>
          <a:stretch>
            <a:fillRect/>
          </a:stretch>
        </p:blipFill>
        <p:spPr>
          <a:xfrm>
            <a:off x="10689590" y="502920"/>
            <a:ext cx="1017905" cy="255905"/>
          </a:xfrm>
          <a:prstGeom prst="rect">
            <a:avLst/>
          </a:prstGeom>
        </p:spPr>
      </p:pic>
      <p:sp>
        <p:nvSpPr>
          <p:cNvPr id="4" name="Textplatzhalter 3"/>
          <p:cNvSpPr>
            <a:spLocks noGrp="1"/>
          </p:cNvSpPr>
          <p:nvPr>
            <p:ph type="body" idx="10"/>
          </p:nvPr>
        </p:nvSpPr>
        <p:spPr>
          <a:xfrm>
            <a:off x="482600"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graphicFrame>
        <p:nvGraphicFramePr>
          <p:cNvPr id="6" name="Tabelle 5"/>
          <p:cNvGraphicFramePr>
            <a:graphicFrameLocks noGrp="1"/>
          </p:cNvGraphicFramePr>
          <p:nvPr/>
        </p:nvGraphicFramePr>
        <p:xfrm>
          <a:off x="482600" y="486410"/>
          <a:ext cx="11226800" cy="527685"/>
        </p:xfrm>
        <a:graphic>
          <a:graphicData uri="http://schemas.openxmlformats.org/drawingml/2006/table">
            <a:tbl>
              <a:tblPr/>
              <a:tblGrid>
                <a:gridCol w="10206990">
                  <a:extLst>
                    <a:ext uri="{9D8B030D-6E8A-4147-A177-3AD203B41FA5}">
                      <a16:colId xmlns:a16="http://schemas.microsoft.com/office/drawing/2014/main" val="20000"/>
                    </a:ext>
                  </a:extLst>
                </a:gridCol>
                <a:gridCol w="1019810">
                  <a:extLst>
                    <a:ext uri="{9D8B030D-6E8A-4147-A177-3AD203B41FA5}">
                      <a16:colId xmlns:a16="http://schemas.microsoft.com/office/drawing/2014/main" val="20001"/>
                    </a:ext>
                  </a:extLst>
                </a:gridCol>
              </a:tblGrid>
              <a:tr h="276225">
                <a:tc>
                  <a:txBody>
                    <a:bodyPr/>
                    <a:lstStyle/>
                    <a:p>
                      <a:pPr marL="0" marR="8732520" indent="0" algn="r">
                        <a:lnSpc>
                          <a:spcPts val="1300"/>
                        </a:lnSpc>
                        <a:spcBef>
                          <a:spcPts val="0"/>
                        </a:spcBef>
                        <a:spcAft>
                          <a:spcPts val="880"/>
                        </a:spcAft>
                      </a:pPr>
                      <a:r>
                        <a:rPr lang="de-DE" sz="1100" b="1" spc="0">
                          <a:solidFill>
                            <a:srgbClr val="003781"/>
                          </a:solidFill>
                          <a:latin typeface="Arial" panose="02020603050405020304" pitchFamily="2"/>
                        </a:rPr>
                        <a:t>SCHNELL ERKLÄRT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8" name="Textplatzhalter 7"/>
          <p:cNvSpPr>
            <a:spLocks noGrp="1"/>
          </p:cNvSpPr>
          <p:nvPr>
            <p:ph type="body" idx="10"/>
          </p:nvPr>
        </p:nvSpPr>
        <p:spPr>
          <a:xfrm>
            <a:off x="482600" y="1014095"/>
            <a:ext cx="11226800" cy="991235"/>
          </a:xfrm>
          <a:prstGeom prst="rect">
            <a:avLst/>
          </a:prstGeom>
          <a:noFill/>
          <a:ln w="0" cmpd="sng">
            <a:noFill/>
            <a:prstDash val="solid"/>
          </a:ln>
        </p:spPr>
        <p:txBody>
          <a:bodyPr vert="horz" lIns="0" tIns="11430" rIns="0" bIns="0" anchor="t">
            <a:normAutofit fontScale="95000"/>
          </a:bodyPr>
          <a:lstStyle/>
          <a:p>
            <a:pPr marL="45720" marR="0" indent="0" algn="l">
              <a:lnSpc>
                <a:spcPts val="4300"/>
              </a:lnSpc>
              <a:spcAft>
                <a:spcPts val="3350"/>
              </a:spcAft>
            </a:pPr>
            <a:r>
              <a:rPr lang="de-DE" sz="3850" spc="50">
                <a:solidFill>
                  <a:srgbClr val="003781"/>
                </a:solidFill>
                <a:latin typeface="Arial" panose="02020603050405020304" pitchFamily="2"/>
              </a:rPr>
              <a:t>Ermittlung der Umwandlungshöhe </a:t>
            </a:r>
          </a:p>
        </p:txBody>
      </p:sp>
      <p:sp>
        <p:nvSpPr>
          <p:cNvPr id="9" name="Textplatzhalter 8"/>
          <p:cNvSpPr>
            <a:spLocks noGrp="1"/>
          </p:cNvSpPr>
          <p:nvPr>
            <p:ph type="body" idx="10"/>
          </p:nvPr>
        </p:nvSpPr>
        <p:spPr>
          <a:xfrm>
            <a:off x="475615" y="2005330"/>
            <a:ext cx="5410200" cy="2161540"/>
          </a:xfrm>
          <a:prstGeom prst="rect">
            <a:avLst/>
          </a:prstGeom>
          <a:noFill/>
          <a:ln w="8890" cmpd="sng">
            <a:solidFill>
              <a:srgbClr val="5FCD89"/>
            </a:solidFill>
            <a:prstDash val="solid"/>
          </a:ln>
        </p:spPr>
        <p:txBody>
          <a:bodyPr vert="horz" lIns="0" tIns="63500" rIns="0" bIns="0" anchor="t"/>
          <a:lstStyle/>
          <a:p>
            <a:pPr marL="228600" marR="91440" indent="0" algn="l">
              <a:lnSpc>
                <a:spcPts val="1900"/>
              </a:lnSpc>
              <a:spcAft>
                <a:spcPts val="0"/>
              </a:spcAft>
            </a:pPr>
            <a:r>
              <a:rPr lang="de-DE" sz="1600" spc="0">
                <a:solidFill>
                  <a:srgbClr val="003781"/>
                </a:solidFill>
                <a:latin typeface="Arial" panose="02020603050405020304" pitchFamily="2"/>
              </a:rPr>
              <a:t>Bei vorzeitigem Ausscheiden oder zum Rentenübergang können 1.752 EUR für jedes Kalenderjahr, in dem das Arbeitsverhältnis bestand, pauschalversteuert eingezahlt werden.* </a:t>
            </a:r>
          </a:p>
          <a:p>
            <a:pPr marL="228600" marR="91440" indent="0" algn="l">
              <a:lnSpc>
                <a:spcPts val="1900"/>
              </a:lnSpc>
              <a:spcBef>
                <a:spcPts val="0"/>
              </a:spcBef>
              <a:spcAft>
                <a:spcPts val="965"/>
              </a:spcAft>
            </a:pPr>
            <a:r>
              <a:rPr lang="de-DE" sz="1600" spc="-5">
                <a:solidFill>
                  <a:srgbClr val="003781"/>
                </a:solidFill>
                <a:latin typeface="Arial" panose="02020603050405020304" pitchFamily="2"/>
              </a:rPr>
              <a:t>Besteht schon eine bAV nach § 40 b EStG a.F., vermindert sich der Höchstbetrag um die bereits pauschal versteuerten Beiträge im Jahr des Ausscheidens und den sechs vorangegangenen Jahren. </a:t>
            </a:r>
          </a:p>
        </p:txBody>
      </p:sp>
      <p:sp>
        <p:nvSpPr>
          <p:cNvPr id="10" name="Textplatzhalter 9"/>
          <p:cNvSpPr>
            <a:spLocks noGrp="1"/>
          </p:cNvSpPr>
          <p:nvPr>
            <p:ph type="body" idx="10"/>
          </p:nvPr>
        </p:nvSpPr>
        <p:spPr>
          <a:xfrm>
            <a:off x="6120130" y="2005330"/>
            <a:ext cx="4520565" cy="2161540"/>
          </a:xfrm>
          <a:prstGeom prst="rect">
            <a:avLst/>
          </a:prstGeom>
          <a:noFill/>
          <a:ln w="8890" cmpd="sng">
            <a:solidFill>
              <a:srgbClr val="139FD2"/>
            </a:solidFill>
            <a:prstDash val="solid"/>
          </a:ln>
        </p:spPr>
        <p:txBody>
          <a:bodyPr vert="horz" lIns="0" tIns="304165" rIns="0" bIns="0" anchor="t"/>
          <a:lstStyle/>
          <a:p>
            <a:pPr marL="411480" marR="594360" indent="0" algn="l">
              <a:lnSpc>
                <a:spcPts val="1900"/>
              </a:lnSpc>
              <a:spcAft>
                <a:spcPts val="8670"/>
              </a:spcAft>
            </a:pPr>
            <a:r>
              <a:rPr lang="de-DE" sz="1600" spc="0">
                <a:solidFill>
                  <a:srgbClr val="003781"/>
                </a:solidFill>
                <a:latin typeface="Arial" panose="02020603050405020304" pitchFamily="2"/>
              </a:rPr>
              <a:t>Das Jahr des Arbeitsbeginns sowie des Arbeitsendes gelten dabei jeweils als volle Kalenderjahre. </a:t>
            </a:r>
          </a:p>
        </p:txBody>
      </p:sp>
      <p:sp>
        <p:nvSpPr>
          <p:cNvPr id="11" name="Textplatzhalter 10"/>
          <p:cNvSpPr>
            <a:spLocks noGrp="1"/>
          </p:cNvSpPr>
          <p:nvPr>
            <p:ph type="body" idx="10"/>
          </p:nvPr>
        </p:nvSpPr>
        <p:spPr>
          <a:xfrm>
            <a:off x="2956560" y="5068570"/>
            <a:ext cx="6858000" cy="1560830"/>
          </a:xfrm>
          <a:prstGeom prst="rect">
            <a:avLst/>
          </a:prstGeom>
          <a:noFill/>
          <a:ln w="0" cmpd="sng">
            <a:noFill/>
            <a:prstDash val="solid"/>
          </a:ln>
        </p:spPr>
        <p:txBody>
          <a:bodyPr vert="horz" lIns="0" tIns="0" rIns="0" bIns="0" anchor="t"/>
          <a:lstStyle/>
          <a:p>
            <a:pPr marL="0" marR="45720" indent="0" algn="just">
              <a:lnSpc>
                <a:spcPts val="1700"/>
              </a:lnSpc>
              <a:spcAft>
                <a:spcPts val="8795"/>
              </a:spcAft>
            </a:pPr>
            <a:r>
              <a:rPr lang="de-DE" sz="1600" spc="0">
                <a:solidFill>
                  <a:srgbClr val="003781"/>
                </a:solidFill>
                <a:latin typeface="Arial" panose="02020603050405020304" pitchFamily="2"/>
              </a:rPr>
              <a:t>Die steuerlichen Vorteile der Vervielfältigungsregelung nach § 40b EStG a.F. können genutzt werden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10689590" y="502920"/>
            <a:ext cx="1017905" cy="255905"/>
          </a:xfrm>
          <a:prstGeom prst="rect">
            <a:avLst/>
          </a:prstGeom>
        </p:spPr>
      </p:pic>
      <p:pic>
        <p:nvPicPr>
          <p:cNvPr id="10" name="Grafik 9"/>
          <p:cNvPicPr/>
          <p:nvPr/>
        </p:nvPicPr>
        <p:blipFill>
          <a:blip r:embed="rId3"/>
          <a:stretch>
            <a:fillRect/>
          </a:stretch>
        </p:blipFill>
        <p:spPr>
          <a:xfrm>
            <a:off x="481330" y="5495290"/>
            <a:ext cx="725805" cy="725805"/>
          </a:xfrm>
          <a:prstGeom prst="rect">
            <a:avLst/>
          </a:prstGeom>
        </p:spPr>
      </p:pic>
      <p:pic>
        <p:nvPicPr>
          <p:cNvPr id="12" name="Grafik 11"/>
          <p:cNvPicPr/>
          <p:nvPr/>
        </p:nvPicPr>
        <p:blipFill>
          <a:blip r:embed="rId4"/>
          <a:stretch>
            <a:fillRect/>
          </a:stretch>
        </p:blipFill>
        <p:spPr>
          <a:xfrm>
            <a:off x="7421880" y="2096770"/>
            <a:ext cx="4761230" cy="4764405"/>
          </a:xfrm>
          <a:prstGeom prst="rect">
            <a:avLst/>
          </a:prstGeom>
        </p:spPr>
      </p:pic>
      <p:sp>
        <p:nvSpPr>
          <p:cNvPr id="2" name="Textplatzhalter 1"/>
          <p:cNvSpPr>
            <a:spLocks noGrp="1"/>
          </p:cNvSpPr>
          <p:nvPr>
            <p:ph type="body" idx="10"/>
          </p:nvPr>
        </p:nvSpPr>
        <p:spPr>
          <a:xfrm>
            <a:off x="5841365" y="50800"/>
            <a:ext cx="508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A0B"/>
                </a:solidFill>
                <a:latin typeface="Calibri" panose="02020603050405020304" pitchFamily="2"/>
              </a:rPr>
              <a:t>Internal </a:t>
            </a:r>
          </a:p>
        </p:txBody>
      </p:sp>
      <p:graphicFrame>
        <p:nvGraphicFramePr>
          <p:cNvPr id="4" name="Tabelle 3"/>
          <p:cNvGraphicFramePr>
            <a:graphicFrameLocks noGrp="1"/>
          </p:cNvGraphicFramePr>
          <p:nvPr/>
        </p:nvGraphicFramePr>
        <p:xfrm>
          <a:off x="475615" y="486410"/>
          <a:ext cx="11231880" cy="272415"/>
        </p:xfrm>
        <a:graphic>
          <a:graphicData uri="http://schemas.openxmlformats.org/drawingml/2006/table">
            <a:tbl>
              <a:tblPr/>
              <a:tblGrid>
                <a:gridCol w="10213975">
                  <a:extLst>
                    <a:ext uri="{9D8B030D-6E8A-4147-A177-3AD203B41FA5}">
                      <a16:colId xmlns:a16="http://schemas.microsoft.com/office/drawing/2014/main" val="20000"/>
                    </a:ext>
                  </a:extLst>
                </a:gridCol>
                <a:gridCol w="1017905">
                  <a:extLst>
                    <a:ext uri="{9D8B030D-6E8A-4147-A177-3AD203B41FA5}">
                      <a16:colId xmlns:a16="http://schemas.microsoft.com/office/drawing/2014/main" val="20001"/>
                    </a:ext>
                  </a:extLst>
                </a:gridCol>
              </a:tblGrid>
              <a:tr h="272415">
                <a:tc>
                  <a:txBody>
                    <a:bodyPr/>
                    <a:lstStyle/>
                    <a:p>
                      <a:pPr marL="0" marR="9077325" indent="0" algn="r">
                        <a:lnSpc>
                          <a:spcPts val="1300"/>
                        </a:lnSpc>
                        <a:spcBef>
                          <a:spcPts val="0"/>
                        </a:spcBef>
                        <a:spcAft>
                          <a:spcPts val="805"/>
                        </a:spcAft>
                      </a:pPr>
                      <a:r>
                        <a:rPr lang="de-DE" sz="1100" b="1" spc="0">
                          <a:solidFill>
                            <a:srgbClr val="003781"/>
                          </a:solidFill>
                          <a:latin typeface="Arial" panose="02020603050405020304" pitchFamily="2"/>
                        </a:rPr>
                        <a:t>FINANZIERUNG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475615" y="758825"/>
            <a:ext cx="8470900" cy="1318895"/>
          </a:xfrm>
          <a:prstGeom prst="rect">
            <a:avLst/>
          </a:prstGeom>
          <a:noFill/>
          <a:ln w="0" cmpd="sng">
            <a:noFill/>
            <a:prstDash val="solid"/>
          </a:ln>
        </p:spPr>
        <p:txBody>
          <a:bodyPr vert="horz" lIns="0" tIns="0" rIns="0" bIns="0" anchor="t"/>
          <a:lstStyle/>
          <a:p>
            <a:pPr marL="0" marR="0" indent="0" algn="l">
              <a:lnSpc>
                <a:spcPts val="3200"/>
              </a:lnSpc>
              <a:spcAft>
                <a:spcPts val="0"/>
              </a:spcAft>
            </a:pPr>
            <a:r>
              <a:rPr lang="de-DE" sz="3200" spc="0">
                <a:solidFill>
                  <a:srgbClr val="003781"/>
                </a:solidFill>
                <a:latin typeface="Arial" panose="02020603050405020304" pitchFamily="2"/>
              </a:rPr>
              <a:t>Voraussetzung für die Nutzung der </a:t>
            </a:r>
          </a:p>
          <a:p>
            <a:pPr marL="0" marR="0" indent="0" algn="l">
              <a:lnSpc>
                <a:spcPts val="3600"/>
              </a:lnSpc>
              <a:spcBef>
                <a:spcPts val="195"/>
              </a:spcBef>
              <a:spcAft>
                <a:spcPts val="3350"/>
              </a:spcAft>
            </a:pPr>
            <a:r>
              <a:rPr lang="de-DE" sz="3200" spc="-30">
                <a:solidFill>
                  <a:srgbClr val="003781"/>
                </a:solidFill>
                <a:latin typeface="Arial" panose="02020603050405020304" pitchFamily="2"/>
              </a:rPr>
              <a:t>Vervielfältigungsregelung nach § 40b EStG a.F. </a:t>
            </a:r>
          </a:p>
        </p:txBody>
      </p:sp>
      <p:sp>
        <p:nvSpPr>
          <p:cNvPr id="7" name="Textplatzhalter 6"/>
          <p:cNvSpPr>
            <a:spLocks noGrp="1"/>
          </p:cNvSpPr>
          <p:nvPr>
            <p:ph type="body" idx="10"/>
          </p:nvPr>
        </p:nvSpPr>
        <p:spPr>
          <a:xfrm>
            <a:off x="475615" y="2077720"/>
            <a:ext cx="6426200" cy="3417570"/>
          </a:xfrm>
          <a:prstGeom prst="rect">
            <a:avLst/>
          </a:prstGeom>
          <a:noFill/>
          <a:ln w="0" cmpd="sng">
            <a:noFill/>
            <a:prstDash val="solid"/>
          </a:ln>
        </p:spPr>
        <p:txBody>
          <a:bodyPr vert="horz" lIns="0" tIns="0" rIns="0" bIns="0" anchor="t"/>
          <a:lstStyle/>
          <a:p>
            <a:pPr marL="137160" marR="45720" indent="0" algn="l">
              <a:lnSpc>
                <a:spcPts val="1900"/>
              </a:lnSpc>
              <a:spcAft>
                <a:spcPts val="0"/>
              </a:spcAft>
            </a:pPr>
            <a:r>
              <a:rPr lang="de-DE" sz="1600" spc="0">
                <a:solidFill>
                  <a:srgbClr val="003781"/>
                </a:solidFill>
                <a:latin typeface="Arial" panose="02020603050405020304" pitchFamily="2"/>
              </a:rPr>
              <a:t>Vor dem 01.01.2018 muss mindestens ein Beitrag rechtmäßig nach § 40b EStG pauschal versteuert worden sein. </a:t>
            </a:r>
          </a:p>
          <a:p>
            <a:pPr marL="137160" marR="0" indent="0" algn="l">
              <a:lnSpc>
                <a:spcPts val="1900"/>
              </a:lnSpc>
              <a:spcBef>
                <a:spcPts val="2710"/>
              </a:spcBef>
              <a:spcAft>
                <a:spcPts val="12700"/>
              </a:spcAft>
            </a:pPr>
            <a:r>
              <a:rPr lang="de-DE" sz="1600" spc="0">
                <a:solidFill>
                  <a:srgbClr val="003781"/>
                </a:solidFill>
                <a:latin typeface="Arial" panose="02020603050405020304" pitchFamily="2"/>
              </a:rPr>
              <a:t>Hinweis: Parallel dazu kann auch die Vervielfältigungsregelung nach § 3 Nr. 63 EStG genutzt werden. Dann vermindern allerdings die pauschal besteuerten Beiträge das steuerfreie Vervielfältigungs-volumen nach § 3 Nr. 63 EStG. </a:t>
            </a:r>
          </a:p>
        </p:txBody>
      </p:sp>
      <p:graphicFrame>
        <p:nvGraphicFramePr>
          <p:cNvPr id="9" name="Tabelle 8"/>
          <p:cNvGraphicFramePr>
            <a:graphicFrameLocks noGrp="1"/>
          </p:cNvGraphicFramePr>
          <p:nvPr/>
        </p:nvGraphicFramePr>
        <p:xfrm>
          <a:off x="475615" y="5495290"/>
          <a:ext cx="6426200" cy="1365885"/>
        </p:xfrm>
        <a:graphic>
          <a:graphicData uri="http://schemas.openxmlformats.org/drawingml/2006/table">
            <a:tbl>
              <a:tblPr/>
              <a:tblGrid>
                <a:gridCol w="731520">
                  <a:extLst>
                    <a:ext uri="{9D8B030D-6E8A-4147-A177-3AD203B41FA5}">
                      <a16:colId xmlns:a16="http://schemas.microsoft.com/office/drawing/2014/main" val="20000"/>
                    </a:ext>
                  </a:extLst>
                </a:gridCol>
                <a:gridCol w="5694680">
                  <a:extLst>
                    <a:ext uri="{9D8B030D-6E8A-4147-A177-3AD203B41FA5}">
                      <a16:colId xmlns:a16="http://schemas.microsoft.com/office/drawing/2014/main" val="20001"/>
                    </a:ext>
                  </a:extLst>
                </a:gridCol>
              </a:tblGrid>
              <a:tr h="72580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228600" marR="982980" indent="0" algn="l">
                        <a:lnSpc>
                          <a:spcPts val="1900"/>
                        </a:lnSpc>
                        <a:spcBef>
                          <a:spcPts val="885"/>
                        </a:spcBef>
                        <a:spcAft>
                          <a:spcPts val="965"/>
                        </a:spcAft>
                      </a:pPr>
                      <a:r>
                        <a:rPr lang="de-DE" sz="1600" spc="0">
                          <a:solidFill>
                            <a:srgbClr val="003781"/>
                          </a:solidFill>
                          <a:latin typeface="Arial" panose="02020603050405020304" pitchFamily="2"/>
                        </a:rPr>
                        <a:t>Ausführliche Informationen in unserem speziellen Merkblatt zum Vervielfältiger </a:t>
                      </a:r>
                      <a:r>
                        <a:rPr lang="de-DE" sz="1600" u="sng" spc="0">
                          <a:solidFill>
                            <a:srgbClr val="0000FF"/>
                          </a:solidFill>
                          <a:latin typeface="Arial" panose="02020603050405020304" pitchFamily="2"/>
                        </a:rPr>
                        <a:t>(FVB—0262Z0)</a:t>
                      </a:r>
                      <a:r>
                        <a:rPr lang="de-DE" sz="100" spc="0">
                          <a:solidFill>
                            <a:srgbClr val="003781"/>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10689590" y="502920"/>
            <a:ext cx="1017905" cy="255905"/>
          </a:xfrm>
          <a:prstGeom prst="rect">
            <a:avLst/>
          </a:prstGeom>
        </p:spPr>
      </p:pic>
      <p:pic>
        <p:nvPicPr>
          <p:cNvPr id="8" name="Grafik 7"/>
          <p:cNvPicPr/>
          <p:nvPr/>
        </p:nvPicPr>
        <p:blipFill>
          <a:blip r:embed="rId3"/>
          <a:stretch>
            <a:fillRect/>
          </a:stretch>
        </p:blipFill>
        <p:spPr>
          <a:xfrm>
            <a:off x="7635240" y="1913890"/>
            <a:ext cx="4559935" cy="4947285"/>
          </a:xfrm>
          <a:prstGeom prst="rect">
            <a:avLst/>
          </a:prstGeom>
        </p:spPr>
      </p:pic>
      <p:pic>
        <p:nvPicPr>
          <p:cNvPr id="12" name="Grafik 11"/>
          <p:cNvPicPr/>
          <p:nvPr/>
        </p:nvPicPr>
        <p:blipFill>
          <a:blip r:embed="rId4"/>
          <a:stretch>
            <a:fillRect/>
          </a:stretch>
        </p:blipFill>
        <p:spPr>
          <a:xfrm>
            <a:off x="481330" y="5949950"/>
            <a:ext cx="725805" cy="725170"/>
          </a:xfrm>
          <a:prstGeom prst="rect">
            <a:avLst/>
          </a:prstGeom>
        </p:spPr>
      </p:pic>
      <p:sp>
        <p:nvSpPr>
          <p:cNvPr id="2" name="Textplatzhalter 1"/>
          <p:cNvSpPr>
            <a:spLocks noGrp="1"/>
          </p:cNvSpPr>
          <p:nvPr>
            <p:ph type="body" idx="10"/>
          </p:nvPr>
        </p:nvSpPr>
        <p:spPr>
          <a:xfrm>
            <a:off x="1863725" y="50800"/>
            <a:ext cx="84709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90A"/>
                </a:solidFill>
                <a:latin typeface="Calibri" panose="02020603050405020304" pitchFamily="2"/>
              </a:rPr>
              <a:t>Internal </a:t>
            </a:r>
          </a:p>
        </p:txBody>
      </p:sp>
      <p:graphicFrame>
        <p:nvGraphicFramePr>
          <p:cNvPr id="4" name="Tabelle 3"/>
          <p:cNvGraphicFramePr>
            <a:graphicFrameLocks noGrp="1"/>
          </p:cNvGraphicFramePr>
          <p:nvPr/>
        </p:nvGraphicFramePr>
        <p:xfrm>
          <a:off x="481330" y="486410"/>
          <a:ext cx="11226165" cy="272415"/>
        </p:xfrm>
        <a:graphic>
          <a:graphicData uri="http://schemas.openxmlformats.org/drawingml/2006/table">
            <a:tbl>
              <a:tblPr/>
              <a:tblGrid>
                <a:gridCol w="10208260">
                  <a:extLst>
                    <a:ext uri="{9D8B030D-6E8A-4147-A177-3AD203B41FA5}">
                      <a16:colId xmlns:a16="http://schemas.microsoft.com/office/drawing/2014/main" val="20000"/>
                    </a:ext>
                  </a:extLst>
                </a:gridCol>
                <a:gridCol w="1017905">
                  <a:extLst>
                    <a:ext uri="{9D8B030D-6E8A-4147-A177-3AD203B41FA5}">
                      <a16:colId xmlns:a16="http://schemas.microsoft.com/office/drawing/2014/main" val="20001"/>
                    </a:ext>
                  </a:extLst>
                </a:gridCol>
              </a:tblGrid>
              <a:tr h="272415">
                <a:tc>
                  <a:txBody>
                    <a:bodyPr/>
                    <a:lstStyle/>
                    <a:p>
                      <a:pPr marL="0" marR="9077325" indent="0" algn="r">
                        <a:lnSpc>
                          <a:spcPts val="1300"/>
                        </a:lnSpc>
                        <a:spcBef>
                          <a:spcPts val="0"/>
                        </a:spcBef>
                        <a:spcAft>
                          <a:spcPts val="805"/>
                        </a:spcAft>
                      </a:pPr>
                      <a:r>
                        <a:rPr lang="de-DE" sz="1100" b="1" spc="0">
                          <a:solidFill>
                            <a:srgbClr val="003781"/>
                          </a:solidFill>
                          <a:latin typeface="Arial" panose="02020603050405020304" pitchFamily="2"/>
                        </a:rPr>
                        <a:t>FINANZIERUNG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498475" y="1014095"/>
            <a:ext cx="8470900" cy="89979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630"/>
              </a:spcAft>
            </a:pPr>
            <a:r>
              <a:rPr lang="de-DE" sz="3850" spc="35">
                <a:solidFill>
                  <a:srgbClr val="003781"/>
                </a:solidFill>
                <a:latin typeface="Arial" panose="02020603050405020304" pitchFamily="2"/>
              </a:rPr>
              <a:t>Finanzierung durch Entgeltumwandlung </a:t>
            </a:r>
          </a:p>
        </p:txBody>
      </p:sp>
      <p:sp>
        <p:nvSpPr>
          <p:cNvPr id="9" name="Textplatzhalter 8"/>
          <p:cNvSpPr>
            <a:spLocks noGrp="1"/>
          </p:cNvSpPr>
          <p:nvPr>
            <p:ph type="body" idx="10"/>
          </p:nvPr>
        </p:nvSpPr>
        <p:spPr>
          <a:xfrm>
            <a:off x="481330" y="1913890"/>
            <a:ext cx="7035800" cy="4036060"/>
          </a:xfrm>
          <a:prstGeom prst="rect">
            <a:avLst/>
          </a:prstGeom>
          <a:noFill/>
          <a:ln w="0" cmpd="sng">
            <a:noFill/>
            <a:prstDash val="solid"/>
          </a:ln>
        </p:spPr>
        <p:txBody>
          <a:bodyPr vert="horz" lIns="0" tIns="6985" rIns="0" bIns="0" anchor="t"/>
          <a:lstStyle/>
          <a:p>
            <a:pPr marL="228600" marR="594360" indent="182880" algn="l">
              <a:lnSpc>
                <a:spcPts val="1900"/>
              </a:lnSpc>
              <a:spcAft>
                <a:spcPts val="0"/>
              </a:spcAft>
              <a:buFont typeface="Symbol"/>
              <a:buChar char="·"/>
            </a:pPr>
            <a:r>
              <a:rPr lang="de-DE" sz="1600" spc="0">
                <a:solidFill>
                  <a:srgbClr val="003781"/>
                </a:solidFill>
                <a:latin typeface="Arial" panose="02020603050405020304" pitchFamily="2"/>
              </a:rPr>
              <a:t>Umwandlung auch laufender, noch nicht zugeflossener Bezüge vor Beendigung des Dienstverhältnisses möglich, wenn das Ausscheiden feststeht. </a:t>
            </a:r>
          </a:p>
          <a:p>
            <a:pPr marL="228600" marR="137160" indent="182880" algn="l">
              <a:lnSpc>
                <a:spcPts val="1900"/>
              </a:lnSpc>
              <a:spcBef>
                <a:spcPts val="385"/>
              </a:spcBef>
              <a:spcAft>
                <a:spcPts val="0"/>
              </a:spcAft>
              <a:buFont typeface="Symbol"/>
              <a:buChar char="·"/>
            </a:pPr>
            <a:r>
              <a:rPr lang="de-DE" sz="1600" spc="0">
                <a:solidFill>
                  <a:srgbClr val="003781"/>
                </a:solidFill>
                <a:latin typeface="Arial" panose="02020603050405020304" pitchFamily="2"/>
              </a:rPr>
              <a:t>Wenn Beiträge vor dem Ausscheiden gezahlt werden sollen, ist dies bis zu drei Monate vor dem Ausscheiden (ab 2023: 12 Monate vor dem Ausscheiden) möglich. </a:t>
            </a:r>
          </a:p>
          <a:p>
            <a:pPr marL="228600" marR="777240" indent="182880" algn="l">
              <a:lnSpc>
                <a:spcPts val="1900"/>
              </a:lnSpc>
              <a:spcBef>
                <a:spcPts val="405"/>
              </a:spcBef>
              <a:spcAft>
                <a:spcPts val="0"/>
              </a:spcAft>
              <a:buFont typeface="Symbol"/>
              <a:buChar char="·"/>
            </a:pPr>
            <a:r>
              <a:rPr lang="de-DE" sz="1600" spc="0">
                <a:solidFill>
                  <a:srgbClr val="003781"/>
                </a:solidFill>
                <a:latin typeface="Arial" panose="02020603050405020304" pitchFamily="2"/>
              </a:rPr>
              <a:t>Wenn Beiträge nach dem Ausscheiden gezahlt werden sollen (z. B. Tantiemen), muss eine Entgeltumwandlungsvereinbarung bis zum Ausscheidezeitpunkt getroffen sein. </a:t>
            </a:r>
          </a:p>
          <a:p>
            <a:pPr marL="228600" marR="0" indent="182880" algn="l">
              <a:lnSpc>
                <a:spcPts val="1900"/>
              </a:lnSpc>
              <a:spcBef>
                <a:spcPts val="410"/>
              </a:spcBef>
              <a:spcAft>
                <a:spcPts val="1675"/>
              </a:spcAft>
              <a:buFont typeface="Symbol"/>
              <a:buChar char="·"/>
            </a:pPr>
            <a:r>
              <a:rPr lang="de-DE" sz="1600" spc="-10">
                <a:solidFill>
                  <a:srgbClr val="003781"/>
                </a:solidFill>
                <a:latin typeface="Arial" panose="02020603050405020304" pitchFamily="2"/>
              </a:rPr>
              <a:t>Wird der Beitrag nach dem 01.01.2023 geleistet, gilt folgendes: die Vereinbarung des Vervielfältigers und der Entgeltumwandlungsvereinbarung muss nicht mehr vor dem Ausscheiden erfolgen. Die Beitragszahlung kann zeitlich unbefristet nach dem Ausscheiden erfolgen, wenn ein Zusammenhang mit dem Arbeitsverhältnis besteht. Unerheblich ist, ob das Ausscheiden vor oder nach dem 01.01.2023 erfolgt. </a:t>
            </a:r>
          </a:p>
        </p:txBody>
      </p:sp>
      <p:graphicFrame>
        <p:nvGraphicFramePr>
          <p:cNvPr id="11" name="Tabelle 10"/>
          <p:cNvGraphicFramePr>
            <a:graphicFrameLocks noGrp="1"/>
          </p:cNvGraphicFramePr>
          <p:nvPr/>
        </p:nvGraphicFramePr>
        <p:xfrm>
          <a:off x="481330" y="5949950"/>
          <a:ext cx="7035800" cy="911225"/>
        </p:xfrm>
        <a:graphic>
          <a:graphicData uri="http://schemas.openxmlformats.org/drawingml/2006/table">
            <a:tbl>
              <a:tblPr/>
              <a:tblGrid>
                <a:gridCol w="725805">
                  <a:extLst>
                    <a:ext uri="{9D8B030D-6E8A-4147-A177-3AD203B41FA5}">
                      <a16:colId xmlns:a16="http://schemas.microsoft.com/office/drawing/2014/main" val="20000"/>
                    </a:ext>
                  </a:extLst>
                </a:gridCol>
                <a:gridCol w="6309995">
                  <a:extLst>
                    <a:ext uri="{9D8B030D-6E8A-4147-A177-3AD203B41FA5}">
                      <a16:colId xmlns:a16="http://schemas.microsoft.com/office/drawing/2014/main" val="20001"/>
                    </a:ext>
                  </a:extLst>
                </a:gridCol>
              </a:tblGrid>
              <a:tr h="72834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228600" marR="0" indent="0" algn="l">
                        <a:lnSpc>
                          <a:spcPts val="1900"/>
                        </a:lnSpc>
                        <a:spcBef>
                          <a:spcPts val="315"/>
                        </a:spcBef>
                        <a:spcAft>
                          <a:spcPts val="1555"/>
                        </a:spcAft>
                      </a:pPr>
                      <a:r>
                        <a:rPr lang="de-DE" sz="1600" spc="0">
                          <a:solidFill>
                            <a:srgbClr val="003781"/>
                          </a:solidFill>
                          <a:latin typeface="Arial" panose="02020603050405020304" pitchFamily="2"/>
                        </a:rPr>
                        <a:t>Ausführliche Informationen in unserem speziellen </a:t>
                      </a:r>
                      <a:r>
                        <a:t/>
                      </a:r>
                      <a:br/>
                      <a:r>
                        <a:rPr lang="de-DE" sz="1600" spc="0">
                          <a:solidFill>
                            <a:srgbClr val="003781"/>
                          </a:solidFill>
                          <a:latin typeface="Arial" panose="02020603050405020304" pitchFamily="2"/>
                        </a:rPr>
                        <a:t>Merkblatt zum Vervielfältiger </a:t>
                      </a:r>
                      <a:r>
                        <a:rPr lang="de-DE" sz="1600" u="sng" spc="0">
                          <a:solidFill>
                            <a:srgbClr val="0000FF"/>
                          </a:solidFill>
                          <a:latin typeface="Arial" panose="02020603050405020304" pitchFamily="2"/>
                        </a:rPr>
                        <a:t>(FVB—0262Z0)</a:t>
                      </a:r>
                      <a:r>
                        <a:rPr lang="de-DE" sz="100" spc="0">
                          <a:solidFill>
                            <a:srgbClr val="003781"/>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Grafik 5"/>
          <p:cNvPicPr/>
          <p:nvPr/>
        </p:nvPicPr>
        <p:blipFill>
          <a:blip r:embed="rId2"/>
          <a:stretch>
            <a:fillRect/>
          </a:stretch>
        </p:blipFill>
        <p:spPr>
          <a:xfrm>
            <a:off x="10692130" y="506095"/>
            <a:ext cx="1015365" cy="252730"/>
          </a:xfrm>
          <a:prstGeom prst="rect">
            <a:avLst/>
          </a:prstGeom>
        </p:spPr>
      </p:pic>
      <p:sp>
        <p:nvSpPr>
          <p:cNvPr id="2" name="Textplatzhalter 1"/>
          <p:cNvSpPr>
            <a:spLocks noGrp="1"/>
          </p:cNvSpPr>
          <p:nvPr>
            <p:ph type="body" idx="10"/>
          </p:nvPr>
        </p:nvSpPr>
        <p:spPr>
          <a:xfrm>
            <a:off x="1863725" y="50800"/>
            <a:ext cx="8470900" cy="372110"/>
          </a:xfrm>
          <a:prstGeom prst="rect">
            <a:avLst/>
          </a:prstGeom>
          <a:noFill/>
          <a:ln w="0" cmpd="sng">
            <a:noFill/>
            <a:prstDash val="solid"/>
          </a:ln>
        </p:spPr>
        <p:txBody>
          <a:bodyPr vert="horz" lIns="0" tIns="21590" rIns="0" bIns="0" anchor="t"/>
          <a:lstStyle/>
          <a:p>
            <a:pPr marL="0" marR="0" indent="0" algn="ctr">
              <a:lnSpc>
                <a:spcPts val="1100"/>
              </a:lnSpc>
              <a:spcAft>
                <a:spcPts val="1650"/>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481330" y="422910"/>
            <a:ext cx="6629400" cy="1385570"/>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6425"/>
              </a:spcAft>
            </a:pPr>
            <a:r>
              <a:rPr lang="de-DE" sz="3850" spc="45">
                <a:solidFill>
                  <a:srgbClr val="003781"/>
                </a:solidFill>
                <a:latin typeface="Arial" panose="02020603050405020304" pitchFamily="2"/>
              </a:rPr>
              <a:t>Legal Disclaimer </a:t>
            </a:r>
          </a:p>
        </p:txBody>
      </p:sp>
      <p:sp>
        <p:nvSpPr>
          <p:cNvPr id="4" name="Textplatzhalter 3"/>
          <p:cNvSpPr>
            <a:spLocks noGrp="1"/>
          </p:cNvSpPr>
          <p:nvPr>
            <p:ph type="body" idx="10"/>
          </p:nvPr>
        </p:nvSpPr>
        <p:spPr>
          <a:xfrm>
            <a:off x="481330" y="1808480"/>
            <a:ext cx="6629400" cy="4820920"/>
          </a:xfrm>
          <a:prstGeom prst="rect">
            <a:avLst/>
          </a:prstGeom>
          <a:noFill/>
          <a:ln w="0" cmpd="sng">
            <a:noFill/>
            <a:prstDash val="solid"/>
          </a:ln>
        </p:spPr>
        <p:txBody>
          <a:bodyPr vert="horz" lIns="0" tIns="0" rIns="0" bIns="0" anchor="t"/>
          <a:lstStyle/>
          <a:p>
            <a:pPr marL="0" marR="91440" indent="0" algn="l">
              <a:lnSpc>
                <a:spcPts val="1400"/>
              </a:lnSpc>
              <a:spcAft>
                <a:spcPts val="0"/>
              </a:spcAft>
            </a:pPr>
            <a:r>
              <a:rPr lang="de-DE" sz="1200" spc="0">
                <a:solidFill>
                  <a:srgbClr val="003781"/>
                </a:solidFill>
                <a:latin typeface="Arial" panose="02020603050405020304" pitchFamily="2"/>
              </a:rPr>
              <a:t>Wir weisen ausdrücklich darauf hin, dass Angaben, die sich auf Mitbewerber der Allianz beziehen, Presseartikeln, Geschäftsberichten und Modellrechnungen Dritter entnommen sind. </a:t>
            </a:r>
          </a:p>
          <a:p>
            <a:pPr marL="0" marR="91440" indent="0" algn="l">
              <a:lnSpc>
                <a:spcPts val="1400"/>
              </a:lnSpc>
              <a:spcBef>
                <a:spcPts val="0"/>
              </a:spcBef>
              <a:spcAft>
                <a:spcPts val="0"/>
              </a:spcAft>
            </a:pPr>
            <a:r>
              <a:rPr lang="de-DE" sz="1200" spc="0">
                <a:solidFill>
                  <a:srgbClr val="003781"/>
                </a:solidFill>
                <a:latin typeface="Arial" panose="02020603050405020304" pitchFamily="2"/>
              </a:rPr>
              <a:t>Für darin enthaltene Fehler oder missverständliche Darstellungen kann daher keine Gewähr oder Haftung übernommen werden. </a:t>
            </a:r>
          </a:p>
          <a:p>
            <a:pPr marL="0" marR="91440" indent="0" algn="l">
              <a:lnSpc>
                <a:spcPts val="1400"/>
              </a:lnSpc>
              <a:spcBef>
                <a:spcPts val="1440"/>
              </a:spcBef>
              <a:spcAft>
                <a:spcPts val="26440"/>
              </a:spcAft>
            </a:pPr>
            <a:r>
              <a:rPr lang="de-DE" sz="1200" spc="-5">
                <a:solidFill>
                  <a:srgbClr val="003781"/>
                </a:solidFill>
                <a:latin typeface="Arial" panose="02020603050405020304" pitchFamily="2"/>
              </a:rPr>
              <a:t>Die Inhalte dieser Präsentation sind das geistige Eigentum der Allianz. Jede weitere Verwendung sowie die Weitergabe an Dritte im Original, als Kopie, in Auszügen, in elektronischer Form oder durch eine inhaltsähnliche Darstellung bedarf der Zustimmung der Allianz. </a:t>
            </a:r>
          </a:p>
        </p:txBody>
      </p:sp>
      <p:sp>
        <p:nvSpPr>
          <p:cNvPr id="7" name="Textplatzhalter 6"/>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7 </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Benutzerdefiniert</PresentationFormat>
  <Paragraphs>58</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Symbol</vt:lpstr>
      <vt:lpstr>default layout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Buergle, Alexander (Allianz Lebensversicherungs-AG)</cp:lastModifiedBy>
  <cp:revision>1</cp:revision>
  <dcterms:created xsi:type="dcterms:W3CDTF">2023-03-16T09:31:35Z</dcterms:created>
  <dcterms:modified xsi:type="dcterms:W3CDTF">2023-03-16T09:32:44Z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63bc15e-e7bf-41c1-bdb3-03882d8a2e2c_Enabled">
    <vt:lpwstr>true</vt:lpwstr>
  </property>
  <property fmtid="{D5CDD505-2E9C-101B-9397-08002B2CF9AE}" pid="3" name="MSIP_Label_863bc15e-e7bf-41c1-bdb3-03882d8a2e2c_SetDate">
    <vt:lpwstr>2023-03-16T09:32:44Z</vt:lpwstr>
  </property>
  <property fmtid="{D5CDD505-2E9C-101B-9397-08002B2CF9AE}" pid="4" name="MSIP_Label_863bc15e-e7bf-41c1-bdb3-03882d8a2e2c_Method">
    <vt:lpwstr>Privileged</vt:lpwstr>
  </property>
  <property fmtid="{D5CDD505-2E9C-101B-9397-08002B2CF9AE}" pid="5" name="MSIP_Label_863bc15e-e7bf-41c1-bdb3-03882d8a2e2c_Name">
    <vt:lpwstr>863bc15e-e7bf-41c1-bdb3-03882d8a2e2c</vt:lpwstr>
  </property>
  <property fmtid="{D5CDD505-2E9C-101B-9397-08002B2CF9AE}" pid="6" name="MSIP_Label_863bc15e-e7bf-41c1-bdb3-03882d8a2e2c_SiteId">
    <vt:lpwstr>6e06e42d-6925-47c6-b9e7-9581c7ca302a</vt:lpwstr>
  </property>
  <property fmtid="{D5CDD505-2E9C-101B-9397-08002B2CF9AE}" pid="7" name="MSIP_Label_863bc15e-e7bf-41c1-bdb3-03882d8a2e2c_ActionId">
    <vt:lpwstr>1b6bed87-7d62-40dd-98a8-79651c9ddda4</vt:lpwstr>
  </property>
  <property fmtid="{D5CDD505-2E9C-101B-9397-08002B2CF9AE}" pid="8" name="MSIP_Label_863bc15e-e7bf-41c1-bdb3-03882d8a2e2c_ContentBits">
    <vt:lpwstr>1</vt:lpwstr>
  </property>
</Properties>
</file>