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746" r:id="rId2"/>
    <p:sldId id="747" r:id="rId3"/>
    <p:sldId id="755" r:id="rId4"/>
    <p:sldId id="750" r:id="rId5"/>
    <p:sldId id="751" r:id="rId6"/>
    <p:sldId id="752" r:id="rId7"/>
    <p:sldId id="643" r:id="rId8"/>
  </p:sldIdLst>
  <p:sldSz cx="9145588" cy="6859588"/>
  <p:notesSz cx="6858000" cy="9144000"/>
  <p:defaultTextStyle>
    <a:defPPr>
      <a:defRPr lang="de-DE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5">
          <p15:clr>
            <a:srgbClr val="A4A3A4"/>
          </p15:clr>
        </p15:guide>
        <p15:guide id="2" orient="horz" pos="4013">
          <p15:clr>
            <a:srgbClr val="A4A3A4"/>
          </p15:clr>
        </p15:guide>
        <p15:guide id="3" orient="horz" pos="484">
          <p15:clr>
            <a:srgbClr val="A4A3A4"/>
          </p15:clr>
        </p15:guide>
        <p15:guide id="4" orient="horz" pos="802">
          <p15:clr>
            <a:srgbClr val="A4A3A4"/>
          </p15:clr>
        </p15:guide>
        <p15:guide id="5" orient="horz" pos="1608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165">
          <p15:clr>
            <a:srgbClr val="A4A3A4"/>
          </p15:clr>
        </p15:guide>
        <p15:guide id="8" orient="horz" pos="4170">
          <p15:clr>
            <a:srgbClr val="A4A3A4"/>
          </p15:clr>
        </p15:guide>
        <p15:guide id="9" orient="horz" pos="2886">
          <p15:clr>
            <a:srgbClr val="A4A3A4"/>
          </p15:clr>
        </p15:guide>
        <p15:guide id="10" orient="horz" pos="964">
          <p15:clr>
            <a:srgbClr val="A4A3A4"/>
          </p15:clr>
        </p15:guide>
        <p15:guide id="11" orient="horz" pos="3053">
          <p15:clr>
            <a:srgbClr val="A4A3A4"/>
          </p15:clr>
        </p15:guide>
        <p15:guide id="12" orient="horz" pos="1131">
          <p15:clr>
            <a:srgbClr val="A4A3A4"/>
          </p15:clr>
        </p15:guide>
        <p15:guide id="13" orient="horz" pos="2723">
          <p15:clr>
            <a:srgbClr val="A4A3A4"/>
          </p15:clr>
        </p15:guide>
        <p15:guide id="14" orient="horz" pos="1280">
          <p15:clr>
            <a:srgbClr val="A4A3A4"/>
          </p15:clr>
        </p15:guide>
        <p15:guide id="15" orient="horz" pos="3850">
          <p15:clr>
            <a:srgbClr val="A4A3A4"/>
          </p15:clr>
        </p15:guide>
        <p15:guide id="16" orient="horz" pos="3685">
          <p15:clr>
            <a:srgbClr val="A4A3A4"/>
          </p15:clr>
        </p15:guide>
        <p15:guide id="17" orient="horz" pos="3530">
          <p15:clr>
            <a:srgbClr val="A4A3A4"/>
          </p15:clr>
        </p15:guide>
        <p15:guide id="18" orient="horz" pos="3370">
          <p15:clr>
            <a:srgbClr val="A4A3A4"/>
          </p15:clr>
        </p15:guide>
        <p15:guide id="19" orient="horz" pos="3206">
          <p15:clr>
            <a:srgbClr val="A4A3A4"/>
          </p15:clr>
        </p15:guide>
        <p15:guide id="20" orient="horz" pos="2570">
          <p15:clr>
            <a:srgbClr val="A4A3A4"/>
          </p15:clr>
        </p15:guide>
        <p15:guide id="21" orient="horz" pos="2407">
          <p15:clr>
            <a:srgbClr val="A4A3A4"/>
          </p15:clr>
        </p15:guide>
        <p15:guide id="22" orient="horz" pos="1924">
          <p15:clr>
            <a:srgbClr val="A4A3A4"/>
          </p15:clr>
        </p15:guide>
        <p15:guide id="23" orient="horz" pos="1767">
          <p15:clr>
            <a:srgbClr val="A4A3A4"/>
          </p15:clr>
        </p15:guide>
        <p15:guide id="24" orient="horz" pos="1447">
          <p15:clr>
            <a:srgbClr val="A4A3A4"/>
          </p15:clr>
        </p15:guide>
        <p15:guide id="25" orient="horz" pos="649">
          <p15:clr>
            <a:srgbClr val="A4A3A4"/>
          </p15:clr>
        </p15:guide>
        <p15:guide id="26" orient="horz" pos="2084">
          <p15:clr>
            <a:srgbClr val="A4A3A4"/>
          </p15:clr>
        </p15:guide>
        <p15:guide id="27" orient="horz" pos="2243">
          <p15:clr>
            <a:srgbClr val="A4A3A4"/>
          </p15:clr>
        </p15:guide>
        <p15:guide id="28" pos="3840">
          <p15:clr>
            <a:srgbClr val="A4A3A4"/>
          </p15:clr>
        </p15:guide>
        <p15:guide id="29" pos="320">
          <p15:clr>
            <a:srgbClr val="A4A3A4"/>
          </p15:clr>
        </p15:guide>
        <p15:guide id="30" pos="7367">
          <p15:clr>
            <a:srgbClr val="A4A3A4"/>
          </p15:clr>
        </p15:guide>
        <p15:guide id="31" pos="7043">
          <p15:clr>
            <a:srgbClr val="A4A3A4"/>
          </p15:clr>
        </p15:guide>
        <p15:guide id="32" pos="6562">
          <p15:clr>
            <a:srgbClr val="A4A3A4"/>
          </p15:clr>
        </p15:guide>
        <p15:guide id="33">
          <p15:clr>
            <a:srgbClr val="A4A3A4"/>
          </p15:clr>
        </p15:guide>
        <p15:guide id="34" pos="6083">
          <p15:clr>
            <a:srgbClr val="A4A3A4"/>
          </p15:clr>
        </p15:guide>
        <p15:guide id="35" pos="167">
          <p15:clr>
            <a:srgbClr val="A4A3A4"/>
          </p15:clr>
        </p15:guide>
        <p15:guide id="36" pos="7520">
          <p15:clr>
            <a:srgbClr val="A4A3A4"/>
          </p15:clr>
        </p15:guide>
        <p15:guide id="37" pos="2568">
          <p15:clr>
            <a:srgbClr val="A4A3A4"/>
          </p15:clr>
        </p15:guide>
        <p15:guide id="38" pos="2406">
          <p15:clr>
            <a:srgbClr val="A4A3A4"/>
          </p15:clr>
        </p15:guide>
        <p15:guide id="39" pos="2717">
          <p15:clr>
            <a:srgbClr val="A4A3A4"/>
          </p15:clr>
        </p15:guide>
        <p15:guide id="40" pos="2884">
          <p15:clr>
            <a:srgbClr val="A4A3A4"/>
          </p15:clr>
        </p15:guide>
        <p15:guide id="41" pos="3050">
          <p15:clr>
            <a:srgbClr val="A4A3A4"/>
          </p15:clr>
        </p15:guide>
        <p15:guide id="42" pos="3204">
          <p15:clr>
            <a:srgbClr val="A4A3A4"/>
          </p15:clr>
        </p15:guide>
        <p15:guide id="43" pos="3361">
          <p15:clr>
            <a:srgbClr val="A4A3A4"/>
          </p15:clr>
        </p15:guide>
        <p15:guide id="44" pos="3528">
          <p15:clr>
            <a:srgbClr val="A4A3A4"/>
          </p15:clr>
        </p15:guide>
        <p15:guide id="45" pos="4005">
          <p15:clr>
            <a:srgbClr val="A4A3A4"/>
          </p15:clr>
        </p15:guide>
        <p15:guide id="46" pos="4159">
          <p15:clr>
            <a:srgbClr val="A4A3A4"/>
          </p15:clr>
        </p15:guide>
        <p15:guide id="47" pos="4321">
          <p15:clr>
            <a:srgbClr val="A4A3A4"/>
          </p15:clr>
        </p15:guide>
        <p15:guide id="48" pos="4483">
          <p15:clr>
            <a:srgbClr val="A4A3A4"/>
          </p15:clr>
        </p15:guide>
        <p15:guide id="49" pos="5601">
          <p15:clr>
            <a:srgbClr val="A4A3A4"/>
          </p15:clr>
        </p15:guide>
        <p15:guide id="50" pos="5763">
          <p15:clr>
            <a:srgbClr val="A4A3A4"/>
          </p15:clr>
        </p15:guide>
        <p15:guide id="51" pos="5926">
          <p15:clr>
            <a:srgbClr val="A4A3A4"/>
          </p15:clr>
        </p15:guide>
        <p15:guide id="52" pos="6246">
          <p15:clr>
            <a:srgbClr val="A4A3A4"/>
          </p15:clr>
        </p15:guide>
        <p15:guide id="53" pos="6406">
          <p15:clr>
            <a:srgbClr val="A4A3A4"/>
          </p15:clr>
        </p15:guide>
        <p15:guide id="54" pos="7203">
          <p15:clr>
            <a:srgbClr val="A4A3A4"/>
          </p15:clr>
        </p15:guide>
        <p15:guide id="55" pos="6718">
          <p15:clr>
            <a:srgbClr val="A4A3A4"/>
          </p15:clr>
        </p15:guide>
        <p15:guide id="56" pos="6884">
          <p15:clr>
            <a:srgbClr val="A4A3A4"/>
          </p15:clr>
        </p15:guide>
        <p15:guide id="57" pos="5447">
          <p15:clr>
            <a:srgbClr val="A4A3A4"/>
          </p15:clr>
        </p15:guide>
        <p15:guide id="58" pos="5282">
          <p15:clr>
            <a:srgbClr val="A4A3A4"/>
          </p15:clr>
        </p15:guide>
        <p15:guide id="59" pos="5119">
          <p15:clr>
            <a:srgbClr val="A4A3A4"/>
          </p15:clr>
        </p15:guide>
        <p15:guide id="60" pos="4961">
          <p15:clr>
            <a:srgbClr val="A4A3A4"/>
          </p15:clr>
        </p15:guide>
        <p15:guide id="61" pos="4803">
          <p15:clr>
            <a:srgbClr val="A4A3A4"/>
          </p15:clr>
        </p15:guide>
        <p15:guide id="62" pos="4637">
          <p15:clr>
            <a:srgbClr val="A4A3A4"/>
          </p15:clr>
        </p15:guide>
        <p15:guide id="63" pos="487">
          <p15:clr>
            <a:srgbClr val="A4A3A4"/>
          </p15:clr>
        </p15:guide>
        <p15:guide id="64" pos="644">
          <p15:clr>
            <a:srgbClr val="A4A3A4"/>
          </p15:clr>
        </p15:guide>
        <p15:guide id="65" pos="801">
          <p15:clr>
            <a:srgbClr val="A4A3A4"/>
          </p15:clr>
        </p15:guide>
        <p15:guide id="66" pos="967">
          <p15:clr>
            <a:srgbClr val="A4A3A4"/>
          </p15:clr>
        </p15:guide>
        <p15:guide id="67" pos="1120">
          <p15:clr>
            <a:srgbClr val="A4A3A4"/>
          </p15:clr>
        </p15:guide>
        <p15:guide id="68" pos="1281">
          <p15:clr>
            <a:srgbClr val="A4A3A4"/>
          </p15:clr>
        </p15:guide>
        <p15:guide id="69" pos="1442">
          <p15:clr>
            <a:srgbClr val="A4A3A4"/>
          </p15:clr>
        </p15:guide>
        <p15:guide id="70" pos="1609">
          <p15:clr>
            <a:srgbClr val="A4A3A4"/>
          </p15:clr>
        </p15:guide>
        <p15:guide id="71" pos="1762">
          <p15:clr>
            <a:srgbClr val="A4A3A4"/>
          </p15:clr>
        </p15:guide>
        <p15:guide id="72" pos="1924">
          <p15:clr>
            <a:srgbClr val="A4A3A4"/>
          </p15:clr>
        </p15:guide>
        <p15:guide id="73" pos="2085">
          <p15:clr>
            <a:srgbClr val="A4A3A4"/>
          </p15:clr>
        </p15:guide>
        <p15:guide id="74" pos="2244">
          <p15:clr>
            <a:srgbClr val="A4A3A4"/>
          </p15:clr>
        </p15:guide>
        <p15:guide id="75" pos="3682">
          <p15:clr>
            <a:srgbClr val="A4A3A4"/>
          </p15:clr>
        </p15:guide>
        <p15:guide id="76" orient="horz" pos="970">
          <p15:clr>
            <a:srgbClr val="A4A3A4"/>
          </p15:clr>
        </p15:guide>
        <p15:guide id="77" pos="7678">
          <p15:clr>
            <a:srgbClr val="A4A3A4"/>
          </p15:clr>
        </p15:guide>
        <p15:guide id="78" orient="horz" pos="164">
          <p15:clr>
            <a:srgbClr val="A4A3A4"/>
          </p15:clr>
        </p15:guide>
        <p15:guide id="79" orient="horz" pos="4320">
          <p15:clr>
            <a:srgbClr val="A4A3A4"/>
          </p15:clr>
        </p15:guide>
        <p15:guide id="80" orient="horz" pos="3846">
          <p15:clr>
            <a:srgbClr val="A4A3A4"/>
          </p15:clr>
        </p15:guide>
        <p15:guide id="81" orient="horz" pos="4009">
          <p15:clr>
            <a:srgbClr val="A4A3A4"/>
          </p15:clr>
        </p15:guide>
        <p15:guide id="82" orient="horz" pos="4164">
          <p15:clr>
            <a:srgbClr val="A4A3A4"/>
          </p15:clr>
        </p15:guide>
        <p15:guide id="83" pos="2881">
          <p15:clr>
            <a:srgbClr val="A4A3A4"/>
          </p15:clr>
        </p15:guide>
        <p15:guide id="84" pos="5602">
          <p15:clr>
            <a:srgbClr val="A4A3A4"/>
          </p15:clr>
        </p15:guide>
        <p15:guide id="85" pos="318">
          <p15:clr>
            <a:srgbClr val="A4A3A4"/>
          </p15:clr>
        </p15:guide>
        <p15:guide id="86" pos="164">
          <p15:clr>
            <a:srgbClr val="A4A3A4"/>
          </p15:clr>
        </p15:guide>
        <p15:guide id="87" pos="1605">
          <p15:clr>
            <a:srgbClr val="A4A3A4"/>
          </p15:clr>
        </p15:guide>
        <p15:guide id="88" pos="4165">
          <p15:clr>
            <a:srgbClr val="A4A3A4"/>
          </p15:clr>
        </p15:guide>
        <p15:guide id="89" pos="54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BFB"/>
    <a:srgbClr val="F1F9FA"/>
    <a:srgbClr val="EFF6EE"/>
    <a:srgbClr val="FAF7EF"/>
    <a:srgbClr val="F9F2EF"/>
    <a:srgbClr val="EFE8E6"/>
    <a:srgbClr val="E1CFEA"/>
    <a:srgbClr val="EBE1BF"/>
    <a:srgbClr val="D4D5C7"/>
    <a:srgbClr val="C3D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62" autoAdjust="0"/>
    <p:restoredTop sz="99499" autoAdjust="0"/>
  </p:normalViewPr>
  <p:slideViewPr>
    <p:cSldViewPr>
      <p:cViewPr>
        <p:scale>
          <a:sx n="110" d="100"/>
          <a:sy n="110" d="100"/>
        </p:scale>
        <p:origin x="-1956" y="-528"/>
      </p:cViewPr>
      <p:guideLst>
        <p:guide orient="horz" pos="325"/>
        <p:guide orient="horz" pos="4013"/>
        <p:guide orient="horz" pos="484"/>
        <p:guide orient="horz" pos="802"/>
        <p:guide orient="horz" pos="1608"/>
        <p:guide orient="horz"/>
        <p:guide orient="horz" pos="165"/>
        <p:guide orient="horz" pos="4170"/>
        <p:guide orient="horz" pos="2886"/>
        <p:guide orient="horz" pos="964"/>
        <p:guide orient="horz" pos="3053"/>
        <p:guide orient="horz" pos="1131"/>
        <p:guide orient="horz" pos="2723"/>
        <p:guide orient="horz" pos="1280"/>
        <p:guide orient="horz" pos="3850"/>
        <p:guide orient="horz" pos="3685"/>
        <p:guide orient="horz" pos="3530"/>
        <p:guide orient="horz" pos="3370"/>
        <p:guide orient="horz" pos="3206"/>
        <p:guide orient="horz" pos="2568"/>
        <p:guide orient="horz" pos="2387"/>
        <p:guide orient="horz" pos="1924"/>
        <p:guide orient="horz" pos="1767"/>
        <p:guide orient="horz" pos="1447"/>
        <p:guide orient="horz" pos="649"/>
        <p:guide orient="horz" pos="2084"/>
        <p:guide orient="horz" pos="2251"/>
        <p:guide orient="horz" pos="970"/>
        <p:guide orient="horz" pos="164"/>
        <p:guide orient="horz" pos="4320"/>
        <p:guide orient="horz" pos="3846"/>
        <p:guide orient="horz" pos="4009"/>
        <p:guide orient="horz" pos="4164"/>
        <p:guide pos="3840"/>
        <p:guide pos="320"/>
        <p:guide pos="7367"/>
        <p:guide pos="7043"/>
        <p:guide pos="6562"/>
        <p:guide/>
        <p:guide pos="6083"/>
        <p:guide pos="167"/>
        <p:guide pos="7520"/>
        <p:guide pos="2568"/>
        <p:guide pos="2406"/>
        <p:guide pos="2717"/>
        <p:guide pos="2884"/>
        <p:guide pos="3050"/>
        <p:guide pos="3204"/>
        <p:guide pos="3361"/>
        <p:guide pos="3528"/>
        <p:guide pos="4005"/>
        <p:guide pos="4159"/>
        <p:guide pos="4321"/>
        <p:guide pos="4483"/>
        <p:guide pos="5601"/>
        <p:guide pos="5763"/>
        <p:guide pos="5926"/>
        <p:guide pos="6246"/>
        <p:guide pos="6406"/>
        <p:guide pos="7203"/>
        <p:guide pos="6718"/>
        <p:guide pos="6884"/>
        <p:guide pos="5447"/>
        <p:guide pos="5282"/>
        <p:guide pos="5119"/>
        <p:guide pos="4961"/>
        <p:guide pos="4803"/>
        <p:guide pos="4637"/>
        <p:guide pos="487"/>
        <p:guide pos="644"/>
        <p:guide pos="801"/>
        <p:guide pos="975"/>
        <p:guide pos="1120"/>
        <p:guide pos="1281"/>
        <p:guide pos="1442"/>
        <p:guide pos="1609"/>
        <p:guide pos="1762"/>
        <p:guide pos="1924"/>
        <p:guide pos="2085"/>
        <p:guide pos="2244"/>
        <p:guide pos="3682"/>
        <p:guide pos="7678"/>
        <p:guide pos="2881"/>
        <p:guide pos="5602"/>
        <p:guide pos="318"/>
        <p:guide pos="164"/>
        <p:guide pos="1605"/>
        <p:guide pos="4165"/>
        <p:guide pos="5445"/>
      </p:guideLst>
    </p:cSldViewPr>
  </p:slideViewPr>
  <p:outlineViewPr>
    <p:cViewPr>
      <p:scale>
        <a:sx n="33" d="100"/>
        <a:sy n="33" d="100"/>
      </p:scale>
      <p:origin x="0" y="332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89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D9B6F-F621-4A62-84F4-5FFAE9A4C545}" type="datetimeFigureOut">
              <a:rPr lang="en-GB" smtClean="0"/>
              <a:t>18/02/2020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6A6A2-50A7-4640-855D-8956E55ABAC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066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89E00-45B7-44B8-8E59-84DE0BD71A0D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F3CE7-ED39-4DCA-B997-3091546AA5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43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Board Prä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-1" y="6929"/>
            <a:ext cx="4573589" cy="4574596"/>
          </a:xfrm>
          <a:solidFill>
            <a:srgbClr val="CFE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4824" y="3821114"/>
            <a:ext cx="3059113" cy="1528761"/>
          </a:xfrm>
          <a:prstGeom prst="rect">
            <a:avLst/>
          </a:prstGeom>
        </p:spPr>
        <p:txBody>
          <a:bodyPr tIns="10800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00" b="0" kern="1200" cap="none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defRPr sz="1200">
                <a:solidFill>
                  <a:srgbClr val="003781"/>
                </a:solidFill>
              </a:defRPr>
            </a:lvl3pPr>
            <a:lvl4pPr>
              <a:lnSpc>
                <a:spcPct val="100000"/>
              </a:lnSpc>
              <a:buAutoNum type="arabicPeriod"/>
              <a:defRPr sz="1200">
                <a:solidFill>
                  <a:srgbClr val="00378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003781"/>
                </a:solidFill>
              </a:defRPr>
            </a:lvl5pPr>
            <a:lvl6pPr>
              <a:defRPr>
                <a:solidFill>
                  <a:srgbClr val="003781"/>
                </a:solidFill>
              </a:defRPr>
            </a:lvl6pPr>
            <a:lvl7pPr>
              <a:defRPr>
                <a:solidFill>
                  <a:srgbClr val="003781"/>
                </a:solidFill>
              </a:defRPr>
            </a:lvl7pPr>
            <a:lvl8pPr>
              <a:defRPr>
                <a:solidFill>
                  <a:srgbClr val="003781"/>
                </a:solidFill>
              </a:defRPr>
            </a:lvl8pPr>
            <a:lvl9pPr>
              <a:buAutoNum type="arabicParenR"/>
              <a:defRPr>
                <a:solidFill>
                  <a:srgbClr val="003781"/>
                </a:solidFill>
              </a:defRPr>
            </a:lvl9pPr>
          </a:lstStyle>
          <a:p>
            <a:pPr lvl="0"/>
            <a:r>
              <a:rPr lang="de-DE" noProof="0" dirty="0"/>
              <a:t>Untertitel</a:t>
            </a:r>
          </a:p>
          <a:p>
            <a:pPr lvl="1"/>
            <a:r>
              <a:rPr lang="de-DE" noProof="0" dirty="0"/>
              <a:t>Text</a:t>
            </a:r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4"/>
          </p:nvPr>
        </p:nvSpPr>
        <p:spPr>
          <a:xfrm>
            <a:off x="4833938" y="515938"/>
            <a:ext cx="3810000" cy="5835650"/>
          </a:xfrm>
          <a:prstGeom prst="rect">
            <a:avLst/>
          </a:prstGeom>
        </p:spPr>
        <p:txBody>
          <a:bodyPr anchor="ctr"/>
          <a:lstStyle>
            <a:lvl1pPr algn="ctr">
              <a:defRPr sz="2000"/>
            </a:lvl1pPr>
          </a:lstStyle>
          <a:p>
            <a:r>
              <a:rPr lang="de-DE" noProof="0"/>
              <a:t>Tabelle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4825" y="765498"/>
            <a:ext cx="4068763" cy="3024336"/>
          </a:xfrm>
        </p:spPr>
        <p:txBody>
          <a:bodyPr/>
          <a:lstStyle>
            <a:lvl1pPr>
              <a:defRPr lang="en-GB" sz="3600" b="1" kern="1200" cap="none" baseline="0" dirty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Rechteck 2"/>
          <p:cNvSpPr/>
          <p:nvPr/>
        </p:nvSpPr>
        <p:spPr>
          <a:xfrm>
            <a:off x="219015" y="6373192"/>
            <a:ext cx="1816159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noProof="0" dirty="0"/>
          </a:p>
        </p:txBody>
      </p:sp>
      <p:pic>
        <p:nvPicPr>
          <p:cNvPr id="8" name="Bild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6" y="5843102"/>
            <a:ext cx="2034974" cy="5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0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 mit 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2552701"/>
            <a:ext cx="4314825" cy="3325365"/>
          </a:xfrm>
          <a:solidFill>
            <a:srgbClr val="E1C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314825" y="2552700"/>
            <a:ext cx="4329113" cy="3297004"/>
          </a:xfrm>
        </p:spPr>
        <p:txBody>
          <a:bodyPr lIns="360000" tIns="216000" rIns="0" anchor="t"/>
          <a:lstStyle>
            <a:lvl1pPr>
              <a:defRPr lang="de-DE" sz="20000" b="1" kern="1200" cap="all" dirty="0" smtClean="0">
                <a:solidFill>
                  <a:srgbClr val="8A669D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 dirty="0"/>
              <a:t>00</a:t>
            </a:r>
            <a:br>
              <a:rPr lang="de-DE" noProof="0" dirty="0"/>
            </a:br>
            <a:endParaRPr lang="de-DE" noProof="0" dirty="0"/>
          </a:p>
        </p:txBody>
      </p:sp>
      <p:sp>
        <p:nvSpPr>
          <p:cNvPr id="55" name="Textplatzhalter 54"/>
          <p:cNvSpPr>
            <a:spLocks noGrp="1"/>
          </p:cNvSpPr>
          <p:nvPr>
            <p:ph type="body" sz="quarter" idx="14" hasCustomPrompt="1"/>
          </p:nvPr>
        </p:nvSpPr>
        <p:spPr>
          <a:xfrm>
            <a:off x="504824" y="515939"/>
            <a:ext cx="5591837" cy="2481261"/>
          </a:xfrm>
          <a:prstGeom prst="rect">
            <a:avLst/>
          </a:prstGeom>
        </p:spPr>
        <p:txBody>
          <a:bodyPr tIns="0" bIns="216000" anchor="b"/>
          <a:lstStyle>
            <a:lvl1pPr marL="0" algn="l" defTabSz="1219170" rtl="0" eaLnBrk="1" latinLnBrk="0" hangingPunct="1">
              <a:defRPr lang="de-DE" sz="3600" b="1" kern="1200" cap="none" baseline="0" dirty="0" smtClean="0">
                <a:solidFill>
                  <a:srgbClr val="5A398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 dirty="0"/>
              <a:t>Überschrift mit Textlauf von unten nach oben</a:t>
            </a:r>
          </a:p>
        </p:txBody>
      </p:sp>
      <p:sp>
        <p:nvSpPr>
          <p:cNvPr id="2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4" y="3560763"/>
            <a:ext cx="3562351" cy="2288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600" cap="none" baseline="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  <a:lvl6pPr>
              <a:lnSpc>
                <a:spcPct val="100000"/>
              </a:lnSpc>
              <a:defRPr sz="1200"/>
            </a:lvl6pPr>
            <a:lvl7pPr>
              <a:lnSpc>
                <a:spcPct val="100000"/>
              </a:lnSpc>
              <a:defRPr sz="1200"/>
            </a:lvl7pPr>
            <a:lvl8pPr>
              <a:lnSpc>
                <a:spcPct val="100000"/>
              </a:lnSpc>
              <a:defRPr sz="1100"/>
            </a:lvl8pPr>
            <a:lvl9pPr>
              <a:lnSpc>
                <a:spcPct val="100000"/>
              </a:lnSpc>
              <a:defRPr sz="800"/>
            </a:lvl9pPr>
          </a:lstStyle>
          <a:p>
            <a:pPr lvl="0"/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12" name="Freeform 54"/>
          <p:cNvSpPr>
            <a:spLocks noEditPoints="1"/>
          </p:cNvSpPr>
          <p:nvPr userDrawn="1"/>
        </p:nvSpPr>
        <p:spPr bwMode="auto">
          <a:xfrm>
            <a:off x="8324642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9817CA7-EFCC-4BA2-AC03-B98F91F44BE2}" type="datetime1">
              <a:rPr lang="de-DE" noProof="0" smtClean="0"/>
              <a:t>18.02.2020</a:t>
            </a:fld>
            <a:endParaRPr lang="de-DE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85298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0"/>
            <a:ext cx="9145588" cy="6859588"/>
          </a:xfrm>
          <a:solidFill>
            <a:srgbClr val="496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0350" y="2552700"/>
            <a:ext cx="3303588" cy="3297004"/>
          </a:xfrm>
        </p:spPr>
        <p:txBody>
          <a:bodyPr lIns="144000" tIns="216000" rIns="0" anchor="t"/>
          <a:lstStyle>
            <a:lvl1pPr>
              <a:defRPr lang="de-DE" sz="20000" b="1" kern="1200" cap="all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 dirty="0"/>
              <a:t>00</a:t>
            </a:r>
            <a:br>
              <a:rPr lang="de-DE" noProof="0" dirty="0"/>
            </a:br>
            <a:endParaRPr lang="de-DE" noProof="0" dirty="0"/>
          </a:p>
        </p:txBody>
      </p:sp>
      <p:sp>
        <p:nvSpPr>
          <p:cNvPr id="55" name="Textplatzhalter 54"/>
          <p:cNvSpPr>
            <a:spLocks noGrp="1"/>
          </p:cNvSpPr>
          <p:nvPr>
            <p:ph type="body" sz="quarter" idx="14" hasCustomPrompt="1"/>
          </p:nvPr>
        </p:nvSpPr>
        <p:spPr>
          <a:xfrm>
            <a:off x="504824" y="515939"/>
            <a:ext cx="5591837" cy="2538412"/>
          </a:xfrm>
          <a:prstGeom prst="rect">
            <a:avLst/>
          </a:prstGeom>
        </p:spPr>
        <p:txBody>
          <a:bodyPr tIns="0" bIns="180000" anchor="b">
            <a:normAutofit/>
          </a:bodyPr>
          <a:lstStyle>
            <a:lvl1pPr marL="0" algn="l" defTabSz="1219170" rtl="0" eaLnBrk="1" latinLnBrk="0" hangingPunct="1">
              <a:defRPr lang="de-DE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2970451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0"/>
            <a:ext cx="9145588" cy="6859588"/>
          </a:xfrm>
          <a:solidFill>
            <a:srgbClr val="496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/>
              <a:t>Textmasterformat bearbeiten</a:t>
            </a:r>
          </a:p>
        </p:txBody>
      </p:sp>
      <p:sp>
        <p:nvSpPr>
          <p:cNvPr id="55" name="Textplatzhalter 54"/>
          <p:cNvSpPr>
            <a:spLocks noGrp="1"/>
          </p:cNvSpPr>
          <p:nvPr>
            <p:ph type="body" sz="quarter" idx="14" hasCustomPrompt="1"/>
          </p:nvPr>
        </p:nvSpPr>
        <p:spPr>
          <a:xfrm>
            <a:off x="504824" y="515939"/>
            <a:ext cx="5591837" cy="2538412"/>
          </a:xfrm>
          <a:prstGeom prst="rect">
            <a:avLst/>
          </a:prstGeom>
        </p:spPr>
        <p:txBody>
          <a:bodyPr tIns="0" bIns="180000" anchor="b"/>
          <a:lstStyle>
            <a:lvl1pPr marL="0" algn="l" defTabSz="1219170" rtl="0" eaLnBrk="1" latinLnBrk="0" hangingPunct="1">
              <a:defRPr lang="de-DE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 dirty="0"/>
              <a:t>Überschrift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6" y="3560763"/>
            <a:ext cx="3809999" cy="25511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100">
                <a:solidFill>
                  <a:schemeClr val="bg1"/>
                </a:solidFill>
              </a:defRPr>
            </a:lvl6pPr>
            <a:lvl7pPr>
              <a:defRPr sz="1100"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01</a:t>
            </a:r>
          </a:p>
          <a:p>
            <a:pPr lvl="1"/>
            <a:r>
              <a:rPr lang="de-DE" dirty="0"/>
              <a:t>02</a:t>
            </a:r>
          </a:p>
          <a:p>
            <a:pPr lvl="2"/>
            <a:r>
              <a:rPr lang="de-DE" dirty="0"/>
              <a:t>03</a:t>
            </a:r>
          </a:p>
          <a:p>
            <a:pPr lvl="3"/>
            <a:r>
              <a:rPr lang="de-DE" dirty="0"/>
              <a:t>04</a:t>
            </a:r>
          </a:p>
          <a:p>
            <a:pPr lvl="4"/>
            <a:r>
              <a:rPr lang="de-DE" dirty="0"/>
              <a:t>05</a:t>
            </a:r>
          </a:p>
          <a:p>
            <a:pPr lvl="5"/>
            <a:r>
              <a:rPr lang="de-DE" dirty="0"/>
              <a:t>06</a:t>
            </a:r>
          </a:p>
          <a:p>
            <a:pPr lvl="6"/>
            <a:r>
              <a:rPr lang="de-DE" dirty="0"/>
              <a:t>07</a:t>
            </a:r>
          </a:p>
          <a:p>
            <a:pPr lvl="7"/>
            <a:r>
              <a:rPr lang="de-DE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2214030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Inhal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4825" y="1530350"/>
            <a:ext cx="8139114" cy="4840175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1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1"/>
            <a:ext cx="7607300" cy="664632"/>
          </a:xfrm>
          <a:solidFill>
            <a:srgbClr val="F8F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Textmasterformat bearbeiten</a:t>
            </a:r>
          </a:p>
        </p:txBody>
      </p:sp>
      <p:sp>
        <p:nvSpPr>
          <p:cNvPr id="18" name="Freeform 54"/>
          <p:cNvSpPr>
            <a:spLocks noEditPoints="1"/>
          </p:cNvSpPr>
          <p:nvPr userDrawn="1"/>
        </p:nvSpPr>
        <p:spPr bwMode="auto">
          <a:xfrm>
            <a:off x="8324642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04825" y="259200"/>
            <a:ext cx="4067374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B0B76A45-EE22-4916-8337-473E2802E4AE}" type="datetime1">
              <a:rPr lang="de-DE" noProof="0" smtClean="0"/>
              <a:t>18.02.2020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2321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Inhalt mit kleiner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1"/>
            <a:ext cx="7607300" cy="664632"/>
          </a:xfrm>
          <a:solidFill>
            <a:srgbClr val="F8F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Textmasterformat bearbeiten</a:t>
            </a: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4825" y="1273176"/>
            <a:ext cx="8139114" cy="5097350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4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6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04825" y="260351"/>
            <a:ext cx="4067374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15" name="Freeform 54"/>
          <p:cNvSpPr>
            <a:spLocks noEditPoints="1"/>
          </p:cNvSpPr>
          <p:nvPr userDrawn="1"/>
        </p:nvSpPr>
        <p:spPr bwMode="auto">
          <a:xfrm>
            <a:off x="8324642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B0B76A45-EE22-4916-8337-473E2802E4AE}" type="datetime1">
              <a:rPr lang="de-DE" noProof="0" smtClean="0"/>
              <a:t>18.02.2020</a:t>
            </a:fld>
            <a:endParaRPr lang="de-DE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8837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kaler Balken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6929"/>
            <a:ext cx="1273174" cy="5842775"/>
          </a:xfrm>
          <a:solidFill>
            <a:srgbClr val="FA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>
              <a:defRPr lang="de-DE" sz="100" smtClean="0"/>
            </a:lvl1pPr>
          </a:lstStyle>
          <a:p>
            <a:pPr lvl="0" algn="ctr"/>
            <a:r>
              <a:rPr lang="de-DE" noProof="0"/>
              <a:t>Textmasterformat bearbeiten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04825" y="766800"/>
            <a:ext cx="2808000" cy="2014922"/>
          </a:xfrm>
        </p:spPr>
        <p:txBody>
          <a:bodyPr/>
          <a:lstStyle>
            <a:lvl1pPr>
              <a:defRPr lang="en-GB" sz="3600" b="1" kern="1200" cap="none" baseline="0" noProof="0" dirty="0" smtClean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10" name="Freeform 54"/>
          <p:cNvSpPr>
            <a:spLocks noEditPoints="1"/>
          </p:cNvSpPr>
          <p:nvPr userDrawn="1"/>
        </p:nvSpPr>
        <p:spPr bwMode="auto">
          <a:xfrm>
            <a:off x="8324642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EBB441B-D399-426A-BF00-2ABCCC4D2B76}" type="datetime1">
              <a:rPr lang="de-DE" noProof="0" smtClean="0"/>
              <a:t>18.02.2020</a:t>
            </a:fld>
            <a:endParaRPr lang="de-DE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9343865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kaler Balken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6929"/>
            <a:ext cx="1273174" cy="5842775"/>
          </a:xfrm>
          <a:solidFill>
            <a:srgbClr val="E6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>
              <a:defRPr lang="de-DE" sz="100" smtClean="0"/>
            </a:lvl1pPr>
          </a:lstStyle>
          <a:p>
            <a:pPr lvl="0" algn="ctr"/>
            <a:r>
              <a:rPr lang="de-DE" noProof="0"/>
              <a:t>Textmasterformat bearbeiten</a:t>
            </a:r>
          </a:p>
        </p:txBody>
      </p:sp>
      <p:sp>
        <p:nvSpPr>
          <p:cNvPr id="207" name="Inhaltsplatzhalter 13" descr="Spalte links" title="Spalte links"/>
          <p:cNvSpPr>
            <a:spLocks noGrp="1"/>
          </p:cNvSpPr>
          <p:nvPr>
            <p:ph sz="quarter" idx="14" hasCustomPrompt="1"/>
          </p:nvPr>
        </p:nvSpPr>
        <p:spPr>
          <a:xfrm>
            <a:off x="3311525" y="1273176"/>
            <a:ext cx="5462474" cy="4838701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600" baseline="0">
                <a:solidFill>
                  <a:schemeClr val="tx1"/>
                </a:solidFill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00"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4825" y="768349"/>
            <a:ext cx="2806700" cy="4605661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11" name="Freeform 54"/>
          <p:cNvSpPr>
            <a:spLocks noEditPoints="1"/>
          </p:cNvSpPr>
          <p:nvPr userDrawn="1"/>
        </p:nvSpPr>
        <p:spPr bwMode="auto">
          <a:xfrm>
            <a:off x="8324642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1873BCE-9C5B-451C-B028-4B37DD4E2753}" type="datetime1">
              <a:rPr lang="de-DE" noProof="0" smtClean="0"/>
              <a:t>18.02.2020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55105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kaler Balken und 2spalt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6929"/>
            <a:ext cx="1273174" cy="5842775"/>
          </a:xfrm>
          <a:solidFill>
            <a:srgbClr val="FA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>
              <a:defRPr lang="de-DE" sz="100" smtClean="0"/>
            </a:lvl1pPr>
          </a:lstStyle>
          <a:p>
            <a:pPr lvl="0" algn="ctr"/>
            <a:r>
              <a:rPr lang="de-DE" noProof="0"/>
              <a:t>Textmasterformat bearbeiten</a:t>
            </a:r>
          </a:p>
        </p:txBody>
      </p:sp>
      <p:sp>
        <p:nvSpPr>
          <p:cNvPr id="207" name="Inhaltsplatzhalter 13" descr="Spalte links" title="Spalte links"/>
          <p:cNvSpPr>
            <a:spLocks noGrp="1"/>
          </p:cNvSpPr>
          <p:nvPr>
            <p:ph sz="quarter" idx="14" hasCustomPrompt="1"/>
          </p:nvPr>
        </p:nvSpPr>
        <p:spPr>
          <a:xfrm>
            <a:off x="3311524" y="1273176"/>
            <a:ext cx="2532063" cy="4838701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600" baseline="0">
                <a:solidFill>
                  <a:schemeClr val="tx1"/>
                </a:solidFill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00"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208" name="Inhaltsplatzhalter 13" descr="Spalte links" title="Spalte links"/>
          <p:cNvSpPr>
            <a:spLocks noGrp="1"/>
          </p:cNvSpPr>
          <p:nvPr>
            <p:ph sz="quarter" idx="15" hasCustomPrompt="1"/>
          </p:nvPr>
        </p:nvSpPr>
        <p:spPr>
          <a:xfrm>
            <a:off x="6103938" y="1273176"/>
            <a:ext cx="2529578" cy="4838701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600" baseline="0">
                <a:solidFill>
                  <a:schemeClr val="tx1"/>
                </a:solidFill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00"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4825" y="768349"/>
            <a:ext cx="2806700" cy="4533653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11" name="Freeform 54"/>
          <p:cNvSpPr>
            <a:spLocks noEditPoints="1"/>
          </p:cNvSpPr>
          <p:nvPr userDrawn="1"/>
        </p:nvSpPr>
        <p:spPr bwMode="auto">
          <a:xfrm>
            <a:off x="8324642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5DF11D3-92F6-49FD-89A7-2660A9F507D6}" type="datetime1">
              <a:rPr lang="de-DE" noProof="0" smtClean="0"/>
              <a:t>18.02.2020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034735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1"/>
            <a:ext cx="7607300" cy="664632"/>
          </a:xfrm>
          <a:solidFill>
            <a:srgbClr val="FB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Textmasterformat bearbeiten</a:t>
            </a:r>
          </a:p>
        </p:txBody>
      </p:sp>
      <p:sp>
        <p:nvSpPr>
          <p:cNvPr id="207" name="Inhaltsplatzhalter 13" descr="Spalte links" title="Spalte links"/>
          <p:cNvSpPr>
            <a:spLocks noGrp="1"/>
          </p:cNvSpPr>
          <p:nvPr>
            <p:ph sz="quarter" idx="14" hasCustomPrompt="1"/>
          </p:nvPr>
        </p:nvSpPr>
        <p:spPr>
          <a:xfrm>
            <a:off x="504825" y="1530350"/>
            <a:ext cx="3930015" cy="4581526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600" baseline="0">
                <a:solidFill>
                  <a:schemeClr val="tx1"/>
                </a:solidFill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00"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208" name="Inhaltsplatzhalter 13" descr="Spalte links" title="Spalte links"/>
          <p:cNvSpPr>
            <a:spLocks noGrp="1"/>
          </p:cNvSpPr>
          <p:nvPr>
            <p:ph sz="quarter" idx="15" hasCustomPrompt="1"/>
          </p:nvPr>
        </p:nvSpPr>
        <p:spPr>
          <a:xfrm>
            <a:off x="4693920" y="1530350"/>
            <a:ext cx="3950018" cy="4581526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600" baseline="0">
                <a:solidFill>
                  <a:schemeClr val="tx1"/>
                </a:solidFill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00"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04825" y="260351"/>
            <a:ext cx="4067374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13" name="Freeform 54"/>
          <p:cNvSpPr>
            <a:spLocks noEditPoints="1"/>
          </p:cNvSpPr>
          <p:nvPr userDrawn="1"/>
        </p:nvSpPr>
        <p:spPr bwMode="auto">
          <a:xfrm>
            <a:off x="8324642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91D5F0FB-E525-45CF-B6DE-700A4D8B5E8A}" type="datetime1">
              <a:rPr lang="de-DE" noProof="0" smtClean="0"/>
              <a:t>18.02.2020</a:t>
            </a:fld>
            <a:endParaRPr lang="de-DE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24574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nderformat m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platzhalter 23"/>
          <p:cNvSpPr>
            <a:spLocks noGrp="1"/>
          </p:cNvSpPr>
          <p:nvPr>
            <p:ph type="body" sz="quarter" idx="22"/>
          </p:nvPr>
        </p:nvSpPr>
        <p:spPr>
          <a:xfrm>
            <a:off x="0" y="2552699"/>
            <a:ext cx="4314825" cy="3297003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/>
              <a:t>Textmasterformat bearbeiten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04825" y="981522"/>
            <a:ext cx="3308350" cy="2536825"/>
          </a:xfrm>
        </p:spPr>
        <p:txBody>
          <a:bodyPr tIns="0" bIns="180000" anchor="b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 mit </a:t>
            </a:r>
            <a:r>
              <a:rPr lang="de-DE" noProof="0" dirty="0" err="1"/>
              <a:t>Textlauf</a:t>
            </a:r>
            <a:r>
              <a:rPr lang="de-DE" noProof="0" dirty="0"/>
              <a:t> von unten nach oben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504825" y="3821113"/>
            <a:ext cx="3308349" cy="254952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3391" y="1030288"/>
            <a:ext cx="4070548" cy="4819650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01</a:t>
            </a:r>
          </a:p>
          <a:p>
            <a:pPr lvl="1"/>
            <a:r>
              <a:rPr lang="de-DE" dirty="0"/>
              <a:t>02</a:t>
            </a:r>
          </a:p>
          <a:p>
            <a:pPr lvl="2"/>
            <a:r>
              <a:rPr lang="de-DE" dirty="0"/>
              <a:t>03</a:t>
            </a:r>
          </a:p>
          <a:p>
            <a:pPr lvl="3"/>
            <a:r>
              <a:rPr lang="de-DE" dirty="0"/>
              <a:t>04</a:t>
            </a:r>
          </a:p>
          <a:p>
            <a:pPr lvl="4"/>
            <a:r>
              <a:rPr lang="de-DE" dirty="0"/>
              <a:t>05</a:t>
            </a:r>
          </a:p>
        </p:txBody>
      </p:sp>
      <p:sp>
        <p:nvSpPr>
          <p:cNvPr id="48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504825" y="260351"/>
            <a:ext cx="4067374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Optionale Zeile zur Anzeige des Kapitels</a:t>
            </a:r>
          </a:p>
        </p:txBody>
      </p:sp>
      <p:sp>
        <p:nvSpPr>
          <p:cNvPr id="12" name="Freeform 54"/>
          <p:cNvSpPr>
            <a:spLocks noEditPoints="1"/>
          </p:cNvSpPr>
          <p:nvPr userDrawn="1"/>
        </p:nvSpPr>
        <p:spPr bwMode="auto">
          <a:xfrm>
            <a:off x="8324642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587CE161-6918-45B8-92F4-F200090F1DEA}" type="datetime1">
              <a:rPr lang="de-DE" smtClean="0"/>
              <a:t>18.02.2020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206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Board Präsentatio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-1" y="6929"/>
            <a:ext cx="3813175" cy="4574596"/>
          </a:xfrm>
          <a:solidFill>
            <a:srgbClr val="CFE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Textmasterformat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4" hasCustomPrompt="1"/>
          </p:nvPr>
        </p:nvSpPr>
        <p:spPr>
          <a:xfrm>
            <a:off x="3813174" y="1"/>
            <a:ext cx="5332413" cy="5349875"/>
          </a:xfrm>
        </p:spPr>
        <p:txBody>
          <a:bodyPr anchor="ctr"/>
          <a:lstStyle>
            <a:lvl1pPr algn="ctr">
              <a:defRPr sz="14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4825" y="765498"/>
            <a:ext cx="5859463" cy="2088232"/>
          </a:xfrm>
        </p:spPr>
        <p:txBody>
          <a:bodyPr/>
          <a:lstStyle>
            <a:lvl1pPr>
              <a:defRPr lang="en-GB" sz="3600" b="1" kern="1200" cap="none" baseline="0" dirty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4824" y="2997746"/>
            <a:ext cx="3059113" cy="1528762"/>
          </a:xfrm>
          <a:prstGeom prst="rect">
            <a:avLst/>
          </a:prstGeom>
        </p:spPr>
        <p:txBody>
          <a:bodyPr tIns="10800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00" b="0" kern="1200" cap="none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defRPr sz="1200">
                <a:solidFill>
                  <a:srgbClr val="003781"/>
                </a:solidFill>
              </a:defRPr>
            </a:lvl3pPr>
            <a:lvl4pPr>
              <a:lnSpc>
                <a:spcPct val="100000"/>
              </a:lnSpc>
              <a:buAutoNum type="arabicPeriod"/>
              <a:defRPr sz="1200">
                <a:solidFill>
                  <a:srgbClr val="00378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003781"/>
                </a:solidFill>
              </a:defRPr>
            </a:lvl5pPr>
            <a:lvl6pPr>
              <a:defRPr>
                <a:solidFill>
                  <a:srgbClr val="003781"/>
                </a:solidFill>
              </a:defRPr>
            </a:lvl6pPr>
            <a:lvl7pPr>
              <a:defRPr>
                <a:solidFill>
                  <a:srgbClr val="003781"/>
                </a:solidFill>
              </a:defRPr>
            </a:lvl7pPr>
            <a:lvl8pPr>
              <a:defRPr>
                <a:solidFill>
                  <a:srgbClr val="003781"/>
                </a:solidFill>
              </a:defRPr>
            </a:lvl8pPr>
            <a:lvl9pPr>
              <a:defRPr>
                <a:solidFill>
                  <a:srgbClr val="003781"/>
                </a:solidFill>
              </a:defRPr>
            </a:lvl9pPr>
          </a:lstStyle>
          <a:p>
            <a:pPr lvl="0"/>
            <a:r>
              <a:rPr lang="de-DE" noProof="0" dirty="0"/>
              <a:t>Untertitel</a:t>
            </a:r>
          </a:p>
          <a:p>
            <a:pPr lvl="1"/>
            <a:r>
              <a:rPr lang="de-DE" noProof="0" dirty="0"/>
              <a:t>Text</a:t>
            </a:r>
          </a:p>
        </p:txBody>
      </p:sp>
      <p:pic>
        <p:nvPicPr>
          <p:cNvPr id="9" name="Bild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250" y="5843102"/>
            <a:ext cx="2034974" cy="508928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324322" y="6382122"/>
            <a:ext cx="144016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noProof="0" dirty="0"/>
          </a:p>
        </p:txBody>
      </p:sp>
    </p:spTree>
    <p:extLst>
      <p:ext uri="{BB962C8B-B14F-4D97-AF65-F5344CB8AC3E}">
        <p14:creationId xmlns:p14="http://schemas.microsoft.com/office/powerpoint/2010/main" val="2267040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nderforma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3"/>
          <p:cNvSpPr>
            <a:spLocks noGrp="1"/>
          </p:cNvSpPr>
          <p:nvPr>
            <p:ph type="body" sz="quarter" idx="23"/>
          </p:nvPr>
        </p:nvSpPr>
        <p:spPr>
          <a:xfrm>
            <a:off x="0" y="2552699"/>
            <a:ext cx="4314825" cy="3297003"/>
          </a:xfr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/>
              <a:t>Textmasterformat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04825" y="260351"/>
            <a:ext cx="4067374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Optionale Zeile zur Anzeige des Kapitels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04825" y="981522"/>
            <a:ext cx="3308350" cy="2536825"/>
          </a:xfrm>
        </p:spPr>
        <p:txBody>
          <a:bodyPr tIns="0" bIns="180000" anchor="b"/>
          <a:lstStyle>
            <a:lvl1pPr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 mit </a:t>
            </a:r>
            <a:r>
              <a:rPr lang="de-DE" noProof="0" dirty="0" err="1"/>
              <a:t>Textlauf</a:t>
            </a:r>
            <a:r>
              <a:rPr lang="de-DE" noProof="0" dirty="0"/>
              <a:t> von unten nach oben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/>
          </p:nvPr>
        </p:nvSpPr>
        <p:spPr>
          <a:xfrm>
            <a:off x="504825" y="3821113"/>
            <a:ext cx="3308349" cy="2549524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4314825" y="1030289"/>
            <a:ext cx="4329113" cy="5081587"/>
          </a:xfrm>
        </p:spPr>
        <p:txBody>
          <a:bodyPr anchor="ctr"/>
          <a:lstStyle>
            <a:lvl1pPr algn="ctr">
              <a:defRPr sz="14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14" name="Freeform 54"/>
          <p:cNvSpPr>
            <a:spLocks noEditPoints="1"/>
          </p:cNvSpPr>
          <p:nvPr userDrawn="1"/>
        </p:nvSpPr>
        <p:spPr bwMode="auto">
          <a:xfrm>
            <a:off x="8324642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3D25366-FECE-4658-8742-418ABC361F10}" type="datetime1">
              <a:rPr lang="de-DE" smtClean="0"/>
              <a:t>18.02.2020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1387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nderformat mit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6929"/>
            <a:ext cx="1273174" cy="5842775"/>
          </a:xfrm>
          <a:solidFill>
            <a:srgbClr val="E1C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4825" y="765499"/>
            <a:ext cx="5097463" cy="2304255"/>
          </a:xfrm>
        </p:spPr>
        <p:txBody>
          <a:bodyPr/>
          <a:lstStyle>
            <a:lvl1pPr>
              <a:defRPr lang="en-GB" sz="3600" b="1" kern="1200" cap="none" baseline="0" dirty="0">
                <a:solidFill>
                  <a:srgbClr val="5A398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573389" y="1021080"/>
            <a:ext cx="4572198" cy="5838508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06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3560763"/>
            <a:ext cx="4067968" cy="2288941"/>
          </a:xfrm>
          <a:prstGeom prst="rect">
            <a:avLst/>
          </a:prstGeom>
        </p:spPr>
        <p:txBody>
          <a:bodyPr rIns="180000"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600" cap="none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200">
                <a:solidFill>
                  <a:schemeClr val="tx1"/>
                </a:solidFill>
              </a:defRPr>
            </a:lvl6pPr>
            <a:lvl7pPr>
              <a:lnSpc>
                <a:spcPct val="100000"/>
              </a:lnSpc>
              <a:defRPr sz="1100">
                <a:solidFill>
                  <a:schemeClr val="tx1"/>
                </a:solidFill>
              </a:defRPr>
            </a:lvl7pPr>
            <a:lvl8pPr>
              <a:lnSpc>
                <a:spcPct val="100000"/>
              </a:lnSpc>
              <a:defRPr sz="1000">
                <a:solidFill>
                  <a:schemeClr val="tx1"/>
                </a:solidFill>
              </a:defRPr>
            </a:lvl8pPr>
            <a:lvl9pPr>
              <a:lnSpc>
                <a:spcPct val="100000"/>
              </a:lnSpc>
              <a:defRPr sz="7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11" name="Freeform 54"/>
          <p:cNvSpPr>
            <a:spLocks noEditPoints="1"/>
          </p:cNvSpPr>
          <p:nvPr userDrawn="1"/>
        </p:nvSpPr>
        <p:spPr bwMode="auto">
          <a:xfrm>
            <a:off x="8324642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F3E2875-1FD1-4170-BA52-E00030F000CF}" type="datetime1">
              <a:rPr lang="de-DE" noProof="0" smtClean="0"/>
              <a:t>18.02.2020</a:t>
            </a:fld>
            <a:endParaRPr lang="de-DE" noProof="0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2406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Inhal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1"/>
            <a:ext cx="7607300" cy="664632"/>
          </a:xfrm>
          <a:solidFill>
            <a:srgbClr val="F1F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Textmasterformat bearbeiten</a:t>
            </a: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4824" y="1530350"/>
            <a:ext cx="2554289" cy="4840175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4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3311525" y="1530350"/>
            <a:ext cx="2532064" cy="4840175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4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6103939" y="1530350"/>
            <a:ext cx="2540000" cy="4840175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4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04825" y="260351"/>
            <a:ext cx="4067374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15" name="Freeform 54"/>
          <p:cNvSpPr>
            <a:spLocks noEditPoints="1"/>
          </p:cNvSpPr>
          <p:nvPr userDrawn="1"/>
        </p:nvSpPr>
        <p:spPr bwMode="auto">
          <a:xfrm>
            <a:off x="8324642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90C7E490-5551-43AD-9544-288E9290F6E0}" type="datetime1">
              <a:rPr lang="de-DE" noProof="0" smtClean="0"/>
              <a:t>18.02.2020</a:t>
            </a:fld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159537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zeiliger Inhal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23"/>
          <p:cNvSpPr>
            <a:spLocks noGrp="1"/>
          </p:cNvSpPr>
          <p:nvPr>
            <p:ph type="body" sz="quarter" idx="29"/>
          </p:nvPr>
        </p:nvSpPr>
        <p:spPr>
          <a:xfrm>
            <a:off x="0" y="1"/>
            <a:ext cx="7607300" cy="664632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Textmasterformat bearbeiten</a:t>
            </a: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4825" y="4846174"/>
            <a:ext cx="2554288" cy="1524353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4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3311525" y="4846174"/>
            <a:ext cx="2532063" cy="1524353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4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6103938" y="4846174"/>
            <a:ext cx="2540000" cy="1524353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4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2" name="Inhaltsplatzhalter 13" descr="Spalte links" title="Spalte links"/>
          <p:cNvSpPr>
            <a:spLocks noGrp="1"/>
          </p:cNvSpPr>
          <p:nvPr>
            <p:ph sz="quarter" idx="19" hasCustomPrompt="1"/>
          </p:nvPr>
        </p:nvSpPr>
        <p:spPr>
          <a:xfrm>
            <a:off x="504825" y="1530706"/>
            <a:ext cx="2554288" cy="3050822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4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3" name="Inhaltsplatzhalter 15" descr="Spalte mitte" title="Spalte mitte"/>
          <p:cNvSpPr>
            <a:spLocks noGrp="1"/>
          </p:cNvSpPr>
          <p:nvPr>
            <p:ph sz="quarter" idx="20" hasCustomPrompt="1"/>
          </p:nvPr>
        </p:nvSpPr>
        <p:spPr>
          <a:xfrm>
            <a:off x="3311525" y="1530706"/>
            <a:ext cx="2532063" cy="3050822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4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5" name="Inhaltsplatzhalter 17" descr="Spalte rechts" title="Spalte rechts"/>
          <p:cNvSpPr>
            <a:spLocks noGrp="1"/>
          </p:cNvSpPr>
          <p:nvPr>
            <p:ph sz="quarter" idx="21" hasCustomPrompt="1"/>
          </p:nvPr>
        </p:nvSpPr>
        <p:spPr>
          <a:xfrm>
            <a:off x="6103938" y="1530706"/>
            <a:ext cx="2540000" cy="3050822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4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20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04825" y="260351"/>
            <a:ext cx="4067374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21" name="Freeform 54"/>
          <p:cNvSpPr>
            <a:spLocks noEditPoints="1"/>
          </p:cNvSpPr>
          <p:nvPr userDrawn="1"/>
        </p:nvSpPr>
        <p:spPr bwMode="auto">
          <a:xfrm>
            <a:off x="8324642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802AF7BB-BBA3-4B4D-8B4A-5ADE5AC70DF1}" type="datetime1">
              <a:rPr lang="de-DE" noProof="0" smtClean="0"/>
              <a:t>18.02.2020</a:t>
            </a:fld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89796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zeilig Bild und Inhal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1"/>
            <a:ext cx="7607300" cy="664632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Textmasterformat bearbeiten</a:t>
            </a: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4825" y="4089068"/>
            <a:ext cx="2554288" cy="1788998"/>
          </a:xfrm>
          <a:prstGeom prst="rect">
            <a:avLst/>
          </a:prstGeom>
        </p:spPr>
        <p:txBody>
          <a:bodyPr rIns="479988"/>
          <a:lstStyle>
            <a:lvl1pPr>
              <a:lnSpc>
                <a:spcPts val="1920"/>
              </a:lnSpc>
              <a:spcAft>
                <a:spcPts val="0"/>
              </a:spcAft>
              <a:defRPr lang="en-GB" sz="14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3311525" y="4089068"/>
            <a:ext cx="2532063" cy="1788998"/>
          </a:xfrm>
          <a:prstGeom prst="rect">
            <a:avLst/>
          </a:prstGeom>
        </p:spPr>
        <p:txBody>
          <a:bodyPr rIns="479988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4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6103938" y="4089068"/>
            <a:ext cx="2540000" cy="1788998"/>
          </a:xfrm>
          <a:prstGeom prst="rect">
            <a:avLst/>
          </a:prstGeom>
        </p:spPr>
        <p:txBody>
          <a:bodyPr rIns="479988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4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 hasCustomPrompt="1"/>
          </p:nvPr>
        </p:nvSpPr>
        <p:spPr>
          <a:xfrm>
            <a:off x="504825" y="1540013"/>
            <a:ext cx="2554288" cy="2047291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3" hasCustomPrompt="1"/>
          </p:nvPr>
        </p:nvSpPr>
        <p:spPr>
          <a:xfrm>
            <a:off x="3311525" y="1540013"/>
            <a:ext cx="2532063" cy="2047291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24" hasCustomPrompt="1"/>
          </p:nvPr>
        </p:nvSpPr>
        <p:spPr>
          <a:xfrm>
            <a:off x="6103938" y="1540013"/>
            <a:ext cx="2540000" cy="2047291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04825" y="260351"/>
            <a:ext cx="4067374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21" name="Freeform 54"/>
          <p:cNvSpPr>
            <a:spLocks noEditPoints="1"/>
          </p:cNvSpPr>
          <p:nvPr userDrawn="1"/>
        </p:nvSpPr>
        <p:spPr bwMode="auto">
          <a:xfrm>
            <a:off x="8324642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55040173-08C2-474D-9FEA-4F8976AE6717}" type="datetime1">
              <a:rPr lang="de-DE" noProof="0" smtClean="0"/>
              <a:t>18.02.2020</a:t>
            </a:fld>
            <a:endParaRPr lang="de-DE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67366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zeilig Bild und Inhalt 4-spaltig Typ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1"/>
            <a:ext cx="7607300" cy="664632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Textmasterformat bearbeiten</a:t>
            </a: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4826" y="3830775"/>
            <a:ext cx="1784350" cy="2047291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4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2547938" y="1538114"/>
            <a:ext cx="1766887" cy="2047291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4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4565595" y="3830775"/>
            <a:ext cx="1798694" cy="2047291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4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 hasCustomPrompt="1"/>
          </p:nvPr>
        </p:nvSpPr>
        <p:spPr>
          <a:xfrm>
            <a:off x="504826" y="1540011"/>
            <a:ext cx="1784350" cy="1788998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3" hasCustomPrompt="1"/>
          </p:nvPr>
        </p:nvSpPr>
        <p:spPr>
          <a:xfrm>
            <a:off x="2547938" y="3831139"/>
            <a:ext cx="1766887" cy="1788998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24" hasCustomPrompt="1"/>
          </p:nvPr>
        </p:nvSpPr>
        <p:spPr>
          <a:xfrm>
            <a:off x="4565595" y="1540011"/>
            <a:ext cx="1798694" cy="1788998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15" name="Inhaltsplatzhalter 17" descr="Spalte rechts" title="Spalte rechts"/>
          <p:cNvSpPr>
            <a:spLocks noGrp="1"/>
          </p:cNvSpPr>
          <p:nvPr>
            <p:ph sz="quarter" idx="25" hasCustomPrompt="1"/>
          </p:nvPr>
        </p:nvSpPr>
        <p:spPr>
          <a:xfrm>
            <a:off x="6611939" y="1538114"/>
            <a:ext cx="1778000" cy="2047291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4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7" name="Bildplatzhalt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611939" y="3831139"/>
            <a:ext cx="1777999" cy="1788998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04825" y="260351"/>
            <a:ext cx="4067374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22" name="Freeform 54"/>
          <p:cNvSpPr>
            <a:spLocks noEditPoints="1"/>
          </p:cNvSpPr>
          <p:nvPr userDrawn="1"/>
        </p:nvSpPr>
        <p:spPr bwMode="auto">
          <a:xfrm>
            <a:off x="8324642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013FFF0E-BEB6-4FD2-9300-BAE985DEC3C3}" type="datetime1">
              <a:rPr lang="de-DE" noProof="0" smtClean="0"/>
              <a:t>18.02.2020</a:t>
            </a:fld>
            <a:endParaRPr lang="de-DE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34830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zeilig Bild und Inhalt 4-spaltig Typ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1"/>
            <a:ext cx="7607300" cy="664632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Textmasterformat bearbeiten</a:t>
            </a: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4826" y="3830400"/>
            <a:ext cx="1784350" cy="2047291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4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2547938" y="3830400"/>
            <a:ext cx="1766887" cy="2047291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4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4565595" y="3830400"/>
            <a:ext cx="1798694" cy="2047291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4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 hasCustomPrompt="1"/>
          </p:nvPr>
        </p:nvSpPr>
        <p:spPr>
          <a:xfrm>
            <a:off x="504826" y="1540800"/>
            <a:ext cx="1784350" cy="1788998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3" hasCustomPrompt="1"/>
          </p:nvPr>
        </p:nvSpPr>
        <p:spPr>
          <a:xfrm>
            <a:off x="2547938" y="1540800"/>
            <a:ext cx="1766887" cy="1788998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24" hasCustomPrompt="1"/>
          </p:nvPr>
        </p:nvSpPr>
        <p:spPr>
          <a:xfrm>
            <a:off x="4565595" y="1540800"/>
            <a:ext cx="1798694" cy="1788998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15" name="Inhaltsplatzhalter 17" descr="Spalte rechts" title="Spalte rechts"/>
          <p:cNvSpPr>
            <a:spLocks noGrp="1"/>
          </p:cNvSpPr>
          <p:nvPr>
            <p:ph sz="quarter" idx="25" hasCustomPrompt="1"/>
          </p:nvPr>
        </p:nvSpPr>
        <p:spPr>
          <a:xfrm>
            <a:off x="6611939" y="3830400"/>
            <a:ext cx="1778000" cy="2047291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4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7" name="Bildplatzhalt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611939" y="1540800"/>
            <a:ext cx="1777999" cy="1788998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04825" y="260351"/>
            <a:ext cx="4067374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22" name="Freeform 54"/>
          <p:cNvSpPr>
            <a:spLocks noEditPoints="1"/>
          </p:cNvSpPr>
          <p:nvPr userDrawn="1"/>
        </p:nvSpPr>
        <p:spPr bwMode="auto">
          <a:xfrm>
            <a:off x="8324642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8E84AC53-0775-458F-8051-971865A44E8D}" type="datetime1">
              <a:rPr lang="de-DE" noProof="0" smtClean="0"/>
              <a:t>18.02.2020</a:t>
            </a:fld>
            <a:endParaRPr lang="de-DE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38503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JOBS\19_DMCGROUP\PP_AKTUELL_2014\RES\16zu9_Grid_PNG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905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Überschrift und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1"/>
            <a:ext cx="7607300" cy="664632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Textmasterformat bearbeiten</a:t>
            </a: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04825" y="260351"/>
            <a:ext cx="4067374" cy="155575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12" name="Freeform 54"/>
          <p:cNvSpPr>
            <a:spLocks noEditPoints="1"/>
          </p:cNvSpPr>
          <p:nvPr userDrawn="1"/>
        </p:nvSpPr>
        <p:spPr bwMode="auto">
          <a:xfrm>
            <a:off x="8324642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B0B76A45-EE22-4916-8337-473E2802E4AE}" type="datetime1">
              <a:rPr lang="de-DE" noProof="0" smtClean="0"/>
              <a:t>18.02.2020</a:t>
            </a:fld>
            <a:endParaRPr lang="de-DE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5855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5341939" y="6929"/>
            <a:ext cx="3302000" cy="4839244"/>
          </a:xfrm>
          <a:solidFill>
            <a:srgbClr val="EFE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Textmasterformat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5341937" cy="6352030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2288" y="3308350"/>
            <a:ext cx="3041650" cy="1561604"/>
          </a:xfrm>
          <a:prstGeom prst="rect">
            <a:avLst/>
          </a:prstGeom>
        </p:spPr>
        <p:txBody>
          <a:bodyPr rIns="18000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  <a:p>
            <a:pPr lvl="1"/>
            <a:r>
              <a:rPr lang="de-DE" noProof="0" dirty="0"/>
              <a:t>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073526" y="765498"/>
            <a:ext cx="4570414" cy="2520280"/>
          </a:xfrm>
        </p:spPr>
        <p:txBody>
          <a:bodyPr/>
          <a:lstStyle>
            <a:lvl1pPr>
              <a:defRPr sz="3600">
                <a:solidFill>
                  <a:srgbClr val="007D8C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pic>
        <p:nvPicPr>
          <p:cNvPr id="8" name="Bild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250" y="5843102"/>
            <a:ext cx="2034974" cy="508928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324322" y="6382122"/>
            <a:ext cx="144016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noProof="0" dirty="0"/>
          </a:p>
        </p:txBody>
      </p:sp>
    </p:spTree>
    <p:extLst>
      <p:ext uri="{BB962C8B-B14F-4D97-AF65-F5344CB8AC3E}">
        <p14:creationId xmlns:p14="http://schemas.microsoft.com/office/powerpoint/2010/main" val="363416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5341939" y="6929"/>
            <a:ext cx="3302000" cy="4839244"/>
          </a:xfrm>
          <a:solidFill>
            <a:srgbClr val="CFE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Textmasterformat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5341937" cy="6352030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2288" y="3308350"/>
            <a:ext cx="3041650" cy="1561604"/>
          </a:xfrm>
          <a:prstGeom prst="rect">
            <a:avLst/>
          </a:prstGeom>
        </p:spPr>
        <p:txBody>
          <a:bodyPr rIns="18000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  <a:p>
            <a:pPr lvl="1"/>
            <a:r>
              <a:rPr lang="de-DE" noProof="0" dirty="0"/>
              <a:t>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813175" y="765498"/>
            <a:ext cx="4830764" cy="252028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pic>
        <p:nvPicPr>
          <p:cNvPr id="8" name="Bild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250" y="5843102"/>
            <a:ext cx="2034974" cy="508928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324322" y="6382122"/>
            <a:ext cx="144016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noProof="0" dirty="0"/>
          </a:p>
        </p:txBody>
      </p:sp>
    </p:spTree>
    <p:extLst>
      <p:ext uri="{BB962C8B-B14F-4D97-AF65-F5344CB8AC3E}">
        <p14:creationId xmlns:p14="http://schemas.microsoft.com/office/powerpoint/2010/main" val="361010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3"/>
          <p:cNvSpPr>
            <a:spLocks noGrp="1"/>
          </p:cNvSpPr>
          <p:nvPr>
            <p:ph type="body" sz="quarter" idx="18"/>
          </p:nvPr>
        </p:nvSpPr>
        <p:spPr>
          <a:xfrm>
            <a:off x="-1" y="1"/>
            <a:ext cx="3813175" cy="6364287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Textmasterformat bearbeiten</a:t>
            </a:r>
          </a:p>
        </p:txBody>
      </p:sp>
      <p:sp>
        <p:nvSpPr>
          <p:cNvPr id="8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3813175" y="6929"/>
            <a:ext cx="3560763" cy="4573009"/>
          </a:xfrm>
          <a:solidFill>
            <a:srgbClr val="D4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4824" y="3314700"/>
            <a:ext cx="3059113" cy="20593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  <a:p>
            <a:pPr lvl="1"/>
            <a:r>
              <a:rPr lang="de-DE" noProof="0" dirty="0"/>
              <a:t>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4825" y="765498"/>
            <a:ext cx="5859463" cy="2304256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pic>
        <p:nvPicPr>
          <p:cNvPr id="9" name="Bild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250" y="5843102"/>
            <a:ext cx="2034974" cy="5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1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3"/>
          <p:cNvSpPr>
            <a:spLocks noGrp="1"/>
          </p:cNvSpPr>
          <p:nvPr>
            <p:ph type="body" sz="quarter" idx="18"/>
          </p:nvPr>
        </p:nvSpPr>
        <p:spPr>
          <a:xfrm>
            <a:off x="-1" y="1"/>
            <a:ext cx="3813175" cy="6352029"/>
          </a:xfrm>
          <a:solidFill>
            <a:srgbClr val="496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Textmasterformat bearbeiten</a:t>
            </a:r>
          </a:p>
        </p:txBody>
      </p:sp>
      <p:sp>
        <p:nvSpPr>
          <p:cNvPr id="8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3813175" y="6929"/>
            <a:ext cx="3560763" cy="4573009"/>
          </a:xfrm>
          <a:solidFill>
            <a:srgbClr val="CA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4824" y="3314700"/>
            <a:ext cx="3059113" cy="205931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cap="none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  <a:p>
            <a:pPr lvl="1"/>
            <a:r>
              <a:rPr lang="de-DE" noProof="0" dirty="0"/>
              <a:t>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4825" y="765498"/>
            <a:ext cx="5859463" cy="2304256"/>
          </a:xfrm>
        </p:spPr>
        <p:txBody>
          <a:bodyPr/>
          <a:lstStyle>
            <a:lvl1pPr>
              <a:defRPr sz="3600">
                <a:solidFill>
                  <a:schemeClr val="accent5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pic>
        <p:nvPicPr>
          <p:cNvPr id="9" name="Bild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250" y="5843102"/>
            <a:ext cx="2034974" cy="5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4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6929"/>
            <a:ext cx="1273174" cy="5842775"/>
          </a:xfrm>
          <a:solidFill>
            <a:srgbClr val="D7D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Textmasterformat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09938" y="1030288"/>
            <a:ext cx="5334000" cy="4819416"/>
          </a:xfrm>
          <a:prstGeom prst="rect">
            <a:avLst/>
          </a:prstGeom>
        </p:spPr>
        <p:txBody>
          <a:bodyPr wrap="square" tIns="0"/>
          <a:lstStyle>
            <a:lvl1pPr marL="0" algn="l" defTabSz="1219170" rtl="0" eaLnBrk="1" latinLnBrk="0" hangingPunct="1">
              <a:spcAft>
                <a:spcPts val="4800"/>
              </a:spcAft>
              <a:defRPr lang="de-DE" sz="1600" b="1" kern="1200" cap="none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01</a:t>
            </a:r>
          </a:p>
          <a:p>
            <a:pPr marL="0" marR="0" lvl="1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02</a:t>
            </a:r>
          </a:p>
          <a:p>
            <a:pPr marL="0" marR="0" lvl="2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03</a:t>
            </a:r>
          </a:p>
          <a:p>
            <a:pPr marL="0" marR="0" lvl="3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04</a:t>
            </a:r>
          </a:p>
          <a:p>
            <a:pPr marL="0" marR="0" lvl="4" indent="0" algn="l" defTabSz="1219170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05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4000" y="768350"/>
            <a:ext cx="2678046" cy="4389636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11" name="Freeform 54"/>
          <p:cNvSpPr>
            <a:spLocks noEditPoints="1"/>
          </p:cNvSpPr>
          <p:nvPr userDrawn="1"/>
        </p:nvSpPr>
        <p:spPr bwMode="auto">
          <a:xfrm>
            <a:off x="8324642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27C36CD-E7CA-4B6E-9B70-659F651F21A0}" type="datetime1">
              <a:rPr lang="de-DE" noProof="0" smtClean="0"/>
              <a:t>18.02.2020</a:t>
            </a:fld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6513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 mit Freiste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2552700"/>
            <a:ext cx="4314825" cy="3325366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Textmasterformat bearbeiten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4314825" y="1530705"/>
            <a:ext cx="4830762" cy="4839820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14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4" y="3560763"/>
            <a:ext cx="3562351" cy="2288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600" cap="none" baseline="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  <a:lvl6pPr>
              <a:lnSpc>
                <a:spcPct val="100000"/>
              </a:lnSpc>
              <a:defRPr sz="1200"/>
            </a:lvl6pPr>
            <a:lvl7pPr>
              <a:lnSpc>
                <a:spcPct val="100000"/>
              </a:lnSpc>
              <a:defRPr sz="1200"/>
            </a:lvl7pPr>
            <a:lvl8pPr>
              <a:lnSpc>
                <a:spcPct val="100000"/>
              </a:lnSpc>
              <a:defRPr sz="1100"/>
            </a:lvl8pPr>
            <a:lvl9pPr>
              <a:lnSpc>
                <a:spcPct val="100000"/>
              </a:lnSpc>
              <a:defRPr sz="800"/>
            </a:lvl9pPr>
          </a:lstStyle>
          <a:p>
            <a:pPr lvl="0"/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04824" y="0"/>
            <a:ext cx="5859464" cy="3308349"/>
          </a:xfrm>
        </p:spPr>
        <p:txBody>
          <a:bodyPr tIns="216000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13" name="Freeform 54"/>
          <p:cNvSpPr>
            <a:spLocks noEditPoints="1"/>
          </p:cNvSpPr>
          <p:nvPr userDrawn="1"/>
        </p:nvSpPr>
        <p:spPr bwMode="auto">
          <a:xfrm>
            <a:off x="8324642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0956948-2691-4BD7-8B27-BB5218F78FF8}" type="datetime1">
              <a:rPr lang="de-DE" noProof="0" smtClean="0"/>
              <a:t>18.02.2020</a:t>
            </a:fld>
            <a:endParaRPr lang="de-DE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5844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0" y="6929"/>
            <a:ext cx="3816480" cy="5842775"/>
          </a:xfrm>
          <a:solidFill>
            <a:srgbClr val="EFE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0" dirty="0" smtClean="0"/>
            </a:lvl1pPr>
          </a:lstStyle>
          <a:p>
            <a:pPr lvl="0" algn="ctr"/>
            <a:r>
              <a:rPr lang="de-DE" noProof="0"/>
              <a:t>Textmasterformat bearbeiten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3815425" y="1028701"/>
            <a:ext cx="5330162" cy="5341826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14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4" y="3560763"/>
            <a:ext cx="3059113" cy="228894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600" cap="none" baseline="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  <a:lvl6pPr>
              <a:lnSpc>
                <a:spcPct val="100000"/>
              </a:lnSpc>
              <a:defRPr sz="1200"/>
            </a:lvl6pPr>
            <a:lvl7pPr>
              <a:lnSpc>
                <a:spcPct val="100000"/>
              </a:lnSpc>
              <a:defRPr sz="1200"/>
            </a:lvl7pPr>
            <a:lvl8pPr>
              <a:lnSpc>
                <a:spcPct val="100000"/>
              </a:lnSpc>
              <a:defRPr sz="1100"/>
            </a:lvl8pPr>
            <a:lvl9pPr>
              <a:lnSpc>
                <a:spcPct val="100000"/>
              </a:lnSpc>
              <a:defRPr sz="800"/>
            </a:lvl9pPr>
          </a:lstStyle>
          <a:p>
            <a:pPr lvl="0"/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04825" y="0"/>
            <a:ext cx="5859463" cy="3308351"/>
          </a:xfrm>
        </p:spPr>
        <p:txBody>
          <a:bodyPr tIns="216000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13" name="Freeform 54"/>
          <p:cNvSpPr>
            <a:spLocks noEditPoints="1"/>
          </p:cNvSpPr>
          <p:nvPr userDrawn="1"/>
        </p:nvSpPr>
        <p:spPr bwMode="auto">
          <a:xfrm>
            <a:off x="8324642" y="260709"/>
            <a:ext cx="308874" cy="309978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  <a:ex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9283854-3974-4686-B267-AEC5C7E02876}" type="datetime1">
              <a:rPr lang="de-DE" noProof="0" smtClean="0"/>
              <a:t>18.02.2020</a:t>
            </a:fld>
            <a:endParaRPr lang="de-DE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3500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 descr="Standard-Headline" title="Standard-Headline"/>
          <p:cNvSpPr>
            <a:spLocks noGrp="1"/>
          </p:cNvSpPr>
          <p:nvPr>
            <p:ph type="title"/>
          </p:nvPr>
        </p:nvSpPr>
        <p:spPr>
          <a:xfrm>
            <a:off x="501927" y="444427"/>
            <a:ext cx="6865661" cy="32392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de-DE" noProof="0" dirty="0"/>
              <a:t>Überschrift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02627" y="6369051"/>
            <a:ext cx="4085053" cy="125351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Name des Dokuments | Abteilung | Verfasser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45202" y="6493950"/>
            <a:ext cx="399663" cy="36563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83" name="Gerade Verbindung 182"/>
          <p:cNvCxnSpPr/>
          <p:nvPr/>
        </p:nvCxnSpPr>
        <p:spPr>
          <a:xfrm>
            <a:off x="4572794" y="-216000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Gerade Verbindung 183"/>
          <p:cNvCxnSpPr/>
          <p:nvPr/>
        </p:nvCxnSpPr>
        <p:spPr>
          <a:xfrm>
            <a:off x="502628" y="-217905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Gerade Verbindung 184"/>
          <p:cNvCxnSpPr/>
          <p:nvPr/>
        </p:nvCxnSpPr>
        <p:spPr>
          <a:xfrm>
            <a:off x="2546816" y="-206475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Gerade Verbindung 185"/>
          <p:cNvCxnSpPr/>
          <p:nvPr/>
        </p:nvCxnSpPr>
        <p:spPr>
          <a:xfrm>
            <a:off x="6609676" y="-213831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Gerade Verbindung 186"/>
          <p:cNvCxnSpPr/>
          <p:nvPr/>
        </p:nvCxnSpPr>
        <p:spPr>
          <a:xfrm>
            <a:off x="8645566" y="-202665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501927" y="6494401"/>
            <a:ext cx="111853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Allianz </a:t>
            </a:r>
            <a:endParaRPr lang="de-DE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8" name="Gerade Verbindung 117"/>
          <p:cNvCxnSpPr/>
          <p:nvPr/>
        </p:nvCxnSpPr>
        <p:spPr>
          <a:xfrm flipH="1">
            <a:off x="-235201" y="1273175"/>
            <a:ext cx="162067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501927" y="1274400"/>
            <a:ext cx="8142011" cy="48374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01</a:t>
            </a:r>
          </a:p>
          <a:p>
            <a:pPr lvl="1"/>
            <a:r>
              <a:rPr lang="de-DE" dirty="0"/>
              <a:t>02</a:t>
            </a:r>
          </a:p>
          <a:p>
            <a:pPr lvl="2"/>
            <a:r>
              <a:rPr lang="de-DE" dirty="0"/>
              <a:t>03</a:t>
            </a:r>
          </a:p>
          <a:p>
            <a:pPr lvl="3"/>
            <a:r>
              <a:rPr lang="de-DE" dirty="0"/>
              <a:t>04</a:t>
            </a:r>
          </a:p>
          <a:p>
            <a:pPr lvl="4"/>
            <a:r>
              <a:rPr lang="de-DE" dirty="0"/>
              <a:t>05</a:t>
            </a:r>
          </a:p>
          <a:p>
            <a:pPr lvl="5"/>
            <a:r>
              <a:rPr lang="de-DE" dirty="0"/>
              <a:t>06</a:t>
            </a:r>
          </a:p>
          <a:p>
            <a:pPr lvl="6"/>
            <a:r>
              <a:rPr lang="de-DE" dirty="0"/>
              <a:t>07</a:t>
            </a:r>
          </a:p>
          <a:p>
            <a:pPr lvl="7"/>
            <a:r>
              <a:rPr lang="de-DE" dirty="0"/>
              <a:t>08</a:t>
            </a:r>
          </a:p>
          <a:p>
            <a:pPr lvl="8"/>
            <a:r>
              <a:rPr lang="de-DE" dirty="0"/>
              <a:t>09</a:t>
            </a:r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2"/>
          </p:nvPr>
        </p:nvSpPr>
        <p:spPr>
          <a:xfrm>
            <a:off x="972394" y="6494399"/>
            <a:ext cx="1691060" cy="1231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0B76A45-EE22-4916-8337-473E2802E4AE}" type="datetime1">
              <a:rPr lang="de-DE" smtClean="0"/>
              <a:t>18.02.2020</a:t>
            </a:fld>
            <a:endParaRPr lang="de-DE" dirty="0"/>
          </a:p>
        </p:txBody>
      </p:sp>
      <p:cxnSp>
        <p:nvCxnSpPr>
          <p:cNvPr id="20" name="Gerade Verbindung 19"/>
          <p:cNvCxnSpPr/>
          <p:nvPr/>
        </p:nvCxnSpPr>
        <p:spPr>
          <a:xfrm flipH="1">
            <a:off x="-235201" y="1529080"/>
            <a:ext cx="162067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>
            <a:off x="4572093" y="6893798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501927" y="6891893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>
            <a:off x="2546115" y="6903323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6608975" y="6895967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8644865" y="6907133"/>
            <a:ext cx="0" cy="162018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68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4" r:id="rId2"/>
    <p:sldLayoutId id="2147483740" r:id="rId3"/>
    <p:sldLayoutId id="2147483772" r:id="rId4"/>
    <p:sldLayoutId id="2147483702" r:id="rId5"/>
    <p:sldLayoutId id="2147483771" r:id="rId6"/>
    <p:sldLayoutId id="2147483706" r:id="rId7"/>
    <p:sldLayoutId id="2147483710" r:id="rId8"/>
    <p:sldLayoutId id="2147483708" r:id="rId9"/>
    <p:sldLayoutId id="2147483714" r:id="rId10"/>
    <p:sldLayoutId id="2147483716" r:id="rId11"/>
    <p:sldLayoutId id="2147483745" r:id="rId12"/>
    <p:sldLayoutId id="2147483768" r:id="rId13"/>
    <p:sldLayoutId id="2147483769" r:id="rId14"/>
    <p:sldLayoutId id="2147483762" r:id="rId15"/>
    <p:sldLayoutId id="2147483770" r:id="rId16"/>
    <p:sldLayoutId id="2147483766" r:id="rId17"/>
    <p:sldLayoutId id="2147483739" r:id="rId18"/>
    <p:sldLayoutId id="2147483719" r:id="rId19"/>
    <p:sldLayoutId id="2147483767" r:id="rId20"/>
    <p:sldLayoutId id="2147483748" r:id="rId21"/>
    <p:sldLayoutId id="2147483724" r:id="rId22"/>
    <p:sldLayoutId id="2147483725" r:id="rId23"/>
    <p:sldLayoutId id="2147483726" r:id="rId24"/>
    <p:sldLayoutId id="2147483729" r:id="rId25"/>
    <p:sldLayoutId id="2147483742" r:id="rId26"/>
    <p:sldLayoutId id="2147483733" r:id="rId27"/>
    <p:sldLayoutId id="2147483773" r:id="rId28"/>
  </p:sldLayoutIdLst>
  <p:hf hdr="0"/>
  <p:txStyles>
    <p:titleStyle>
      <a:lvl1pPr algn="l" defTabSz="1219170" rtl="0" eaLnBrk="1" latinLnBrk="0" hangingPunct="1">
        <a:spcBef>
          <a:spcPct val="0"/>
        </a:spcBef>
        <a:buNone/>
        <a:defRPr sz="26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600" b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179388" marR="0" indent="-179388" algn="l" defTabSz="1219170" rtl="0" eaLnBrk="1" fontAlgn="auto" latinLnBrk="0" hangingPunct="1">
        <a:lnSpc>
          <a:spcPct val="100000"/>
        </a:lnSpc>
        <a:spcBef>
          <a:spcPts val="200"/>
        </a:spcBef>
        <a:spcAft>
          <a:spcPts val="200"/>
        </a:spcAft>
        <a:buClrTx/>
        <a:buSzTx/>
        <a:buFont typeface="Arial" panose="020B0604020202020204" pitchFamily="34" charset="0"/>
        <a:buChar char="•"/>
        <a:tabLst/>
        <a:defRPr lang="en-GB" sz="16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4013" indent="-179388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237061" indent="-237061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1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9388" indent="-179388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22764" indent="-122764" algn="l" defTabSz="121917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+mj-lt"/>
        <a:buAutoNum type="arabicParenR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svg"/><Relationship Id="rId5" Type="http://schemas.openxmlformats.org/officeDocument/2006/relationships/image" Target="../media/image6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6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665BB029-26FE-48A7-B0A8-99CC47E3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9" t="11943" r="17772" b="151"/>
          <a:stretch/>
        </p:blipFill>
        <p:spPr>
          <a:xfrm>
            <a:off x="3813174" y="0"/>
            <a:ext cx="5332414" cy="5349874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E1F9B28B-EDB7-44FD-9ACC-850F6DB42A8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-1" y="6929"/>
            <a:ext cx="3813175" cy="4574596"/>
          </a:xfrm>
          <a:solidFill>
            <a:srgbClr val="C1EBFB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Betriebliche Einkommensvorsorge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Als Arbeitgeber für alle Fälle vorbereitet </a:t>
            </a:r>
            <a:r>
              <a:rPr lang="de-DE" dirty="0" smtClean="0"/>
              <a:t>sein</a:t>
            </a:r>
          </a:p>
          <a:p>
            <a:endParaRPr lang="de-DE" dirty="0"/>
          </a:p>
          <a:p>
            <a:r>
              <a:rPr lang="de-DE" sz="1100" dirty="0"/>
              <a:t>Stand: </a:t>
            </a:r>
            <a:r>
              <a:rPr lang="de-DE" sz="1100" dirty="0" smtClean="0"/>
              <a:t>Februar 2020</a:t>
            </a:r>
            <a:r>
              <a:rPr lang="de-DE" sz="1100" dirty="0"/>
              <a:t/>
            </a:r>
            <a:br>
              <a:rPr lang="de-DE" sz="1100" dirty="0"/>
            </a:br>
            <a:r>
              <a:rPr lang="de-DE" sz="1100" dirty="0"/>
              <a:t>Allianz Lebensversicherungs-AG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44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D98E9408-B413-4F4C-898D-E3C8FAF2D6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8" b="18741"/>
          <a:stretch/>
        </p:blipFill>
        <p:spPr>
          <a:xfrm>
            <a:off x="0" y="1919176"/>
            <a:ext cx="9145588" cy="4940411"/>
          </a:xfrm>
          <a:prstGeom prst="rect">
            <a:avLst/>
          </a:prstGeom>
        </p:spPr>
      </p:pic>
      <p:sp>
        <p:nvSpPr>
          <p:cNvPr id="4" name="Textplatzhalter 13"/>
          <p:cNvSpPr>
            <a:spLocks noGrp="1"/>
          </p:cNvSpPr>
          <p:nvPr>
            <p:ph type="body" sz="quarter" idx="19"/>
          </p:nvPr>
        </p:nvSpPr>
        <p:spPr>
          <a:xfrm>
            <a:off x="0" y="1"/>
            <a:ext cx="7607300" cy="664632"/>
          </a:xfrm>
          <a:solidFill>
            <a:srgbClr val="C1EBFB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01927" y="444427"/>
            <a:ext cx="8142011" cy="323923"/>
          </a:xfrm>
        </p:spPr>
        <p:txBody>
          <a:bodyPr/>
          <a:lstStyle/>
          <a:p>
            <a:r>
              <a:rPr lang="de-DE" dirty="0"/>
              <a:t>Starke bEKV – flexible Handlungsoptionen</a:t>
            </a:r>
            <a:br>
              <a:rPr lang="de-DE" dirty="0"/>
            </a:br>
            <a:r>
              <a:rPr lang="de-DE" dirty="0"/>
              <a:t>und klare Prozesse</a:t>
            </a:r>
          </a:p>
        </p:txBody>
      </p:sp>
      <p:sp>
        <p:nvSpPr>
          <p:cNvPr id="26" name="Textfeld 25" hidden="1">
            <a:extLst>
              <a:ext uri="{FF2B5EF4-FFF2-40B4-BE49-F238E27FC236}">
                <a16:creationId xmlns:a16="http://schemas.microsoft.com/office/drawing/2014/main" xmlns="" id="{F880E129-B5D2-4121-95A6-16A90045F3F0}"/>
              </a:ext>
            </a:extLst>
          </p:cNvPr>
          <p:cNvSpPr txBox="1"/>
          <p:nvPr/>
        </p:nvSpPr>
        <p:spPr>
          <a:xfrm>
            <a:off x="504825" y="1539875"/>
            <a:ext cx="3707929" cy="4454278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Karrieresprünge, Heirat oder Geburt eines Kindes</a:t>
            </a:r>
            <a:r>
              <a:rPr lang="de-DE" sz="1400" baseline="30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1</a:t>
            </a:r>
            <a:r>
              <a:rPr lang="de-DE" sz="1400" b="1" dirty="0">
                <a:solidFill>
                  <a:schemeClr val="tx2"/>
                </a:solidFill>
              </a:rPr>
              <a:t>: Durch anlassabhängige Erhöhungsoptionen den Versicherungsschutz ohne Risikoprüfung optimieren</a:t>
            </a:r>
          </a:p>
          <a:p>
            <a:endParaRPr lang="de-DE" sz="1400" b="1" dirty="0">
              <a:solidFill>
                <a:schemeClr val="tx2"/>
              </a:solidFill>
            </a:endParaRPr>
          </a:p>
          <a:p>
            <a:pPr marL="0" lvl="1"/>
            <a:r>
              <a:rPr lang="de-DE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So einfach lässt sich der Versicherungsschutz bis zum 45. Geburtstag erhöhen</a:t>
            </a:r>
            <a:r>
              <a:rPr lang="de-DE" sz="1400" baseline="30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2</a:t>
            </a:r>
            <a:r>
              <a:rPr lang="de-DE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Innerhalb von 12 Monaten das Ereignis anzeigen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Gewünschte Rentenerhöhung mitteilen:</a:t>
            </a:r>
          </a:p>
          <a:p>
            <a:pPr marL="895335" lvl="2" indent="-285750">
              <a:buFont typeface="Symbol" panose="05050102010706020507" pitchFamily="18" charset="2"/>
              <a:buChar char="-"/>
            </a:pPr>
            <a:r>
              <a:rPr lang="de-DE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Mindestens um 600 EUR p.a.</a:t>
            </a:r>
          </a:p>
          <a:p>
            <a:pPr marL="895335" lvl="2" indent="-285750">
              <a:buFont typeface="Symbol" panose="05050102010706020507" pitchFamily="18" charset="2"/>
              <a:buChar char="-"/>
            </a:pPr>
            <a:r>
              <a:rPr lang="de-DE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Maximal um 6.000 EUR p.a.</a:t>
            </a:r>
          </a:p>
          <a:p>
            <a:pPr marL="895335" lvl="2" indent="-285750">
              <a:buFont typeface="Symbol" panose="05050102010706020507" pitchFamily="18" charset="2"/>
              <a:buChar char="-"/>
            </a:pPr>
            <a:r>
              <a:rPr lang="de-DE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Bei mehreren Verträgen dürfen alle Erhöhungen 12.000 EUR nicht übersteigen</a:t>
            </a:r>
          </a:p>
          <a:p>
            <a:pPr marL="609585" lvl="2"/>
            <a:endParaRPr lang="de-DE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609585" lvl="2"/>
            <a:r>
              <a:rPr lang="de-DE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/>
            </a:r>
            <a:br>
              <a:rPr lang="de-DE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</a:br>
            <a:endParaRPr lang="de-DE" sz="1400" dirty="0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xmlns="" id="{94D08CED-836C-40D4-BA6D-39645DC572D0}"/>
              </a:ext>
            </a:extLst>
          </p:cNvPr>
          <p:cNvSpPr txBox="1"/>
          <p:nvPr/>
        </p:nvSpPr>
        <p:spPr>
          <a:xfrm>
            <a:off x="432000" y="1440000"/>
            <a:ext cx="8139113" cy="360850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r>
              <a:rPr lang="de-DE" sz="1400" b="1" dirty="0">
                <a:solidFill>
                  <a:schemeClr val="tx2"/>
                </a:solidFill>
              </a:rPr>
              <a:t>Was wäre wenn mein Mitarbeiter …</a:t>
            </a:r>
          </a:p>
        </p:txBody>
      </p:sp>
      <p:sp>
        <p:nvSpPr>
          <p:cNvPr id="39" name="Wolke 38">
            <a:extLst>
              <a:ext uri="{FF2B5EF4-FFF2-40B4-BE49-F238E27FC236}">
                <a16:creationId xmlns:a16="http://schemas.microsoft.com/office/drawing/2014/main" xmlns="" id="{48C1936C-95D2-485A-9E29-27F83BAE4CFA}"/>
              </a:ext>
            </a:extLst>
          </p:cNvPr>
          <p:cNvSpPr/>
          <p:nvPr/>
        </p:nvSpPr>
        <p:spPr>
          <a:xfrm>
            <a:off x="285194" y="3660682"/>
            <a:ext cx="2664296" cy="133470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sp>
        <p:nvSpPr>
          <p:cNvPr id="40" name="Wolke 39">
            <a:extLst>
              <a:ext uri="{FF2B5EF4-FFF2-40B4-BE49-F238E27FC236}">
                <a16:creationId xmlns:a16="http://schemas.microsoft.com/office/drawing/2014/main" xmlns="" id="{AED769C6-77F4-43A4-B26A-678E44DFDAB5}"/>
              </a:ext>
            </a:extLst>
          </p:cNvPr>
          <p:cNvSpPr/>
          <p:nvPr/>
        </p:nvSpPr>
        <p:spPr>
          <a:xfrm rot="195377">
            <a:off x="610360" y="5115671"/>
            <a:ext cx="3132873" cy="1416393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sp>
        <p:nvSpPr>
          <p:cNvPr id="41" name="Wolke 40">
            <a:extLst>
              <a:ext uri="{FF2B5EF4-FFF2-40B4-BE49-F238E27FC236}">
                <a16:creationId xmlns:a16="http://schemas.microsoft.com/office/drawing/2014/main" xmlns="" id="{295F5E8A-FDE9-4221-8A64-B3F0637B9EE4}"/>
              </a:ext>
            </a:extLst>
          </p:cNvPr>
          <p:cNvSpPr/>
          <p:nvPr/>
        </p:nvSpPr>
        <p:spPr>
          <a:xfrm>
            <a:off x="5858203" y="2239943"/>
            <a:ext cx="2237423" cy="1168068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sp>
        <p:nvSpPr>
          <p:cNvPr id="42" name="Wolke 41">
            <a:extLst>
              <a:ext uri="{FF2B5EF4-FFF2-40B4-BE49-F238E27FC236}">
                <a16:creationId xmlns:a16="http://schemas.microsoft.com/office/drawing/2014/main" xmlns="" id="{445DB92A-A461-454B-9DDD-3EF29850855C}"/>
              </a:ext>
            </a:extLst>
          </p:cNvPr>
          <p:cNvSpPr/>
          <p:nvPr/>
        </p:nvSpPr>
        <p:spPr>
          <a:xfrm>
            <a:off x="6136258" y="3511198"/>
            <a:ext cx="2664296" cy="1538759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sp>
        <p:nvSpPr>
          <p:cNvPr id="43" name="Wolke 42">
            <a:extLst>
              <a:ext uri="{FF2B5EF4-FFF2-40B4-BE49-F238E27FC236}">
                <a16:creationId xmlns:a16="http://schemas.microsoft.com/office/drawing/2014/main" xmlns="" id="{F9034238-2D63-4737-8408-5290B3E12F65}"/>
              </a:ext>
            </a:extLst>
          </p:cNvPr>
          <p:cNvSpPr/>
          <p:nvPr/>
        </p:nvSpPr>
        <p:spPr>
          <a:xfrm rot="11372246">
            <a:off x="5675436" y="5157255"/>
            <a:ext cx="2483173" cy="139592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sp>
        <p:nvSpPr>
          <p:cNvPr id="18" name="Wolke 17">
            <a:extLst>
              <a:ext uri="{FF2B5EF4-FFF2-40B4-BE49-F238E27FC236}">
                <a16:creationId xmlns:a16="http://schemas.microsoft.com/office/drawing/2014/main" xmlns="" id="{DAF4B4E7-CAA1-4E6F-8437-E93B4B700793}"/>
              </a:ext>
            </a:extLst>
          </p:cNvPr>
          <p:cNvSpPr/>
          <p:nvPr/>
        </p:nvSpPr>
        <p:spPr>
          <a:xfrm>
            <a:off x="1175258" y="2164750"/>
            <a:ext cx="2327810" cy="134442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0B88757D-C3E7-4CB3-8AF3-F2C1A3A42DFA}"/>
              </a:ext>
            </a:extLst>
          </p:cNvPr>
          <p:cNvSpPr/>
          <p:nvPr/>
        </p:nvSpPr>
        <p:spPr>
          <a:xfrm>
            <a:off x="2168438" y="2597172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200" dirty="0"/>
              <a:t>… in Elternzeit </a:t>
            </a:r>
            <a:br>
              <a:rPr lang="de-DE" sz="1200" dirty="0"/>
            </a:br>
            <a:r>
              <a:rPr lang="de-DE" sz="1200" dirty="0"/>
              <a:t>geht?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xmlns="" id="{6355175F-817D-47EB-BA20-D04C79062369}"/>
              </a:ext>
            </a:extLst>
          </p:cNvPr>
          <p:cNvSpPr/>
          <p:nvPr/>
        </p:nvSpPr>
        <p:spPr>
          <a:xfrm>
            <a:off x="6918705" y="2600554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200" dirty="0"/>
              <a:t>… länger </a:t>
            </a:r>
            <a:br>
              <a:rPr lang="de-DE" sz="1200" dirty="0"/>
            </a:br>
            <a:r>
              <a:rPr lang="de-DE" sz="1200" dirty="0"/>
              <a:t>krank ist?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xmlns="" id="{EA12B5B4-AB1A-4B01-8B1A-D584664356C7}"/>
              </a:ext>
            </a:extLst>
          </p:cNvPr>
          <p:cNvSpPr/>
          <p:nvPr/>
        </p:nvSpPr>
        <p:spPr>
          <a:xfrm>
            <a:off x="1323394" y="3897595"/>
            <a:ext cx="1434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/>
              <a:t>… seine Versorgung </a:t>
            </a:r>
            <a:br>
              <a:rPr lang="de-DE" sz="1200" dirty="0"/>
            </a:br>
            <a:r>
              <a:rPr lang="de-DE" sz="1200" dirty="0"/>
              <a:t>aufstocken möchte?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xmlns="" id="{DF7D2936-BE53-4B40-8E4F-2CEA6660EF7A}"/>
              </a:ext>
            </a:extLst>
          </p:cNvPr>
          <p:cNvSpPr/>
          <p:nvPr/>
        </p:nvSpPr>
        <p:spPr>
          <a:xfrm>
            <a:off x="6835621" y="3795385"/>
            <a:ext cx="1982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/>
              <a:t>… eine </a:t>
            </a:r>
            <a:br>
              <a:rPr lang="de-DE" sz="1200" dirty="0"/>
            </a:br>
            <a:r>
              <a:rPr lang="de-DE" sz="1200" dirty="0"/>
              <a:t>Versorgung vom </a:t>
            </a:r>
            <a:br>
              <a:rPr lang="de-DE" sz="1200" dirty="0"/>
            </a:br>
            <a:r>
              <a:rPr lang="de-DE" sz="1200" dirty="0"/>
              <a:t>alten Arbeitgeber mitbringt?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xmlns="" id="{C8EA89F7-8422-4CA5-8773-EF3D9BD288E5}"/>
              </a:ext>
            </a:extLst>
          </p:cNvPr>
          <p:cNvSpPr/>
          <p:nvPr/>
        </p:nvSpPr>
        <p:spPr>
          <a:xfrm>
            <a:off x="1661522" y="5492939"/>
            <a:ext cx="1799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/>
              <a:t>… tatsächlich berufsunfähig wird?</a:t>
            </a:r>
            <a:endParaRPr lang="de-DE" sz="1800" dirty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xmlns="" id="{169535E6-8F40-46F2-9394-C9E73F4C8443}"/>
              </a:ext>
            </a:extLst>
          </p:cNvPr>
          <p:cNvSpPr/>
          <p:nvPr/>
        </p:nvSpPr>
        <p:spPr>
          <a:xfrm>
            <a:off x="6724107" y="5476343"/>
            <a:ext cx="10480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/>
              <a:t>… zu einem anderen </a:t>
            </a:r>
            <a:br>
              <a:rPr lang="de-DE" sz="1200" dirty="0"/>
            </a:br>
            <a:r>
              <a:rPr lang="de-DE" sz="1200" dirty="0"/>
              <a:t>Arbeitgeber wechselt?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xmlns="" id="{49CC8C71-5EFB-4EAB-BF6F-F390B459E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86193" y="2506108"/>
            <a:ext cx="640911" cy="640911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xmlns="" id="{058CD638-0E0D-453D-B0D2-EA2896C517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495164" y="2533835"/>
            <a:ext cx="640910" cy="640910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xmlns="" id="{E7545E53-9292-4218-B40B-D637C35FA3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991530" y="5570266"/>
            <a:ext cx="681798" cy="681798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xmlns="" id="{E4008813-D009-428A-8285-03481D2B67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445129" y="3990326"/>
            <a:ext cx="642911" cy="642911"/>
          </a:xfrm>
          <a:prstGeom prst="rect">
            <a:avLst/>
          </a:prstGeom>
        </p:spPr>
      </p:pic>
      <p:grpSp>
        <p:nvGrpSpPr>
          <p:cNvPr id="49" name="Grafik 47">
            <a:extLst>
              <a:ext uri="{FF2B5EF4-FFF2-40B4-BE49-F238E27FC236}">
                <a16:creationId xmlns:a16="http://schemas.microsoft.com/office/drawing/2014/main" xmlns="" id="{91C631F6-90D2-4CD7-AAD2-072F46B99284}"/>
              </a:ext>
            </a:extLst>
          </p:cNvPr>
          <p:cNvGrpSpPr/>
          <p:nvPr/>
        </p:nvGrpSpPr>
        <p:grpSpPr>
          <a:xfrm>
            <a:off x="797737" y="4029438"/>
            <a:ext cx="627418" cy="627418"/>
            <a:chOff x="797737" y="4029438"/>
            <a:chExt cx="627418" cy="627418"/>
          </a:xfrm>
        </p:grpSpPr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xmlns="" id="{74AFF91A-A95B-4B39-AF80-1FA6780F3E6B}"/>
                </a:ext>
              </a:extLst>
            </p:cNvPr>
            <p:cNvSpPr/>
            <p:nvPr/>
          </p:nvSpPr>
          <p:spPr>
            <a:xfrm>
              <a:off x="797737" y="4029438"/>
              <a:ext cx="627418" cy="627418"/>
            </a:xfrm>
            <a:custGeom>
              <a:avLst/>
              <a:gdLst>
                <a:gd name="connsiteX0" fmla="*/ 615176 w 627417"/>
                <a:gd name="connsiteY0" fmla="*/ 316770 h 627417"/>
                <a:gd name="connsiteX1" fmla="*/ 316770 w 627417"/>
                <a:gd name="connsiteY1" fmla="*/ 615176 h 627417"/>
                <a:gd name="connsiteX2" fmla="*/ 18363 w 627417"/>
                <a:gd name="connsiteY2" fmla="*/ 316770 h 627417"/>
                <a:gd name="connsiteX3" fmla="*/ 316770 w 627417"/>
                <a:gd name="connsiteY3" fmla="*/ 18363 h 627417"/>
                <a:gd name="connsiteX4" fmla="*/ 615176 w 627417"/>
                <a:gd name="connsiteY4" fmla="*/ 316770 h 62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417" h="627417">
                  <a:moveTo>
                    <a:pt x="615176" y="316770"/>
                  </a:moveTo>
                  <a:cubicBezTo>
                    <a:pt x="615176" y="481575"/>
                    <a:pt x="481575" y="615176"/>
                    <a:pt x="316770" y="615176"/>
                  </a:cubicBezTo>
                  <a:cubicBezTo>
                    <a:pt x="151964" y="615176"/>
                    <a:pt x="18363" y="481575"/>
                    <a:pt x="18363" y="316770"/>
                  </a:cubicBezTo>
                  <a:cubicBezTo>
                    <a:pt x="18363" y="151964"/>
                    <a:pt x="151964" y="18363"/>
                    <a:pt x="316770" y="18363"/>
                  </a:cubicBezTo>
                  <a:cubicBezTo>
                    <a:pt x="481575" y="18363"/>
                    <a:pt x="615176" y="151964"/>
                    <a:pt x="615176" y="316770"/>
                  </a:cubicBezTo>
                  <a:close/>
                </a:path>
              </a:pathLst>
            </a:custGeom>
            <a:noFill/>
            <a:ln w="1524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xmlns="" id="{DD0ADAF4-B108-4709-A6F8-E2E0250875C0}"/>
                </a:ext>
              </a:extLst>
            </p:cNvPr>
            <p:cNvSpPr/>
            <p:nvPr/>
          </p:nvSpPr>
          <p:spPr>
            <a:xfrm>
              <a:off x="1042583" y="4243678"/>
              <a:ext cx="137726" cy="76514"/>
            </a:xfrm>
            <a:custGeom>
              <a:avLst/>
              <a:gdLst>
                <a:gd name="connsiteX0" fmla="*/ 125484 w 137725"/>
                <a:gd name="connsiteY0" fmla="*/ 41318 h 76514"/>
                <a:gd name="connsiteX1" fmla="*/ 71924 w 137725"/>
                <a:gd name="connsiteY1" fmla="*/ 64272 h 76514"/>
                <a:gd name="connsiteX2" fmla="*/ 18363 w 137725"/>
                <a:gd name="connsiteY2" fmla="*/ 41318 h 76514"/>
                <a:gd name="connsiteX3" fmla="*/ 71924 w 137725"/>
                <a:gd name="connsiteY3" fmla="*/ 18363 h 76514"/>
                <a:gd name="connsiteX4" fmla="*/ 125484 w 137725"/>
                <a:gd name="connsiteY4" fmla="*/ 41318 h 7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725" h="76514">
                  <a:moveTo>
                    <a:pt x="125484" y="41318"/>
                  </a:moveTo>
                  <a:cubicBezTo>
                    <a:pt x="125484" y="53995"/>
                    <a:pt x="101504" y="64272"/>
                    <a:pt x="71924" y="64272"/>
                  </a:cubicBezTo>
                  <a:cubicBezTo>
                    <a:pt x="42343" y="64272"/>
                    <a:pt x="18363" y="53995"/>
                    <a:pt x="18363" y="41318"/>
                  </a:cubicBezTo>
                  <a:cubicBezTo>
                    <a:pt x="18363" y="28640"/>
                    <a:pt x="42343" y="18363"/>
                    <a:pt x="71924" y="18363"/>
                  </a:cubicBezTo>
                  <a:cubicBezTo>
                    <a:pt x="101504" y="18363"/>
                    <a:pt x="125484" y="28640"/>
                    <a:pt x="125484" y="41318"/>
                  </a:cubicBezTo>
                  <a:close/>
                </a:path>
              </a:pathLst>
            </a:custGeom>
            <a:noFill/>
            <a:ln w="1524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xmlns="" id="{E5829C18-A4D8-4D9E-961F-EA85ADD4DDBE}"/>
                </a:ext>
              </a:extLst>
            </p:cNvPr>
            <p:cNvSpPr/>
            <p:nvPr/>
          </p:nvSpPr>
          <p:spPr>
            <a:xfrm>
              <a:off x="1042583" y="4297238"/>
              <a:ext cx="137726" cy="45909"/>
            </a:xfrm>
            <a:custGeom>
              <a:avLst/>
              <a:gdLst>
                <a:gd name="connsiteX0" fmla="*/ 18363 w 137725"/>
                <a:gd name="connsiteY0" fmla="*/ 18363 h 45908"/>
                <a:gd name="connsiteX1" fmla="*/ 71924 w 137725"/>
                <a:gd name="connsiteY1" fmla="*/ 41318 h 45908"/>
                <a:gd name="connsiteX2" fmla="*/ 125484 w 137725"/>
                <a:gd name="connsiteY2" fmla="*/ 18363 h 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725" h="45908">
                  <a:moveTo>
                    <a:pt x="18363" y="18363"/>
                  </a:moveTo>
                  <a:cubicBezTo>
                    <a:pt x="18363" y="30606"/>
                    <a:pt x="42848" y="41318"/>
                    <a:pt x="71924" y="41318"/>
                  </a:cubicBezTo>
                  <a:cubicBezTo>
                    <a:pt x="100999" y="41318"/>
                    <a:pt x="125484" y="30606"/>
                    <a:pt x="125484" y="18363"/>
                  </a:cubicBezTo>
                </a:path>
              </a:pathLst>
            </a:custGeom>
            <a:noFill/>
            <a:ln w="15240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xmlns="" id="{AD78D404-930A-4814-BEA8-E4964342FCD6}"/>
                </a:ext>
              </a:extLst>
            </p:cNvPr>
            <p:cNvSpPr/>
            <p:nvPr/>
          </p:nvSpPr>
          <p:spPr>
            <a:xfrm>
              <a:off x="1042583" y="4327844"/>
              <a:ext cx="137726" cy="45909"/>
            </a:xfrm>
            <a:custGeom>
              <a:avLst/>
              <a:gdLst>
                <a:gd name="connsiteX0" fmla="*/ 18363 w 137725"/>
                <a:gd name="connsiteY0" fmla="*/ 18363 h 45908"/>
                <a:gd name="connsiteX1" fmla="*/ 71924 w 137725"/>
                <a:gd name="connsiteY1" fmla="*/ 41318 h 45908"/>
                <a:gd name="connsiteX2" fmla="*/ 125484 w 137725"/>
                <a:gd name="connsiteY2" fmla="*/ 18363 h 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725" h="45908">
                  <a:moveTo>
                    <a:pt x="18363" y="18363"/>
                  </a:moveTo>
                  <a:cubicBezTo>
                    <a:pt x="18363" y="30606"/>
                    <a:pt x="42848" y="41318"/>
                    <a:pt x="71924" y="41318"/>
                  </a:cubicBezTo>
                  <a:cubicBezTo>
                    <a:pt x="100999" y="41318"/>
                    <a:pt x="125484" y="30606"/>
                    <a:pt x="125484" y="18363"/>
                  </a:cubicBezTo>
                </a:path>
              </a:pathLst>
            </a:custGeom>
            <a:noFill/>
            <a:ln w="15240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4" name="Freihandform: Form 53">
              <a:extLst>
                <a:ext uri="{FF2B5EF4-FFF2-40B4-BE49-F238E27FC236}">
                  <a16:creationId xmlns:a16="http://schemas.microsoft.com/office/drawing/2014/main" xmlns="" id="{1EB8969A-9B64-49BF-8C43-A0FBB3C4EDFF}"/>
                </a:ext>
              </a:extLst>
            </p:cNvPr>
            <p:cNvSpPr/>
            <p:nvPr/>
          </p:nvSpPr>
          <p:spPr>
            <a:xfrm>
              <a:off x="1042583" y="4358450"/>
              <a:ext cx="137726" cy="45909"/>
            </a:xfrm>
            <a:custGeom>
              <a:avLst/>
              <a:gdLst>
                <a:gd name="connsiteX0" fmla="*/ 18363 w 137725"/>
                <a:gd name="connsiteY0" fmla="*/ 18363 h 45908"/>
                <a:gd name="connsiteX1" fmla="*/ 71924 w 137725"/>
                <a:gd name="connsiteY1" fmla="*/ 41318 h 45908"/>
                <a:gd name="connsiteX2" fmla="*/ 125484 w 137725"/>
                <a:gd name="connsiteY2" fmla="*/ 18363 h 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725" h="45908">
                  <a:moveTo>
                    <a:pt x="18363" y="18363"/>
                  </a:moveTo>
                  <a:cubicBezTo>
                    <a:pt x="18363" y="30606"/>
                    <a:pt x="42848" y="41318"/>
                    <a:pt x="71924" y="41318"/>
                  </a:cubicBezTo>
                  <a:cubicBezTo>
                    <a:pt x="100999" y="41318"/>
                    <a:pt x="125484" y="30606"/>
                    <a:pt x="125484" y="18363"/>
                  </a:cubicBezTo>
                </a:path>
              </a:pathLst>
            </a:custGeom>
            <a:noFill/>
            <a:ln w="15240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55" name="Freihandform: Form 54">
              <a:extLst>
                <a:ext uri="{FF2B5EF4-FFF2-40B4-BE49-F238E27FC236}">
                  <a16:creationId xmlns:a16="http://schemas.microsoft.com/office/drawing/2014/main" xmlns="" id="{61BD2213-4556-4C36-B526-8D14CA7090D1}"/>
                </a:ext>
              </a:extLst>
            </p:cNvPr>
            <p:cNvSpPr/>
            <p:nvPr/>
          </p:nvSpPr>
          <p:spPr>
            <a:xfrm>
              <a:off x="1042583" y="4389056"/>
              <a:ext cx="137726" cy="45909"/>
            </a:xfrm>
            <a:custGeom>
              <a:avLst/>
              <a:gdLst>
                <a:gd name="connsiteX0" fmla="*/ 18363 w 137725"/>
                <a:gd name="connsiteY0" fmla="*/ 18363 h 45908"/>
                <a:gd name="connsiteX1" fmla="*/ 71924 w 137725"/>
                <a:gd name="connsiteY1" fmla="*/ 41318 h 45908"/>
                <a:gd name="connsiteX2" fmla="*/ 125484 w 137725"/>
                <a:gd name="connsiteY2" fmla="*/ 18363 h 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725" h="45908">
                  <a:moveTo>
                    <a:pt x="18363" y="18363"/>
                  </a:moveTo>
                  <a:cubicBezTo>
                    <a:pt x="18363" y="30606"/>
                    <a:pt x="42848" y="41318"/>
                    <a:pt x="71924" y="41318"/>
                  </a:cubicBezTo>
                  <a:cubicBezTo>
                    <a:pt x="100999" y="41318"/>
                    <a:pt x="125484" y="30606"/>
                    <a:pt x="125484" y="18363"/>
                  </a:cubicBezTo>
                </a:path>
              </a:pathLst>
            </a:custGeom>
            <a:noFill/>
            <a:ln w="15240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56" name="Ellipse 55">
            <a:extLst>
              <a:ext uri="{FF2B5EF4-FFF2-40B4-BE49-F238E27FC236}">
                <a16:creationId xmlns:a16="http://schemas.microsoft.com/office/drawing/2014/main" xmlns="" id="{35AA975D-DED4-4D79-ABEE-5141B79EC68C}"/>
              </a:ext>
            </a:extLst>
          </p:cNvPr>
          <p:cNvSpPr/>
          <p:nvPr/>
        </p:nvSpPr>
        <p:spPr>
          <a:xfrm>
            <a:off x="3228220" y="3199034"/>
            <a:ext cx="292225" cy="292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xmlns="" id="{CC093DAE-6A0D-4ADF-B44B-8334407D2608}"/>
              </a:ext>
            </a:extLst>
          </p:cNvPr>
          <p:cNvSpPr/>
          <p:nvPr/>
        </p:nvSpPr>
        <p:spPr>
          <a:xfrm>
            <a:off x="3557315" y="3417032"/>
            <a:ext cx="205102" cy="2051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xmlns="" id="{FAB5D514-A8FF-446B-9EAB-08DE42EEB589}"/>
              </a:ext>
            </a:extLst>
          </p:cNvPr>
          <p:cNvSpPr/>
          <p:nvPr/>
        </p:nvSpPr>
        <p:spPr>
          <a:xfrm>
            <a:off x="5972405" y="3664242"/>
            <a:ext cx="292225" cy="292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xmlns="" id="{0FC5572D-D5F3-4F84-8717-358BB9B55E14}"/>
              </a:ext>
            </a:extLst>
          </p:cNvPr>
          <p:cNvSpPr/>
          <p:nvPr/>
        </p:nvSpPr>
        <p:spPr>
          <a:xfrm>
            <a:off x="5704770" y="3719800"/>
            <a:ext cx="205102" cy="2051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xmlns="" id="{DD065294-E726-4DFC-A917-0BCC4E98B0F0}"/>
              </a:ext>
            </a:extLst>
          </p:cNvPr>
          <p:cNvSpPr/>
          <p:nvPr/>
        </p:nvSpPr>
        <p:spPr>
          <a:xfrm>
            <a:off x="5635724" y="3018886"/>
            <a:ext cx="205102" cy="2051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xmlns="" id="{27459972-3711-4A14-9E52-9CCF6D31DCBF}"/>
              </a:ext>
            </a:extLst>
          </p:cNvPr>
          <p:cNvSpPr/>
          <p:nvPr/>
        </p:nvSpPr>
        <p:spPr>
          <a:xfrm>
            <a:off x="5826735" y="4982260"/>
            <a:ext cx="292225" cy="292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xmlns="" id="{DA2481F8-5FA9-4BAD-AAA9-3635E2F45C26}"/>
              </a:ext>
            </a:extLst>
          </p:cNvPr>
          <p:cNvSpPr/>
          <p:nvPr/>
        </p:nvSpPr>
        <p:spPr>
          <a:xfrm>
            <a:off x="5635724" y="4777158"/>
            <a:ext cx="205102" cy="2051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xmlns="" id="{E8307F49-ABE8-4ADD-A5E8-5DFF12EBA44A}"/>
              </a:ext>
            </a:extLst>
          </p:cNvPr>
          <p:cNvSpPr/>
          <p:nvPr/>
        </p:nvSpPr>
        <p:spPr>
          <a:xfrm>
            <a:off x="5530425" y="4532150"/>
            <a:ext cx="159583" cy="1595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xmlns="" id="{B3BA71C0-06A2-4D28-8C6A-7D75F6AB6BE8}"/>
              </a:ext>
            </a:extLst>
          </p:cNvPr>
          <p:cNvSpPr/>
          <p:nvPr/>
        </p:nvSpPr>
        <p:spPr>
          <a:xfrm>
            <a:off x="3098809" y="3962228"/>
            <a:ext cx="292225" cy="292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xmlns="" id="{F376C517-5FB4-4E7E-AD5F-7A7880CC3740}"/>
              </a:ext>
            </a:extLst>
          </p:cNvPr>
          <p:cNvSpPr/>
          <p:nvPr/>
        </p:nvSpPr>
        <p:spPr>
          <a:xfrm>
            <a:off x="3461000" y="3903238"/>
            <a:ext cx="205102" cy="2051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xmlns="" id="{0E8EB33B-A0D3-4156-92BD-9326F0F48627}"/>
              </a:ext>
            </a:extLst>
          </p:cNvPr>
          <p:cNvSpPr/>
          <p:nvPr/>
        </p:nvSpPr>
        <p:spPr>
          <a:xfrm>
            <a:off x="3277938" y="4865761"/>
            <a:ext cx="292225" cy="292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xmlns="" id="{05CDD678-600C-49EB-B32E-14F5AD2288F6}"/>
              </a:ext>
            </a:extLst>
          </p:cNvPr>
          <p:cNvSpPr/>
          <p:nvPr/>
        </p:nvSpPr>
        <p:spPr>
          <a:xfrm>
            <a:off x="3557315" y="4639146"/>
            <a:ext cx="205102" cy="2051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xmlns="" id="{8B5613AF-1DEB-4949-9D66-D65789DCFFBE}"/>
              </a:ext>
            </a:extLst>
          </p:cNvPr>
          <p:cNvSpPr/>
          <p:nvPr/>
        </p:nvSpPr>
        <p:spPr>
          <a:xfrm>
            <a:off x="3839230" y="4499267"/>
            <a:ext cx="159583" cy="1595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sp>
        <p:nvSpPr>
          <p:cNvPr id="48" name="Foliennummernplatzhalter 8">
            <a:extLst>
              <a:ext uri="{FF2B5EF4-FFF2-40B4-BE49-F238E27FC236}">
                <a16:creationId xmlns:a16="http://schemas.microsoft.com/office/drawing/2014/main" xmlns="" id="{0BBD5EF2-6DB5-4FD0-B960-BF0AD5563F0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245202" y="6493950"/>
            <a:ext cx="399663" cy="365639"/>
          </a:xfrm>
        </p:spPr>
        <p:txBody>
          <a:bodyPr/>
          <a:lstStyle/>
          <a:p>
            <a:fld id="{61201FF1-C63B-412E-ABF0-3D0E918900AC}" type="slidenum">
              <a:rPr lang="de-DE" smtClean="0">
                <a:solidFill>
                  <a:schemeClr val="bg1"/>
                </a:solidFill>
              </a:rPr>
              <a:pPr/>
              <a:t>2</a:t>
            </a:fld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2" name="Grafik 46">
            <a:extLst>
              <a:ext uri="{FF2B5EF4-FFF2-40B4-BE49-F238E27FC236}">
                <a16:creationId xmlns:a16="http://schemas.microsoft.com/office/drawing/2014/main" xmlns="" id="{CACF73D7-4F98-4074-A232-593778DB0824}"/>
              </a:ext>
            </a:extLst>
          </p:cNvPr>
          <p:cNvGrpSpPr/>
          <p:nvPr/>
        </p:nvGrpSpPr>
        <p:grpSpPr>
          <a:xfrm>
            <a:off x="966771" y="5462746"/>
            <a:ext cx="658983" cy="658983"/>
            <a:chOff x="966771" y="5462746"/>
            <a:chExt cx="658983" cy="658983"/>
          </a:xfrm>
        </p:grpSpPr>
        <p:sp>
          <p:nvSpPr>
            <p:cNvPr id="3" name="Freihandform: Form 2">
              <a:extLst>
                <a:ext uri="{FF2B5EF4-FFF2-40B4-BE49-F238E27FC236}">
                  <a16:creationId xmlns:a16="http://schemas.microsoft.com/office/drawing/2014/main" xmlns="" id="{86C4FA70-5BEF-4CD9-AC58-797967285A50}"/>
                </a:ext>
              </a:extLst>
            </p:cNvPr>
            <p:cNvSpPr/>
            <p:nvPr/>
          </p:nvSpPr>
          <p:spPr>
            <a:xfrm>
              <a:off x="966771" y="5462746"/>
              <a:ext cx="658983" cy="658983"/>
            </a:xfrm>
            <a:custGeom>
              <a:avLst/>
              <a:gdLst>
                <a:gd name="connsiteX0" fmla="*/ 647029 w 658982"/>
                <a:gd name="connsiteY0" fmla="*/ 333610 h 658982"/>
                <a:gd name="connsiteX1" fmla="*/ 333610 w 658982"/>
                <a:gd name="connsiteY1" fmla="*/ 647029 h 658982"/>
                <a:gd name="connsiteX2" fmla="*/ 20191 w 658982"/>
                <a:gd name="connsiteY2" fmla="*/ 333610 h 658982"/>
                <a:gd name="connsiteX3" fmla="*/ 333610 w 658982"/>
                <a:gd name="connsiteY3" fmla="*/ 20191 h 658982"/>
                <a:gd name="connsiteX4" fmla="*/ 647029 w 658982"/>
                <a:gd name="connsiteY4" fmla="*/ 333610 h 65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982" h="658982">
                  <a:moveTo>
                    <a:pt x="647029" y="333610"/>
                  </a:moveTo>
                  <a:cubicBezTo>
                    <a:pt x="647029" y="506706"/>
                    <a:pt x="506706" y="647029"/>
                    <a:pt x="333610" y="647029"/>
                  </a:cubicBezTo>
                  <a:cubicBezTo>
                    <a:pt x="160514" y="647029"/>
                    <a:pt x="20191" y="506706"/>
                    <a:pt x="20191" y="333610"/>
                  </a:cubicBezTo>
                  <a:cubicBezTo>
                    <a:pt x="20191" y="160514"/>
                    <a:pt x="160514" y="20191"/>
                    <a:pt x="333610" y="20191"/>
                  </a:cubicBezTo>
                  <a:cubicBezTo>
                    <a:pt x="506706" y="20191"/>
                    <a:pt x="647029" y="160514"/>
                    <a:pt x="647029" y="333610"/>
                  </a:cubicBezTo>
                  <a:close/>
                </a:path>
              </a:pathLst>
            </a:custGeom>
            <a:noFill/>
            <a:ln w="1595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xmlns="" id="{D5467616-6D83-4FAC-A5E4-CAF971BDF7B4}"/>
                </a:ext>
              </a:extLst>
            </p:cNvPr>
            <p:cNvSpPr/>
            <p:nvPr/>
          </p:nvSpPr>
          <p:spPr>
            <a:xfrm>
              <a:off x="1332452" y="5689446"/>
              <a:ext cx="80364" cy="80364"/>
            </a:xfrm>
            <a:custGeom>
              <a:avLst/>
              <a:gdLst>
                <a:gd name="connsiteX0" fmla="*/ 66728 w 80363"/>
                <a:gd name="connsiteY0" fmla="*/ 42619 h 80363"/>
                <a:gd name="connsiteX1" fmla="*/ 42619 w 80363"/>
                <a:gd name="connsiteY1" fmla="*/ 66728 h 80363"/>
                <a:gd name="connsiteX2" fmla="*/ 18509 w 80363"/>
                <a:gd name="connsiteY2" fmla="*/ 42619 h 80363"/>
                <a:gd name="connsiteX3" fmla="*/ 42619 w 80363"/>
                <a:gd name="connsiteY3" fmla="*/ 18509 h 80363"/>
                <a:gd name="connsiteX4" fmla="*/ 66728 w 80363"/>
                <a:gd name="connsiteY4" fmla="*/ 42619 h 8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63" h="80363">
                  <a:moveTo>
                    <a:pt x="66728" y="42619"/>
                  </a:moveTo>
                  <a:cubicBezTo>
                    <a:pt x="66728" y="55934"/>
                    <a:pt x="55934" y="66728"/>
                    <a:pt x="42619" y="66728"/>
                  </a:cubicBezTo>
                  <a:cubicBezTo>
                    <a:pt x="29303" y="66728"/>
                    <a:pt x="18509" y="55934"/>
                    <a:pt x="18509" y="42619"/>
                  </a:cubicBezTo>
                  <a:cubicBezTo>
                    <a:pt x="18509" y="29303"/>
                    <a:pt x="29303" y="18509"/>
                    <a:pt x="42619" y="18509"/>
                  </a:cubicBezTo>
                  <a:cubicBezTo>
                    <a:pt x="55934" y="18509"/>
                    <a:pt x="66728" y="29303"/>
                    <a:pt x="66728" y="42619"/>
                  </a:cubicBezTo>
                  <a:close/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xmlns="" id="{5D821C4A-B736-403B-B29A-C8D44450A2F4}"/>
                </a:ext>
              </a:extLst>
            </p:cNvPr>
            <p:cNvSpPr/>
            <p:nvPr/>
          </p:nvSpPr>
          <p:spPr>
            <a:xfrm>
              <a:off x="1171725" y="5689446"/>
              <a:ext cx="80364" cy="80364"/>
            </a:xfrm>
            <a:custGeom>
              <a:avLst/>
              <a:gdLst>
                <a:gd name="connsiteX0" fmla="*/ 66728 w 80363"/>
                <a:gd name="connsiteY0" fmla="*/ 42619 h 80363"/>
                <a:gd name="connsiteX1" fmla="*/ 42619 w 80363"/>
                <a:gd name="connsiteY1" fmla="*/ 66728 h 80363"/>
                <a:gd name="connsiteX2" fmla="*/ 18509 w 80363"/>
                <a:gd name="connsiteY2" fmla="*/ 42619 h 80363"/>
                <a:gd name="connsiteX3" fmla="*/ 42619 w 80363"/>
                <a:gd name="connsiteY3" fmla="*/ 18509 h 80363"/>
                <a:gd name="connsiteX4" fmla="*/ 66728 w 80363"/>
                <a:gd name="connsiteY4" fmla="*/ 42619 h 8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63" h="80363">
                  <a:moveTo>
                    <a:pt x="66728" y="42619"/>
                  </a:moveTo>
                  <a:cubicBezTo>
                    <a:pt x="66728" y="55934"/>
                    <a:pt x="55934" y="66728"/>
                    <a:pt x="42619" y="66728"/>
                  </a:cubicBezTo>
                  <a:cubicBezTo>
                    <a:pt x="29303" y="66728"/>
                    <a:pt x="18509" y="55934"/>
                    <a:pt x="18509" y="42619"/>
                  </a:cubicBezTo>
                  <a:cubicBezTo>
                    <a:pt x="18509" y="29303"/>
                    <a:pt x="29303" y="18509"/>
                    <a:pt x="42619" y="18509"/>
                  </a:cubicBezTo>
                  <a:cubicBezTo>
                    <a:pt x="55934" y="18509"/>
                    <a:pt x="66728" y="29303"/>
                    <a:pt x="66728" y="42619"/>
                  </a:cubicBezTo>
                  <a:close/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xmlns="" id="{067C4A07-666C-44D6-AD60-B74879968D17}"/>
                </a:ext>
              </a:extLst>
            </p:cNvPr>
            <p:cNvSpPr/>
            <p:nvPr/>
          </p:nvSpPr>
          <p:spPr>
            <a:xfrm>
              <a:off x="1106857" y="5608505"/>
              <a:ext cx="369673" cy="369673"/>
            </a:xfrm>
            <a:custGeom>
              <a:avLst/>
              <a:gdLst>
                <a:gd name="connsiteX0" fmla="*/ 364651 w 369673"/>
                <a:gd name="connsiteY0" fmla="*/ 187851 h 369673"/>
                <a:gd name="connsiteX1" fmla="*/ 187851 w 369673"/>
                <a:gd name="connsiteY1" fmla="*/ 364651 h 369673"/>
                <a:gd name="connsiteX2" fmla="*/ 11050 w 369673"/>
                <a:gd name="connsiteY2" fmla="*/ 187851 h 369673"/>
                <a:gd name="connsiteX3" fmla="*/ 187851 w 369673"/>
                <a:gd name="connsiteY3" fmla="*/ 11050 h 369673"/>
                <a:gd name="connsiteX4" fmla="*/ 364651 w 369673"/>
                <a:gd name="connsiteY4" fmla="*/ 187851 h 369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73" h="369673">
                  <a:moveTo>
                    <a:pt x="364651" y="187851"/>
                  </a:moveTo>
                  <a:cubicBezTo>
                    <a:pt x="364651" y="285495"/>
                    <a:pt x="285495" y="364651"/>
                    <a:pt x="187851" y="364651"/>
                  </a:cubicBezTo>
                  <a:cubicBezTo>
                    <a:pt x="90207" y="364651"/>
                    <a:pt x="11050" y="285495"/>
                    <a:pt x="11050" y="187851"/>
                  </a:cubicBezTo>
                  <a:cubicBezTo>
                    <a:pt x="11050" y="90207"/>
                    <a:pt x="90207" y="11050"/>
                    <a:pt x="187851" y="11050"/>
                  </a:cubicBezTo>
                  <a:cubicBezTo>
                    <a:pt x="285495" y="11050"/>
                    <a:pt x="364651" y="90207"/>
                    <a:pt x="364651" y="187851"/>
                  </a:cubicBezTo>
                  <a:close/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xmlns="" id="{6324C2B3-2CB9-4E51-8A2A-2053288D2BCD}"/>
                </a:ext>
              </a:extLst>
            </p:cNvPr>
            <p:cNvSpPr/>
            <p:nvPr/>
          </p:nvSpPr>
          <p:spPr>
            <a:xfrm>
              <a:off x="1194253" y="5828447"/>
              <a:ext cx="192873" cy="48218"/>
            </a:xfrm>
            <a:custGeom>
              <a:avLst/>
              <a:gdLst>
                <a:gd name="connsiteX0" fmla="*/ 12055 w 192873"/>
                <a:gd name="connsiteY0" fmla="*/ 40237 h 48218"/>
                <a:gd name="connsiteX1" fmla="*/ 192069 w 192873"/>
                <a:gd name="connsiteY1" fmla="*/ 37022 h 4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2873" h="48218">
                  <a:moveTo>
                    <a:pt x="12055" y="40237"/>
                  </a:moveTo>
                  <a:cubicBezTo>
                    <a:pt x="65095" y="4877"/>
                    <a:pt x="134207" y="1662"/>
                    <a:pt x="192069" y="37022"/>
                  </a:cubicBezTo>
                </a:path>
              </a:pathLst>
            </a:custGeom>
            <a:noFill/>
            <a:ln w="1905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6321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3"/>
          <p:cNvSpPr>
            <a:spLocks noGrp="1"/>
          </p:cNvSpPr>
          <p:nvPr>
            <p:ph type="body" sz="quarter" idx="19"/>
          </p:nvPr>
        </p:nvSpPr>
        <p:spPr>
          <a:xfrm>
            <a:off x="0" y="1"/>
            <a:ext cx="7607300" cy="664632"/>
          </a:xfrm>
          <a:solidFill>
            <a:srgbClr val="C1EBFB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01927" y="444427"/>
            <a:ext cx="8391248" cy="323923"/>
          </a:xfrm>
        </p:spPr>
        <p:txBody>
          <a:bodyPr/>
          <a:lstStyle/>
          <a:p>
            <a:r>
              <a:rPr lang="de-DE" dirty="0"/>
              <a:t>Was wäre wenn die Beitragszahlung</a:t>
            </a:r>
            <a:br>
              <a:rPr lang="de-DE" dirty="0"/>
            </a:br>
            <a:r>
              <a:rPr lang="de-DE" dirty="0"/>
              <a:t>flexibel gestaltet werden muss? </a:t>
            </a:r>
            <a:br>
              <a:rPr lang="de-DE" dirty="0"/>
            </a:b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F217E7EA-05B0-4EFD-A564-90703781D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093074" y="875788"/>
            <a:ext cx="681798" cy="68179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FAF1CDAE-AFDF-4905-97D5-156BA47EB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957170" y="875788"/>
            <a:ext cx="681798" cy="68179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32000" y="1689890"/>
            <a:ext cx="8139113" cy="791737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r>
              <a:rPr lang="de-DE" sz="1400" dirty="0"/>
              <a:t>Beispielsweise kann bei </a:t>
            </a:r>
            <a:r>
              <a:rPr lang="de-DE" sz="1400" dirty="0">
                <a:solidFill>
                  <a:schemeClr val="tx2"/>
                </a:solidFill>
              </a:rPr>
              <a:t>Elternzeit, Kurzarbeit oder Krankheit  </a:t>
            </a:r>
            <a:r>
              <a:rPr lang="de-DE" sz="1400" dirty="0"/>
              <a:t>der Beitrag zur betrieblichen Einkommensvorsorge nicht (voll) erbracht werden. Für diese Fälle bestehen </a:t>
            </a:r>
            <a:r>
              <a:rPr lang="de-DE" sz="1400" dirty="0">
                <a:solidFill>
                  <a:schemeClr val="tx2"/>
                </a:solidFill>
              </a:rPr>
              <a:t>vielfältige </a:t>
            </a:r>
            <a:r>
              <a:rPr lang="de-DE" sz="1400" dirty="0" smtClean="0">
                <a:solidFill>
                  <a:schemeClr val="tx2"/>
                </a:solidFill>
              </a:rPr>
              <a:t>Handlungsoptionen</a:t>
            </a:r>
            <a:r>
              <a:rPr lang="de-DE" sz="1400" dirty="0" smtClean="0"/>
              <a:t>.</a:t>
            </a:r>
            <a:r>
              <a:rPr lang="de-DE" sz="1400" baseline="30000" dirty="0" smtClean="0">
                <a:solidFill>
                  <a:schemeClr val="tx2"/>
                </a:solidFill>
              </a:rPr>
              <a:t>1</a:t>
            </a:r>
            <a:r>
              <a:rPr lang="de-DE" sz="1400" dirty="0" smtClean="0"/>
              <a:t> </a:t>
            </a:r>
            <a:r>
              <a:rPr lang="de-DE" sz="1400" dirty="0"/>
              <a:t>Die Höhe des Versicherungsschutzes kann sich dabei ändern: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32000" y="6084000"/>
            <a:ext cx="4426705" cy="391628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pPr lvl="0">
              <a:spcAft>
                <a:spcPct val="0"/>
              </a:spcAft>
              <a:buClr>
                <a:srgbClr val="003781"/>
              </a:buClr>
            </a:pPr>
            <a:r>
              <a:rPr lang="de-DE" altLang="de-DE" sz="800" baseline="30000" dirty="0"/>
              <a:t>1</a:t>
            </a:r>
            <a:r>
              <a:rPr lang="de-DE" altLang="de-DE" sz="800" dirty="0"/>
              <a:t> Voraussetzungen und Dauer ergeben sich aus den jeweiligen Versicherungsbedingungen. </a:t>
            </a:r>
            <a:r>
              <a:rPr lang="de-DE" altLang="de-DE" sz="800" dirty="0" smtClean="0"/>
              <a:t/>
            </a:r>
            <a:br>
              <a:rPr lang="de-DE" altLang="de-DE" sz="800" dirty="0" smtClean="0"/>
            </a:br>
            <a:r>
              <a:rPr lang="de-DE" altLang="de-DE" sz="800" dirty="0" smtClean="0"/>
              <a:t>² Die </a:t>
            </a:r>
            <a:r>
              <a:rPr lang="de-DE" altLang="de-DE" sz="800" dirty="0"/>
              <a:t>Beiträge sind zum Ablauf des Stundungszeitraums nachzuzahlen.</a:t>
            </a:r>
          </a:p>
        </p:txBody>
      </p:sp>
      <p:sp>
        <p:nvSpPr>
          <p:cNvPr id="11" name="Foliennummernplatzhalter 8">
            <a:extLst>
              <a:ext uri="{FF2B5EF4-FFF2-40B4-BE49-F238E27FC236}">
                <a16:creationId xmlns:a16="http://schemas.microsoft.com/office/drawing/2014/main" xmlns="" id="{940A0323-724E-4D66-8029-E8DDF494054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245202" y="6493950"/>
            <a:ext cx="399663" cy="365639"/>
          </a:xfrm>
        </p:spPr>
        <p:txBody>
          <a:bodyPr/>
          <a:lstStyle/>
          <a:p>
            <a:fld id="{61201FF1-C63B-412E-ABF0-3D0E918900A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xmlns="" id="{E9E2C74C-1F91-4FFA-B5A4-10E866F45930}"/>
              </a:ext>
            </a:extLst>
          </p:cNvPr>
          <p:cNvSpPr/>
          <p:nvPr/>
        </p:nvSpPr>
        <p:spPr>
          <a:xfrm>
            <a:off x="432000" y="5345336"/>
            <a:ext cx="7885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400" dirty="0">
                <a:solidFill>
                  <a:srgbClr val="000000"/>
                </a:solidFill>
              </a:rPr>
              <a:t>Die Möglichkeiten, im Anschluss den bisherigen Versicherungsschutz – ggf. auch ohne Risikoprüfung – wieder (voll) herzustellen, sind in den Bedingungen geregelt. Bei Bedarf hilft im konkreten Fall die Fachberatung.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xmlns="" id="{194054EF-4027-4D90-90D7-8899C6789251}"/>
              </a:ext>
            </a:extLst>
          </p:cNvPr>
          <p:cNvSpPr/>
          <p:nvPr/>
        </p:nvSpPr>
        <p:spPr>
          <a:xfrm>
            <a:off x="1035832" y="2963310"/>
            <a:ext cx="1368152" cy="1368152"/>
          </a:xfrm>
          <a:prstGeom prst="ellipse">
            <a:avLst/>
          </a:prstGeom>
          <a:solidFill>
            <a:srgbClr val="B1DADD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xmlns="" id="{C8C55260-5FF3-4C26-9442-6C8AF561F759}"/>
              </a:ext>
            </a:extLst>
          </p:cNvPr>
          <p:cNvSpPr/>
          <p:nvPr/>
        </p:nvSpPr>
        <p:spPr>
          <a:xfrm>
            <a:off x="3555716" y="2963310"/>
            <a:ext cx="1368152" cy="1368152"/>
          </a:xfrm>
          <a:prstGeom prst="ellipse">
            <a:avLst/>
          </a:prstGeom>
          <a:solidFill>
            <a:srgbClr val="FDD25C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xmlns="" id="{56EDF8B6-A8E2-4FB9-8A79-55BC7C6E7FBD}"/>
              </a:ext>
            </a:extLst>
          </p:cNvPr>
          <p:cNvSpPr/>
          <p:nvPr/>
        </p:nvSpPr>
        <p:spPr>
          <a:xfrm>
            <a:off x="6171571" y="2963310"/>
            <a:ext cx="1368152" cy="1368152"/>
          </a:xfrm>
          <a:prstGeom prst="ellipse">
            <a:avLst/>
          </a:prstGeom>
          <a:solidFill>
            <a:srgbClr val="FF934F"/>
          </a:solidFill>
          <a:ln>
            <a:noFill/>
          </a:ln>
        </p:spPr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100"/>
              </a:spcBef>
              <a:spcAft>
                <a:spcPts val="100"/>
              </a:spcAft>
            </a:pPr>
            <a:endParaRPr lang="de-DE" sz="14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xmlns="" id="{8DDEC182-7434-43A3-A7BE-BDB4FBDB7DA0}"/>
              </a:ext>
            </a:extLst>
          </p:cNvPr>
          <p:cNvSpPr/>
          <p:nvPr/>
        </p:nvSpPr>
        <p:spPr>
          <a:xfrm>
            <a:off x="756342" y="2662226"/>
            <a:ext cx="1927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1400" b="1" dirty="0">
                <a:solidFill>
                  <a:srgbClr val="003781"/>
                </a:solidFill>
              </a:rPr>
              <a:t>Beitragsfreistellung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xmlns="" id="{3FC66129-F782-4CF5-AFDE-303C8E28E96F}"/>
              </a:ext>
            </a:extLst>
          </p:cNvPr>
          <p:cNvSpPr/>
          <p:nvPr/>
        </p:nvSpPr>
        <p:spPr>
          <a:xfrm>
            <a:off x="3281837" y="2662226"/>
            <a:ext cx="19159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1400" b="1" dirty="0" smtClean="0">
                <a:solidFill>
                  <a:srgbClr val="003781"/>
                </a:solidFill>
              </a:rPr>
              <a:t>Beitragsstundung</a:t>
            </a:r>
            <a:r>
              <a:rPr lang="de-DE" sz="1400" b="1" baseline="30000" dirty="0" smtClean="0">
                <a:solidFill>
                  <a:srgbClr val="003781"/>
                </a:solidFill>
              </a:rPr>
              <a:t>1,2</a:t>
            </a:r>
            <a:endParaRPr lang="de-DE" sz="1400" b="1" dirty="0">
              <a:solidFill>
                <a:srgbClr val="003781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xmlns="" id="{8FA8C74C-2681-4A8D-8F3A-A7C54EFC3A23}"/>
              </a:ext>
            </a:extLst>
          </p:cNvPr>
          <p:cNvSpPr/>
          <p:nvPr/>
        </p:nvSpPr>
        <p:spPr>
          <a:xfrm>
            <a:off x="5823955" y="2662226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1400" b="1" dirty="0">
                <a:solidFill>
                  <a:srgbClr val="003781"/>
                </a:solidFill>
              </a:rPr>
              <a:t>Beitragsherabsetzung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xmlns="" id="{5DF4C40F-B86E-4741-B62D-0651E02742D3}"/>
              </a:ext>
            </a:extLst>
          </p:cNvPr>
          <p:cNvSpPr/>
          <p:nvPr/>
        </p:nvSpPr>
        <p:spPr>
          <a:xfrm>
            <a:off x="473417" y="4377962"/>
            <a:ext cx="25033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de-DE" sz="1400" dirty="0"/>
              <a:t>Kein oder nur reduzierter Versicherungsschutz in Höhe einer beitragsfreien Rente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xmlns="" id="{E558B972-771E-4B0C-8FCE-C7E2B87517A3}"/>
              </a:ext>
            </a:extLst>
          </p:cNvPr>
          <p:cNvSpPr/>
          <p:nvPr/>
        </p:nvSpPr>
        <p:spPr>
          <a:xfrm>
            <a:off x="2988094" y="4377962"/>
            <a:ext cx="25033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de-DE" sz="1400" dirty="0"/>
              <a:t>Voller </a:t>
            </a:r>
            <a:br>
              <a:rPr lang="de-DE" sz="1400" dirty="0"/>
            </a:br>
            <a:r>
              <a:rPr lang="de-DE" sz="1400" dirty="0" smtClean="0"/>
              <a:t>Versicherungsschutz</a:t>
            </a:r>
            <a:br>
              <a:rPr lang="de-DE" sz="1400" dirty="0" smtClean="0"/>
            </a:br>
            <a:r>
              <a:rPr lang="de-DE" sz="1400" dirty="0" smtClean="0"/>
              <a:t>in der Stundungsphase </a:t>
            </a:r>
            <a:endParaRPr lang="de-DE" sz="14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xmlns="" id="{324088CE-1842-4716-B179-AF878EE9865F}"/>
              </a:ext>
            </a:extLst>
          </p:cNvPr>
          <p:cNvSpPr/>
          <p:nvPr/>
        </p:nvSpPr>
        <p:spPr>
          <a:xfrm>
            <a:off x="5603951" y="4377962"/>
            <a:ext cx="25033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de-DE" sz="1400" dirty="0"/>
              <a:t>Reduzierter Versicherungs-schutz entsprechend dem reduzierten Beitrag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xmlns="" id="{3E8F1B13-C4F9-4431-8825-8963233D06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57074" y="3262758"/>
            <a:ext cx="623432" cy="73678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xmlns="" id="{340ABC85-E697-44B5-A3D3-B4F589E079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488748" y="3384163"/>
            <a:ext cx="733797" cy="489198"/>
          </a:xfrm>
          <a:prstGeom prst="rect">
            <a:avLst/>
          </a:prstGeom>
        </p:spPr>
      </p:pic>
      <p:sp>
        <p:nvSpPr>
          <p:cNvPr id="28" name="Freeform 84">
            <a:extLst>
              <a:ext uri="{FF2B5EF4-FFF2-40B4-BE49-F238E27FC236}">
                <a16:creationId xmlns:a16="http://schemas.microsoft.com/office/drawing/2014/main" xmlns="" id="{217109E8-6740-4269-967F-A5C1AFBA17BE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3924722" y="3384163"/>
            <a:ext cx="648072" cy="476384"/>
          </a:xfrm>
          <a:custGeom>
            <a:avLst/>
            <a:gdLst>
              <a:gd name="T0" fmla="*/ 611 w 618"/>
              <a:gd name="T1" fmla="*/ 447 h 447"/>
              <a:gd name="T2" fmla="*/ 450 w 618"/>
              <a:gd name="T3" fmla="*/ 447 h 447"/>
              <a:gd name="T4" fmla="*/ 443 w 618"/>
              <a:gd name="T5" fmla="*/ 440 h 447"/>
              <a:gd name="T6" fmla="*/ 443 w 618"/>
              <a:gd name="T7" fmla="*/ 7 h 447"/>
              <a:gd name="T8" fmla="*/ 450 w 618"/>
              <a:gd name="T9" fmla="*/ 0 h 447"/>
              <a:gd name="T10" fmla="*/ 611 w 618"/>
              <a:gd name="T11" fmla="*/ 0 h 447"/>
              <a:gd name="T12" fmla="*/ 618 w 618"/>
              <a:gd name="T13" fmla="*/ 7 h 447"/>
              <a:gd name="T14" fmla="*/ 618 w 618"/>
              <a:gd name="T15" fmla="*/ 440 h 447"/>
              <a:gd name="T16" fmla="*/ 611 w 618"/>
              <a:gd name="T17" fmla="*/ 447 h 447"/>
              <a:gd name="T18" fmla="*/ 457 w 618"/>
              <a:gd name="T19" fmla="*/ 433 h 447"/>
              <a:gd name="T20" fmla="*/ 604 w 618"/>
              <a:gd name="T21" fmla="*/ 433 h 447"/>
              <a:gd name="T22" fmla="*/ 604 w 618"/>
              <a:gd name="T23" fmla="*/ 14 h 447"/>
              <a:gd name="T24" fmla="*/ 457 w 618"/>
              <a:gd name="T25" fmla="*/ 14 h 447"/>
              <a:gd name="T26" fmla="*/ 457 w 618"/>
              <a:gd name="T27" fmla="*/ 433 h 447"/>
              <a:gd name="T28" fmla="*/ 389 w 618"/>
              <a:gd name="T29" fmla="*/ 447 h 447"/>
              <a:gd name="T30" fmla="*/ 228 w 618"/>
              <a:gd name="T31" fmla="*/ 447 h 447"/>
              <a:gd name="T32" fmla="*/ 221 w 618"/>
              <a:gd name="T33" fmla="*/ 440 h 447"/>
              <a:gd name="T34" fmla="*/ 221 w 618"/>
              <a:gd name="T35" fmla="*/ 110 h 447"/>
              <a:gd name="T36" fmla="*/ 228 w 618"/>
              <a:gd name="T37" fmla="*/ 103 h 447"/>
              <a:gd name="T38" fmla="*/ 389 w 618"/>
              <a:gd name="T39" fmla="*/ 103 h 447"/>
              <a:gd name="T40" fmla="*/ 396 w 618"/>
              <a:gd name="T41" fmla="*/ 110 h 447"/>
              <a:gd name="T42" fmla="*/ 396 w 618"/>
              <a:gd name="T43" fmla="*/ 440 h 447"/>
              <a:gd name="T44" fmla="*/ 389 w 618"/>
              <a:gd name="T45" fmla="*/ 447 h 447"/>
              <a:gd name="T46" fmla="*/ 235 w 618"/>
              <a:gd name="T47" fmla="*/ 433 h 447"/>
              <a:gd name="T48" fmla="*/ 382 w 618"/>
              <a:gd name="T49" fmla="*/ 433 h 447"/>
              <a:gd name="T50" fmla="*/ 382 w 618"/>
              <a:gd name="T51" fmla="*/ 117 h 447"/>
              <a:gd name="T52" fmla="*/ 235 w 618"/>
              <a:gd name="T53" fmla="*/ 117 h 447"/>
              <a:gd name="T54" fmla="*/ 235 w 618"/>
              <a:gd name="T55" fmla="*/ 433 h 447"/>
              <a:gd name="T56" fmla="*/ 168 w 618"/>
              <a:gd name="T57" fmla="*/ 447 h 447"/>
              <a:gd name="T58" fmla="*/ 7 w 618"/>
              <a:gd name="T59" fmla="*/ 447 h 447"/>
              <a:gd name="T60" fmla="*/ 0 w 618"/>
              <a:gd name="T61" fmla="*/ 440 h 447"/>
              <a:gd name="T62" fmla="*/ 0 w 618"/>
              <a:gd name="T63" fmla="*/ 224 h 447"/>
              <a:gd name="T64" fmla="*/ 7 w 618"/>
              <a:gd name="T65" fmla="*/ 217 h 447"/>
              <a:gd name="T66" fmla="*/ 168 w 618"/>
              <a:gd name="T67" fmla="*/ 217 h 447"/>
              <a:gd name="T68" fmla="*/ 175 w 618"/>
              <a:gd name="T69" fmla="*/ 224 h 447"/>
              <a:gd name="T70" fmla="*/ 175 w 618"/>
              <a:gd name="T71" fmla="*/ 440 h 447"/>
              <a:gd name="T72" fmla="*/ 168 w 618"/>
              <a:gd name="T73" fmla="*/ 447 h 447"/>
              <a:gd name="T74" fmla="*/ 14 w 618"/>
              <a:gd name="T75" fmla="*/ 433 h 447"/>
              <a:gd name="T76" fmla="*/ 161 w 618"/>
              <a:gd name="T77" fmla="*/ 433 h 447"/>
              <a:gd name="T78" fmla="*/ 161 w 618"/>
              <a:gd name="T79" fmla="*/ 231 h 447"/>
              <a:gd name="T80" fmla="*/ 14 w 618"/>
              <a:gd name="T81" fmla="*/ 231 h 447"/>
              <a:gd name="T82" fmla="*/ 14 w 618"/>
              <a:gd name="T83" fmla="*/ 433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18" h="447">
                <a:moveTo>
                  <a:pt x="611" y="447"/>
                </a:moveTo>
                <a:cubicBezTo>
                  <a:pt x="450" y="447"/>
                  <a:pt x="450" y="447"/>
                  <a:pt x="450" y="447"/>
                </a:cubicBezTo>
                <a:cubicBezTo>
                  <a:pt x="446" y="447"/>
                  <a:pt x="443" y="444"/>
                  <a:pt x="443" y="440"/>
                </a:cubicBezTo>
                <a:cubicBezTo>
                  <a:pt x="443" y="7"/>
                  <a:pt x="443" y="7"/>
                  <a:pt x="443" y="7"/>
                </a:cubicBezTo>
                <a:cubicBezTo>
                  <a:pt x="443" y="3"/>
                  <a:pt x="446" y="0"/>
                  <a:pt x="450" y="0"/>
                </a:cubicBezTo>
                <a:cubicBezTo>
                  <a:pt x="611" y="0"/>
                  <a:pt x="611" y="0"/>
                  <a:pt x="611" y="0"/>
                </a:cubicBezTo>
                <a:cubicBezTo>
                  <a:pt x="615" y="0"/>
                  <a:pt x="618" y="3"/>
                  <a:pt x="618" y="7"/>
                </a:cubicBezTo>
                <a:cubicBezTo>
                  <a:pt x="618" y="440"/>
                  <a:pt x="618" y="440"/>
                  <a:pt x="618" y="440"/>
                </a:cubicBezTo>
                <a:cubicBezTo>
                  <a:pt x="618" y="444"/>
                  <a:pt x="615" y="447"/>
                  <a:pt x="611" y="447"/>
                </a:cubicBezTo>
                <a:close/>
                <a:moveTo>
                  <a:pt x="457" y="433"/>
                </a:moveTo>
                <a:cubicBezTo>
                  <a:pt x="604" y="433"/>
                  <a:pt x="604" y="433"/>
                  <a:pt x="604" y="433"/>
                </a:cubicBezTo>
                <a:cubicBezTo>
                  <a:pt x="604" y="14"/>
                  <a:pt x="604" y="14"/>
                  <a:pt x="604" y="14"/>
                </a:cubicBezTo>
                <a:cubicBezTo>
                  <a:pt x="457" y="14"/>
                  <a:pt x="457" y="14"/>
                  <a:pt x="457" y="14"/>
                </a:cubicBezTo>
                <a:lnTo>
                  <a:pt x="457" y="433"/>
                </a:lnTo>
                <a:close/>
                <a:moveTo>
                  <a:pt x="389" y="447"/>
                </a:moveTo>
                <a:cubicBezTo>
                  <a:pt x="228" y="447"/>
                  <a:pt x="228" y="447"/>
                  <a:pt x="228" y="447"/>
                </a:cubicBezTo>
                <a:cubicBezTo>
                  <a:pt x="225" y="447"/>
                  <a:pt x="221" y="444"/>
                  <a:pt x="221" y="440"/>
                </a:cubicBezTo>
                <a:cubicBezTo>
                  <a:pt x="221" y="110"/>
                  <a:pt x="221" y="110"/>
                  <a:pt x="221" y="110"/>
                </a:cubicBezTo>
                <a:cubicBezTo>
                  <a:pt x="221" y="106"/>
                  <a:pt x="225" y="103"/>
                  <a:pt x="228" y="103"/>
                </a:cubicBezTo>
                <a:cubicBezTo>
                  <a:pt x="389" y="103"/>
                  <a:pt x="389" y="103"/>
                  <a:pt x="389" y="103"/>
                </a:cubicBezTo>
                <a:cubicBezTo>
                  <a:pt x="393" y="103"/>
                  <a:pt x="396" y="106"/>
                  <a:pt x="396" y="110"/>
                </a:cubicBezTo>
                <a:cubicBezTo>
                  <a:pt x="396" y="440"/>
                  <a:pt x="396" y="440"/>
                  <a:pt x="396" y="440"/>
                </a:cubicBezTo>
                <a:cubicBezTo>
                  <a:pt x="396" y="444"/>
                  <a:pt x="393" y="447"/>
                  <a:pt x="389" y="447"/>
                </a:cubicBezTo>
                <a:close/>
                <a:moveTo>
                  <a:pt x="235" y="433"/>
                </a:moveTo>
                <a:cubicBezTo>
                  <a:pt x="382" y="433"/>
                  <a:pt x="382" y="433"/>
                  <a:pt x="382" y="433"/>
                </a:cubicBezTo>
                <a:cubicBezTo>
                  <a:pt x="382" y="117"/>
                  <a:pt x="382" y="117"/>
                  <a:pt x="382" y="117"/>
                </a:cubicBezTo>
                <a:cubicBezTo>
                  <a:pt x="235" y="117"/>
                  <a:pt x="235" y="117"/>
                  <a:pt x="235" y="117"/>
                </a:cubicBezTo>
                <a:lnTo>
                  <a:pt x="235" y="433"/>
                </a:lnTo>
                <a:close/>
                <a:moveTo>
                  <a:pt x="168" y="447"/>
                </a:moveTo>
                <a:cubicBezTo>
                  <a:pt x="7" y="447"/>
                  <a:pt x="7" y="447"/>
                  <a:pt x="7" y="447"/>
                </a:cubicBezTo>
                <a:cubicBezTo>
                  <a:pt x="3" y="447"/>
                  <a:pt x="0" y="444"/>
                  <a:pt x="0" y="440"/>
                </a:cubicBezTo>
                <a:cubicBezTo>
                  <a:pt x="0" y="224"/>
                  <a:pt x="0" y="224"/>
                  <a:pt x="0" y="224"/>
                </a:cubicBezTo>
                <a:cubicBezTo>
                  <a:pt x="0" y="220"/>
                  <a:pt x="3" y="217"/>
                  <a:pt x="7" y="217"/>
                </a:cubicBezTo>
                <a:cubicBezTo>
                  <a:pt x="168" y="217"/>
                  <a:pt x="168" y="217"/>
                  <a:pt x="168" y="217"/>
                </a:cubicBezTo>
                <a:cubicBezTo>
                  <a:pt x="172" y="217"/>
                  <a:pt x="175" y="220"/>
                  <a:pt x="175" y="224"/>
                </a:cubicBezTo>
                <a:cubicBezTo>
                  <a:pt x="175" y="440"/>
                  <a:pt x="175" y="440"/>
                  <a:pt x="175" y="440"/>
                </a:cubicBezTo>
                <a:cubicBezTo>
                  <a:pt x="175" y="444"/>
                  <a:pt x="172" y="447"/>
                  <a:pt x="168" y="447"/>
                </a:cubicBezTo>
                <a:close/>
                <a:moveTo>
                  <a:pt x="14" y="433"/>
                </a:moveTo>
                <a:cubicBezTo>
                  <a:pt x="161" y="433"/>
                  <a:pt x="161" y="433"/>
                  <a:pt x="161" y="433"/>
                </a:cubicBezTo>
                <a:cubicBezTo>
                  <a:pt x="161" y="231"/>
                  <a:pt x="161" y="231"/>
                  <a:pt x="161" y="231"/>
                </a:cubicBezTo>
                <a:cubicBezTo>
                  <a:pt x="14" y="231"/>
                  <a:pt x="14" y="231"/>
                  <a:pt x="14" y="231"/>
                </a:cubicBezTo>
                <a:lnTo>
                  <a:pt x="14" y="433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146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7" name="Grafik 2054">
            <a:extLst>
              <a:ext uri="{FF2B5EF4-FFF2-40B4-BE49-F238E27FC236}">
                <a16:creationId xmlns:a16="http://schemas.microsoft.com/office/drawing/2014/main" xmlns="" id="{76289CBD-DEAA-4BB0-9C61-704250E3E69C}"/>
              </a:ext>
            </a:extLst>
          </p:cNvPr>
          <p:cNvGrpSpPr/>
          <p:nvPr/>
        </p:nvGrpSpPr>
        <p:grpSpPr>
          <a:xfrm>
            <a:off x="504825" y="2709714"/>
            <a:ext cx="8135938" cy="2361017"/>
            <a:chOff x="543577" y="3789834"/>
            <a:chExt cx="8097186" cy="2349771"/>
          </a:xfrm>
        </p:grpSpPr>
        <p:sp>
          <p:nvSpPr>
            <p:cNvPr id="2058" name="Freihandform: Form 2057">
              <a:extLst>
                <a:ext uri="{FF2B5EF4-FFF2-40B4-BE49-F238E27FC236}">
                  <a16:creationId xmlns:a16="http://schemas.microsoft.com/office/drawing/2014/main" xmlns="" id="{3DED3C28-91FD-4F2F-9ACA-4151333DBEF7}"/>
                </a:ext>
              </a:extLst>
            </p:cNvPr>
            <p:cNvSpPr/>
            <p:nvPr/>
          </p:nvSpPr>
          <p:spPr>
            <a:xfrm>
              <a:off x="5787696" y="3781896"/>
              <a:ext cx="2857830" cy="1799374"/>
            </a:xfrm>
            <a:custGeom>
              <a:avLst/>
              <a:gdLst>
                <a:gd name="connsiteX0" fmla="*/ 2130142 w 2857830"/>
                <a:gd name="connsiteY0" fmla="*/ 663122 h 1799374"/>
                <a:gd name="connsiteX1" fmla="*/ 2130142 w 2857830"/>
                <a:gd name="connsiteY1" fmla="*/ 7938 h 1799374"/>
                <a:gd name="connsiteX2" fmla="*/ 2857301 w 2857830"/>
                <a:gd name="connsiteY2" fmla="*/ 902333 h 1799374"/>
                <a:gd name="connsiteX3" fmla="*/ 2130142 w 2857830"/>
                <a:gd name="connsiteY3" fmla="*/ 1800962 h 1799374"/>
                <a:gd name="connsiteX4" fmla="*/ 2130142 w 2857830"/>
                <a:gd name="connsiteY4" fmla="*/ 1141544 h 1799374"/>
                <a:gd name="connsiteX5" fmla="*/ 7938 w 2857830"/>
                <a:gd name="connsiteY5" fmla="*/ 1141544 h 1799374"/>
                <a:gd name="connsiteX6" fmla="*/ 7938 w 2857830"/>
                <a:gd name="connsiteY6" fmla="*/ 663122 h 1799374"/>
                <a:gd name="connsiteX7" fmla="*/ 2130142 w 2857830"/>
                <a:gd name="connsiteY7" fmla="*/ 663122 h 179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830" h="1799374">
                  <a:moveTo>
                    <a:pt x="2130142" y="663122"/>
                  </a:moveTo>
                  <a:lnTo>
                    <a:pt x="2130142" y="7938"/>
                  </a:lnTo>
                  <a:lnTo>
                    <a:pt x="2857301" y="902333"/>
                  </a:lnTo>
                  <a:lnTo>
                    <a:pt x="2130142" y="1800962"/>
                  </a:lnTo>
                  <a:lnTo>
                    <a:pt x="2130142" y="1141544"/>
                  </a:lnTo>
                  <a:lnTo>
                    <a:pt x="7938" y="1141544"/>
                  </a:lnTo>
                  <a:lnTo>
                    <a:pt x="7938" y="663122"/>
                  </a:lnTo>
                  <a:lnTo>
                    <a:pt x="2130142" y="66312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59" name="Freihandform: Form 2058">
              <a:extLst>
                <a:ext uri="{FF2B5EF4-FFF2-40B4-BE49-F238E27FC236}">
                  <a16:creationId xmlns:a16="http://schemas.microsoft.com/office/drawing/2014/main" xmlns="" id="{4E0B863F-7C92-4BC7-9CC6-E2AAE3C2D2BB}"/>
                </a:ext>
              </a:extLst>
            </p:cNvPr>
            <p:cNvSpPr/>
            <p:nvPr/>
          </p:nvSpPr>
          <p:spPr>
            <a:xfrm>
              <a:off x="6270528" y="3958834"/>
              <a:ext cx="2085158" cy="1450084"/>
            </a:xfrm>
            <a:custGeom>
              <a:avLst/>
              <a:gdLst>
                <a:gd name="connsiteX0" fmla="*/ 1806078 w 2085157"/>
                <a:gd name="connsiteY0" fmla="*/ 458664 h 1450083"/>
                <a:gd name="connsiteX1" fmla="*/ 1806078 w 2085157"/>
                <a:gd name="connsiteY1" fmla="*/ 8820 h 1450083"/>
                <a:gd name="connsiteX2" fmla="*/ 8820 w 2085157"/>
                <a:gd name="connsiteY2" fmla="*/ 8820 h 1450083"/>
                <a:gd name="connsiteX3" fmla="*/ 8820 w 2085157"/>
                <a:gd name="connsiteY3" fmla="*/ 1441969 h 1450083"/>
                <a:gd name="connsiteX4" fmla="*/ 1806078 w 2085157"/>
                <a:gd name="connsiteY4" fmla="*/ 1441969 h 1450083"/>
                <a:gd name="connsiteX5" fmla="*/ 1806078 w 2085157"/>
                <a:gd name="connsiteY5" fmla="*/ 992126 h 1450083"/>
                <a:gd name="connsiteX6" fmla="*/ 2079160 w 2085157"/>
                <a:gd name="connsiteY6" fmla="*/ 725395 h 145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5157" h="1450083">
                  <a:moveTo>
                    <a:pt x="1806078" y="458664"/>
                  </a:moveTo>
                  <a:lnTo>
                    <a:pt x="1806078" y="8820"/>
                  </a:lnTo>
                  <a:lnTo>
                    <a:pt x="8820" y="8820"/>
                  </a:lnTo>
                  <a:lnTo>
                    <a:pt x="8820" y="1441969"/>
                  </a:lnTo>
                  <a:lnTo>
                    <a:pt x="1806078" y="1441969"/>
                  </a:lnTo>
                  <a:lnTo>
                    <a:pt x="1806078" y="992126"/>
                  </a:lnTo>
                  <a:lnTo>
                    <a:pt x="2079160" y="72539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60" name="Freihandform: Form 2059">
              <a:extLst>
                <a:ext uri="{FF2B5EF4-FFF2-40B4-BE49-F238E27FC236}">
                  <a16:creationId xmlns:a16="http://schemas.microsoft.com/office/drawing/2014/main" xmlns="" id="{C8109A4E-3005-4A0B-8361-C690F398A6D7}"/>
                </a:ext>
              </a:extLst>
            </p:cNvPr>
            <p:cNvSpPr/>
            <p:nvPr/>
          </p:nvSpPr>
          <p:spPr>
            <a:xfrm>
              <a:off x="3946159" y="3958834"/>
              <a:ext cx="2815492" cy="1450084"/>
            </a:xfrm>
            <a:custGeom>
              <a:avLst/>
              <a:gdLst>
                <a:gd name="connsiteX0" fmla="*/ 2440093 w 2815492"/>
                <a:gd name="connsiteY0" fmla="*/ 458664 h 1450083"/>
                <a:gd name="connsiteX1" fmla="*/ 2440093 w 2815492"/>
                <a:gd name="connsiteY1" fmla="*/ 8820 h 1450083"/>
                <a:gd name="connsiteX2" fmla="*/ 8820 w 2815492"/>
                <a:gd name="connsiteY2" fmla="*/ 8820 h 1450083"/>
                <a:gd name="connsiteX3" fmla="*/ 8820 w 2815492"/>
                <a:gd name="connsiteY3" fmla="*/ 1441969 h 1450083"/>
                <a:gd name="connsiteX4" fmla="*/ 2440093 w 2815492"/>
                <a:gd name="connsiteY4" fmla="*/ 1441969 h 1450083"/>
                <a:gd name="connsiteX5" fmla="*/ 2440093 w 2815492"/>
                <a:gd name="connsiteY5" fmla="*/ 992126 h 1450083"/>
                <a:gd name="connsiteX6" fmla="*/ 2809495 w 2815492"/>
                <a:gd name="connsiteY6" fmla="*/ 725395 h 145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5492" h="1450083">
                  <a:moveTo>
                    <a:pt x="2440093" y="458664"/>
                  </a:moveTo>
                  <a:lnTo>
                    <a:pt x="2440093" y="8820"/>
                  </a:lnTo>
                  <a:lnTo>
                    <a:pt x="8820" y="8820"/>
                  </a:lnTo>
                  <a:lnTo>
                    <a:pt x="8820" y="1441969"/>
                  </a:lnTo>
                  <a:lnTo>
                    <a:pt x="2440093" y="1441969"/>
                  </a:lnTo>
                  <a:lnTo>
                    <a:pt x="2440093" y="992126"/>
                  </a:lnTo>
                  <a:lnTo>
                    <a:pt x="2809495" y="72539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61" name="Freihandform: Form 2060">
              <a:extLst>
                <a:ext uri="{FF2B5EF4-FFF2-40B4-BE49-F238E27FC236}">
                  <a16:creationId xmlns:a16="http://schemas.microsoft.com/office/drawing/2014/main" xmlns="" id="{2C91CC29-DC0D-49B7-BE38-97D6127CDDBC}"/>
                </a:ext>
              </a:extLst>
            </p:cNvPr>
            <p:cNvSpPr/>
            <p:nvPr/>
          </p:nvSpPr>
          <p:spPr>
            <a:xfrm>
              <a:off x="3946159" y="3958834"/>
              <a:ext cx="2815492" cy="1450084"/>
            </a:xfrm>
            <a:custGeom>
              <a:avLst/>
              <a:gdLst>
                <a:gd name="connsiteX0" fmla="*/ 2440093 w 2815492"/>
                <a:gd name="connsiteY0" fmla="*/ 458664 h 1450083"/>
                <a:gd name="connsiteX1" fmla="*/ 2440093 w 2815492"/>
                <a:gd name="connsiteY1" fmla="*/ 8820 h 1450083"/>
                <a:gd name="connsiteX2" fmla="*/ 8820 w 2815492"/>
                <a:gd name="connsiteY2" fmla="*/ 8820 h 1450083"/>
                <a:gd name="connsiteX3" fmla="*/ 8820 w 2815492"/>
                <a:gd name="connsiteY3" fmla="*/ 1441969 h 1450083"/>
                <a:gd name="connsiteX4" fmla="*/ 2440093 w 2815492"/>
                <a:gd name="connsiteY4" fmla="*/ 1441969 h 1450083"/>
                <a:gd name="connsiteX5" fmla="*/ 2440093 w 2815492"/>
                <a:gd name="connsiteY5" fmla="*/ 992126 h 1450083"/>
                <a:gd name="connsiteX6" fmla="*/ 2809495 w 2815492"/>
                <a:gd name="connsiteY6" fmla="*/ 725395 h 145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5492" h="1450083">
                  <a:moveTo>
                    <a:pt x="2440093" y="458664"/>
                  </a:moveTo>
                  <a:lnTo>
                    <a:pt x="2440093" y="8820"/>
                  </a:lnTo>
                  <a:lnTo>
                    <a:pt x="8820" y="8820"/>
                  </a:lnTo>
                  <a:lnTo>
                    <a:pt x="8820" y="1441969"/>
                  </a:lnTo>
                  <a:lnTo>
                    <a:pt x="2440093" y="1441969"/>
                  </a:lnTo>
                  <a:lnTo>
                    <a:pt x="2440093" y="992126"/>
                  </a:lnTo>
                  <a:lnTo>
                    <a:pt x="2809495" y="725395"/>
                  </a:lnTo>
                  <a:close/>
                </a:path>
              </a:pathLst>
            </a:custGeom>
            <a:noFill/>
            <a:ln w="10583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62" name="Freihandform: Form 2061">
              <a:extLst>
                <a:ext uri="{FF2B5EF4-FFF2-40B4-BE49-F238E27FC236}">
                  <a16:creationId xmlns:a16="http://schemas.microsoft.com/office/drawing/2014/main" xmlns="" id="{1D558E0D-D6F4-4F31-BC28-C568A34C3447}"/>
                </a:ext>
              </a:extLst>
            </p:cNvPr>
            <p:cNvSpPr/>
            <p:nvPr/>
          </p:nvSpPr>
          <p:spPr>
            <a:xfrm>
              <a:off x="3940867" y="4675408"/>
              <a:ext cx="2826077" cy="10585"/>
            </a:xfrm>
            <a:custGeom>
              <a:avLst/>
              <a:gdLst>
                <a:gd name="connsiteX0" fmla="*/ 8820 w 2826076"/>
                <a:gd name="connsiteY0" fmla="*/ 8820 h 10584"/>
                <a:gd name="connsiteX1" fmla="*/ 2824313 w 2826076"/>
                <a:gd name="connsiteY1" fmla="*/ 8820 h 1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26076" h="10584">
                  <a:moveTo>
                    <a:pt x="8820" y="8820"/>
                  </a:moveTo>
                  <a:lnTo>
                    <a:pt x="2824313" y="8820"/>
                  </a:lnTo>
                </a:path>
              </a:pathLst>
            </a:custGeom>
            <a:ln w="10583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63" name="Freihandform: Form 2062">
              <a:extLst>
                <a:ext uri="{FF2B5EF4-FFF2-40B4-BE49-F238E27FC236}">
                  <a16:creationId xmlns:a16="http://schemas.microsoft.com/office/drawing/2014/main" xmlns="" id="{817C5985-44F0-4447-82F0-3DCCFD303CD0}"/>
                </a:ext>
              </a:extLst>
            </p:cNvPr>
            <p:cNvSpPr/>
            <p:nvPr/>
          </p:nvSpPr>
          <p:spPr>
            <a:xfrm>
              <a:off x="1758331" y="3958834"/>
              <a:ext cx="2487371" cy="1450084"/>
            </a:xfrm>
            <a:custGeom>
              <a:avLst/>
              <a:gdLst>
                <a:gd name="connsiteX0" fmla="*/ 2188181 w 2487370"/>
                <a:gd name="connsiteY0" fmla="*/ 458664 h 1450083"/>
                <a:gd name="connsiteX1" fmla="*/ 2188181 w 2487370"/>
                <a:gd name="connsiteY1" fmla="*/ 8820 h 1450083"/>
                <a:gd name="connsiteX2" fmla="*/ 8820 w 2487370"/>
                <a:gd name="connsiteY2" fmla="*/ 8820 h 1450083"/>
                <a:gd name="connsiteX3" fmla="*/ 8820 w 2487370"/>
                <a:gd name="connsiteY3" fmla="*/ 1441969 h 1450083"/>
                <a:gd name="connsiteX4" fmla="*/ 2188181 w 2487370"/>
                <a:gd name="connsiteY4" fmla="*/ 1441969 h 1450083"/>
                <a:gd name="connsiteX5" fmla="*/ 2188181 w 2487370"/>
                <a:gd name="connsiteY5" fmla="*/ 992126 h 1450083"/>
                <a:gd name="connsiteX6" fmla="*/ 2487724 w 2487370"/>
                <a:gd name="connsiteY6" fmla="*/ 725395 h 145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7370" h="1450083">
                  <a:moveTo>
                    <a:pt x="2188181" y="458664"/>
                  </a:moveTo>
                  <a:lnTo>
                    <a:pt x="2188181" y="8820"/>
                  </a:lnTo>
                  <a:lnTo>
                    <a:pt x="8820" y="8820"/>
                  </a:lnTo>
                  <a:lnTo>
                    <a:pt x="8820" y="1441969"/>
                  </a:lnTo>
                  <a:lnTo>
                    <a:pt x="2188181" y="1441969"/>
                  </a:lnTo>
                  <a:lnTo>
                    <a:pt x="2188181" y="992126"/>
                  </a:lnTo>
                  <a:lnTo>
                    <a:pt x="2487724" y="72539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64" name="Freihandform: Form 2063">
              <a:extLst>
                <a:ext uri="{FF2B5EF4-FFF2-40B4-BE49-F238E27FC236}">
                  <a16:creationId xmlns:a16="http://schemas.microsoft.com/office/drawing/2014/main" xmlns="" id="{BD82EDEA-ADE9-4A51-B8F5-58407A124397}"/>
                </a:ext>
              </a:extLst>
            </p:cNvPr>
            <p:cNvSpPr/>
            <p:nvPr/>
          </p:nvSpPr>
          <p:spPr>
            <a:xfrm>
              <a:off x="1758331" y="3958834"/>
              <a:ext cx="2487371" cy="1450084"/>
            </a:xfrm>
            <a:custGeom>
              <a:avLst/>
              <a:gdLst>
                <a:gd name="connsiteX0" fmla="*/ 2188181 w 2487370"/>
                <a:gd name="connsiteY0" fmla="*/ 458664 h 1450083"/>
                <a:gd name="connsiteX1" fmla="*/ 2188181 w 2487370"/>
                <a:gd name="connsiteY1" fmla="*/ 8820 h 1450083"/>
                <a:gd name="connsiteX2" fmla="*/ 8820 w 2487370"/>
                <a:gd name="connsiteY2" fmla="*/ 8820 h 1450083"/>
                <a:gd name="connsiteX3" fmla="*/ 8820 w 2487370"/>
                <a:gd name="connsiteY3" fmla="*/ 1441969 h 1450083"/>
                <a:gd name="connsiteX4" fmla="*/ 2188181 w 2487370"/>
                <a:gd name="connsiteY4" fmla="*/ 1441969 h 1450083"/>
                <a:gd name="connsiteX5" fmla="*/ 2188181 w 2487370"/>
                <a:gd name="connsiteY5" fmla="*/ 992126 h 1450083"/>
                <a:gd name="connsiteX6" fmla="*/ 2487724 w 2487370"/>
                <a:gd name="connsiteY6" fmla="*/ 725395 h 145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7370" h="1450083">
                  <a:moveTo>
                    <a:pt x="2188181" y="458664"/>
                  </a:moveTo>
                  <a:lnTo>
                    <a:pt x="2188181" y="8820"/>
                  </a:lnTo>
                  <a:lnTo>
                    <a:pt x="8820" y="8820"/>
                  </a:lnTo>
                  <a:lnTo>
                    <a:pt x="8820" y="1441969"/>
                  </a:lnTo>
                  <a:lnTo>
                    <a:pt x="2188181" y="1441969"/>
                  </a:lnTo>
                  <a:lnTo>
                    <a:pt x="2188181" y="992126"/>
                  </a:lnTo>
                  <a:lnTo>
                    <a:pt x="2487724" y="725395"/>
                  </a:lnTo>
                  <a:close/>
                </a:path>
              </a:pathLst>
            </a:custGeom>
            <a:noFill/>
            <a:ln w="10583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65" name="Freihandform: Form 2064">
              <a:extLst>
                <a:ext uri="{FF2B5EF4-FFF2-40B4-BE49-F238E27FC236}">
                  <a16:creationId xmlns:a16="http://schemas.microsoft.com/office/drawing/2014/main" xmlns="" id="{54A961A7-2B26-4BB5-813E-BDE04D292B8A}"/>
                </a:ext>
              </a:extLst>
            </p:cNvPr>
            <p:cNvSpPr/>
            <p:nvPr/>
          </p:nvSpPr>
          <p:spPr>
            <a:xfrm>
              <a:off x="540049" y="3958834"/>
              <a:ext cx="1460669" cy="1450084"/>
            </a:xfrm>
            <a:custGeom>
              <a:avLst/>
              <a:gdLst>
                <a:gd name="connsiteX0" fmla="*/ 1238746 w 1460668"/>
                <a:gd name="connsiteY0" fmla="*/ 491476 h 1450083"/>
                <a:gd name="connsiteX1" fmla="*/ 1238746 w 1460668"/>
                <a:gd name="connsiteY1" fmla="*/ 8820 h 1450083"/>
                <a:gd name="connsiteX2" fmla="*/ 8820 w 1460668"/>
                <a:gd name="connsiteY2" fmla="*/ 8820 h 1450083"/>
                <a:gd name="connsiteX3" fmla="*/ 8820 w 1460668"/>
                <a:gd name="connsiteY3" fmla="*/ 1441969 h 1450083"/>
                <a:gd name="connsiteX4" fmla="*/ 1238746 w 1460668"/>
                <a:gd name="connsiteY4" fmla="*/ 1441969 h 1450083"/>
                <a:gd name="connsiteX5" fmla="*/ 1238746 w 1460668"/>
                <a:gd name="connsiteY5" fmla="*/ 959313 h 1450083"/>
                <a:gd name="connsiteX6" fmla="*/ 1456788 w 1460668"/>
                <a:gd name="connsiteY6" fmla="*/ 725395 h 145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668" h="1450083">
                  <a:moveTo>
                    <a:pt x="1238746" y="491476"/>
                  </a:moveTo>
                  <a:lnTo>
                    <a:pt x="1238746" y="8820"/>
                  </a:lnTo>
                  <a:lnTo>
                    <a:pt x="8820" y="8820"/>
                  </a:lnTo>
                  <a:lnTo>
                    <a:pt x="8820" y="1441969"/>
                  </a:lnTo>
                  <a:lnTo>
                    <a:pt x="1238746" y="1441969"/>
                  </a:lnTo>
                  <a:lnTo>
                    <a:pt x="1238746" y="959313"/>
                  </a:lnTo>
                  <a:lnTo>
                    <a:pt x="1456788" y="725395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05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066" name="Freihandform: Form 2065">
              <a:extLst>
                <a:ext uri="{FF2B5EF4-FFF2-40B4-BE49-F238E27FC236}">
                  <a16:creationId xmlns:a16="http://schemas.microsoft.com/office/drawing/2014/main" xmlns="" id="{C58F5870-332B-42CB-A782-1397E17482C7}"/>
                </a:ext>
              </a:extLst>
            </p:cNvPr>
            <p:cNvSpPr/>
            <p:nvPr/>
          </p:nvSpPr>
          <p:spPr>
            <a:xfrm>
              <a:off x="540049" y="3958834"/>
              <a:ext cx="1460669" cy="1450084"/>
            </a:xfrm>
            <a:custGeom>
              <a:avLst/>
              <a:gdLst>
                <a:gd name="connsiteX0" fmla="*/ 1238746 w 1460668"/>
                <a:gd name="connsiteY0" fmla="*/ 491476 h 1450083"/>
                <a:gd name="connsiteX1" fmla="*/ 1238746 w 1460668"/>
                <a:gd name="connsiteY1" fmla="*/ 8820 h 1450083"/>
                <a:gd name="connsiteX2" fmla="*/ 8820 w 1460668"/>
                <a:gd name="connsiteY2" fmla="*/ 8820 h 1450083"/>
                <a:gd name="connsiteX3" fmla="*/ 8820 w 1460668"/>
                <a:gd name="connsiteY3" fmla="*/ 1441969 h 1450083"/>
                <a:gd name="connsiteX4" fmla="*/ 1238746 w 1460668"/>
                <a:gd name="connsiteY4" fmla="*/ 1441969 h 1450083"/>
                <a:gd name="connsiteX5" fmla="*/ 1238746 w 1460668"/>
                <a:gd name="connsiteY5" fmla="*/ 959313 h 1450083"/>
                <a:gd name="connsiteX6" fmla="*/ 1456788 w 1460668"/>
                <a:gd name="connsiteY6" fmla="*/ 725395 h 145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0668" h="1450083">
                  <a:moveTo>
                    <a:pt x="1238746" y="491476"/>
                  </a:moveTo>
                  <a:lnTo>
                    <a:pt x="1238746" y="8820"/>
                  </a:lnTo>
                  <a:lnTo>
                    <a:pt x="8820" y="8820"/>
                  </a:lnTo>
                  <a:lnTo>
                    <a:pt x="8820" y="1441969"/>
                  </a:lnTo>
                  <a:lnTo>
                    <a:pt x="1238746" y="1441969"/>
                  </a:lnTo>
                  <a:lnTo>
                    <a:pt x="1238746" y="959313"/>
                  </a:lnTo>
                  <a:lnTo>
                    <a:pt x="1456788" y="725395"/>
                  </a:lnTo>
                  <a:close/>
                </a:path>
              </a:pathLst>
            </a:custGeom>
            <a:noFill/>
            <a:ln w="10583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4" name="Textplatzhalter 13"/>
          <p:cNvSpPr>
            <a:spLocks noGrp="1"/>
          </p:cNvSpPr>
          <p:nvPr>
            <p:ph type="body" sz="quarter" idx="19"/>
          </p:nvPr>
        </p:nvSpPr>
        <p:spPr>
          <a:solidFill>
            <a:srgbClr val="C1EBFB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9" name="Titel 4"/>
          <p:cNvSpPr>
            <a:spLocks noGrp="1"/>
          </p:cNvSpPr>
          <p:nvPr>
            <p:ph type="title"/>
          </p:nvPr>
        </p:nvSpPr>
        <p:spPr>
          <a:xfrm>
            <a:off x="501927" y="444427"/>
            <a:ext cx="8142011" cy="323923"/>
          </a:xfrm>
        </p:spPr>
        <p:txBody>
          <a:bodyPr/>
          <a:lstStyle/>
          <a:p>
            <a:r>
              <a:rPr lang="de-DE" dirty="0"/>
              <a:t>Was wäre wenn der Mitarbeiter</a:t>
            </a:r>
            <a:br>
              <a:rPr lang="de-DE" dirty="0"/>
            </a:br>
            <a:r>
              <a:rPr lang="de-DE" dirty="0"/>
              <a:t>für längere Zeit krank wird?</a:t>
            </a:r>
            <a:br>
              <a:rPr lang="de-DE" dirty="0"/>
            </a:b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xmlns="" id="{A8EF7F55-BE42-4FB2-A6BF-B87F3D600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958965" y="875788"/>
            <a:ext cx="681798" cy="681798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xmlns="" id="{3A0F8E01-8980-4F87-9689-834AD0E2A406}"/>
              </a:ext>
            </a:extLst>
          </p:cNvPr>
          <p:cNvSpPr txBox="1"/>
          <p:nvPr/>
        </p:nvSpPr>
        <p:spPr>
          <a:xfrm>
            <a:off x="504825" y="4293890"/>
            <a:ext cx="8139113" cy="299295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r>
              <a:rPr lang="de-DE" sz="1000" dirty="0"/>
              <a:t>Schematische Darstellung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xmlns="" id="{7E11B708-1445-437E-AB46-D8FC79A2B13D}"/>
              </a:ext>
            </a:extLst>
          </p:cNvPr>
          <p:cNvSpPr txBox="1"/>
          <p:nvPr/>
        </p:nvSpPr>
        <p:spPr>
          <a:xfrm>
            <a:off x="253807" y="3285778"/>
            <a:ext cx="1762016" cy="607071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pPr algn="ctr"/>
            <a:r>
              <a:rPr lang="de-DE" sz="1000" b="1" dirty="0"/>
              <a:t>Entgeltfort-</a:t>
            </a:r>
            <a:br>
              <a:rPr lang="de-DE" sz="1000" b="1" dirty="0"/>
            </a:br>
            <a:r>
              <a:rPr lang="de-DE" sz="1000" b="1" dirty="0" err="1"/>
              <a:t>zahlung</a:t>
            </a:r>
            <a:r>
              <a:rPr lang="de-DE" sz="1000" b="1" dirty="0"/>
              <a:t/>
            </a:r>
            <a:br>
              <a:rPr lang="de-DE" sz="1000" b="1" dirty="0"/>
            </a:br>
            <a:r>
              <a:rPr lang="de-DE" sz="1000" dirty="0"/>
              <a:t>für 6 Wochen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xmlns="" id="{67262106-2A9A-4021-8B6F-86B926B9DD90}"/>
              </a:ext>
            </a:extLst>
          </p:cNvPr>
          <p:cNvSpPr txBox="1"/>
          <p:nvPr/>
        </p:nvSpPr>
        <p:spPr>
          <a:xfrm>
            <a:off x="4127999" y="2997746"/>
            <a:ext cx="2160240" cy="453183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pPr algn="ctr"/>
            <a:r>
              <a:rPr lang="de-DE" sz="1000" dirty="0"/>
              <a:t>Voller Versicherungsschutz ohne</a:t>
            </a:r>
          </a:p>
          <a:p>
            <a:pPr algn="ctr"/>
            <a:r>
              <a:rPr lang="de-DE" sz="1000" dirty="0"/>
              <a:t>Beitragszahlung für bis zu 6 Monate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xmlns="" id="{E8419A53-41CD-4292-97E5-6C82C0523047}"/>
              </a:ext>
            </a:extLst>
          </p:cNvPr>
          <p:cNvSpPr txBox="1"/>
          <p:nvPr/>
        </p:nvSpPr>
        <p:spPr>
          <a:xfrm>
            <a:off x="4068738" y="3717826"/>
            <a:ext cx="2278762" cy="453183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pPr algn="ctr"/>
            <a:r>
              <a:rPr lang="de-DE" sz="1000" dirty="0"/>
              <a:t>Parallel dazu: Nachweise über</a:t>
            </a:r>
          </a:p>
          <a:p>
            <a:pPr algn="ctr"/>
            <a:r>
              <a:rPr lang="de-DE" sz="1000" dirty="0"/>
              <a:t>Krankheitszeiten werden eingefordert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xmlns="" id="{124EEE32-51DD-47FE-89A6-1D205F600DB2}"/>
              </a:ext>
            </a:extLst>
          </p:cNvPr>
          <p:cNvSpPr txBox="1"/>
          <p:nvPr/>
        </p:nvSpPr>
        <p:spPr>
          <a:xfrm>
            <a:off x="6675141" y="3213770"/>
            <a:ext cx="1762016" cy="760959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pPr algn="ctr"/>
            <a:r>
              <a:rPr lang="de-DE" sz="1000" b="1" dirty="0"/>
              <a:t>Wiederaufnahme</a:t>
            </a:r>
          </a:p>
          <a:p>
            <a:pPr algn="ctr"/>
            <a:r>
              <a:rPr lang="de-DE" sz="1000" b="1" dirty="0"/>
              <a:t>der Beitragszahlung</a:t>
            </a:r>
          </a:p>
          <a:p>
            <a:pPr algn="ctr"/>
            <a:r>
              <a:rPr lang="de-DE" sz="1000" dirty="0"/>
              <a:t>(spätestens nach 6 Monaten)</a:t>
            </a:r>
            <a:r>
              <a:rPr lang="de-DE" sz="1000" baseline="30000" dirty="0"/>
              <a:t>1</a:t>
            </a:r>
          </a:p>
        </p:txBody>
      </p:sp>
      <p:sp>
        <p:nvSpPr>
          <p:cNvPr id="2056" name="Rechteck 2055">
            <a:extLst>
              <a:ext uri="{FF2B5EF4-FFF2-40B4-BE49-F238E27FC236}">
                <a16:creationId xmlns:a16="http://schemas.microsoft.com/office/drawing/2014/main" xmlns="" id="{2D7F9831-3257-4779-9446-CFBABFAF1C3D}"/>
              </a:ext>
            </a:extLst>
          </p:cNvPr>
          <p:cNvSpPr/>
          <p:nvPr/>
        </p:nvSpPr>
        <p:spPr>
          <a:xfrm>
            <a:off x="2003577" y="3141762"/>
            <a:ext cx="20906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 indent="-180000"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Entgeltfortzahlung endet </a:t>
            </a:r>
          </a:p>
          <a:p>
            <a:pPr marL="180000" lvl="1" indent="-180000"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Arbeitgeber meldet Wegfall Entgeltfortzahlung an Allianz</a:t>
            </a:r>
          </a:p>
          <a:p>
            <a:pPr marL="180000" lvl="1" indent="-180000">
              <a:buFont typeface="Arial" panose="020B0604020202020204" pitchFamily="34" charset="0"/>
              <a:buChar char="•"/>
            </a:pPr>
            <a:r>
              <a:rPr lang="de-DE" sz="1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Arbeitgeber beantragt Aussetzung der Beitragszahlung</a:t>
            </a:r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xmlns="" id="{8D70E82A-8073-48DD-9452-B304642443CC}"/>
              </a:ext>
            </a:extLst>
          </p:cNvPr>
          <p:cNvGrpSpPr/>
          <p:nvPr/>
        </p:nvGrpSpPr>
        <p:grpSpPr>
          <a:xfrm>
            <a:off x="501927" y="5689075"/>
            <a:ext cx="8138836" cy="568813"/>
            <a:chOff x="1413383" y="1650067"/>
            <a:chExt cx="8645636" cy="568813"/>
          </a:xfrm>
        </p:grpSpPr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xmlns="" id="{CD379D5D-76EE-4589-9E74-E482B4427589}"/>
                </a:ext>
              </a:extLst>
            </p:cNvPr>
            <p:cNvSpPr/>
            <p:nvPr/>
          </p:nvSpPr>
          <p:spPr>
            <a:xfrm>
              <a:off x="1870791" y="1650067"/>
              <a:ext cx="8188228" cy="5688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rot="0" spcFirstLastPara="0" vertOverflow="overflow" horzOverflow="overflow" vert="horz" wrap="square" lIns="612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de-DE" sz="1200" dirty="0"/>
                <a:t>Vorteil: Während und nach der Aussetzung der Beitragszahlung</a:t>
              </a:r>
              <a:br>
                <a:rPr lang="de-DE" sz="1200" dirty="0"/>
              </a:br>
              <a:r>
                <a:rPr lang="de-DE" sz="1200" dirty="0"/>
                <a:t>bleibt der </a:t>
              </a:r>
              <a:r>
                <a:rPr lang="de-DE" sz="1200" b="1" dirty="0"/>
                <a:t>volle Versicherungsschutz </a:t>
              </a:r>
              <a:r>
                <a:rPr lang="de-DE" sz="1200" dirty="0"/>
                <a:t>erhalten.</a:t>
              </a:r>
            </a:p>
          </p:txBody>
        </p:sp>
        <p:sp>
          <p:nvSpPr>
            <p:cNvPr id="56" name="Right Arrow Callout 27">
              <a:extLst>
                <a:ext uri="{FF2B5EF4-FFF2-40B4-BE49-F238E27FC236}">
                  <a16:creationId xmlns:a16="http://schemas.microsoft.com/office/drawing/2014/main" xmlns="" id="{82DCBECC-7670-4DFF-AAF8-A4BD115CE736}"/>
                </a:ext>
              </a:extLst>
            </p:cNvPr>
            <p:cNvSpPr/>
            <p:nvPr/>
          </p:nvSpPr>
          <p:spPr>
            <a:xfrm>
              <a:off x="1413383" y="1650067"/>
              <a:ext cx="914817" cy="568813"/>
            </a:xfrm>
            <a:prstGeom prst="rightArrowCallout">
              <a:avLst>
                <a:gd name="adj1" fmla="val 100000"/>
                <a:gd name="adj2" fmla="val 50000"/>
                <a:gd name="adj3" fmla="val 32528"/>
                <a:gd name="adj4" fmla="val 87066"/>
              </a:avLst>
            </a:prstGeom>
            <a:solidFill>
              <a:srgbClr val="CFE9EE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20" tIns="304800" rIns="121920" bIns="304800" rtlCol="0" anchor="ctr" anchorCtr="0"/>
            <a:lstStyle/>
            <a:p>
              <a:pPr algn="ctr"/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uppieren 60" hidden="1">
            <a:extLst>
              <a:ext uri="{FF2B5EF4-FFF2-40B4-BE49-F238E27FC236}">
                <a16:creationId xmlns:a16="http://schemas.microsoft.com/office/drawing/2014/main" xmlns="" id="{E5CBE689-44D4-44C5-9C81-0D6B52BA63F0}"/>
              </a:ext>
            </a:extLst>
          </p:cNvPr>
          <p:cNvGrpSpPr/>
          <p:nvPr/>
        </p:nvGrpSpPr>
        <p:grpSpPr>
          <a:xfrm>
            <a:off x="501927" y="5355502"/>
            <a:ext cx="8138836" cy="568813"/>
            <a:chOff x="1413383" y="1650067"/>
            <a:chExt cx="8645636" cy="568813"/>
          </a:xfrm>
        </p:grpSpPr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xmlns="" id="{943D7D83-1B2D-4647-A9C0-33F8FFBEA8A9}"/>
                </a:ext>
              </a:extLst>
            </p:cNvPr>
            <p:cNvSpPr/>
            <p:nvPr/>
          </p:nvSpPr>
          <p:spPr>
            <a:xfrm>
              <a:off x="1870791" y="1650067"/>
              <a:ext cx="8188228" cy="5688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rot="0" spcFirstLastPara="0" vertOverflow="overflow" horzOverflow="overflow" vert="horz" wrap="square" lIns="612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de-DE" sz="1400" dirty="0" err="1"/>
                <a:t>Lorem</a:t>
              </a:r>
              <a:r>
                <a:rPr lang="de-DE" sz="1400" dirty="0"/>
                <a:t> </a:t>
              </a:r>
              <a:r>
                <a:rPr lang="de-DE" sz="1400" dirty="0" err="1"/>
                <a:t>ipsum</a:t>
              </a:r>
              <a:r>
                <a:rPr lang="de-DE" sz="1400" dirty="0"/>
                <a:t> </a:t>
              </a:r>
              <a:r>
                <a:rPr lang="de-DE" sz="1400" dirty="0" err="1"/>
                <a:t>dolor</a:t>
              </a:r>
              <a:r>
                <a:rPr lang="de-DE" sz="1400" dirty="0"/>
                <a:t> </a:t>
              </a:r>
              <a:r>
                <a:rPr lang="de-DE" sz="1400" dirty="0" err="1"/>
                <a:t>sit</a:t>
              </a:r>
              <a:r>
                <a:rPr lang="de-DE" sz="1400" dirty="0"/>
                <a:t> </a:t>
              </a:r>
              <a:r>
                <a:rPr lang="de-DE" sz="1400" dirty="0" err="1"/>
                <a:t>lorem</a:t>
              </a:r>
              <a:r>
                <a:rPr lang="de-DE" sz="1400" dirty="0"/>
                <a:t> </a:t>
              </a:r>
              <a:r>
                <a:rPr lang="de-DE" sz="1400" dirty="0" err="1"/>
                <a:t>ipsum</a:t>
              </a:r>
              <a:r>
                <a:rPr lang="de-DE" sz="1400" dirty="0"/>
                <a:t> </a:t>
              </a:r>
              <a:r>
                <a:rPr lang="de-DE" sz="1400" dirty="0" err="1"/>
                <a:t>dolor</a:t>
              </a:r>
              <a:r>
                <a:rPr lang="de-DE" sz="1400" dirty="0"/>
                <a:t> </a:t>
              </a:r>
              <a:r>
                <a:rPr lang="de-DE" sz="1400" dirty="0" err="1"/>
                <a:t>sit</a:t>
              </a:r>
              <a:r>
                <a:rPr lang="de-DE" sz="1400" dirty="0"/>
                <a:t> </a:t>
              </a:r>
              <a:r>
                <a:rPr lang="de-DE" sz="1400" dirty="0" err="1"/>
                <a:t>lorem</a:t>
              </a:r>
              <a:r>
                <a:rPr lang="de-DE" sz="1400" dirty="0"/>
                <a:t> </a:t>
              </a:r>
              <a:r>
                <a:rPr lang="de-DE" sz="1400" dirty="0" err="1"/>
                <a:t>ipsum</a:t>
              </a:r>
              <a:r>
                <a:rPr lang="de-DE" sz="1400" dirty="0"/>
                <a:t> </a:t>
              </a:r>
              <a:r>
                <a:rPr lang="de-DE" sz="1400" dirty="0" err="1"/>
                <a:t>dolor</a:t>
              </a:r>
              <a:r>
                <a:rPr lang="de-DE" sz="1400" dirty="0"/>
                <a:t> </a:t>
              </a:r>
              <a:r>
                <a:rPr lang="de-DE" sz="1400" dirty="0" err="1"/>
                <a:t>sit</a:t>
              </a:r>
              <a:r>
                <a:rPr lang="de-DE" sz="1400" dirty="0"/>
                <a:t> </a:t>
              </a:r>
              <a:r>
                <a:rPr lang="de-DE" sz="1400" dirty="0" err="1"/>
                <a:t>lorem</a:t>
              </a:r>
              <a:r>
                <a:rPr lang="de-DE" sz="1400" dirty="0"/>
                <a:t> </a:t>
              </a:r>
              <a:r>
                <a:rPr lang="de-DE" sz="1400" dirty="0" err="1"/>
                <a:t>ipsum</a:t>
              </a:r>
              <a:r>
                <a:rPr lang="de-DE" sz="1400" dirty="0"/>
                <a:t> </a:t>
              </a:r>
              <a:r>
                <a:rPr lang="de-DE" sz="1400" dirty="0" err="1"/>
                <a:t>dolor</a:t>
              </a:r>
              <a:r>
                <a:rPr lang="de-DE" sz="1400" dirty="0"/>
                <a:t> </a:t>
              </a:r>
              <a:r>
                <a:rPr lang="de-DE" sz="1400" dirty="0" err="1"/>
                <a:t>sit</a:t>
              </a:r>
              <a:r>
                <a:rPr lang="de-DE" sz="1400" dirty="0"/>
                <a:t> </a:t>
              </a:r>
              <a:r>
                <a:rPr lang="de-DE" sz="1400" dirty="0" err="1"/>
                <a:t>lorem</a:t>
              </a:r>
              <a:r>
                <a:rPr lang="de-DE" sz="1400" dirty="0"/>
                <a:t> </a:t>
              </a:r>
              <a:r>
                <a:rPr lang="de-DE" sz="1400" dirty="0" err="1"/>
                <a:t>ipsum</a:t>
              </a:r>
              <a:r>
                <a:rPr lang="de-DE" sz="1400" dirty="0"/>
                <a:t> </a:t>
              </a:r>
              <a:r>
                <a:rPr lang="de-DE" sz="1400" dirty="0" err="1"/>
                <a:t>dolor</a:t>
              </a:r>
              <a:r>
                <a:rPr lang="de-DE" sz="1400" dirty="0"/>
                <a:t> </a:t>
              </a:r>
              <a:r>
                <a:rPr lang="de-DE" sz="1400" dirty="0" err="1"/>
                <a:t>sit</a:t>
              </a:r>
              <a:r>
                <a:rPr lang="de-DE" sz="1400" dirty="0"/>
                <a:t> </a:t>
              </a:r>
              <a:r>
                <a:rPr lang="de-DE" sz="1400" dirty="0" err="1"/>
                <a:t>lorem</a:t>
              </a:r>
              <a:r>
                <a:rPr lang="de-DE" sz="1400" dirty="0"/>
                <a:t> </a:t>
              </a:r>
              <a:r>
                <a:rPr lang="de-DE" sz="1400" dirty="0" err="1"/>
                <a:t>ipsum</a:t>
              </a:r>
              <a:r>
                <a:rPr lang="de-DE" sz="1400" dirty="0"/>
                <a:t> </a:t>
              </a:r>
              <a:r>
                <a:rPr lang="de-DE" sz="1400" dirty="0" err="1"/>
                <a:t>dolor</a:t>
              </a:r>
              <a:r>
                <a:rPr lang="de-DE" sz="1400" dirty="0"/>
                <a:t> </a:t>
              </a:r>
              <a:r>
                <a:rPr lang="de-DE" sz="1400" dirty="0" err="1"/>
                <a:t>sit</a:t>
              </a:r>
              <a:r>
                <a:rPr lang="de-DE" sz="1400" dirty="0"/>
                <a:t> </a:t>
              </a:r>
              <a:r>
                <a:rPr lang="de-DE" sz="1400" dirty="0" err="1"/>
                <a:t>lorem</a:t>
              </a:r>
              <a:r>
                <a:rPr lang="de-DE" sz="1400" dirty="0"/>
                <a:t> </a:t>
              </a:r>
              <a:r>
                <a:rPr lang="de-DE" sz="1400" dirty="0" err="1"/>
                <a:t>ipsum</a:t>
              </a:r>
              <a:r>
                <a:rPr lang="de-DE" sz="1400" dirty="0"/>
                <a:t> </a:t>
              </a:r>
              <a:r>
                <a:rPr lang="de-DE" sz="1400" dirty="0" err="1"/>
                <a:t>dolor</a:t>
              </a:r>
              <a:r>
                <a:rPr lang="de-DE" sz="1400" dirty="0"/>
                <a:t> </a:t>
              </a:r>
              <a:r>
                <a:rPr lang="de-DE" sz="1400" dirty="0" err="1"/>
                <a:t>sit</a:t>
              </a:r>
              <a:r>
                <a:rPr lang="de-DE" sz="1400" dirty="0"/>
                <a:t>.</a:t>
              </a:r>
            </a:p>
          </p:txBody>
        </p:sp>
        <p:sp>
          <p:nvSpPr>
            <p:cNvPr id="63" name="Right Arrow Callout 27">
              <a:extLst>
                <a:ext uri="{FF2B5EF4-FFF2-40B4-BE49-F238E27FC236}">
                  <a16:creationId xmlns:a16="http://schemas.microsoft.com/office/drawing/2014/main" xmlns="" id="{20FDCAD0-3386-4207-BF45-8ED7C3E6BD88}"/>
                </a:ext>
              </a:extLst>
            </p:cNvPr>
            <p:cNvSpPr/>
            <p:nvPr/>
          </p:nvSpPr>
          <p:spPr>
            <a:xfrm>
              <a:off x="1413383" y="1650067"/>
              <a:ext cx="914817" cy="568813"/>
            </a:xfrm>
            <a:prstGeom prst="rightArrowCallout">
              <a:avLst>
                <a:gd name="adj1" fmla="val 100000"/>
                <a:gd name="adj2" fmla="val 50000"/>
                <a:gd name="adj3" fmla="val 32528"/>
                <a:gd name="adj4" fmla="val 87066"/>
              </a:avLst>
            </a:prstGeom>
            <a:solidFill>
              <a:srgbClr val="CFE9EE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20" tIns="304800" rIns="121920" bIns="304800" rtlCol="0" anchor="ctr" anchorCtr="0"/>
            <a:lstStyle/>
            <a:p>
              <a:pPr algn="ctr"/>
              <a:endParaRPr lang="de-D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67" name="Rechteck 66">
            <a:extLst>
              <a:ext uri="{FF2B5EF4-FFF2-40B4-BE49-F238E27FC236}">
                <a16:creationId xmlns:a16="http://schemas.microsoft.com/office/drawing/2014/main" xmlns="" id="{7D4A354E-A9FB-4D65-B00A-FA023820D9E0}"/>
              </a:ext>
            </a:extLst>
          </p:cNvPr>
          <p:cNvSpPr/>
          <p:nvPr/>
        </p:nvSpPr>
        <p:spPr>
          <a:xfrm>
            <a:off x="412097" y="5229525"/>
            <a:ext cx="8235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buClr>
                <a:srgbClr val="003781"/>
              </a:buClr>
            </a:pPr>
            <a:endParaRPr kumimoji="0" lang="de-DE" sz="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defTabSz="914400">
              <a:buClr>
                <a:srgbClr val="003781"/>
              </a:buClr>
            </a:pPr>
            <a:r>
              <a:rPr lang="de-DE" sz="800" dirty="0"/>
              <a:t>¹ Gilt für Verträge ab 07.2019.</a:t>
            </a: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/>
            </a:r>
            <a:br>
              <a:rPr kumimoji="0" lang="de-DE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lang="de-DE" sz="800" kern="0" baseline="30000" noProof="0" dirty="0"/>
              <a:t>²</a:t>
            </a:r>
            <a:r>
              <a:rPr lang="de-DE" sz="800" kern="0" dirty="0"/>
              <a:t> Weitere Möglichkeiten zum Vertrag sind dann z.B. Leistungsbeantragung und -prüfung der BU/ KSP-Ansprüche, Beitragsfreistellung oder Stundung.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xmlns="" id="{B67E7CC9-8F8A-484F-A71F-06985C3727F0}"/>
              </a:ext>
            </a:extLst>
          </p:cNvPr>
          <p:cNvSpPr txBox="1"/>
          <p:nvPr/>
        </p:nvSpPr>
        <p:spPr>
          <a:xfrm>
            <a:off x="432000" y="1753343"/>
            <a:ext cx="8139113" cy="79173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72000" tIns="72000" rIns="72000" bIns="72000" rtlCol="0">
            <a:spAutoFit/>
          </a:bodyPr>
          <a:lstStyle/>
          <a:p>
            <a:r>
              <a:rPr lang="de-DE" sz="1400" dirty="0"/>
              <a:t>Bei selbständiger oder ergänzender BU-Vorsorge und der KörperSchutzPolice besteht darüber hinaus die Möglichkeit einer </a:t>
            </a:r>
            <a:r>
              <a:rPr lang="de-DE" sz="1400" dirty="0">
                <a:solidFill>
                  <a:schemeClr val="tx2"/>
                </a:solidFill>
              </a:rPr>
              <a:t>befristeten Aussetzung der Beitragszahlung </a:t>
            </a:r>
            <a:r>
              <a:rPr lang="de-DE" sz="1400" dirty="0"/>
              <a:t>bei Wegfall der Entgeltfortzahlung aufgrund längerer Krankheit / Arbeitsunfähigkeit¹:</a:t>
            </a:r>
          </a:p>
        </p:txBody>
      </p:sp>
    </p:spTree>
    <p:extLst>
      <p:ext uri="{BB962C8B-B14F-4D97-AF65-F5344CB8AC3E}">
        <p14:creationId xmlns:p14="http://schemas.microsoft.com/office/powerpoint/2010/main" val="353690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3"/>
          <p:cNvSpPr>
            <a:spLocks noGrp="1"/>
          </p:cNvSpPr>
          <p:nvPr>
            <p:ph type="body" sz="quarter" idx="19"/>
          </p:nvPr>
        </p:nvSpPr>
        <p:spPr>
          <a:xfrm>
            <a:off x="0" y="1"/>
            <a:ext cx="7607300" cy="664632"/>
          </a:xfrm>
          <a:solidFill>
            <a:srgbClr val="C1EBFB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01927" y="444427"/>
            <a:ext cx="8142011" cy="323923"/>
          </a:xfrm>
        </p:spPr>
        <p:txBody>
          <a:bodyPr/>
          <a:lstStyle/>
          <a:p>
            <a:r>
              <a:rPr lang="de-DE" dirty="0"/>
              <a:t>Was wäre wenn sich der </a:t>
            </a:r>
            <a:br>
              <a:rPr lang="de-DE" dirty="0"/>
            </a:br>
            <a:r>
              <a:rPr lang="de-DE" dirty="0"/>
              <a:t>Vorsorgebedarf erhöht?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32000" y="1440000"/>
            <a:ext cx="4428009" cy="3592504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Anlassunabhängige Erhöhungsoptionen</a:t>
            </a:r>
            <a:r>
              <a:rPr lang="de-DE" sz="1400" baseline="30000" dirty="0">
                <a:solidFill>
                  <a:schemeClr val="tx2"/>
                </a:solidFill>
              </a:rPr>
              <a:t>1</a:t>
            </a:r>
            <a:r>
              <a:rPr lang="de-DE" sz="1400" dirty="0">
                <a:solidFill>
                  <a:schemeClr val="tx2"/>
                </a:solidFill>
              </a:rPr>
              <a:t/>
            </a:r>
            <a:br>
              <a:rPr lang="de-DE" sz="1400" dirty="0">
                <a:solidFill>
                  <a:schemeClr val="tx2"/>
                </a:solidFill>
              </a:rPr>
            </a:br>
            <a:r>
              <a:rPr lang="de-DE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bieten für Ihre  Arbeitnehmer bis zum Alter 40 innerhalb von fünf Jahren nach </a:t>
            </a:r>
            <a:r>
              <a:rPr lang="de-DE" sz="14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Versicherungs-beginn </a:t>
            </a:r>
            <a:r>
              <a:rPr lang="de-DE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eine Anpassungsmöglichkeit des Versicherungsschutzes.</a:t>
            </a:r>
            <a:endParaRPr lang="de-DE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2"/>
                </a:solidFill>
              </a:rPr>
              <a:t>Anlassabhängige Erhöhungsoptionen</a:t>
            </a:r>
            <a:r>
              <a:rPr lang="de-DE" sz="1400" baseline="30000" dirty="0">
                <a:solidFill>
                  <a:schemeClr val="tx2"/>
                </a:solidFill>
              </a:rPr>
              <a:t>2</a:t>
            </a:r>
            <a:r>
              <a:rPr lang="de-DE" sz="1400" dirty="0">
                <a:solidFill>
                  <a:schemeClr val="tx2"/>
                </a:solidFill>
              </a:rPr>
              <a:t> </a:t>
            </a:r>
            <a:br>
              <a:rPr lang="de-DE" sz="1400" dirty="0">
                <a:solidFill>
                  <a:schemeClr val="tx2"/>
                </a:solidFill>
              </a:rPr>
            </a:br>
            <a:r>
              <a:rPr lang="de-DE" sz="1400" dirty="0"/>
              <a:t>ermöglichen es bis zum Alter 45 beispielsweise</a:t>
            </a:r>
            <a:br>
              <a:rPr lang="de-DE" sz="1400" dirty="0"/>
            </a:br>
            <a:r>
              <a:rPr lang="de-DE" sz="1400" dirty="0"/>
              <a:t>bei Karrieresprüngen oder Heirat den Versicherungsschutz zu optimieren.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Der</a:t>
            </a:r>
            <a:r>
              <a:rPr lang="de-DE" sz="1400" dirty="0">
                <a:solidFill>
                  <a:schemeClr val="tx2"/>
                </a:solidFill>
              </a:rPr>
              <a:t> Erhöhungsrahmen</a:t>
            </a:r>
            <a:r>
              <a:rPr lang="de-DE" sz="1400" baseline="30000" dirty="0">
                <a:solidFill>
                  <a:schemeClr val="tx2"/>
                </a:solidFill>
              </a:rPr>
              <a:t>3 </a:t>
            </a:r>
            <a:r>
              <a:rPr lang="de-DE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beträgt </a:t>
            </a:r>
          </a:p>
          <a:p>
            <a:pPr marL="357188" lvl="2" indent="-174625">
              <a:buFont typeface="Symbol" panose="05050102010706020507" pitchFamily="18" charset="2"/>
              <a:buChar char="-"/>
            </a:pPr>
            <a:r>
              <a:rPr lang="de-DE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Mindestens 600 EUR p.a.</a:t>
            </a:r>
          </a:p>
          <a:p>
            <a:pPr marL="357188" lvl="2" indent="-174625">
              <a:buFont typeface="Symbol" panose="05050102010706020507" pitchFamily="18" charset="2"/>
              <a:buChar char="-"/>
            </a:pPr>
            <a:r>
              <a:rPr lang="de-DE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Maximal 6.000 EUR p.a.</a:t>
            </a:r>
          </a:p>
          <a:p>
            <a:pPr marL="357188" lvl="2" indent="-174625">
              <a:buFont typeface="Symbol" panose="05050102010706020507" pitchFamily="18" charset="2"/>
              <a:buChar char="-"/>
            </a:pPr>
            <a:r>
              <a:rPr lang="de-DE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Bei mehreren Verträgen dürfen alle Erhöhungen 12.000 EUR nicht übersteigen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01927" y="5724000"/>
            <a:ext cx="8139022" cy="760959"/>
          </a:xfrm>
          <a:prstGeom prst="rect">
            <a:avLst/>
          </a:prstGeom>
          <a:noFill/>
        </p:spPr>
        <p:txBody>
          <a:bodyPr vert="horz" wrap="square" lIns="0" tIns="72000" rIns="72000" bIns="72000" rtlCol="0">
            <a:spAutoFit/>
          </a:bodyPr>
          <a:lstStyle/>
          <a:p>
            <a:r>
              <a:rPr lang="de-DE" sz="800" baseline="300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1 </a:t>
            </a:r>
            <a:r>
              <a:rPr lang="de-DE" sz="800" dirty="0"/>
              <a:t>Vorausgesetzt es liegen keine bedingungsgemäßen Ausschlussgründe vor (z. B. Vertragsabschluss mit vereinfachter Risikoprüfung), der Arbeitnehmer ist nicht BU bzw. in</a:t>
            </a:r>
            <a:br>
              <a:rPr lang="de-DE" sz="800" dirty="0"/>
            </a:br>
            <a:r>
              <a:rPr lang="de-DE" sz="800" dirty="0"/>
              <a:t>  Grundfähigkeiten beeinträchtigt und war im Jahr vor der Erhöhung nicht länger als 14 Tage arbeitsunfähig. </a:t>
            </a:r>
          </a:p>
          <a:p>
            <a:r>
              <a:rPr lang="de-DE" sz="800" baseline="30000" dirty="0"/>
              <a:t>2 </a:t>
            </a:r>
            <a:r>
              <a:rPr lang="de-DE" sz="800" dirty="0"/>
              <a:t>Beispiele: Heirat, Scheidung, Geburt/Adoption eines Kindes der VP, Beendigung der Berufsausbildung, erstmaliges Überschreiten der (Jahres-) BBG, Erteilung von Prokura.</a:t>
            </a:r>
            <a:br>
              <a:rPr lang="de-DE" sz="800" dirty="0"/>
            </a:br>
            <a:r>
              <a:rPr lang="de-DE" sz="800" dirty="0"/>
              <a:t>  Anzeigefrist 12 Monate.</a:t>
            </a:r>
            <a:r>
              <a:rPr lang="de-DE" sz="800" baseline="30000" dirty="0"/>
              <a:t> </a:t>
            </a:r>
            <a:r>
              <a:rPr lang="de-DE" sz="800" dirty="0"/>
              <a:t>Voraussetzung u.a. ist, die versicherte Person ist  nicht berufsunfähig bzw. in Grundfähigkeiten beeinträchtigt. </a:t>
            </a:r>
          </a:p>
          <a:p>
            <a:r>
              <a:rPr lang="de-DE" sz="800" baseline="30000" dirty="0"/>
              <a:t>3 </a:t>
            </a:r>
            <a:r>
              <a:rPr lang="de-DE" sz="800" dirty="0"/>
              <a:t>Die Angemessenheit  der gesamten EKV-Absicherung muss gewahrt bleiben. </a:t>
            </a:r>
          </a:p>
        </p:txBody>
      </p:sp>
      <p:grpSp>
        <p:nvGrpSpPr>
          <p:cNvPr id="18" name="Grafik 47">
            <a:extLst>
              <a:ext uri="{FF2B5EF4-FFF2-40B4-BE49-F238E27FC236}">
                <a16:creationId xmlns:a16="http://schemas.microsoft.com/office/drawing/2014/main" xmlns="" id="{1F0426F9-D0CF-4846-ABA3-180D09471F47}"/>
              </a:ext>
            </a:extLst>
          </p:cNvPr>
          <p:cNvGrpSpPr/>
          <p:nvPr/>
        </p:nvGrpSpPr>
        <p:grpSpPr>
          <a:xfrm>
            <a:off x="7959151" y="831548"/>
            <a:ext cx="681798" cy="681798"/>
            <a:chOff x="797737" y="4029438"/>
            <a:chExt cx="627418" cy="627418"/>
          </a:xfrm>
        </p:grpSpPr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xmlns="" id="{58290E9C-AFD2-4566-8DE9-8EAD97EDD1C1}"/>
                </a:ext>
              </a:extLst>
            </p:cNvPr>
            <p:cNvSpPr/>
            <p:nvPr/>
          </p:nvSpPr>
          <p:spPr>
            <a:xfrm>
              <a:off x="797737" y="4029438"/>
              <a:ext cx="627418" cy="627418"/>
            </a:xfrm>
            <a:custGeom>
              <a:avLst/>
              <a:gdLst>
                <a:gd name="connsiteX0" fmla="*/ 615176 w 627417"/>
                <a:gd name="connsiteY0" fmla="*/ 316770 h 627417"/>
                <a:gd name="connsiteX1" fmla="*/ 316770 w 627417"/>
                <a:gd name="connsiteY1" fmla="*/ 615176 h 627417"/>
                <a:gd name="connsiteX2" fmla="*/ 18363 w 627417"/>
                <a:gd name="connsiteY2" fmla="*/ 316770 h 627417"/>
                <a:gd name="connsiteX3" fmla="*/ 316770 w 627417"/>
                <a:gd name="connsiteY3" fmla="*/ 18363 h 627417"/>
                <a:gd name="connsiteX4" fmla="*/ 615176 w 627417"/>
                <a:gd name="connsiteY4" fmla="*/ 316770 h 62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7417" h="627417">
                  <a:moveTo>
                    <a:pt x="615176" y="316770"/>
                  </a:moveTo>
                  <a:cubicBezTo>
                    <a:pt x="615176" y="481575"/>
                    <a:pt x="481575" y="615176"/>
                    <a:pt x="316770" y="615176"/>
                  </a:cubicBezTo>
                  <a:cubicBezTo>
                    <a:pt x="151964" y="615176"/>
                    <a:pt x="18363" y="481575"/>
                    <a:pt x="18363" y="316770"/>
                  </a:cubicBezTo>
                  <a:cubicBezTo>
                    <a:pt x="18363" y="151964"/>
                    <a:pt x="151964" y="18363"/>
                    <a:pt x="316770" y="18363"/>
                  </a:cubicBezTo>
                  <a:cubicBezTo>
                    <a:pt x="481575" y="18363"/>
                    <a:pt x="615176" y="151964"/>
                    <a:pt x="615176" y="316770"/>
                  </a:cubicBezTo>
                  <a:close/>
                </a:path>
              </a:pathLst>
            </a:custGeom>
            <a:noFill/>
            <a:ln w="1524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xmlns="" id="{4A37CE33-E6CD-4E64-B515-ADBE289D8DF6}"/>
                </a:ext>
              </a:extLst>
            </p:cNvPr>
            <p:cNvSpPr/>
            <p:nvPr/>
          </p:nvSpPr>
          <p:spPr>
            <a:xfrm>
              <a:off x="1042583" y="4243678"/>
              <a:ext cx="137726" cy="76514"/>
            </a:xfrm>
            <a:custGeom>
              <a:avLst/>
              <a:gdLst>
                <a:gd name="connsiteX0" fmla="*/ 125484 w 137725"/>
                <a:gd name="connsiteY0" fmla="*/ 41318 h 76514"/>
                <a:gd name="connsiteX1" fmla="*/ 71924 w 137725"/>
                <a:gd name="connsiteY1" fmla="*/ 64272 h 76514"/>
                <a:gd name="connsiteX2" fmla="*/ 18363 w 137725"/>
                <a:gd name="connsiteY2" fmla="*/ 41318 h 76514"/>
                <a:gd name="connsiteX3" fmla="*/ 71924 w 137725"/>
                <a:gd name="connsiteY3" fmla="*/ 18363 h 76514"/>
                <a:gd name="connsiteX4" fmla="*/ 125484 w 137725"/>
                <a:gd name="connsiteY4" fmla="*/ 41318 h 76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725" h="76514">
                  <a:moveTo>
                    <a:pt x="125484" y="41318"/>
                  </a:moveTo>
                  <a:cubicBezTo>
                    <a:pt x="125484" y="53995"/>
                    <a:pt x="101504" y="64272"/>
                    <a:pt x="71924" y="64272"/>
                  </a:cubicBezTo>
                  <a:cubicBezTo>
                    <a:pt x="42343" y="64272"/>
                    <a:pt x="18363" y="53995"/>
                    <a:pt x="18363" y="41318"/>
                  </a:cubicBezTo>
                  <a:cubicBezTo>
                    <a:pt x="18363" y="28640"/>
                    <a:pt x="42343" y="18363"/>
                    <a:pt x="71924" y="18363"/>
                  </a:cubicBezTo>
                  <a:cubicBezTo>
                    <a:pt x="101504" y="18363"/>
                    <a:pt x="125484" y="28640"/>
                    <a:pt x="125484" y="41318"/>
                  </a:cubicBezTo>
                  <a:close/>
                </a:path>
              </a:pathLst>
            </a:custGeom>
            <a:noFill/>
            <a:ln w="1524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xmlns="" id="{62E515F4-B22A-4132-90EB-67FBA9BBEF65}"/>
                </a:ext>
              </a:extLst>
            </p:cNvPr>
            <p:cNvSpPr/>
            <p:nvPr/>
          </p:nvSpPr>
          <p:spPr>
            <a:xfrm>
              <a:off x="1042583" y="4297238"/>
              <a:ext cx="137726" cy="45909"/>
            </a:xfrm>
            <a:custGeom>
              <a:avLst/>
              <a:gdLst>
                <a:gd name="connsiteX0" fmla="*/ 18363 w 137725"/>
                <a:gd name="connsiteY0" fmla="*/ 18363 h 45908"/>
                <a:gd name="connsiteX1" fmla="*/ 71924 w 137725"/>
                <a:gd name="connsiteY1" fmla="*/ 41318 h 45908"/>
                <a:gd name="connsiteX2" fmla="*/ 125484 w 137725"/>
                <a:gd name="connsiteY2" fmla="*/ 18363 h 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725" h="45908">
                  <a:moveTo>
                    <a:pt x="18363" y="18363"/>
                  </a:moveTo>
                  <a:cubicBezTo>
                    <a:pt x="18363" y="30606"/>
                    <a:pt x="42848" y="41318"/>
                    <a:pt x="71924" y="41318"/>
                  </a:cubicBezTo>
                  <a:cubicBezTo>
                    <a:pt x="100999" y="41318"/>
                    <a:pt x="125484" y="30606"/>
                    <a:pt x="125484" y="18363"/>
                  </a:cubicBezTo>
                </a:path>
              </a:pathLst>
            </a:custGeom>
            <a:noFill/>
            <a:ln w="15240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xmlns="" id="{0FE7DEE9-50B4-4F12-BD6F-F1029562C273}"/>
                </a:ext>
              </a:extLst>
            </p:cNvPr>
            <p:cNvSpPr/>
            <p:nvPr/>
          </p:nvSpPr>
          <p:spPr>
            <a:xfrm>
              <a:off x="1042583" y="4327844"/>
              <a:ext cx="137726" cy="45909"/>
            </a:xfrm>
            <a:custGeom>
              <a:avLst/>
              <a:gdLst>
                <a:gd name="connsiteX0" fmla="*/ 18363 w 137725"/>
                <a:gd name="connsiteY0" fmla="*/ 18363 h 45908"/>
                <a:gd name="connsiteX1" fmla="*/ 71924 w 137725"/>
                <a:gd name="connsiteY1" fmla="*/ 41318 h 45908"/>
                <a:gd name="connsiteX2" fmla="*/ 125484 w 137725"/>
                <a:gd name="connsiteY2" fmla="*/ 18363 h 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725" h="45908">
                  <a:moveTo>
                    <a:pt x="18363" y="18363"/>
                  </a:moveTo>
                  <a:cubicBezTo>
                    <a:pt x="18363" y="30606"/>
                    <a:pt x="42848" y="41318"/>
                    <a:pt x="71924" y="41318"/>
                  </a:cubicBezTo>
                  <a:cubicBezTo>
                    <a:pt x="100999" y="41318"/>
                    <a:pt x="125484" y="30606"/>
                    <a:pt x="125484" y="18363"/>
                  </a:cubicBezTo>
                </a:path>
              </a:pathLst>
            </a:custGeom>
            <a:noFill/>
            <a:ln w="15240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xmlns="" id="{8CC8C4C1-1E2B-40D1-B7E5-3C7E04AEEF9B}"/>
                </a:ext>
              </a:extLst>
            </p:cNvPr>
            <p:cNvSpPr/>
            <p:nvPr/>
          </p:nvSpPr>
          <p:spPr>
            <a:xfrm>
              <a:off x="1042583" y="4358450"/>
              <a:ext cx="137726" cy="45909"/>
            </a:xfrm>
            <a:custGeom>
              <a:avLst/>
              <a:gdLst>
                <a:gd name="connsiteX0" fmla="*/ 18363 w 137725"/>
                <a:gd name="connsiteY0" fmla="*/ 18363 h 45908"/>
                <a:gd name="connsiteX1" fmla="*/ 71924 w 137725"/>
                <a:gd name="connsiteY1" fmla="*/ 41318 h 45908"/>
                <a:gd name="connsiteX2" fmla="*/ 125484 w 137725"/>
                <a:gd name="connsiteY2" fmla="*/ 18363 h 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725" h="45908">
                  <a:moveTo>
                    <a:pt x="18363" y="18363"/>
                  </a:moveTo>
                  <a:cubicBezTo>
                    <a:pt x="18363" y="30606"/>
                    <a:pt x="42848" y="41318"/>
                    <a:pt x="71924" y="41318"/>
                  </a:cubicBezTo>
                  <a:cubicBezTo>
                    <a:pt x="100999" y="41318"/>
                    <a:pt x="125484" y="30606"/>
                    <a:pt x="125484" y="18363"/>
                  </a:cubicBezTo>
                </a:path>
              </a:pathLst>
            </a:custGeom>
            <a:noFill/>
            <a:ln w="15240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xmlns="" id="{AA9EA824-33A5-41C1-8D9F-AEC408704CB1}"/>
                </a:ext>
              </a:extLst>
            </p:cNvPr>
            <p:cNvSpPr/>
            <p:nvPr/>
          </p:nvSpPr>
          <p:spPr>
            <a:xfrm>
              <a:off x="1042583" y="4389056"/>
              <a:ext cx="137726" cy="45909"/>
            </a:xfrm>
            <a:custGeom>
              <a:avLst/>
              <a:gdLst>
                <a:gd name="connsiteX0" fmla="*/ 18363 w 137725"/>
                <a:gd name="connsiteY0" fmla="*/ 18363 h 45908"/>
                <a:gd name="connsiteX1" fmla="*/ 71924 w 137725"/>
                <a:gd name="connsiteY1" fmla="*/ 41318 h 45908"/>
                <a:gd name="connsiteX2" fmla="*/ 125484 w 137725"/>
                <a:gd name="connsiteY2" fmla="*/ 18363 h 4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7725" h="45908">
                  <a:moveTo>
                    <a:pt x="18363" y="18363"/>
                  </a:moveTo>
                  <a:cubicBezTo>
                    <a:pt x="18363" y="30606"/>
                    <a:pt x="42848" y="41318"/>
                    <a:pt x="71924" y="41318"/>
                  </a:cubicBezTo>
                  <a:cubicBezTo>
                    <a:pt x="100999" y="41318"/>
                    <a:pt x="125484" y="30606"/>
                    <a:pt x="125484" y="18363"/>
                  </a:cubicBezTo>
                </a:path>
              </a:pathLst>
            </a:custGeom>
            <a:noFill/>
            <a:ln w="15240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207744B-3B0D-4135-8062-A6D53E8AD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 t="2173" r="22946" b="1968"/>
          <a:stretch/>
        </p:blipFill>
        <p:spPr bwMode="auto">
          <a:xfrm>
            <a:off x="5004842" y="1692126"/>
            <a:ext cx="4140746" cy="332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oliennummernplatzhalter 8">
            <a:extLst>
              <a:ext uri="{FF2B5EF4-FFF2-40B4-BE49-F238E27FC236}">
                <a16:creationId xmlns:a16="http://schemas.microsoft.com/office/drawing/2014/main" xmlns="" id="{7A369817-09D0-4906-B2D3-AA5A38026AD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245202" y="6493950"/>
            <a:ext cx="399663" cy="365639"/>
          </a:xfrm>
        </p:spPr>
        <p:txBody>
          <a:bodyPr/>
          <a:lstStyle/>
          <a:p>
            <a:fld id="{61201FF1-C63B-412E-ABF0-3D0E918900AC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044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3"/>
          <p:cNvSpPr>
            <a:spLocks noGrp="1"/>
          </p:cNvSpPr>
          <p:nvPr>
            <p:ph type="body" sz="quarter" idx="19"/>
          </p:nvPr>
        </p:nvSpPr>
        <p:spPr>
          <a:xfrm>
            <a:off x="0" y="1"/>
            <a:ext cx="7607300" cy="664632"/>
          </a:xfrm>
          <a:solidFill>
            <a:srgbClr val="C1EBFB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01927" y="444427"/>
            <a:ext cx="8142011" cy="323923"/>
          </a:xfrm>
        </p:spPr>
        <p:txBody>
          <a:bodyPr/>
          <a:lstStyle/>
          <a:p>
            <a:r>
              <a:rPr lang="de-DE" dirty="0"/>
              <a:t>Was wäre wenn Arbeitnehmer</a:t>
            </a:r>
            <a:br>
              <a:rPr lang="de-DE" dirty="0"/>
            </a:br>
            <a:r>
              <a:rPr lang="de-DE" dirty="0"/>
              <a:t>kommen oder gehen?</a:t>
            </a:r>
            <a:br>
              <a:rPr lang="de-DE" dirty="0"/>
            </a:b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6927C337-0889-4D9D-A499-007103FD83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0" r="36006"/>
          <a:stretch/>
        </p:blipFill>
        <p:spPr>
          <a:xfrm>
            <a:off x="5997087" y="1629593"/>
            <a:ext cx="3148501" cy="445601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4C19853E-10AF-4CCE-8033-82BE8C968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30438" y="821662"/>
            <a:ext cx="681798" cy="68179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xmlns="" id="{D478CD50-D22B-4C74-A864-6C5F3245A8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962140" y="810353"/>
            <a:ext cx="681798" cy="681798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32001" y="1440000"/>
            <a:ext cx="5292922" cy="359250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72000" tIns="72000" rIns="72000" bIns="72000" rtlCol="0">
            <a:spAutoFit/>
          </a:bodyPr>
          <a:lstStyle/>
          <a:p>
            <a:r>
              <a:rPr lang="de-DE" sz="1400" dirty="0"/>
              <a:t>Egal ob Sie einen Mitarbeiter neu einstellen oder ein Arbeitnehmer Ihr Unternehmen verlässt:</a:t>
            </a:r>
          </a:p>
          <a:p>
            <a:endParaRPr lang="de-DE" sz="1400" b="1" dirty="0">
              <a:solidFill>
                <a:schemeClr val="tx2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Durch den </a:t>
            </a:r>
            <a:r>
              <a:rPr lang="de-DE" sz="1400" dirty="0">
                <a:solidFill>
                  <a:schemeClr val="tx2"/>
                </a:solidFill>
              </a:rPr>
              <a:t>Rechtsanspruch auf Deckungskapitalübertragung </a:t>
            </a:r>
            <a:r>
              <a:rPr lang="de-DE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kann dieses in das beim neuen Arbeitgeber bestehende Versorgungssystem überführt werden. Es wird </a:t>
            </a:r>
            <a:r>
              <a:rPr lang="de-DE" sz="1400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ein </a:t>
            </a:r>
            <a:r>
              <a:rPr lang="de-DE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neuer Vertrag abgeschlossen und eine entsprechend neue Versorgungszusage erteilt. Neuer Vertrag und neue Zusage müssen keine Einkommensvorsorge beinhalten.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Bei der </a:t>
            </a:r>
            <a:r>
              <a:rPr lang="de-DE" sz="1400" dirty="0">
                <a:solidFill>
                  <a:schemeClr val="tx2"/>
                </a:solidFill>
              </a:rPr>
              <a:t>einvernehmlichen Übernahme </a:t>
            </a:r>
            <a:r>
              <a:rPr lang="de-DE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übernimmt der neue Arbeitgeber die </a:t>
            </a:r>
            <a:r>
              <a:rPr lang="de-DE" sz="1400" dirty="0"/>
              <a:t>Zusage unverändert und wird Versicherungsnehmer.</a:t>
            </a:r>
            <a:r>
              <a:rPr lang="de-DE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/>
            </a:r>
            <a:br>
              <a:rPr lang="de-DE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</a:br>
            <a:r>
              <a:rPr lang="de-DE" sz="140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Nach seinem Ausscheiden kann der Arbeitnehmer die betriebliche Einkommensvorsorge auch </a:t>
            </a:r>
            <a:r>
              <a:rPr lang="de-DE" sz="1400" dirty="0">
                <a:solidFill>
                  <a:schemeClr val="tx2"/>
                </a:solidFill>
              </a:rPr>
              <a:t>privat fortführen</a:t>
            </a:r>
            <a:r>
              <a:rPr lang="de-DE" sz="1400" dirty="0"/>
              <a:t>.</a:t>
            </a:r>
            <a:endParaRPr lang="de-DE" sz="1400" strike="sngStrike" dirty="0"/>
          </a:p>
        </p:txBody>
      </p:sp>
      <p:sp>
        <p:nvSpPr>
          <p:cNvPr id="10" name="Foliennummernplatzhalter 8">
            <a:extLst>
              <a:ext uri="{FF2B5EF4-FFF2-40B4-BE49-F238E27FC236}">
                <a16:creationId xmlns:a16="http://schemas.microsoft.com/office/drawing/2014/main" xmlns="" id="{1896F1D1-482E-4858-AEDF-EB7F6E1850D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8245202" y="6493950"/>
            <a:ext cx="399663" cy="365639"/>
          </a:xfrm>
        </p:spPr>
        <p:txBody>
          <a:bodyPr/>
          <a:lstStyle/>
          <a:p>
            <a:fld id="{61201FF1-C63B-412E-ABF0-3D0E918900AC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267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/>
          <p:nvPr/>
        </p:nvSpPr>
        <p:spPr>
          <a:xfrm>
            <a:off x="487859" y="3573810"/>
            <a:ext cx="1632709" cy="431507"/>
          </a:xfrm>
          <a:prstGeom prst="rect">
            <a:avLst/>
          </a:prstGeom>
          <a:solidFill>
            <a:schemeClr val="accent1"/>
          </a:solidFill>
        </p:spPr>
        <p:txBody>
          <a:bodyPr wrap="square" lIns="243840" tIns="121920" rIns="243840" bIns="121920" rtlCol="0" anchor="ctr" anchorCtr="0">
            <a:noAutofit/>
          </a:bodyPr>
          <a:lstStyle/>
          <a:p>
            <a:r>
              <a:rPr lang="de-DE" dirty="0"/>
              <a:t>1.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2120568" y="3142303"/>
            <a:ext cx="1632709" cy="431507"/>
          </a:xfrm>
          <a:prstGeom prst="rect">
            <a:avLst/>
          </a:prstGeom>
          <a:solidFill>
            <a:schemeClr val="accent3"/>
          </a:solidFill>
        </p:spPr>
        <p:txBody>
          <a:bodyPr wrap="square" lIns="243840" tIns="121920" rIns="243840" bIns="121920" rtlCol="0" anchor="ctr" anchorCtr="0">
            <a:noAutofit/>
          </a:bodyPr>
          <a:lstStyle/>
          <a:p>
            <a:r>
              <a:rPr lang="de-DE" dirty="0"/>
              <a:t>2.</a:t>
            </a:r>
          </a:p>
        </p:txBody>
      </p:sp>
      <p:sp>
        <p:nvSpPr>
          <p:cNvPr id="12" name="TextBox 7"/>
          <p:cNvSpPr txBox="1"/>
          <p:nvPr/>
        </p:nvSpPr>
        <p:spPr>
          <a:xfrm>
            <a:off x="3753278" y="2692314"/>
            <a:ext cx="1632709" cy="449989"/>
          </a:xfrm>
          <a:prstGeom prst="rect">
            <a:avLst/>
          </a:prstGeom>
          <a:solidFill>
            <a:schemeClr val="accent5"/>
          </a:solidFill>
        </p:spPr>
        <p:txBody>
          <a:bodyPr wrap="square" lIns="243840" tIns="121920" rIns="243840" bIns="121920" rtlCol="0" anchor="ctr" anchorCtr="0">
            <a:noAutofit/>
          </a:bodyPr>
          <a:lstStyle/>
          <a:p>
            <a:r>
              <a:rPr lang="de-DE" dirty="0"/>
              <a:t>3.  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5384922" y="2242321"/>
            <a:ext cx="1632709" cy="449989"/>
          </a:xfrm>
          <a:prstGeom prst="rect">
            <a:avLst/>
          </a:prstGeom>
          <a:solidFill>
            <a:srgbClr val="007D8C"/>
          </a:solidFill>
        </p:spPr>
        <p:txBody>
          <a:bodyPr wrap="square" lIns="243840" tIns="121920" rIns="243840" bIns="121920" rtlCol="0" anchor="ctr" anchorCtr="0">
            <a:no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4. </a:t>
            </a: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xmlns="" id="{48217466-8B45-4AAA-B53E-2A683C7473C5}"/>
              </a:ext>
            </a:extLst>
          </p:cNvPr>
          <p:cNvSpPr txBox="1"/>
          <p:nvPr/>
        </p:nvSpPr>
        <p:spPr>
          <a:xfrm>
            <a:off x="7017630" y="1792328"/>
            <a:ext cx="1632709" cy="449989"/>
          </a:xfrm>
          <a:prstGeom prst="rect">
            <a:avLst/>
          </a:prstGeom>
          <a:solidFill>
            <a:schemeClr val="tx2"/>
          </a:solidFill>
        </p:spPr>
        <p:txBody>
          <a:bodyPr wrap="square" lIns="243840" tIns="121920" rIns="243840" bIns="121920" rtlCol="0" anchor="ctr" anchorCtr="0">
            <a:no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5. </a:t>
            </a:r>
          </a:p>
        </p:txBody>
      </p:sp>
      <p:sp>
        <p:nvSpPr>
          <p:cNvPr id="14" name="TextBox 9"/>
          <p:cNvSpPr txBox="1"/>
          <p:nvPr/>
        </p:nvSpPr>
        <p:spPr>
          <a:xfrm>
            <a:off x="488925" y="4005317"/>
            <a:ext cx="1632709" cy="2088773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lIns="243840" tIns="121920" rIns="243840" bIns="121920" rtlCol="0">
            <a:noAutofit/>
          </a:bodyPr>
          <a:lstStyle/>
          <a:p>
            <a:endParaRPr lang="de-DE" sz="1400" dirty="0"/>
          </a:p>
        </p:txBody>
      </p:sp>
      <p:sp>
        <p:nvSpPr>
          <p:cNvPr id="15" name="TextBox 10"/>
          <p:cNvSpPr txBox="1"/>
          <p:nvPr/>
        </p:nvSpPr>
        <p:spPr>
          <a:xfrm>
            <a:off x="2120568" y="3573810"/>
            <a:ext cx="1632709" cy="2520280"/>
          </a:xfrm>
          <a:prstGeom prst="rect">
            <a:avLst/>
          </a:prstGeom>
          <a:solidFill>
            <a:schemeClr val="accent3">
              <a:alpha val="20000"/>
            </a:schemeClr>
          </a:solidFill>
        </p:spPr>
        <p:txBody>
          <a:bodyPr wrap="square" lIns="243840" tIns="121920" rIns="243840" bIns="121920" rtlCol="0">
            <a:noAutofit/>
          </a:bodyPr>
          <a:lstStyle/>
          <a:p>
            <a:endParaRPr lang="de-DE" sz="1400" dirty="0"/>
          </a:p>
        </p:txBody>
      </p:sp>
      <p:sp>
        <p:nvSpPr>
          <p:cNvPr id="16" name="TextBox 11"/>
          <p:cNvSpPr txBox="1"/>
          <p:nvPr/>
        </p:nvSpPr>
        <p:spPr>
          <a:xfrm>
            <a:off x="3753278" y="3137710"/>
            <a:ext cx="1632709" cy="2956377"/>
          </a:xfrm>
          <a:prstGeom prst="rect">
            <a:avLst/>
          </a:prstGeom>
          <a:solidFill>
            <a:schemeClr val="accent5">
              <a:alpha val="20000"/>
            </a:schemeClr>
          </a:solidFill>
        </p:spPr>
        <p:txBody>
          <a:bodyPr wrap="square" lIns="243840" tIns="121920" rIns="243840" bIns="121920" rtlCol="0">
            <a:noAutofit/>
          </a:bodyPr>
          <a:lstStyle/>
          <a:p>
            <a:endParaRPr lang="de-DE" sz="1400" dirty="0"/>
          </a:p>
        </p:txBody>
      </p:sp>
      <p:sp>
        <p:nvSpPr>
          <p:cNvPr id="17" name="TextBox 12"/>
          <p:cNvSpPr txBox="1"/>
          <p:nvPr/>
        </p:nvSpPr>
        <p:spPr>
          <a:xfrm>
            <a:off x="5384922" y="2692313"/>
            <a:ext cx="1632709" cy="3401775"/>
          </a:xfrm>
          <a:prstGeom prst="rect">
            <a:avLst/>
          </a:prstGeom>
          <a:solidFill>
            <a:srgbClr val="B1DADD">
              <a:alpha val="20000"/>
            </a:srgbClr>
          </a:solidFill>
        </p:spPr>
        <p:txBody>
          <a:bodyPr wrap="square" lIns="243840" tIns="121920" rIns="243840" bIns="121920" rtlCol="0">
            <a:noAutofit/>
          </a:bodyPr>
          <a:lstStyle/>
          <a:p>
            <a:endParaRPr lang="de-DE" sz="1400" dirty="0"/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xmlns="" id="{9087DEC7-857A-4B4D-81A8-3B3CD1FDBE87}"/>
              </a:ext>
            </a:extLst>
          </p:cNvPr>
          <p:cNvSpPr txBox="1"/>
          <p:nvPr/>
        </p:nvSpPr>
        <p:spPr>
          <a:xfrm>
            <a:off x="7017630" y="2242320"/>
            <a:ext cx="1632709" cy="3851769"/>
          </a:xfrm>
          <a:prstGeom prst="rect">
            <a:avLst/>
          </a:prstGeom>
          <a:solidFill>
            <a:schemeClr val="tx2">
              <a:alpha val="20000"/>
            </a:schemeClr>
          </a:solidFill>
        </p:spPr>
        <p:txBody>
          <a:bodyPr wrap="square" lIns="243840" tIns="121920" rIns="243840" bIns="121920" rtlCol="0">
            <a:noAutofit/>
          </a:bodyPr>
          <a:lstStyle/>
          <a:p>
            <a:endParaRPr lang="de-DE" sz="1400" dirty="0"/>
          </a:p>
        </p:txBody>
      </p:sp>
      <p:sp>
        <p:nvSpPr>
          <p:cNvPr id="38" name="Textplatzhalter 3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wäre wenn der Leistungsfall eintritt?</a:t>
            </a:r>
          </a:p>
        </p:txBody>
      </p:sp>
      <p:sp>
        <p:nvSpPr>
          <p:cNvPr id="19" name="Textplatzhalter 3"/>
          <p:cNvSpPr txBox="1">
            <a:spLocks/>
          </p:cNvSpPr>
          <p:nvPr/>
        </p:nvSpPr>
        <p:spPr>
          <a:xfrm>
            <a:off x="495249" y="4012160"/>
            <a:ext cx="1641165" cy="1234353"/>
          </a:xfrm>
          <a:prstGeom prst="rect">
            <a:avLst/>
          </a:prstGeom>
        </p:spPr>
        <p:txBody>
          <a:bodyPr lIns="108000" tIns="144000" rIns="108000" bIns="0" anchor="t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marR="0" indent="-179388" algn="l" defTabSz="121917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4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4013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061" indent="-237061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388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764" indent="-122764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Gleichgültig, ob die Schadensanzeige schriftlich oder telefonisch durch den Arbeitgeber oder -nehmer erfolgt, wir prüfen umgehend Inhalt und Umfang des Versicherungs-schutzes. 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xmlns="" id="{D752E026-308B-40CD-9C89-BD6A2BDE7C81}"/>
              </a:ext>
            </a:extLst>
          </p:cNvPr>
          <p:cNvSpPr txBox="1">
            <a:spLocks/>
          </p:cNvSpPr>
          <p:nvPr/>
        </p:nvSpPr>
        <p:spPr>
          <a:xfrm>
            <a:off x="2125470" y="3573810"/>
            <a:ext cx="1641165" cy="1234353"/>
          </a:xfrm>
          <a:prstGeom prst="rect">
            <a:avLst/>
          </a:prstGeom>
        </p:spPr>
        <p:txBody>
          <a:bodyPr lIns="108000" tIns="144000" rIns="108000" bIns="0" anchor="t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marR="0" indent="-179388" algn="l" defTabSz="121917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4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4013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061" indent="-237061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388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764" indent="-122764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Mit Arbeitnehmer oder einem Bevollmächtigen setzen wir uns so schnell wie möglich, spätestens nach 48 Stunden, in Verbindung.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xmlns="" id="{CDECBE69-0D70-4D1A-96B5-50B9540C74BC}"/>
              </a:ext>
            </a:extLst>
          </p:cNvPr>
          <p:cNvSpPr txBox="1">
            <a:spLocks/>
          </p:cNvSpPr>
          <p:nvPr/>
        </p:nvSpPr>
        <p:spPr>
          <a:xfrm>
            <a:off x="3757113" y="3142731"/>
            <a:ext cx="1641165" cy="1234353"/>
          </a:xfrm>
          <a:prstGeom prst="rect">
            <a:avLst/>
          </a:prstGeom>
        </p:spPr>
        <p:txBody>
          <a:bodyPr lIns="108000" tIns="144000" rIns="108000" bIns="0" anchor="t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marR="0" indent="-179388" algn="l" defTabSz="121917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4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4013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061" indent="-237061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388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764" indent="-122764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Wir besprechen </a:t>
            </a:r>
            <a:br>
              <a:rPr lang="de-DE" sz="1200" dirty="0"/>
            </a:br>
            <a:r>
              <a:rPr lang="de-DE" sz="1200" dirty="0"/>
              <a:t>alle notwendigen Unterlagen. Den Fragebogen zur Leistungsprüfung füllen wir gemein-sam mit dem Arbeit-nehmer, ggf. auch vor Ort, aus. So bleiben keine Punkte offen.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xmlns="" id="{A8184B06-1D91-4C59-BFE8-3DAAC9E023D6}"/>
              </a:ext>
            </a:extLst>
          </p:cNvPr>
          <p:cNvSpPr txBox="1">
            <a:spLocks/>
          </p:cNvSpPr>
          <p:nvPr/>
        </p:nvSpPr>
        <p:spPr>
          <a:xfrm>
            <a:off x="5388756" y="2697331"/>
            <a:ext cx="1641165" cy="1234353"/>
          </a:xfrm>
          <a:prstGeom prst="rect">
            <a:avLst/>
          </a:prstGeom>
        </p:spPr>
        <p:txBody>
          <a:bodyPr lIns="108000" tIns="144000" rIns="108000" bIns="0" anchor="t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marR="0" indent="-179388" algn="l" defTabSz="121917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4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4013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061" indent="-237061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388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764" indent="-122764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Zeitnahe Prüfung eingereichter Unterlagen durch speziell ausgebildete Leistungsprüfer sind für uns eine Selbst-verständlichkeit.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xmlns="" id="{EB259404-373E-4E63-B302-5E7183F08E5A}"/>
              </a:ext>
            </a:extLst>
          </p:cNvPr>
          <p:cNvSpPr txBox="1">
            <a:spLocks/>
          </p:cNvSpPr>
          <p:nvPr/>
        </p:nvSpPr>
        <p:spPr>
          <a:xfrm>
            <a:off x="7028518" y="2242317"/>
            <a:ext cx="1641165" cy="1234353"/>
          </a:xfrm>
          <a:prstGeom prst="rect">
            <a:avLst/>
          </a:prstGeom>
        </p:spPr>
        <p:txBody>
          <a:bodyPr lIns="108000" tIns="144000" rIns="108000" bIns="0" anchor="t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4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marR="0" indent="-179388" algn="l" defTabSz="121917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4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4013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061" indent="-237061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388" indent="-179388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764" indent="-122764" algn="l" defTabSz="121917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Die Leistungs-entscheidung wird transparent für den Arbeitnehmer getroffen. Arbeit-geber werden unter Berücksichtigung der Datenschutzbeding-</a:t>
            </a:r>
            <a:r>
              <a:rPr lang="de-DE" sz="1200" dirty="0" err="1"/>
              <a:t>ungen</a:t>
            </a:r>
            <a:r>
              <a:rPr lang="de-DE" sz="1200" dirty="0"/>
              <a:t> informiert.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xmlns="" id="{89909BF1-2C07-43BC-85E5-121BB582E12F}"/>
              </a:ext>
            </a:extLst>
          </p:cNvPr>
          <p:cNvSpPr txBox="1"/>
          <p:nvPr/>
        </p:nvSpPr>
        <p:spPr>
          <a:xfrm>
            <a:off x="432001" y="1440000"/>
            <a:ext cx="5004890" cy="576293"/>
          </a:xfrm>
          <a:prstGeom prst="rect">
            <a:avLst/>
          </a:prstGeom>
        </p:spPr>
        <p:txBody>
          <a:bodyPr vert="horz" wrap="square" lIns="72000" tIns="72000" rIns="72000" bIns="72000" rtlCol="0">
            <a:spAutoFit/>
          </a:bodyPr>
          <a:lstStyle/>
          <a:p>
            <a:r>
              <a:rPr lang="de-DE" sz="1400" dirty="0"/>
              <a:t>Im</a:t>
            </a:r>
            <a:r>
              <a:rPr lang="de-DE" sz="1400" dirty="0">
                <a:solidFill>
                  <a:schemeClr val="tx2"/>
                </a:solidFill>
              </a:rPr>
              <a:t> Leistungsfall </a:t>
            </a:r>
            <a:r>
              <a:rPr lang="de-DE" sz="1400" dirty="0"/>
              <a:t>– hohe Kompetenz und schnelle Unterstützung für Ihren Arbeitnehmer.</a:t>
            </a:r>
            <a:endParaRPr lang="de-DE" sz="1400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2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AZD">
      <a:dk1>
        <a:srgbClr val="000000"/>
      </a:dk1>
      <a:lt1>
        <a:srgbClr val="FFFFFF"/>
      </a:lt1>
      <a:dk2>
        <a:srgbClr val="003781"/>
      </a:dk2>
      <a:lt2>
        <a:srgbClr val="D4CDCD"/>
      </a:lt2>
      <a:accent1>
        <a:srgbClr val="96DCFA"/>
      </a:accent1>
      <a:accent2>
        <a:srgbClr val="CCDD61"/>
      </a:accent2>
      <a:accent3>
        <a:srgbClr val="FDD25C"/>
      </a:accent3>
      <a:accent4>
        <a:srgbClr val="DAD0E1"/>
      </a:accent4>
      <a:accent5>
        <a:srgbClr val="FF934F"/>
      </a:accent5>
      <a:accent6>
        <a:srgbClr val="B1DADD"/>
      </a:accent6>
      <a:hlink>
        <a:srgbClr val="003781"/>
      </a:hlink>
      <a:folHlink>
        <a:srgbClr val="5A3982"/>
      </a:folHlink>
    </a:clrScheme>
    <a:fontScheme name="Allianz_Arial_20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4F2F2"/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Bef>
            <a:spcPts val="100"/>
          </a:spcBef>
          <a:spcAft>
            <a:spcPts val="100"/>
          </a:spcAft>
          <a:defRPr sz="1400" dirty="0" smtClean="0"/>
        </a:defPPr>
      </a:lstStyle>
    </a:spDef>
    <a:txDef>
      <a:spPr/>
      <a:bodyPr vert="horz" wrap="square" lIns="72000" tIns="72000" rIns="72000" bIns="72000" rtlCol="0">
        <a:spAutoFit/>
      </a:bodyPr>
      <a:lstStyle>
        <a:defPPr>
          <a:defRPr sz="1800" dirty="0" smtClean="0"/>
        </a:defPPr>
      </a:lstStyle>
    </a:txDef>
  </a:objectDefaults>
  <a:extraClrSchemeLst/>
  <a:custClrLst>
    <a:custClr name="rgb(90,83,96)">
      <a:srgbClr val="5A5360"/>
    </a:custClr>
    <a:custClr name="rgb(215,211,217)">
      <a:srgbClr val="D7D3D9"/>
    </a:custClr>
    <a:custClr name="rgb(90,57,130)">
      <a:srgbClr val="5A3982"/>
    </a:custClr>
    <a:custClr name="rgb(218,208,225)">
      <a:srgbClr val="DAD0E1"/>
    </a:custClr>
    <a:custClr name="rgb(91,93,48)">
      <a:srgbClr val="5B5D30"/>
    </a:custClr>
    <a:custClr name="rgb(212,213,200)">
      <a:srgbClr val="D4D5C8"/>
    </a:custClr>
    <a:custClr name="rgb(64,125,113)">
      <a:srgbClr val="407D71"/>
    </a:custClr>
    <a:custClr name="rgb(195,216,212)">
      <a:srgbClr val="C3D8D4"/>
    </a:custClr>
    <a:custClr name="rgb(73,100,140)">
      <a:srgbClr val="49648C"/>
    </a:custClr>
    <a:custClr name="rgb(202,212,222)">
      <a:srgbClr val="CAD4DE"/>
    </a:custClr>
    <a:custClr name="rgb(183,30,63)">
      <a:srgbClr val="B71E3F"/>
    </a:custClr>
    <a:custClr name="rgb(241,200,208)">
      <a:srgbClr val="F1C8D0"/>
    </a:custClr>
    <a:custClr name="rgb(0,125,140)">
      <a:srgbClr val="007D8C"/>
    </a:custClr>
    <a:custClr name="rgb(177,218,221)">
      <a:srgbClr val="B1DADD"/>
    </a:custClr>
    <a:custClr name="rgb(192,221,189)">
      <a:srgbClr val="C0DDBD"/>
    </a:custClr>
    <a:custClr name="rgb(223,238,222)">
      <a:srgbClr val="DFEEDE"/>
    </a:custClr>
    <a:custClr name="rgb(239,246,238)">
      <a:srgbClr val="EFF6EE"/>
    </a:custClr>
    <a:custClr name="rgb(234,207,192)">
      <a:srgbClr val="EACFC0"/>
    </a:custClr>
    <a:custClr name="rgb(243,229,223)">
      <a:srgbClr val="F3E5DF"/>
    </a:custClr>
    <a:custClr name="rgb(249,242,239)">
      <a:srgbClr val="F9F2EF"/>
    </a:custClr>
    <a:custClr name="rgb(212,205,205)">
      <a:srgbClr val="D4CDCD"/>
    </a:custClr>
    <a:custClr name="rgb(239,232,230)">
      <a:srgbClr val="EFE8E6"/>
    </a:custClr>
    <a:custClr name="rgb(248,244,242)">
      <a:srgbClr val="F8F4F2"/>
    </a:custClr>
    <a:custClr name="rgb(207,233,238)">
      <a:srgbClr val="CFE9EE"/>
    </a:custClr>
    <a:custClr name="rgb(230,244,246)">
      <a:srgbClr val="E6F4F6"/>
    </a:custClr>
    <a:custClr name="rgb(241,249,250)">
      <a:srgbClr val="F1F9FA"/>
    </a:custClr>
    <a:custClr name="rgb(235,225,191)">
      <a:srgbClr val="EBE1BF"/>
    </a:custClr>
    <a:custClr name="rgb(245,240,224)">
      <a:srgbClr val="F5F0E0"/>
    </a:custClr>
    <a:custClr name="rgb(250,247,239)">
      <a:srgbClr val="FAF7EF"/>
    </a:custClr>
    <a:custClr name="rgb(0,55,129)">
      <a:srgbClr val="003781"/>
    </a:custClr>
    <a:custClr name="rgb(238,204,213)">
      <a:srgbClr val="EECCD5"/>
    </a:custClr>
    <a:custClr name="rgb(246,229,234)">
      <a:srgbClr val="F6E5EA"/>
    </a:custClr>
    <a:custClr name="rgb(251,242,244)">
      <a:srgbClr val="FBF2F4"/>
    </a:custClr>
    <a:custClr name="rgb(219,211,189)">
      <a:srgbClr val="DBD3BD"/>
    </a:custClr>
    <a:custClr name="rgb(235,231,219)">
      <a:srgbClr val="EBE7DB"/>
    </a:custClr>
    <a:custClr name="rgb(245,243,237)">
      <a:srgbClr val="F5F3ED"/>
    </a:custClr>
    <a:custClr name="rgb(204,221,97)">
      <a:srgbClr val="CCDD61"/>
    </a:custClr>
    <a:custClr name="rgb(227,235,175)">
      <a:srgbClr val="E3EBAF"/>
    </a:custClr>
    <a:custClr name="rgb(150,220,250)">
      <a:srgbClr val="96DCFA"/>
    </a:custClr>
    <a:custClr name="rgb(193,235,251)">
      <a:srgbClr val="C1EBFB"/>
    </a:custClr>
    <a:custClr name="rgb(138,103,156)">
      <a:srgbClr val="8A679C"/>
    </a:custClr>
    <a:custClr name="rgb(225,207,234)">
      <a:srgbClr val="E1CFEA"/>
    </a:custClr>
    <a:custClr name="rgb(228,0,58)">
      <a:srgbClr val="E4003A"/>
    </a:custClr>
    <a:custClr name="rgb(247,199,195)">
      <a:srgbClr val="F7C7C3"/>
    </a:custClr>
    <a:custClr name="rgb(127,228,224)">
      <a:srgbClr val="7FE4E0"/>
    </a:custClr>
    <a:custClr name="rgb(195,232,231)">
      <a:srgbClr val="C3E8E7"/>
    </a:custClr>
    <a:custClr name="rgb(253,210,92)">
      <a:srgbClr val="FDD25C"/>
    </a:custClr>
    <a:custClr name="rgb(255,232,176)">
      <a:srgbClr val="FFE8B0"/>
    </a:custClr>
    <a:custClr name="rgb(255,147,79)">
      <a:srgbClr val="FF934F"/>
    </a:custClr>
    <a:custClr name="rgb(247,202,171)">
      <a:srgbClr val="F7CAAB"/>
    </a:custClr>
  </a:custClr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551</Words>
  <Application>Microsoft Office PowerPoint</Application>
  <PresentationFormat>Benutzerdefiniert</PresentationFormat>
  <Paragraphs>87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Blank</vt:lpstr>
      <vt:lpstr>Betriebliche Einkommensvorsorge  </vt:lpstr>
      <vt:lpstr>Starke bEKV – flexible Handlungsoptionen und klare Prozesse</vt:lpstr>
      <vt:lpstr>Was wäre wenn die Beitragszahlung flexibel gestaltet werden muss?  </vt:lpstr>
      <vt:lpstr>Was wäre wenn der Mitarbeiter für längere Zeit krank wird? </vt:lpstr>
      <vt:lpstr>Was wäre wenn sich der  Vorsorgebedarf erhöht?</vt:lpstr>
      <vt:lpstr>Was wäre wenn Arbeitnehmer kommen oder gehen? </vt:lpstr>
      <vt:lpstr>Was wäre wenn der Leistungsfall eintritt?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2020-01-28T09:20:50Z</dcterms:created>
  <dcterms:modified xsi:type="dcterms:W3CDTF">2020-02-18T13:54:38Z</dcterms:modified>
</cp:coreProperties>
</file>