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37_BB6999F1.xml" ContentType="application/vnd.ms-powerpoint.comment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43"/>
  </p:notesMasterIdLst>
  <p:sldIdLst>
    <p:sldId id="311" r:id="rId6"/>
    <p:sldId id="312" r:id="rId7"/>
    <p:sldId id="355" r:id="rId8"/>
    <p:sldId id="299" r:id="rId9"/>
    <p:sldId id="351"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7" r:id="rId25"/>
    <p:sldId id="330" r:id="rId26"/>
    <p:sldId id="352" r:id="rId27"/>
    <p:sldId id="356" r:id="rId28"/>
    <p:sldId id="357" r:id="rId29"/>
    <p:sldId id="368" r:id="rId30"/>
    <p:sldId id="358" r:id="rId31"/>
    <p:sldId id="359" r:id="rId32"/>
    <p:sldId id="360" r:id="rId33"/>
    <p:sldId id="361" r:id="rId34"/>
    <p:sldId id="362" r:id="rId35"/>
    <p:sldId id="363" r:id="rId36"/>
    <p:sldId id="364" r:id="rId37"/>
    <p:sldId id="365" r:id="rId38"/>
    <p:sldId id="366" r:id="rId39"/>
    <p:sldId id="367" r:id="rId40"/>
    <p:sldId id="354" r:id="rId41"/>
    <p:sldId id="346" r:id="rId42"/>
  </p:sldIdLst>
  <p:sldSz cx="11520488" cy="6480175"/>
  <p:notesSz cx="6858000" cy="9144000"/>
  <p:embeddedFontLst>
    <p:embeddedFont>
      <p:font typeface="Allianz Neo" panose="020B0504020203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Allianz Neo PPT" panose="020B0604020202020204" charset="0"/>
      <p:regular r:id="rId52"/>
      <p:bold r:id="rId53"/>
      <p:italic r:id="rId54"/>
      <p:boldItalic r:id="rId55"/>
    </p:embeddedFont>
    <p:embeddedFont>
      <p:font typeface="Arial Unicode MS" panose="020B0604020202020204" charset="-128"/>
      <p:regular r:id="rId56"/>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6B4F-F356-8C46-FAD6-6B0C07A23088}" name="Baumann, Kerstin (Allianz Lebensversicherungs AG)" initials="BA" userId="S::kerstin.baumann@allianz.de::2c1234d9-c32c-4123-9657-471b85768929" providerId="AD"/>
  <p188:author id="{C7DD9A7A-2BE6-5750-0502-861DCA01435E}" name="von Tschammer, Arne (Allianz Kunde und Markt)" initials="vM" userId="S::arne.von-tschammer@allianz.de::052f4853-5977-4a42-acc0-739442858c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worschak, Silke (Allianz Kunde und Markt, externer Mitarbeiter)" initials="DS(KuMeM" lastIdx="8" clrIdx="0">
    <p:extLst>
      <p:ext uri="{19B8F6BF-5375-455C-9EA6-DF929625EA0E}">
        <p15:presenceInfo xmlns:p15="http://schemas.microsoft.com/office/powerpoint/2012/main" userId="S-1-5-21-2006190760-3459553193-1651965558-5341999" providerId="AD"/>
      </p:ext>
    </p:extLst>
  </p:cmAuthor>
  <p:cmAuthor id="2" name="Baumann, Kerstin (Allianz Deutschland)" initials="BK(D" lastIdx="92" clrIdx="5">
    <p:extLst>
      <p:ext uri="{19B8F6BF-5375-455C-9EA6-DF929625EA0E}">
        <p15:presenceInfo xmlns:p15="http://schemas.microsoft.com/office/powerpoint/2012/main" userId="S-1-5-21-2006190760-3459553193-1651965558-46450" providerId="AD"/>
      </p:ext>
    </p:extLst>
  </p:cmAuthor>
  <p:cmAuthor id="3" name="Riedel, Alfred (Allianz Deutschland)" initials="RD" lastIdx="1" clrIdx="2">
    <p:extLst>
      <p:ext uri="{19B8F6BF-5375-455C-9EA6-DF929625EA0E}">
        <p15:presenceInfo xmlns:p15="http://schemas.microsoft.com/office/powerpoint/2012/main" userId="S::alfred.riedel@allianz.de::6909e3c6-c851-4b85-85d0-67f3f4f10e90" providerId="AD"/>
      </p:ext>
    </p:extLst>
  </p:cmAuthor>
  <p:cmAuthor id="4" name="Hebold, Markus (Allianz Deutschland)" initials="HD" lastIdx="5" clrIdx="3">
    <p:extLst>
      <p:ext uri="{19B8F6BF-5375-455C-9EA6-DF929625EA0E}">
        <p15:presenceInfo xmlns:p15="http://schemas.microsoft.com/office/powerpoint/2012/main" userId="S::markus.hebold@allianz.de::6875302b-4959-4e31-82e3-89b07582da07" providerId="AD"/>
      </p:ext>
    </p:extLst>
  </p:cmAuthor>
  <p:cmAuthor id="5" name="von Tschammer, Arne (Allianz Kunde und Markt)" initials="vM" lastIdx="5" clrIdx="4">
    <p:extLst>
      <p:ext uri="{19B8F6BF-5375-455C-9EA6-DF929625EA0E}">
        <p15:presenceInfo xmlns:p15="http://schemas.microsoft.com/office/powerpoint/2012/main" userId="S::arne.von-tschammer@allianz.de::052f4853-5977-4a42-acc0-739442858c30" providerId="AD"/>
      </p:ext>
    </p:extLst>
  </p:cmAuthor>
  <p:cmAuthor id="6" name="Baumann, Kerstin (Allianz Deutschland)" initials="BK(D [2]" lastIdx="1" clrIdx="6">
    <p:extLst>
      <p:ext uri="{19B8F6BF-5375-455C-9EA6-DF929625EA0E}">
        <p15:presenceInfo xmlns:p15="http://schemas.microsoft.com/office/powerpoint/2012/main" userId="Baumann, Kerstin (Allianz Deutschl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5ECF6"/>
    <a:srgbClr val="F5F3F7"/>
    <a:srgbClr val="FFF7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3743F-F1AA-43DE-AA56-CCC9DF259817}" v="18" dt="2022-04-25T11:17:26.356"/>
    <p1510:client id="{1B7810B6-0F1F-4D95-A2AC-03383FB31541}" v="187" dt="2022-04-20T09:10:45.436"/>
    <p1510:client id="{1F444DCA-C290-4156-B7A1-9CB2C513B48D}" v="126" dt="2022-04-29T13:52:53.535"/>
    <p1510:client id="{2C9DF702-0C18-4174-80AD-BE8393E2F1F0}" v="30" dt="2022-06-03T07:31:04.953"/>
    <p1510:client id="{2F3EE337-DD7C-462B-BCB2-0B8D26673BA5}" v="90" dt="2022-04-29T13:47:40.472"/>
    <p1510:client id="{5A75B2AE-5A77-428E-9C92-03642C39D5F5}" v="5" dt="2022-04-25T11:14:48.094"/>
    <p1510:client id="{639C80E5-C664-4AC6-B316-610C97FC52DD}" v="8" dt="2022-05-10T09:32:12.313"/>
    <p1510:client id="{6B324A1E-EDE0-4D5B-802F-87C0E69866D5}" v="3" dt="2022-04-29T06:11:45.211"/>
    <p1510:client id="{83193033-0112-4768-B8FE-BFC3EBCD942A}" v="149" dt="2022-04-29T11:54:09.372"/>
    <p1510:client id="{8A55D66F-0E52-4C65-947C-09B638B4A282}" v="6" dt="2023-05-03T11:33:54.442"/>
    <p1510:client id="{9F6E1ACE-91AC-4698-A83D-2F3921C102FB}" v="2" dt="2022-04-29T06:01:23.584"/>
    <p1510:client id="{C67FD5D7-9EFA-422E-9145-58820263C690}" v="302" dt="2022-04-29T12:12:53.0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 Tschammer, Arne (Allianz Kunde und Markt)" userId="S::arne.von-tschammer@allianz.de::052f4853-5977-4a42-acc0-739442858c30" providerId="AD" clId="Web-{2F3EE337-DD7C-462B-BCB2-0B8D26673BA5}"/>
    <pc:docChg chg="modSld">
      <pc:chgData name="von Tschammer, Arne (Allianz Kunde und Markt)" userId="S::arne.von-tschammer@allianz.de::052f4853-5977-4a42-acc0-739442858c30" providerId="AD" clId="Web-{2F3EE337-DD7C-462B-BCB2-0B8D26673BA5}" dt="2022-04-29T13:47:39.862" v="80" actId="20577"/>
      <pc:docMkLst>
        <pc:docMk/>
      </pc:docMkLst>
      <pc:sldChg chg="modSp">
        <pc:chgData name="von Tschammer, Arne (Allianz Kunde und Markt)" userId="S::arne.von-tschammer@allianz.de::052f4853-5977-4a42-acc0-739442858c30" providerId="AD" clId="Web-{2F3EE337-DD7C-462B-BCB2-0B8D26673BA5}" dt="2022-04-29T13:45:09.791" v="32" actId="20577"/>
        <pc:sldMkLst>
          <pc:docMk/>
          <pc:sldMk cId="2533585768" sldId="315"/>
        </pc:sldMkLst>
        <pc:spChg chg="mod">
          <ac:chgData name="von Tschammer, Arne (Allianz Kunde und Markt)" userId="S::arne.von-tschammer@allianz.de::052f4853-5977-4a42-acc0-739442858c30" providerId="AD" clId="Web-{2F3EE337-DD7C-462B-BCB2-0B8D26673BA5}" dt="2022-04-29T13:45:09.791" v="32" actId="20577"/>
          <ac:spMkLst>
            <pc:docMk/>
            <pc:sldMk cId="2533585768" sldId="315"/>
            <ac:spMk id="10" creationId="{0E74011D-E69C-EBAC-79F9-BCDEBDA8A488}"/>
          </ac:spMkLst>
        </pc:spChg>
      </pc:sldChg>
      <pc:sldChg chg="modSp">
        <pc:chgData name="von Tschammer, Arne (Allianz Kunde und Markt)" userId="S::arne.von-tschammer@allianz.de::052f4853-5977-4a42-acc0-739442858c30" providerId="AD" clId="Web-{2F3EE337-DD7C-462B-BCB2-0B8D26673BA5}" dt="2022-04-29T13:46:27.592" v="68" actId="20577"/>
        <pc:sldMkLst>
          <pc:docMk/>
          <pc:sldMk cId="1634536184" sldId="318"/>
        </pc:sldMkLst>
        <pc:spChg chg="mod">
          <ac:chgData name="von Tschammer, Arne (Allianz Kunde und Markt)" userId="S::arne.von-tschammer@allianz.de::052f4853-5977-4a42-acc0-739442858c30" providerId="AD" clId="Web-{2F3EE337-DD7C-462B-BCB2-0B8D26673BA5}" dt="2022-04-29T13:46:27.592" v="68" actId="20577"/>
          <ac:spMkLst>
            <pc:docMk/>
            <pc:sldMk cId="1634536184" sldId="318"/>
            <ac:spMk id="45" creationId="{00000000-0000-0000-0000-000000000000}"/>
          </ac:spMkLst>
        </pc:spChg>
      </pc:sldChg>
      <pc:sldChg chg="modSp">
        <pc:chgData name="von Tschammer, Arne (Allianz Kunde und Markt)" userId="S::arne.von-tschammer@allianz.de::052f4853-5977-4a42-acc0-739442858c30" providerId="AD" clId="Web-{2F3EE337-DD7C-462B-BCB2-0B8D26673BA5}" dt="2022-04-29T13:46:19.248" v="62" actId="20577"/>
        <pc:sldMkLst>
          <pc:docMk/>
          <pc:sldMk cId="2645145552" sldId="319"/>
        </pc:sldMkLst>
        <pc:spChg chg="mod">
          <ac:chgData name="von Tschammer, Arne (Allianz Kunde und Markt)" userId="S::arne.von-tschammer@allianz.de::052f4853-5977-4a42-acc0-739442858c30" providerId="AD" clId="Web-{2F3EE337-DD7C-462B-BCB2-0B8D26673BA5}" dt="2022-04-29T13:46:19.248" v="62" actId="20577"/>
          <ac:spMkLst>
            <pc:docMk/>
            <pc:sldMk cId="2645145552" sldId="319"/>
            <ac:spMk id="16" creationId="{00000000-0000-0000-0000-000000000000}"/>
          </ac:spMkLst>
        </pc:spChg>
      </pc:sldChg>
      <pc:sldChg chg="modSp">
        <pc:chgData name="von Tschammer, Arne (Allianz Kunde und Markt)" userId="S::arne.von-tschammer@allianz.de::052f4853-5977-4a42-acc0-739442858c30" providerId="AD" clId="Web-{2F3EE337-DD7C-462B-BCB2-0B8D26673BA5}" dt="2022-04-29T13:46:49.766" v="71" actId="20577"/>
        <pc:sldMkLst>
          <pc:docMk/>
          <pc:sldMk cId="4114209509" sldId="321"/>
        </pc:sldMkLst>
        <pc:spChg chg="mod">
          <ac:chgData name="von Tschammer, Arne (Allianz Kunde und Markt)" userId="S::arne.von-tschammer@allianz.de::052f4853-5977-4a42-acc0-739442858c30" providerId="AD" clId="Web-{2F3EE337-DD7C-462B-BCB2-0B8D26673BA5}" dt="2022-04-29T13:46:49.766" v="71" actId="20577"/>
          <ac:spMkLst>
            <pc:docMk/>
            <pc:sldMk cId="4114209509" sldId="321"/>
            <ac:spMk id="10" creationId="{00000000-0000-0000-0000-000000000000}"/>
          </ac:spMkLst>
        </pc:spChg>
      </pc:sldChg>
      <pc:sldChg chg="modSp">
        <pc:chgData name="von Tschammer, Arne (Allianz Kunde und Markt)" userId="S::arne.von-tschammer@allianz.de::052f4853-5977-4a42-acc0-739442858c30" providerId="AD" clId="Web-{2F3EE337-DD7C-462B-BCB2-0B8D26673BA5}" dt="2022-04-29T13:46:57.829" v="73" actId="20577"/>
        <pc:sldMkLst>
          <pc:docMk/>
          <pc:sldMk cId="1746086341" sldId="322"/>
        </pc:sldMkLst>
        <pc:spChg chg="mod">
          <ac:chgData name="von Tschammer, Arne (Allianz Kunde und Markt)" userId="S::arne.von-tschammer@allianz.de::052f4853-5977-4a42-acc0-739442858c30" providerId="AD" clId="Web-{2F3EE337-DD7C-462B-BCB2-0B8D26673BA5}" dt="2022-04-29T13:46:57.829" v="73" actId="20577"/>
          <ac:spMkLst>
            <pc:docMk/>
            <pc:sldMk cId="1746086341" sldId="322"/>
            <ac:spMk id="16" creationId="{00000000-0000-0000-0000-000000000000}"/>
          </ac:spMkLst>
        </pc:spChg>
      </pc:sldChg>
      <pc:sldChg chg="modSp">
        <pc:chgData name="von Tschammer, Arne (Allianz Kunde und Markt)" userId="S::arne.von-tschammer@allianz.de::052f4853-5977-4a42-acc0-739442858c30" providerId="AD" clId="Web-{2F3EE337-DD7C-462B-BCB2-0B8D26673BA5}" dt="2022-04-29T13:47:12.501" v="75" actId="20577"/>
        <pc:sldMkLst>
          <pc:docMk/>
          <pc:sldMk cId="587661439" sldId="323"/>
        </pc:sldMkLst>
        <pc:spChg chg="mod">
          <ac:chgData name="von Tschammer, Arne (Allianz Kunde und Markt)" userId="S::arne.von-tschammer@allianz.de::052f4853-5977-4a42-acc0-739442858c30" providerId="AD" clId="Web-{2F3EE337-DD7C-462B-BCB2-0B8D26673BA5}" dt="2022-04-29T13:47:12.501" v="75" actId="20577"/>
          <ac:spMkLst>
            <pc:docMk/>
            <pc:sldMk cId="587661439" sldId="323"/>
            <ac:spMk id="15" creationId="{00000000-0000-0000-0000-000000000000}"/>
          </ac:spMkLst>
        </pc:spChg>
      </pc:sldChg>
      <pc:sldChg chg="modSp">
        <pc:chgData name="von Tschammer, Arne (Allianz Kunde und Markt)" userId="S::arne.von-tschammer@allianz.de::052f4853-5977-4a42-acc0-739442858c30" providerId="AD" clId="Web-{2F3EE337-DD7C-462B-BCB2-0B8D26673BA5}" dt="2022-04-29T13:47:22.002" v="77" actId="20577"/>
        <pc:sldMkLst>
          <pc:docMk/>
          <pc:sldMk cId="936989792" sldId="325"/>
        </pc:sldMkLst>
        <pc:spChg chg="mod">
          <ac:chgData name="von Tschammer, Arne (Allianz Kunde und Markt)" userId="S::arne.von-tschammer@allianz.de::052f4853-5977-4a42-acc0-739442858c30" providerId="AD" clId="Web-{2F3EE337-DD7C-462B-BCB2-0B8D26673BA5}" dt="2022-04-29T13:47:22.002" v="77" actId="20577"/>
          <ac:spMkLst>
            <pc:docMk/>
            <pc:sldMk cId="936989792" sldId="325"/>
            <ac:spMk id="14" creationId="{00000000-0000-0000-0000-000000000000}"/>
          </ac:spMkLst>
        </pc:spChg>
      </pc:sldChg>
      <pc:sldChg chg="modSp">
        <pc:chgData name="von Tschammer, Arne (Allianz Kunde und Markt)" userId="S::arne.von-tschammer@allianz.de::052f4853-5977-4a42-acc0-739442858c30" providerId="AD" clId="Web-{2F3EE337-DD7C-462B-BCB2-0B8D26673BA5}" dt="2022-04-29T13:47:39.862" v="80" actId="20577"/>
        <pc:sldMkLst>
          <pc:docMk/>
          <pc:sldMk cId="1932106947" sldId="326"/>
        </pc:sldMkLst>
        <pc:spChg chg="mod">
          <ac:chgData name="von Tschammer, Arne (Allianz Kunde und Markt)" userId="S::arne.von-tschammer@allianz.de::052f4853-5977-4a42-acc0-739442858c30" providerId="AD" clId="Web-{2F3EE337-DD7C-462B-BCB2-0B8D26673BA5}" dt="2022-04-29T13:47:39.862" v="80" actId="20577"/>
          <ac:spMkLst>
            <pc:docMk/>
            <pc:sldMk cId="1932106947" sldId="326"/>
            <ac:spMk id="8" creationId="{00000000-0000-0000-0000-000000000000}"/>
          </ac:spMkLst>
        </pc:spChg>
      </pc:sldChg>
    </pc:docChg>
  </pc:docChgLst>
  <pc:docChgLst>
    <pc:chgData name="von Tschammer, Arne (Allianz Kunde und Markt)" userId="S::arne.von-tschammer@allianz.de::052f4853-5977-4a42-acc0-739442858c30" providerId="AD" clId="Web-{2C9DF702-0C18-4174-80AD-BE8393E2F1F0}"/>
    <pc:docChg chg="modSld">
      <pc:chgData name="von Tschammer, Arne (Allianz Kunde und Markt)" userId="S::arne.von-tschammer@allianz.de::052f4853-5977-4a42-acc0-739442858c30" providerId="AD" clId="Web-{2C9DF702-0C18-4174-80AD-BE8393E2F1F0}" dt="2022-06-03T07:31:02.984" v="15" actId="20577"/>
      <pc:docMkLst>
        <pc:docMk/>
      </pc:docMkLst>
      <pc:sldChg chg="modSp delCm">
        <pc:chgData name="von Tschammer, Arne (Allianz Kunde und Markt)" userId="S::arne.von-tschammer@allianz.de::052f4853-5977-4a42-acc0-739442858c30" providerId="AD" clId="Web-{2C9DF702-0C18-4174-80AD-BE8393E2F1F0}" dt="2022-06-03T07:30:51.343" v="13"/>
        <pc:sldMkLst>
          <pc:docMk/>
          <pc:sldMk cId="2252851497" sldId="299"/>
        </pc:sldMkLst>
        <pc:graphicFrameChg chg="mod modGraphic">
          <ac:chgData name="von Tschammer, Arne (Allianz Kunde und Markt)" userId="S::arne.von-tschammer@allianz.de::052f4853-5977-4a42-acc0-739442858c30" providerId="AD" clId="Web-{2C9DF702-0C18-4174-80AD-BE8393E2F1F0}" dt="2022-06-03T07:30:51.343" v="13"/>
          <ac:graphicFrameMkLst>
            <pc:docMk/>
            <pc:sldMk cId="2252851497" sldId="299"/>
            <ac:graphicFrameMk id="11" creationId="{234555AE-6763-43AF-800A-D61884FD2746}"/>
          </ac:graphicFrameMkLst>
        </pc:graphicFrameChg>
      </pc:sldChg>
      <pc:sldChg chg="modSp delCm">
        <pc:chgData name="von Tschammer, Arne (Allianz Kunde und Markt)" userId="S::arne.von-tschammer@allianz.de::052f4853-5977-4a42-acc0-739442858c30" providerId="AD" clId="Web-{2C9DF702-0C18-4174-80AD-BE8393E2F1F0}" dt="2022-06-03T07:30:23.529" v="6"/>
        <pc:sldMkLst>
          <pc:docMk/>
          <pc:sldMk cId="2337874135" sldId="320"/>
        </pc:sldMkLst>
        <pc:spChg chg="mod">
          <ac:chgData name="von Tschammer, Arne (Allianz Kunde und Markt)" userId="S::arne.von-tschammer@allianz.de::052f4853-5977-4a42-acc0-739442858c30" providerId="AD" clId="Web-{2C9DF702-0C18-4174-80AD-BE8393E2F1F0}" dt="2022-06-03T07:30:19.638" v="5" actId="20577"/>
          <ac:spMkLst>
            <pc:docMk/>
            <pc:sldMk cId="2337874135" sldId="320"/>
            <ac:spMk id="47" creationId="{00000000-0000-0000-0000-000000000000}"/>
          </ac:spMkLst>
        </pc:spChg>
      </pc:sldChg>
      <pc:sldChg chg="modSp">
        <pc:chgData name="von Tschammer, Arne (Allianz Kunde und Markt)" userId="S::arne.von-tschammer@allianz.de::052f4853-5977-4a42-acc0-739442858c30" providerId="AD" clId="Web-{2C9DF702-0C18-4174-80AD-BE8393E2F1F0}" dt="2022-06-03T07:31:02.984" v="15" actId="20577"/>
        <pc:sldMkLst>
          <pc:docMk/>
          <pc:sldMk cId="3090266686" sldId="352"/>
        </pc:sldMkLst>
        <pc:spChg chg="mod">
          <ac:chgData name="von Tschammer, Arne (Allianz Kunde und Markt)" userId="S::arne.von-tschammer@allianz.de::052f4853-5977-4a42-acc0-739442858c30" providerId="AD" clId="Web-{2C9DF702-0C18-4174-80AD-BE8393E2F1F0}" dt="2022-06-03T07:31:02.984" v="15" actId="20577"/>
          <ac:spMkLst>
            <pc:docMk/>
            <pc:sldMk cId="3090266686" sldId="352"/>
            <ac:spMk id="2" creationId="{07BE52F4-8FC2-40BF-F96D-91EAECD6D32C}"/>
          </ac:spMkLst>
        </pc:spChg>
        <pc:spChg chg="mod">
          <ac:chgData name="von Tschammer, Arne (Allianz Kunde und Markt)" userId="S::arne.von-tschammer@allianz.de::052f4853-5977-4a42-acc0-739442858c30" providerId="AD" clId="Web-{2C9DF702-0C18-4174-80AD-BE8393E2F1F0}" dt="2022-06-03T07:31:00.062" v="14" actId="20577"/>
          <ac:spMkLst>
            <pc:docMk/>
            <pc:sldMk cId="3090266686" sldId="352"/>
            <ac:spMk id="5" creationId="{435C672E-16DA-4B50-8FEC-079AC8BA9F28}"/>
          </ac:spMkLst>
        </pc:spChg>
      </pc:sldChg>
    </pc:docChg>
  </pc:docChgLst>
  <pc:docChgLst>
    <pc:chgData name="von Tschammer, Arne (Allianz Kunde und Markt)" userId="S::arne.von-tschammer@allianz.de::052f4853-5977-4a42-acc0-739442858c30" providerId="AD" clId="Web-{C67FD5D7-9EFA-422E-9145-58820263C690}"/>
    <pc:docChg chg="delSld modSld">
      <pc:chgData name="von Tschammer, Arne (Allianz Kunde und Markt)" userId="S::arne.von-tschammer@allianz.de::052f4853-5977-4a42-acc0-739442858c30" providerId="AD" clId="Web-{C67FD5D7-9EFA-422E-9145-58820263C690}" dt="2022-04-29T12:12:49.272" v="269" actId="20577"/>
      <pc:docMkLst>
        <pc:docMk/>
      </pc:docMkLst>
      <pc:sldChg chg="modSp delCm">
        <pc:chgData name="von Tschammer, Arne (Allianz Kunde und Markt)" userId="S::arne.von-tschammer@allianz.de::052f4853-5977-4a42-acc0-739442858c30" providerId="AD" clId="Web-{C67FD5D7-9EFA-422E-9145-58820263C690}" dt="2022-04-29T11:57:00.668" v="40"/>
        <pc:sldMkLst>
          <pc:docMk/>
          <pc:sldMk cId="3723525805" sldId="312"/>
        </pc:sldMkLst>
        <pc:spChg chg="mod">
          <ac:chgData name="von Tschammer, Arne (Allianz Kunde und Markt)" userId="S::arne.von-tschammer@allianz.de::052f4853-5977-4a42-acc0-739442858c30" providerId="AD" clId="Web-{C67FD5D7-9EFA-422E-9145-58820263C690}" dt="2022-04-29T11:56:54.652" v="39" actId="20577"/>
          <ac:spMkLst>
            <pc:docMk/>
            <pc:sldMk cId="3723525805" sldId="312"/>
            <ac:spMk id="21" creationId="{FEB5A2FD-ECD2-0344-A0BA-2B99327B85CB}"/>
          </ac:spMkLst>
        </pc:spChg>
      </pc:sldChg>
      <pc:sldChg chg="modSp delCm">
        <pc:chgData name="von Tschammer, Arne (Allianz Kunde und Markt)" userId="S::arne.von-tschammer@allianz.de::052f4853-5977-4a42-acc0-739442858c30" providerId="AD" clId="Web-{C67FD5D7-9EFA-422E-9145-58820263C690}" dt="2022-04-29T11:57:56.170" v="64"/>
        <pc:sldMkLst>
          <pc:docMk/>
          <pc:sldMk cId="4011611046" sldId="314"/>
        </pc:sldMkLst>
        <pc:spChg chg="mod">
          <ac:chgData name="von Tschammer, Arne (Allianz Kunde und Markt)" userId="S::arne.von-tschammer@allianz.de::052f4853-5977-4a42-acc0-739442858c30" providerId="AD" clId="Web-{C67FD5D7-9EFA-422E-9145-58820263C690}" dt="2022-04-29T11:57:52.482" v="63" actId="20577"/>
          <ac:spMkLst>
            <pc:docMk/>
            <pc:sldMk cId="4011611046" sldId="314"/>
            <ac:spMk id="13" creationId="{00000000-0000-0000-0000-000000000000}"/>
          </ac:spMkLst>
        </pc:spChg>
      </pc:sldChg>
      <pc:sldChg chg="addSp modSp delCm">
        <pc:chgData name="von Tschammer, Arne (Allianz Kunde und Markt)" userId="S::arne.von-tschammer@allianz.de::052f4853-5977-4a42-acc0-739442858c30" providerId="AD" clId="Web-{C67FD5D7-9EFA-422E-9145-58820263C690}" dt="2022-04-29T11:59:22.375" v="117"/>
        <pc:sldMkLst>
          <pc:docMk/>
          <pc:sldMk cId="2533585768" sldId="315"/>
        </pc:sldMkLst>
        <pc:spChg chg="add mod">
          <ac:chgData name="von Tschammer, Arne (Allianz Kunde und Markt)" userId="S::arne.von-tschammer@allianz.de::052f4853-5977-4a42-acc0-739442858c30" providerId="AD" clId="Web-{C67FD5D7-9EFA-422E-9145-58820263C690}" dt="2022-04-29T11:59:17.453" v="116" actId="14100"/>
          <ac:spMkLst>
            <pc:docMk/>
            <pc:sldMk cId="2533585768" sldId="315"/>
            <ac:spMk id="10" creationId="{0E74011D-E69C-EBAC-79F9-BCDEBDA8A488}"/>
          </ac:spMkLst>
        </pc:spChg>
        <pc:spChg chg="mod">
          <ac:chgData name="von Tschammer, Arne (Allianz Kunde und Markt)" userId="S::arne.von-tschammer@allianz.de::052f4853-5977-4a42-acc0-739442858c30" providerId="AD" clId="Web-{C67FD5D7-9EFA-422E-9145-58820263C690}" dt="2022-04-29T11:58:18.483" v="67" actId="20577"/>
          <ac:spMkLst>
            <pc:docMk/>
            <pc:sldMk cId="2533585768" sldId="315"/>
            <ac:spMk id="13"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01:33.894" v="142" actId="20577"/>
        <pc:sldMkLst>
          <pc:docMk/>
          <pc:sldMk cId="1634536184" sldId="318"/>
        </pc:sldMkLst>
        <pc:spChg chg="mod">
          <ac:chgData name="von Tschammer, Arne (Allianz Kunde und Markt)" userId="S::arne.von-tschammer@allianz.de::052f4853-5977-4a42-acc0-739442858c30" providerId="AD" clId="Web-{C67FD5D7-9EFA-422E-9145-58820263C690}" dt="2022-04-29T12:01:33.894" v="142" actId="20577"/>
          <ac:spMkLst>
            <pc:docMk/>
            <pc:sldMk cId="1634536184" sldId="318"/>
            <ac:spMk id="45" creationId="{00000000-0000-0000-0000-000000000000}"/>
          </ac:spMkLst>
        </pc:spChg>
        <pc:spChg chg="mod">
          <ac:chgData name="von Tschammer, Arne (Allianz Kunde und Markt)" userId="S::arne.von-tschammer@allianz.de::052f4853-5977-4a42-acc0-739442858c30" providerId="AD" clId="Web-{C67FD5D7-9EFA-422E-9145-58820263C690}" dt="2022-04-29T12:00:23.142" v="119"/>
          <ac:spMkLst>
            <pc:docMk/>
            <pc:sldMk cId="1634536184" sldId="318"/>
            <ac:spMk id="47"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02:31.583" v="145"/>
        <pc:sldMkLst>
          <pc:docMk/>
          <pc:sldMk cId="2645145552" sldId="319"/>
        </pc:sldMkLst>
        <pc:spChg chg="mod">
          <ac:chgData name="von Tschammer, Arne (Allianz Kunde und Markt)" userId="S::arne.von-tschammer@allianz.de::052f4853-5977-4a42-acc0-739442858c30" providerId="AD" clId="Web-{C67FD5D7-9EFA-422E-9145-58820263C690}" dt="2022-04-29T12:02:16.208" v="144" actId="20577"/>
          <ac:spMkLst>
            <pc:docMk/>
            <pc:sldMk cId="2645145552" sldId="319"/>
            <ac:spMk id="16" creationId="{00000000-0000-0000-0000-000000000000}"/>
          </ac:spMkLst>
        </pc:spChg>
      </pc:sldChg>
      <pc:sldChg chg="modSp">
        <pc:chgData name="von Tschammer, Arne (Allianz Kunde und Markt)" userId="S::arne.von-tschammer@allianz.de::052f4853-5977-4a42-acc0-739442858c30" providerId="AD" clId="Web-{C67FD5D7-9EFA-422E-9145-58820263C690}" dt="2022-04-29T12:11:24.536" v="250" actId="20577"/>
        <pc:sldMkLst>
          <pc:docMk/>
          <pc:sldMk cId="4114209509" sldId="321"/>
        </pc:sldMkLst>
        <pc:spChg chg="mod">
          <ac:chgData name="von Tschammer, Arne (Allianz Kunde und Markt)" userId="S::arne.von-tschammer@allianz.de::052f4853-5977-4a42-acc0-739442858c30" providerId="AD" clId="Web-{C67FD5D7-9EFA-422E-9145-58820263C690}" dt="2022-04-29T12:11:24.536" v="250" actId="20577"/>
          <ac:spMkLst>
            <pc:docMk/>
            <pc:sldMk cId="4114209509" sldId="321"/>
            <ac:spMk id="10" creationId="{00000000-0000-0000-0000-000000000000}"/>
          </ac:spMkLst>
        </pc:spChg>
        <pc:spChg chg="mod">
          <ac:chgData name="von Tschammer, Arne (Allianz Kunde und Markt)" userId="S::arne.von-tschammer@allianz.de::052f4853-5977-4a42-acc0-739442858c30" providerId="AD" clId="Web-{C67FD5D7-9EFA-422E-9145-58820263C690}" dt="2022-04-29T12:03:08.428" v="149" actId="20577"/>
          <ac:spMkLst>
            <pc:docMk/>
            <pc:sldMk cId="4114209509" sldId="321"/>
            <ac:spMk id="15"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12:01.771" v="255" actId="20577"/>
        <pc:sldMkLst>
          <pc:docMk/>
          <pc:sldMk cId="1746086341" sldId="322"/>
        </pc:sldMkLst>
        <pc:spChg chg="mod">
          <ac:chgData name="von Tschammer, Arne (Allianz Kunde und Markt)" userId="S::arne.von-tschammer@allianz.de::052f4853-5977-4a42-acc0-739442858c30" providerId="AD" clId="Web-{C67FD5D7-9EFA-422E-9145-58820263C690}" dt="2022-04-29T12:12:01.771" v="255" actId="20577"/>
          <ac:spMkLst>
            <pc:docMk/>
            <pc:sldMk cId="1746086341" sldId="322"/>
            <ac:spMk id="16" creationId="{00000000-0000-0000-0000-000000000000}"/>
          </ac:spMkLst>
        </pc:spChg>
        <pc:spChg chg="mod">
          <ac:chgData name="von Tschammer, Arne (Allianz Kunde und Markt)" userId="S::arne.von-tschammer@allianz.de::052f4853-5977-4a42-acc0-739442858c30" providerId="AD" clId="Web-{C67FD5D7-9EFA-422E-9145-58820263C690}" dt="2022-04-29T12:10:09.096" v="244" actId="20577"/>
          <ac:spMkLst>
            <pc:docMk/>
            <pc:sldMk cId="1746086341" sldId="322"/>
            <ac:spMk id="18" creationId="{00000000-0000-0000-0000-000000000000}"/>
          </ac:spMkLst>
        </pc:spChg>
      </pc:sldChg>
      <pc:sldChg chg="modSp delCm">
        <pc:chgData name="von Tschammer, Arne (Allianz Kunde und Markt)" userId="S::arne.von-tschammer@allianz.de::052f4853-5977-4a42-acc0-739442858c30" providerId="AD" clId="Web-{C67FD5D7-9EFA-422E-9145-58820263C690}" dt="2022-04-29T12:12:18.537" v="260" actId="20577"/>
        <pc:sldMkLst>
          <pc:docMk/>
          <pc:sldMk cId="587661439" sldId="323"/>
        </pc:sldMkLst>
        <pc:spChg chg="mod">
          <ac:chgData name="von Tschammer, Arne (Allianz Kunde und Markt)" userId="S::arne.von-tschammer@allianz.de::052f4853-5977-4a42-acc0-739442858c30" providerId="AD" clId="Web-{C67FD5D7-9EFA-422E-9145-58820263C690}" dt="2022-04-29T12:12:18.537" v="260" actId="20577"/>
          <ac:spMkLst>
            <pc:docMk/>
            <pc:sldMk cId="587661439" sldId="323"/>
            <ac:spMk id="15" creationId="{00000000-0000-0000-0000-000000000000}"/>
          </ac:spMkLst>
        </pc:spChg>
        <pc:spChg chg="mod">
          <ac:chgData name="von Tschammer, Arne (Allianz Kunde und Markt)" userId="S::arne.von-tschammer@allianz.de::052f4853-5977-4a42-acc0-739442858c30" providerId="AD" clId="Web-{C67FD5D7-9EFA-422E-9145-58820263C690}" dt="2022-04-29T12:09:38.876" v="241" actId="20577"/>
          <ac:spMkLst>
            <pc:docMk/>
            <pc:sldMk cId="587661439" sldId="323"/>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09:03.141" v="234" actId="20577"/>
        <pc:sldMkLst>
          <pc:docMk/>
          <pc:sldMk cId="239567797" sldId="324"/>
        </pc:sldMkLst>
        <pc:spChg chg="mod">
          <ac:chgData name="von Tschammer, Arne (Allianz Kunde und Markt)" userId="S::arne.von-tschammer@allianz.de::052f4853-5977-4a42-acc0-739442858c30" providerId="AD" clId="Web-{C67FD5D7-9EFA-422E-9145-58820263C690}" dt="2022-04-29T12:09:03.141" v="234" actId="20577"/>
          <ac:spMkLst>
            <pc:docMk/>
            <pc:sldMk cId="239567797" sldId="324"/>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12:35.647" v="265" actId="20577"/>
        <pc:sldMkLst>
          <pc:docMk/>
          <pc:sldMk cId="936989792" sldId="325"/>
        </pc:sldMkLst>
        <pc:spChg chg="mod">
          <ac:chgData name="von Tschammer, Arne (Allianz Kunde und Markt)" userId="S::arne.von-tschammer@allianz.de::052f4853-5977-4a42-acc0-739442858c30" providerId="AD" clId="Web-{C67FD5D7-9EFA-422E-9145-58820263C690}" dt="2022-04-29T12:12:35.647" v="265" actId="20577"/>
          <ac:spMkLst>
            <pc:docMk/>
            <pc:sldMk cId="936989792" sldId="325"/>
            <ac:spMk id="14" creationId="{00000000-0000-0000-0000-000000000000}"/>
          </ac:spMkLst>
        </pc:spChg>
        <pc:spChg chg="mod">
          <ac:chgData name="von Tschammer, Arne (Allianz Kunde und Markt)" userId="S::arne.von-tschammer@allianz.de::052f4853-5977-4a42-acc0-739442858c30" providerId="AD" clId="Web-{C67FD5D7-9EFA-422E-9145-58820263C690}" dt="2022-04-29T12:08:45.406" v="232" actId="20577"/>
          <ac:spMkLst>
            <pc:docMk/>
            <pc:sldMk cId="936989792" sldId="325"/>
            <ac:spMk id="18" creationId="{00000000-0000-0000-0000-000000000000}"/>
          </ac:spMkLst>
        </pc:spChg>
      </pc:sldChg>
      <pc:sldChg chg="modSp">
        <pc:chgData name="von Tschammer, Arne (Allianz Kunde und Markt)" userId="S::arne.von-tschammer@allianz.de::052f4853-5977-4a42-acc0-739442858c30" providerId="AD" clId="Web-{C67FD5D7-9EFA-422E-9145-58820263C690}" dt="2022-04-29T12:12:49.272" v="269" actId="20577"/>
        <pc:sldMkLst>
          <pc:docMk/>
          <pc:sldMk cId="1932106947" sldId="326"/>
        </pc:sldMkLst>
        <pc:spChg chg="mod">
          <ac:chgData name="von Tschammer, Arne (Allianz Kunde und Markt)" userId="S::arne.von-tschammer@allianz.de::052f4853-5977-4a42-acc0-739442858c30" providerId="AD" clId="Web-{C67FD5D7-9EFA-422E-9145-58820263C690}" dt="2022-04-29T12:12:49.272" v="269" actId="20577"/>
          <ac:spMkLst>
            <pc:docMk/>
            <pc:sldMk cId="1932106947" sldId="326"/>
            <ac:spMk id="8" creationId="{00000000-0000-0000-0000-000000000000}"/>
          </ac:spMkLst>
        </pc:spChg>
        <pc:spChg chg="mod">
          <ac:chgData name="von Tschammer, Arne (Allianz Kunde und Markt)" userId="S::arne.von-tschammer@allianz.de::052f4853-5977-4a42-acc0-739442858c30" providerId="AD" clId="Web-{C67FD5D7-9EFA-422E-9145-58820263C690}" dt="2022-04-29T12:09:08.360" v="236" actId="20577"/>
          <ac:spMkLst>
            <pc:docMk/>
            <pc:sldMk cId="1932106947" sldId="326"/>
            <ac:spMk id="11" creationId="{00000000-0000-0000-0000-000000000000}"/>
          </ac:spMkLst>
        </pc:spChg>
      </pc:sldChg>
      <pc:sldChg chg="modSp">
        <pc:chgData name="von Tschammer, Arne (Allianz Kunde und Markt)" userId="S::arne.von-tschammer@allianz.de::052f4853-5977-4a42-acc0-739442858c30" providerId="AD" clId="Web-{C67FD5D7-9EFA-422E-9145-58820263C690}" dt="2022-04-29T12:09:21.345" v="239"/>
        <pc:sldMkLst>
          <pc:docMk/>
          <pc:sldMk cId="2316479296" sldId="327"/>
        </pc:sldMkLst>
        <pc:spChg chg="mod">
          <ac:chgData name="von Tschammer, Arne (Allianz Kunde und Markt)" userId="S::arne.von-tschammer@allianz.de::052f4853-5977-4a42-acc0-739442858c30" providerId="AD" clId="Web-{C67FD5D7-9EFA-422E-9145-58820263C690}" dt="2022-04-29T12:09:21.345" v="239"/>
          <ac:spMkLst>
            <pc:docMk/>
            <pc:sldMk cId="2316479296" sldId="327"/>
            <ac:spMk id="27" creationId="{00000000-0000-0000-0000-000000000000}"/>
          </ac:spMkLst>
        </pc:spChg>
      </pc:sldChg>
      <pc:sldChg chg="modSp">
        <pc:chgData name="von Tschammer, Arne (Allianz Kunde und Markt)" userId="S::arne.von-tschammer@allianz.de::052f4853-5977-4a42-acc0-739442858c30" providerId="AD" clId="Web-{C67FD5D7-9EFA-422E-9145-58820263C690}" dt="2022-04-29T12:09:11.360" v="237" actId="20577"/>
        <pc:sldMkLst>
          <pc:docMk/>
          <pc:sldMk cId="137873960" sldId="328"/>
        </pc:sldMkLst>
        <pc:spChg chg="mod">
          <ac:chgData name="von Tschammer, Arne (Allianz Kunde und Markt)" userId="S::arne.von-tschammer@allianz.de::052f4853-5977-4a42-acc0-739442858c30" providerId="AD" clId="Web-{C67FD5D7-9EFA-422E-9145-58820263C690}" dt="2022-04-29T12:09:11.360" v="237" actId="20577"/>
          <ac:spMkLst>
            <pc:docMk/>
            <pc:sldMk cId="137873960" sldId="328"/>
            <ac:spMk id="20" creationId="{00000000-0000-0000-0000-000000000000}"/>
          </ac:spMkLst>
        </pc:spChg>
      </pc:sldChg>
      <pc:sldChg chg="del">
        <pc:chgData name="von Tschammer, Arne (Allianz Kunde und Markt)" userId="S::arne.von-tschammer@allianz.de::052f4853-5977-4a42-acc0-739442858c30" providerId="AD" clId="Web-{C67FD5D7-9EFA-422E-9145-58820263C690}" dt="2022-04-29T12:07:31.514" v="222"/>
        <pc:sldMkLst>
          <pc:docMk/>
          <pc:sldMk cId="821103762" sldId="329"/>
        </pc:sldMkLst>
      </pc:sldChg>
      <pc:sldChg chg="modSp">
        <pc:chgData name="von Tschammer, Arne (Allianz Kunde und Markt)" userId="S::arne.von-tschammer@allianz.de::052f4853-5977-4a42-acc0-739442858c30" providerId="AD" clId="Web-{C67FD5D7-9EFA-422E-9145-58820263C690}" dt="2022-04-29T12:07:53.155" v="224"/>
        <pc:sldMkLst>
          <pc:docMk/>
          <pc:sldMk cId="173599159" sldId="330"/>
        </pc:sldMkLst>
        <pc:graphicFrameChg chg="modGraphic">
          <ac:chgData name="von Tschammer, Arne (Allianz Kunde und Markt)" userId="S::arne.von-tschammer@allianz.de::052f4853-5977-4a42-acc0-739442858c30" providerId="AD" clId="Web-{C67FD5D7-9EFA-422E-9145-58820263C690}" dt="2022-04-29T12:07:53.155" v="224"/>
          <ac:graphicFrameMkLst>
            <pc:docMk/>
            <pc:sldMk cId="173599159" sldId="330"/>
            <ac:graphicFrameMk id="10" creationId="{00000000-0000-0000-0000-000000000000}"/>
          </ac:graphicFrameMkLst>
        </pc:graphicFrameChg>
      </pc:sldChg>
      <pc:sldChg chg="del">
        <pc:chgData name="von Tschammer, Arne (Allianz Kunde und Markt)" userId="S::arne.von-tschammer@allianz.de::052f4853-5977-4a42-acc0-739442858c30" providerId="AD" clId="Web-{C67FD5D7-9EFA-422E-9145-58820263C690}" dt="2022-04-29T12:07:31.514" v="221"/>
        <pc:sldMkLst>
          <pc:docMk/>
          <pc:sldMk cId="3814086406" sldId="331"/>
        </pc:sldMkLst>
      </pc:sldChg>
      <pc:sldChg chg="del">
        <pc:chgData name="von Tschammer, Arne (Allianz Kunde und Markt)" userId="S::arne.von-tschammer@allianz.de::052f4853-5977-4a42-acc0-739442858c30" providerId="AD" clId="Web-{C67FD5D7-9EFA-422E-9145-58820263C690}" dt="2022-04-29T12:07:31.514" v="220"/>
        <pc:sldMkLst>
          <pc:docMk/>
          <pc:sldMk cId="1219414058" sldId="332"/>
        </pc:sldMkLst>
      </pc:sldChg>
      <pc:sldChg chg="del">
        <pc:chgData name="von Tschammer, Arne (Allianz Kunde und Markt)" userId="S::arne.von-tschammer@allianz.de::052f4853-5977-4a42-acc0-739442858c30" providerId="AD" clId="Web-{C67FD5D7-9EFA-422E-9145-58820263C690}" dt="2022-04-29T12:07:31.514" v="219"/>
        <pc:sldMkLst>
          <pc:docMk/>
          <pc:sldMk cId="1061527844" sldId="333"/>
        </pc:sldMkLst>
      </pc:sldChg>
      <pc:sldChg chg="delCm">
        <pc:chgData name="von Tschammer, Arne (Allianz Kunde und Markt)" userId="S::arne.von-tschammer@allianz.de::052f4853-5977-4a42-acc0-739442858c30" providerId="AD" clId="Web-{C67FD5D7-9EFA-422E-9145-58820263C690}" dt="2022-04-29T12:06:40.215" v="212"/>
        <pc:sldMkLst>
          <pc:docMk/>
          <pc:sldMk cId="2728067829" sldId="334"/>
        </pc:sldMkLst>
      </pc:sldChg>
      <pc:sldChg chg="delSp del">
        <pc:chgData name="von Tschammer, Arne (Allianz Kunde und Markt)" userId="S::arne.von-tschammer@allianz.de::052f4853-5977-4a42-acc0-739442858c30" providerId="AD" clId="Web-{C67FD5D7-9EFA-422E-9145-58820263C690}" dt="2022-04-29T12:05:43.854" v="203"/>
        <pc:sldMkLst>
          <pc:docMk/>
          <pc:sldMk cId="3199029507" sldId="345"/>
        </pc:sldMkLst>
        <pc:spChg chg="del">
          <ac:chgData name="von Tschammer, Arne (Allianz Kunde und Markt)" userId="S::arne.von-tschammer@allianz.de::052f4853-5977-4a42-acc0-739442858c30" providerId="AD" clId="Web-{C67FD5D7-9EFA-422E-9145-58820263C690}" dt="2022-04-29T12:04:24.680" v="201"/>
          <ac:spMkLst>
            <pc:docMk/>
            <pc:sldMk cId="3199029507" sldId="345"/>
            <ac:spMk id="2" creationId="{D67F3AE7-15B0-520A-E06F-6A02191E70A5}"/>
          </ac:spMkLst>
        </pc:spChg>
      </pc:sldChg>
      <pc:sldChg chg="addSp delSp modSp">
        <pc:chgData name="von Tschammer, Arne (Allianz Kunde und Markt)" userId="S::arne.von-tschammer@allianz.de::052f4853-5977-4a42-acc0-739442858c30" providerId="AD" clId="Web-{C67FD5D7-9EFA-422E-9145-58820263C690}" dt="2022-04-29T12:04:18.211" v="200" actId="1076"/>
        <pc:sldMkLst>
          <pc:docMk/>
          <pc:sldMk cId="675459448" sldId="346"/>
        </pc:sldMkLst>
        <pc:spChg chg="del">
          <ac:chgData name="von Tschammer, Arne (Allianz Kunde und Markt)" userId="S::arne.von-tschammer@allianz.de::052f4853-5977-4a42-acc0-739442858c30" providerId="AD" clId="Web-{C67FD5D7-9EFA-422E-9145-58820263C690}" dt="2022-04-29T12:03:20.694" v="150"/>
          <ac:spMkLst>
            <pc:docMk/>
            <pc:sldMk cId="675459448" sldId="346"/>
            <ac:spMk id="2" creationId="{F12196B5-5CA7-C598-5E0A-C6BAC46DFBE8}"/>
          </ac:spMkLst>
        </pc:spChg>
        <pc:spChg chg="add mod">
          <ac:chgData name="von Tschammer, Arne (Allianz Kunde und Markt)" userId="S::arne.von-tschammer@allianz.de::052f4853-5977-4a42-acc0-739442858c30" providerId="AD" clId="Web-{C67FD5D7-9EFA-422E-9145-58820263C690}" dt="2022-04-29T12:04:18.211" v="200" actId="1076"/>
          <ac:spMkLst>
            <pc:docMk/>
            <pc:sldMk cId="675459448" sldId="346"/>
            <ac:spMk id="4" creationId="{773463E9-B27C-D4A3-E135-AD6E8AA0CA26}"/>
          </ac:spMkLst>
        </pc:spChg>
      </pc:sldChg>
      <pc:sldChg chg="delSp modSp delCm">
        <pc:chgData name="von Tschammer, Arne (Allianz Kunde und Markt)" userId="S::arne.von-tschammer@allianz.de::052f4853-5977-4a42-acc0-739442858c30" providerId="AD" clId="Web-{C67FD5D7-9EFA-422E-9145-58820263C690}" dt="2022-04-29T12:06:04.371" v="206"/>
        <pc:sldMkLst>
          <pc:docMk/>
          <pc:sldMk cId="2128067158" sldId="347"/>
        </pc:sldMkLst>
        <pc:spChg chg="del mod">
          <ac:chgData name="von Tschammer, Arne (Allianz Kunde und Markt)" userId="S::arne.von-tschammer@allianz.de::052f4853-5977-4a42-acc0-739442858c30" providerId="AD" clId="Web-{C67FD5D7-9EFA-422E-9145-58820263C690}" dt="2022-04-29T12:06:01.245" v="205"/>
          <ac:spMkLst>
            <pc:docMk/>
            <pc:sldMk cId="2128067158" sldId="347"/>
            <ac:spMk id="2" creationId="{5D18B801-A95B-2538-972C-788F83132400}"/>
          </ac:spMkLst>
        </pc:spChg>
      </pc:sldChg>
      <pc:sldChg chg="delSp modSp delCm">
        <pc:chgData name="von Tschammer, Arne (Allianz Kunde und Markt)" userId="S::arne.von-tschammer@allianz.de::052f4853-5977-4a42-acc0-739442858c30" providerId="AD" clId="Web-{C67FD5D7-9EFA-422E-9145-58820263C690}" dt="2022-04-29T12:06:12.418" v="209"/>
        <pc:sldMkLst>
          <pc:docMk/>
          <pc:sldMk cId="1028412064" sldId="348"/>
        </pc:sldMkLst>
        <pc:spChg chg="del mod">
          <ac:chgData name="von Tschammer, Arne (Allianz Kunde und Markt)" userId="S::arne.von-tschammer@allianz.de::052f4853-5977-4a42-acc0-739442858c30" providerId="AD" clId="Web-{C67FD5D7-9EFA-422E-9145-58820263C690}" dt="2022-04-29T12:06:12.418" v="209"/>
          <ac:spMkLst>
            <pc:docMk/>
            <pc:sldMk cId="1028412064" sldId="348"/>
            <ac:spMk id="2" creationId="{7D8EF7A3-5A76-4624-AF33-70E9FE025747}"/>
          </ac:spMkLst>
        </pc:spChg>
      </pc:sldChg>
      <pc:sldChg chg="delSp delCm">
        <pc:chgData name="von Tschammer, Arne (Allianz Kunde und Markt)" userId="S::arne.von-tschammer@allianz.de::052f4853-5977-4a42-acc0-739442858c30" providerId="AD" clId="Web-{C67FD5D7-9EFA-422E-9145-58820263C690}" dt="2022-04-29T12:06:18.121" v="211"/>
        <pc:sldMkLst>
          <pc:docMk/>
          <pc:sldMk cId="1271703397" sldId="349"/>
        </pc:sldMkLst>
        <pc:spChg chg="del">
          <ac:chgData name="von Tschammer, Arne (Allianz Kunde und Markt)" userId="S::arne.von-tschammer@allianz.de::052f4853-5977-4a42-acc0-739442858c30" providerId="AD" clId="Web-{C67FD5D7-9EFA-422E-9145-58820263C690}" dt="2022-04-29T12:06:18.121" v="211"/>
          <ac:spMkLst>
            <pc:docMk/>
            <pc:sldMk cId="1271703397" sldId="349"/>
            <ac:spMk id="2" creationId="{2F51DBD0-ABF3-56F3-B861-077F26D2D3C4}"/>
          </ac:spMkLst>
        </pc:spChg>
      </pc:sldChg>
      <pc:sldChg chg="modSp">
        <pc:chgData name="von Tschammer, Arne (Allianz Kunde und Markt)" userId="S::arne.von-tschammer@allianz.de::052f4853-5977-4a42-acc0-739442858c30" providerId="AD" clId="Web-{C67FD5D7-9EFA-422E-9145-58820263C690}" dt="2022-04-29T12:07:23.904" v="218" actId="20577"/>
        <pc:sldMkLst>
          <pc:docMk/>
          <pc:sldMk cId="3090266686" sldId="352"/>
        </pc:sldMkLst>
        <pc:spChg chg="mod">
          <ac:chgData name="von Tschammer, Arne (Allianz Kunde und Markt)" userId="S::arne.von-tschammer@allianz.de::052f4853-5977-4a42-acc0-739442858c30" providerId="AD" clId="Web-{C67FD5D7-9EFA-422E-9145-58820263C690}" dt="2022-04-29T12:07:23.904" v="218" actId="20577"/>
          <ac:spMkLst>
            <pc:docMk/>
            <pc:sldMk cId="3090266686" sldId="352"/>
            <ac:spMk id="2" creationId="{07BE52F4-8FC2-40BF-F96D-91EAECD6D32C}"/>
          </ac:spMkLst>
        </pc:spChg>
      </pc:sldChg>
      <pc:sldChg chg="modSp">
        <pc:chgData name="von Tschammer, Arne (Allianz Kunde und Markt)" userId="S::arne.von-tschammer@allianz.de::052f4853-5977-4a42-acc0-739442858c30" providerId="AD" clId="Web-{C67FD5D7-9EFA-422E-9145-58820263C690}" dt="2022-04-29T12:06:49.387" v="213" actId="20577"/>
        <pc:sldMkLst>
          <pc:docMk/>
          <pc:sldMk cId="3188956471" sldId="353"/>
        </pc:sldMkLst>
        <pc:spChg chg="mod">
          <ac:chgData name="von Tschammer, Arne (Allianz Kunde und Markt)" userId="S::arne.von-tschammer@allianz.de::052f4853-5977-4a42-acc0-739442858c30" providerId="AD" clId="Web-{C67FD5D7-9EFA-422E-9145-58820263C690}" dt="2022-04-29T12:06:49.387" v="213" actId="20577"/>
          <ac:spMkLst>
            <pc:docMk/>
            <pc:sldMk cId="3188956471" sldId="353"/>
            <ac:spMk id="5" creationId="{435C672E-16DA-4B50-8FEC-079AC8BA9F28}"/>
          </ac:spMkLst>
        </pc:spChg>
      </pc:sldChg>
      <pc:sldChg chg="delSp">
        <pc:chgData name="von Tschammer, Arne (Allianz Kunde und Markt)" userId="S::arne.von-tschammer@allianz.de::052f4853-5977-4a42-acc0-739442858c30" providerId="AD" clId="Web-{C67FD5D7-9EFA-422E-9145-58820263C690}" dt="2022-04-29T12:04:32.790" v="202"/>
        <pc:sldMkLst>
          <pc:docMk/>
          <pc:sldMk cId="396071398" sldId="354"/>
        </pc:sldMkLst>
        <pc:spChg chg="del">
          <ac:chgData name="von Tschammer, Arne (Allianz Kunde und Markt)" userId="S::arne.von-tschammer@allianz.de::052f4853-5977-4a42-acc0-739442858c30" providerId="AD" clId="Web-{C67FD5D7-9EFA-422E-9145-58820263C690}" dt="2022-04-29T12:04:32.790" v="202"/>
          <ac:spMkLst>
            <pc:docMk/>
            <pc:sldMk cId="396071398" sldId="354"/>
            <ac:spMk id="2" creationId="{59124C74-BB2E-DFD8-18B1-D81C8CE64046}"/>
          </ac:spMkLst>
        </pc:spChg>
      </pc:sldChg>
    </pc:docChg>
  </pc:docChgLst>
  <pc:docChgLst>
    <pc:chgData name="von Tschammer, Arne (Allianz Kunde und Markt)" userId="S::arne.von-tschammer@allianz.de::052f4853-5977-4a42-acc0-739442858c30" providerId="AD" clId="Web-{1F444DCA-C290-4156-B7A1-9CB2C513B48D}"/>
    <pc:docChg chg="modSld">
      <pc:chgData name="von Tschammer, Arne (Allianz Kunde und Markt)" userId="S::arne.von-tschammer@allianz.de::052f4853-5977-4a42-acc0-739442858c30" providerId="AD" clId="Web-{1F444DCA-C290-4156-B7A1-9CB2C513B48D}" dt="2022-04-29T13:52:51.816" v="100" actId="20577"/>
      <pc:docMkLst>
        <pc:docMk/>
      </pc:docMkLst>
      <pc:sldChg chg="modSp">
        <pc:chgData name="von Tschammer, Arne (Allianz Kunde und Markt)" userId="S::arne.von-tschammer@allianz.de::052f4853-5977-4a42-acc0-739442858c30" providerId="AD" clId="Web-{1F444DCA-C290-4156-B7A1-9CB2C513B48D}" dt="2022-04-29T13:51:15.220" v="70" actId="20577"/>
        <pc:sldMkLst>
          <pc:docMk/>
          <pc:sldMk cId="2645145552" sldId="319"/>
        </pc:sldMkLst>
        <pc:spChg chg="mod">
          <ac:chgData name="von Tschammer, Arne (Allianz Kunde und Markt)" userId="S::arne.von-tschammer@allianz.de::052f4853-5977-4a42-acc0-739442858c30" providerId="AD" clId="Web-{1F444DCA-C290-4156-B7A1-9CB2C513B48D}" dt="2022-04-29T13:51:15.220" v="70" actId="20577"/>
          <ac:spMkLst>
            <pc:docMk/>
            <pc:sldMk cId="2645145552" sldId="319"/>
            <ac:spMk id="47" creationId="{00000000-0000-0000-0000-000000000000}"/>
          </ac:spMkLst>
        </pc:spChg>
      </pc:sldChg>
      <pc:sldChg chg="modSp delCm">
        <pc:chgData name="von Tschammer, Arne (Allianz Kunde und Markt)" userId="S::arne.von-tschammer@allianz.de::052f4853-5977-4a42-acc0-739442858c30" providerId="AD" clId="Web-{1F444DCA-C290-4156-B7A1-9CB2C513B48D}" dt="2022-04-29T13:50:46.110" v="68"/>
        <pc:sldMkLst>
          <pc:docMk/>
          <pc:sldMk cId="2337874135" sldId="320"/>
        </pc:sldMkLst>
        <pc:graphicFrameChg chg="mod modGraphic">
          <ac:chgData name="von Tschammer, Arne (Allianz Kunde und Markt)" userId="S::arne.von-tschammer@allianz.de::052f4853-5977-4a42-acc0-739442858c30" providerId="AD" clId="Web-{1F444DCA-C290-4156-B7A1-9CB2C513B48D}" dt="2022-04-29T13:50:46.110" v="68"/>
          <ac:graphicFrameMkLst>
            <pc:docMk/>
            <pc:sldMk cId="2337874135" sldId="320"/>
            <ac:graphicFrameMk id="13" creationId="{00000000-0000-0000-0000-000000000000}"/>
          </ac:graphicFrameMkLst>
        </pc:graphicFrameChg>
      </pc:sldChg>
      <pc:sldChg chg="modSp">
        <pc:chgData name="von Tschammer, Arne (Allianz Kunde und Markt)" userId="S::arne.von-tschammer@allianz.de::052f4853-5977-4a42-acc0-739442858c30" providerId="AD" clId="Web-{1F444DCA-C290-4156-B7A1-9CB2C513B48D}" dt="2022-04-29T13:51:28.876" v="74" actId="20577"/>
        <pc:sldMkLst>
          <pc:docMk/>
          <pc:sldMk cId="4114209509" sldId="321"/>
        </pc:sldMkLst>
        <pc:spChg chg="mod">
          <ac:chgData name="von Tschammer, Arne (Allianz Kunde und Markt)" userId="S::arne.von-tschammer@allianz.de::052f4853-5977-4a42-acc0-739442858c30" providerId="AD" clId="Web-{1F444DCA-C290-4156-B7A1-9CB2C513B48D}" dt="2022-04-29T13:51:28.876" v="74" actId="20577"/>
          <ac:spMkLst>
            <pc:docMk/>
            <pc:sldMk cId="4114209509" sldId="321"/>
            <ac:spMk id="15" creationId="{00000000-0000-0000-0000-000000000000}"/>
          </ac:spMkLst>
        </pc:spChg>
      </pc:sldChg>
      <pc:sldChg chg="modSp">
        <pc:chgData name="von Tschammer, Arne (Allianz Kunde und Markt)" userId="S::arne.von-tschammer@allianz.de::052f4853-5977-4a42-acc0-739442858c30" providerId="AD" clId="Web-{1F444DCA-C290-4156-B7A1-9CB2C513B48D}" dt="2022-04-29T13:52:25.144" v="85" actId="20577"/>
        <pc:sldMkLst>
          <pc:docMk/>
          <pc:sldMk cId="2728067829" sldId="334"/>
        </pc:sldMkLst>
        <pc:spChg chg="mod">
          <ac:chgData name="von Tschammer, Arne (Allianz Kunde und Markt)" userId="S::arne.von-tschammer@allianz.de::052f4853-5977-4a42-acc0-739442858c30" providerId="AD" clId="Web-{1F444DCA-C290-4156-B7A1-9CB2C513B48D}" dt="2022-04-29T13:52:25.144" v="85" actId="20577"/>
          <ac:spMkLst>
            <pc:docMk/>
            <pc:sldMk cId="2728067829" sldId="334"/>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28.284" v="86" actId="20577"/>
        <pc:sldMkLst>
          <pc:docMk/>
          <pc:sldMk cId="383455511" sldId="335"/>
        </pc:sldMkLst>
        <pc:spChg chg="mod">
          <ac:chgData name="von Tschammer, Arne (Allianz Kunde und Markt)" userId="S::arne.von-tschammer@allianz.de::052f4853-5977-4a42-acc0-739442858c30" providerId="AD" clId="Web-{1F444DCA-C290-4156-B7A1-9CB2C513B48D}" dt="2022-04-29T13:52:28.284" v="86" actId="20577"/>
          <ac:spMkLst>
            <pc:docMk/>
            <pc:sldMk cId="383455511" sldId="335"/>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1.175" v="88" actId="20577"/>
        <pc:sldMkLst>
          <pc:docMk/>
          <pc:sldMk cId="698156758" sldId="336"/>
        </pc:sldMkLst>
        <pc:spChg chg="mod">
          <ac:chgData name="von Tschammer, Arne (Allianz Kunde und Markt)" userId="S::arne.von-tschammer@allianz.de::052f4853-5977-4a42-acc0-739442858c30" providerId="AD" clId="Web-{1F444DCA-C290-4156-B7A1-9CB2C513B48D}" dt="2022-04-29T13:52:31.175" v="88" actId="20577"/>
          <ac:spMkLst>
            <pc:docMk/>
            <pc:sldMk cId="698156758" sldId="336"/>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4.581" v="90" actId="20577"/>
        <pc:sldMkLst>
          <pc:docMk/>
          <pc:sldMk cId="3104051918" sldId="337"/>
        </pc:sldMkLst>
        <pc:spChg chg="mod">
          <ac:chgData name="von Tschammer, Arne (Allianz Kunde und Markt)" userId="S::arne.von-tschammer@allianz.de::052f4853-5977-4a42-acc0-739442858c30" providerId="AD" clId="Web-{1F444DCA-C290-4156-B7A1-9CB2C513B48D}" dt="2022-04-29T13:52:34.581" v="90" actId="20577"/>
          <ac:spMkLst>
            <pc:docMk/>
            <pc:sldMk cId="3104051918" sldId="337"/>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7.472" v="92" actId="20577"/>
        <pc:sldMkLst>
          <pc:docMk/>
          <pc:sldMk cId="625506487" sldId="338"/>
        </pc:sldMkLst>
        <pc:spChg chg="mod">
          <ac:chgData name="von Tschammer, Arne (Allianz Kunde und Markt)" userId="S::arne.von-tschammer@allianz.de::052f4853-5977-4a42-acc0-739442858c30" providerId="AD" clId="Web-{1F444DCA-C290-4156-B7A1-9CB2C513B48D}" dt="2022-04-29T13:52:37.472" v="92" actId="20577"/>
          <ac:spMkLst>
            <pc:docMk/>
            <pc:sldMk cId="625506487" sldId="338"/>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39.550" v="94" actId="20577"/>
        <pc:sldMkLst>
          <pc:docMk/>
          <pc:sldMk cId="1800969796" sldId="339"/>
        </pc:sldMkLst>
        <pc:spChg chg="mod">
          <ac:chgData name="von Tschammer, Arne (Allianz Kunde und Markt)" userId="S::arne.von-tschammer@allianz.de::052f4853-5977-4a42-acc0-739442858c30" providerId="AD" clId="Web-{1F444DCA-C290-4156-B7A1-9CB2C513B48D}" dt="2022-04-29T13:52:39.550" v="94" actId="20577"/>
          <ac:spMkLst>
            <pc:docMk/>
            <pc:sldMk cId="1800969796" sldId="339"/>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2.113" v="95" actId="20577"/>
        <pc:sldMkLst>
          <pc:docMk/>
          <pc:sldMk cId="1881351638" sldId="340"/>
        </pc:sldMkLst>
        <pc:spChg chg="mod">
          <ac:chgData name="von Tschammer, Arne (Allianz Kunde und Markt)" userId="S::arne.von-tschammer@allianz.de::052f4853-5977-4a42-acc0-739442858c30" providerId="AD" clId="Web-{1F444DCA-C290-4156-B7A1-9CB2C513B48D}" dt="2022-04-29T13:52:42.113" v="95" actId="20577"/>
          <ac:spMkLst>
            <pc:docMk/>
            <pc:sldMk cId="1881351638" sldId="340"/>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5.613" v="97" actId="20577"/>
        <pc:sldMkLst>
          <pc:docMk/>
          <pc:sldMk cId="3128557722" sldId="341"/>
        </pc:sldMkLst>
        <pc:spChg chg="mod">
          <ac:chgData name="von Tschammer, Arne (Allianz Kunde und Markt)" userId="S::arne.von-tschammer@allianz.de::052f4853-5977-4a42-acc0-739442858c30" providerId="AD" clId="Web-{1F444DCA-C290-4156-B7A1-9CB2C513B48D}" dt="2022-04-29T13:52:45.613" v="97" actId="20577"/>
          <ac:spMkLst>
            <pc:docMk/>
            <pc:sldMk cId="3128557722" sldId="341"/>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47.879" v="98" actId="20577"/>
        <pc:sldMkLst>
          <pc:docMk/>
          <pc:sldMk cId="2065236347" sldId="342"/>
        </pc:sldMkLst>
        <pc:spChg chg="mod">
          <ac:chgData name="von Tschammer, Arne (Allianz Kunde und Markt)" userId="S::arne.von-tschammer@allianz.de::052f4853-5977-4a42-acc0-739442858c30" providerId="AD" clId="Web-{1F444DCA-C290-4156-B7A1-9CB2C513B48D}" dt="2022-04-29T13:52:47.879" v="98" actId="20577"/>
          <ac:spMkLst>
            <pc:docMk/>
            <pc:sldMk cId="2065236347" sldId="342"/>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50.129" v="99" actId="20577"/>
        <pc:sldMkLst>
          <pc:docMk/>
          <pc:sldMk cId="4252970494" sldId="343"/>
        </pc:sldMkLst>
        <pc:spChg chg="mod">
          <ac:chgData name="von Tschammer, Arne (Allianz Kunde und Markt)" userId="S::arne.von-tschammer@allianz.de::052f4853-5977-4a42-acc0-739442858c30" providerId="AD" clId="Web-{1F444DCA-C290-4156-B7A1-9CB2C513B48D}" dt="2022-04-29T13:52:50.129" v="99" actId="20577"/>
          <ac:spMkLst>
            <pc:docMk/>
            <pc:sldMk cId="4252970494" sldId="343"/>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2:51.816" v="100" actId="20577"/>
        <pc:sldMkLst>
          <pc:docMk/>
          <pc:sldMk cId="286675190" sldId="344"/>
        </pc:sldMkLst>
        <pc:spChg chg="mod">
          <ac:chgData name="von Tschammer, Arne (Allianz Kunde und Markt)" userId="S::arne.von-tschammer@allianz.de::052f4853-5977-4a42-acc0-739442858c30" providerId="AD" clId="Web-{1F444DCA-C290-4156-B7A1-9CB2C513B48D}" dt="2022-04-29T13:52:51.816" v="100" actId="20577"/>
          <ac:spMkLst>
            <pc:docMk/>
            <pc:sldMk cId="286675190" sldId="344"/>
            <ac:spMk id="12" creationId="{00DE7A36-8B57-4026-A5E6-D8D486341B39}"/>
          </ac:spMkLst>
        </pc:spChg>
      </pc:sldChg>
      <pc:sldChg chg="modSp">
        <pc:chgData name="von Tschammer, Arne (Allianz Kunde und Markt)" userId="S::arne.von-tschammer@allianz.de::052f4853-5977-4a42-acc0-739442858c30" providerId="AD" clId="Web-{1F444DCA-C290-4156-B7A1-9CB2C513B48D}" dt="2022-04-29T13:51:55.674" v="84" actId="20577"/>
        <pc:sldMkLst>
          <pc:docMk/>
          <pc:sldMk cId="675459448" sldId="346"/>
        </pc:sldMkLst>
        <pc:spChg chg="mod">
          <ac:chgData name="von Tschammer, Arne (Allianz Kunde und Markt)" userId="S::arne.von-tschammer@allianz.de::052f4853-5977-4a42-acc0-739442858c30" providerId="AD" clId="Web-{1F444DCA-C290-4156-B7A1-9CB2C513B48D}" dt="2022-04-29T13:51:55.674" v="84" actId="20577"/>
          <ac:spMkLst>
            <pc:docMk/>
            <pc:sldMk cId="675459448" sldId="346"/>
            <ac:spMk id="4" creationId="{773463E9-B27C-D4A3-E135-AD6E8AA0CA26}"/>
          </ac:spMkLst>
        </pc:spChg>
      </pc:sldChg>
    </pc:docChg>
  </pc:docChgLst>
  <pc:docChgLst>
    <pc:chgData name="Baumann, Kerstin (Allianz Lebensversicherungs AG)" userId="S::kerstin.baumann@allianz.de::2c1234d9-c32c-4123-9657-471b85768929" providerId="AD" clId="Web-{639C80E5-C664-4AC6-B316-610C97FC52DD}"/>
    <pc:docChg chg="mod modSld">
      <pc:chgData name="Baumann, Kerstin (Allianz Lebensversicherungs AG)" userId="S::kerstin.baumann@allianz.de::2c1234d9-c32c-4123-9657-471b85768929" providerId="AD" clId="Web-{639C80E5-C664-4AC6-B316-610C97FC52DD}" dt="2022-05-10T09:32:12.313" v="6"/>
      <pc:docMkLst>
        <pc:docMk/>
      </pc:docMkLst>
      <pc:sldChg chg="addCm modCm">
        <pc:chgData name="Baumann, Kerstin (Allianz Lebensversicherungs AG)" userId="S::kerstin.baumann@allianz.de::2c1234d9-c32c-4123-9657-471b85768929" providerId="AD" clId="Web-{639C80E5-C664-4AC6-B316-610C97FC52DD}" dt="2022-05-10T09:30:22.966" v="3"/>
        <pc:sldMkLst>
          <pc:docMk/>
          <pc:sldMk cId="2252851497" sldId="299"/>
        </pc:sldMkLst>
      </pc:sldChg>
      <pc:sldChg chg="delCm">
        <pc:chgData name="Baumann, Kerstin (Allianz Lebensversicherungs AG)" userId="S::kerstin.baumann@allianz.de::2c1234d9-c32c-4123-9657-471b85768929" providerId="AD" clId="Web-{639C80E5-C664-4AC6-B316-610C97FC52DD}" dt="2022-05-10T09:29:47.730" v="0"/>
        <pc:sldMkLst>
          <pc:docMk/>
          <pc:sldMk cId="3144260081" sldId="311"/>
        </pc:sldMkLst>
      </pc:sldChg>
      <pc:sldChg chg="modSp">
        <pc:chgData name="Baumann, Kerstin (Allianz Lebensversicherungs AG)" userId="S::kerstin.baumann@allianz.de::2c1234d9-c32c-4123-9657-471b85768929" providerId="AD" clId="Web-{639C80E5-C664-4AC6-B316-610C97FC52DD}" dt="2022-05-10T09:30:48.592" v="4" actId="20577"/>
        <pc:sldMkLst>
          <pc:docMk/>
          <pc:sldMk cId="2533585768" sldId="315"/>
        </pc:sldMkLst>
        <pc:spChg chg="mod">
          <ac:chgData name="Baumann, Kerstin (Allianz Lebensversicherungs AG)" userId="S::kerstin.baumann@allianz.de::2c1234d9-c32c-4123-9657-471b85768929" providerId="AD" clId="Web-{639C80E5-C664-4AC6-B316-610C97FC52DD}" dt="2022-05-10T09:30:48.592" v="4" actId="20577"/>
          <ac:spMkLst>
            <pc:docMk/>
            <pc:sldMk cId="2533585768" sldId="315"/>
            <ac:spMk id="16" creationId="{373CECB8-A722-2D4C-BEA8-F9CB440202B6}"/>
          </ac:spMkLst>
        </pc:spChg>
      </pc:sldChg>
      <pc:sldChg chg="addCm modCm">
        <pc:chgData name="Baumann, Kerstin (Allianz Lebensversicherungs AG)" userId="S::kerstin.baumann@allianz.de::2c1234d9-c32c-4123-9657-471b85768929" providerId="AD" clId="Web-{639C80E5-C664-4AC6-B316-610C97FC52DD}" dt="2022-05-10T09:32:12.313" v="6"/>
        <pc:sldMkLst>
          <pc:docMk/>
          <pc:sldMk cId="2337874135" sldId="320"/>
        </pc:sldMkLst>
      </pc:sldChg>
    </pc:docChg>
  </pc:docChgLst>
  <pc:docChgLst>
    <pc:chgData name="von Tschammer, Arne (Allianz Kunde und Markt)" userId="S::arne.von-tschammer@allianz.de::052f4853-5977-4a42-acc0-739442858c30" providerId="AD" clId="Web-{8A55D66F-0E52-4C65-947C-09B638B4A282}"/>
    <pc:docChg chg="mod">
      <pc:chgData name="von Tschammer, Arne (Allianz Kunde und Markt)" userId="S::arne.von-tschammer@allianz.de::052f4853-5977-4a42-acc0-739442858c30" providerId="AD" clId="Web-{8A55D66F-0E52-4C65-947C-09B638B4A282}" dt="2023-05-03T11:33:54.442" v="5"/>
      <pc:docMkLst>
        <pc:docMk/>
      </pc:docMkLst>
      <pc:sldChg chg="addCm delCm modCm">
        <pc:chgData name="von Tschammer, Arne (Allianz Kunde und Markt)" userId="S::arne.von-tschammer@allianz.de::052f4853-5977-4a42-acc0-739442858c30" providerId="AD" clId="Web-{8A55D66F-0E52-4C65-947C-09B638B4A282}" dt="2023-05-03T11:33:54.442" v="5"/>
        <pc:sldMkLst>
          <pc:docMk/>
          <pc:sldMk cId="3144260081" sldId="311"/>
        </pc:sldMkLst>
        <pc:extLst>
          <p:ext xmlns:p="http://schemas.openxmlformats.org/presentationml/2006/main" uri="{D6D511B9-2390-475A-947B-AFAB55BFBCF1}">
            <pc226:cmChg xmlns:pc226="http://schemas.microsoft.com/office/powerpoint/2022/06/main/command" chg="add del">
              <pc226:chgData name="von Tschammer, Arne (Allianz Kunde und Markt)" userId="S::arne.von-tschammer@allianz.de::052f4853-5977-4a42-acc0-739442858c30" providerId="AD" clId="Web-{8A55D66F-0E52-4C65-947C-09B638B4A282}" dt="2023-05-03T11:33:07.393" v="2"/>
              <pc2:cmMkLst xmlns:pc2="http://schemas.microsoft.com/office/powerpoint/2019/9/main/command">
                <pc:docMk/>
                <pc:sldMk cId="3144260081" sldId="311"/>
                <pc2:cmMk id="{77747E4A-65FB-45B9-A1F8-77D4429D07E9}"/>
              </pc2:cmMkLst>
            </pc226:cmChg>
            <pc226:cmChg xmlns:pc226="http://schemas.microsoft.com/office/powerpoint/2022/06/main/command" chg="add mod">
              <pc226:chgData name="von Tschammer, Arne (Allianz Kunde und Markt)" userId="S::arne.von-tschammer@allianz.de::052f4853-5977-4a42-acc0-739442858c30" providerId="AD" clId="Web-{8A55D66F-0E52-4C65-947C-09B638B4A282}" dt="2023-05-03T11:33:54.442" v="5"/>
              <pc2:cmMkLst xmlns:pc2="http://schemas.microsoft.com/office/powerpoint/2019/9/main/command">
                <pc:docMk/>
                <pc:sldMk cId="3144260081" sldId="311"/>
                <pc2:cmMk id="{5223216F-3BD8-454A-AEC9-37ECA0022F9E}"/>
              </pc2:cmMkLst>
            </pc226:cmChg>
          </p:ext>
        </pc:extLst>
      </pc:sldChg>
    </pc:docChg>
  </pc:docChgLst>
</pc:chgInfo>
</file>

<file path=ppt/comments/modernComment_137_BB6999F1.xml><?xml version="1.0" encoding="utf-8"?>
<p188:cmLst xmlns:a="http://schemas.openxmlformats.org/drawingml/2006/main" xmlns:r="http://schemas.openxmlformats.org/officeDocument/2006/relationships" xmlns:p188="http://schemas.microsoft.com/office/powerpoint/2018/8/main">
  <p188:cm id="{5223216F-3BD8-454A-AEC9-37ECA0022F9E}" authorId="{C7DD9A7A-2BE6-5750-0502-861DCA01435E}" created="2023-05-03T11:33:19.737">
    <pc:sldMkLst xmlns:pc="http://schemas.microsoft.com/office/powerpoint/2013/main/command">
      <pc:docMk/>
      <pc:sldMk cId="3144260081" sldId="311"/>
    </pc:sldMkLst>
    <p188:pos x="3842660" y="589387"/>
    <p188:txBody>
      <a:bodyPr/>
      <a:lstStyle/>
      <a:p>
        <a:r>
          <a:rPr lang="de-DE"/>
          <a:t>Test</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02.06.2023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37_BB6999F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7.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allianz.de/angebot/vorsorge/lebensversicherung/mehrdrin/?AZMEDID=Offline_PR-LP.AV.PrivatrenteMVK_KA-2021.08.09|2021.10.31|Altersvorsorge_ME-TV_MV-Standard"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llianz.de/angebot/vorsorge/lebensversicherung/mehrdrin/?AZMEDID=Offline_PR-LP.AV.PrivatrenteMVK_KA-2021.08.09|2021.10.31|Altersvorsorge_ME-TV_MV-Standard"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p:txBody>
          <a:bodyPr/>
          <a:lstStyle/>
          <a:p>
            <a:r>
              <a:rPr lang="de-DE" dirty="0"/>
              <a:t>Riester </a:t>
            </a:r>
            <a:r>
              <a:rPr lang="de-DE" dirty="0">
                <a:solidFill>
                  <a:srgbClr val="00B0F0"/>
                </a:solidFill>
              </a:rPr>
              <a:t>Bestands-</a:t>
            </a:r>
            <a:br>
              <a:rPr lang="de-DE" dirty="0">
                <a:solidFill>
                  <a:srgbClr val="00B0F0"/>
                </a:solidFill>
              </a:rPr>
            </a:br>
            <a:r>
              <a:rPr lang="de-DE" dirty="0" err="1">
                <a:solidFill>
                  <a:srgbClr val="00B0F0"/>
                </a:solidFill>
              </a:rPr>
              <a:t>bearbeitung</a:t>
            </a:r>
            <a:endParaRPr lang="de-DE" dirty="0">
              <a:solidFill>
                <a:srgbClr val="00B0F0"/>
              </a:solidFill>
            </a:endParaRP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a:ea typeface="+mn-lt"/>
                <a:cs typeface="+mn-lt"/>
              </a:rPr>
              <a:t>Aktion </a:t>
            </a:r>
            <a:r>
              <a:rPr lang="de-DE" dirty="0" smtClean="0">
                <a:ea typeface="+mn-lt"/>
                <a:cs typeface="+mn-lt"/>
              </a:rPr>
              <a:t>21540</a:t>
            </a:r>
            <a:endParaRPr lang="de-DE" dirty="0">
              <a:ea typeface="+mn-lt"/>
              <a:cs typeface="+mn-lt"/>
            </a:endParaRPr>
          </a:p>
          <a:p>
            <a:r>
              <a:rPr lang="de-DE" dirty="0"/>
              <a:t>P Leben M - Riester-Bestandsbearbeitung </a:t>
            </a:r>
            <a:r>
              <a:rPr lang="de-DE" dirty="0" smtClean="0"/>
              <a:t>2023</a:t>
            </a:r>
            <a:endParaRPr lang="de-DE" dirty="0"/>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dirty="0"/>
              <a:t>Riester Bestandsbearbeitung </a:t>
            </a:r>
            <a:r>
              <a:rPr lang="de-DE" dirty="0" smtClean="0"/>
              <a:t>2023</a:t>
            </a:r>
            <a:endParaRPr lang="de-DE" dirty="0"/>
          </a:p>
          <a:p>
            <a:r>
              <a:rPr lang="de-DE" dirty="0"/>
              <a:t>M-MKK-MK-VAB</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dirty="0"/>
              <a:t>München</a:t>
            </a:r>
          </a:p>
          <a:p>
            <a:r>
              <a:rPr lang="de-DE" dirty="0"/>
              <a:t>Mai </a:t>
            </a:r>
            <a:r>
              <a:rPr lang="de-DE" dirty="0" smtClean="0"/>
              <a:t>2023</a:t>
            </a:r>
            <a:endParaRPr lang="de-DE" dirty="0"/>
          </a:p>
        </p:txBody>
      </p:sp>
      <p:sp>
        <p:nvSpPr>
          <p:cNvPr id="2" name="Bildplatzhalter 1"/>
          <p:cNvSpPr>
            <a:spLocks noGrp="1"/>
          </p:cNvSpPr>
          <p:nvPr>
            <p:ph type="pic" sz="quarter" idx="10"/>
          </p:nvPr>
        </p:nvSpPr>
        <p:spPr/>
      </p:sp>
      <p:pic>
        <p:nvPicPr>
          <p:cNvPr id="10" name="Grafik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51499" y="0"/>
            <a:ext cx="5868989" cy="6480175"/>
          </a:xfrm>
          <a:prstGeom prst="rect">
            <a:avLst/>
          </a:prstGeom>
        </p:spPr>
      </p:pic>
    </p:spTree>
    <p:extLst>
      <p:ext uri="{BB962C8B-B14F-4D97-AF65-F5344CB8AC3E}">
        <p14:creationId xmlns:p14="http://schemas.microsoft.com/office/powerpoint/2010/main" val="3144260081"/>
      </p:ext>
    </p:extLst>
  </p:cSld>
  <p:clrMapOvr>
    <a:masterClrMapping/>
  </p:clrMapOvr>
  <p:extLst mod="1">
    <p:ext uri="{6950BFC3-D8DA-4A85-94F7-54DA5524770B}">
      <p188:commentRel xmlns=""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1: Erhöhung auf maximalen Beitrag</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graphicFrame>
        <p:nvGraphicFramePr>
          <p:cNvPr id="43" name="Group 231"/>
          <p:cNvGraphicFramePr>
            <a:graphicFrameLocks noGrp="1"/>
          </p:cNvGraphicFramePr>
          <p:nvPr>
            <p:extLst>
              <p:ext uri="{D42A27DB-BD31-4B8C-83A1-F6EECF244321}">
                <p14:modId xmlns:p14="http://schemas.microsoft.com/office/powerpoint/2010/main" val="2673508655"/>
              </p:ext>
            </p:extLst>
          </p:nvPr>
        </p:nvGraphicFramePr>
        <p:xfrm>
          <a:off x="507934" y="1689063"/>
          <a:ext cx="9944912" cy="2421841"/>
        </p:xfrm>
        <a:graphic>
          <a:graphicData uri="http://schemas.openxmlformats.org/drawingml/2006/table">
            <a:tbl>
              <a:tblPr/>
              <a:tblGrid>
                <a:gridCol w="2349886">
                  <a:extLst>
                    <a:ext uri="{9D8B030D-6E8A-4147-A177-3AD203B41FA5}">
                      <a16:colId xmlns:a16="http://schemas.microsoft.com/office/drawing/2014/main" val="20000"/>
                    </a:ext>
                  </a:extLst>
                </a:gridCol>
                <a:gridCol w="3448283">
                  <a:extLst>
                    <a:ext uri="{9D8B030D-6E8A-4147-A177-3AD203B41FA5}">
                      <a16:colId xmlns:a16="http://schemas.microsoft.com/office/drawing/2014/main" val="20001"/>
                    </a:ext>
                  </a:extLst>
                </a:gridCol>
                <a:gridCol w="4146743">
                  <a:extLst>
                    <a:ext uri="{9D8B030D-6E8A-4147-A177-3AD203B41FA5}">
                      <a16:colId xmlns:a16="http://schemas.microsoft.com/office/drawing/2014/main" val="20002"/>
                    </a:ext>
                  </a:extLst>
                </a:gridCol>
              </a:tblGrid>
              <a:tr h="355538">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Ausgangslage</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Vorteile der Handlungsoption</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So gehen Sie vor</a:t>
                      </a:r>
                      <a:endParaRPr kumimoji="0" lang="de-DE" altLang="de-DE" sz="1200" b="1" i="0" u="none" strike="noStrike" cap="none" normalizeH="0" baseline="0">
                        <a:ln>
                          <a:noFill/>
                        </a:ln>
                        <a:solidFill>
                          <a:srgbClr val="002060"/>
                        </a:solidFill>
                        <a:effectLst/>
                        <a:latin typeface="+mn-lt"/>
                      </a:endParaRPr>
                    </a:p>
                  </a:txBody>
                  <a:tcPr marL="90000" marR="90000" marT="46732" marB="46732"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34F"/>
                    </a:solidFill>
                  </a:tcPr>
                </a:tc>
                <a:extLst>
                  <a:ext uri="{0D108BD9-81ED-4DB2-BD59-A6C34878D82A}">
                    <a16:rowId xmlns:a16="http://schemas.microsoft.com/office/drawing/2014/main" val="10000"/>
                  </a:ext>
                </a:extLst>
              </a:tr>
              <a:tr h="2066303">
                <a:tc>
                  <a:txBody>
                    <a:bodyPr/>
                    <a:lstStyle>
                      <a:lvl1pPr marL="0" algn="l" defTabSz="1219170" rtl="0" eaLnBrk="0" latinLnBrk="0" hangingPunct="0">
                        <a:tabLst>
                          <a:tab pos="195263" algn="l"/>
                        </a:tabLst>
                        <a:defRPr sz="2400" kern="1200">
                          <a:solidFill>
                            <a:schemeClr val="accent1"/>
                          </a:solidFill>
                          <a:latin typeface="Arial" charset="0"/>
                        </a:defRPr>
                      </a:lvl1pPr>
                      <a:lvl2pPr marL="1588" algn="l" defTabSz="1219170" rtl="0" eaLnBrk="0" latinLnBrk="0" hangingPunct="0">
                        <a:tabLst>
                          <a:tab pos="195263" algn="l"/>
                        </a:tabLst>
                        <a:defRPr sz="1600" kern="1200">
                          <a:solidFill>
                            <a:schemeClr val="tx1"/>
                          </a:solidFill>
                          <a:latin typeface="Arial" charset="0"/>
                        </a:defRPr>
                      </a:lvl2pPr>
                      <a:lvl3pPr marL="3175" algn="l" defTabSz="1219170" rtl="0" eaLnBrk="0" latinLnBrk="0" hangingPunct="0">
                        <a:tabLst>
                          <a:tab pos="195263" algn="l"/>
                        </a:tabLst>
                        <a:defRPr sz="1600" kern="1200">
                          <a:solidFill>
                            <a:schemeClr val="tx1"/>
                          </a:solidFill>
                          <a:latin typeface="Arial" charset="0"/>
                        </a:defRPr>
                      </a:lvl3pPr>
                      <a:lvl4pPr marL="193675" algn="l" defTabSz="1219170" rtl="0" eaLnBrk="0" latinLnBrk="0" hangingPunct="0">
                        <a:buClr>
                          <a:schemeClr val="tx1"/>
                        </a:buClr>
                        <a:tabLst>
                          <a:tab pos="195263" algn="l"/>
                        </a:tabLst>
                        <a:defRPr sz="1600" kern="1200">
                          <a:solidFill>
                            <a:schemeClr val="tx1"/>
                          </a:solidFill>
                          <a:latin typeface="Arial" charset="0"/>
                        </a:defRPr>
                      </a:lvl4pPr>
                      <a:lvl5pPr marL="396875" algn="l" defTabSz="1219170" rtl="0" eaLnBrk="0" latinLnBrk="0" hangingPunct="0">
                        <a:buClr>
                          <a:schemeClr val="tx1"/>
                        </a:buClr>
                        <a:tabLst>
                          <a:tab pos="195263" algn="l"/>
                        </a:tabLst>
                        <a:defRPr sz="1600" kern="1200">
                          <a:solidFill>
                            <a:schemeClr val="tx1"/>
                          </a:solidFill>
                          <a:latin typeface="Arial" charset="0"/>
                        </a:defRPr>
                      </a:lvl5pPr>
                      <a:lvl6pPr marL="8540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121917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zahlt noch nicht den Riester </a:t>
                      </a:r>
                      <a:r>
                        <a:rPr kumimoji="0" lang="de-DE" altLang="de-DE" sz="900" b="1" u="none" strike="noStrike" cap="none" normalizeH="0" baseline="0">
                          <a:ln>
                            <a:noFill/>
                          </a:ln>
                          <a:solidFill>
                            <a:srgbClr val="002060"/>
                          </a:solidFill>
                          <a:effectLst/>
                          <a:latin typeface="+mn-lt"/>
                        </a:rPr>
                        <a:t>Höchstbeitrag</a:t>
                      </a:r>
                      <a:r>
                        <a:rPr kumimoji="0" lang="de-DE" altLang="de-DE" sz="900" u="none" strike="noStrike" cap="none" normalizeH="0" baseline="0">
                          <a:ln>
                            <a:noFill/>
                          </a:ln>
                          <a:solidFill>
                            <a:srgbClr val="002060"/>
                          </a:solidFill>
                          <a:effectLst/>
                          <a:latin typeface="+mn-lt"/>
                        </a:rPr>
                        <a:t>.</a:t>
                      </a:r>
                      <a:r>
                        <a:rPr kumimoji="0" lang="de-DE" altLang="de-DE" sz="900" u="none" strike="noStrike" cap="none" normalizeH="0" baseline="30000">
                          <a:ln>
                            <a:noFill/>
                          </a:ln>
                          <a:solidFill>
                            <a:srgbClr val="002060"/>
                          </a:solidFill>
                          <a:effectLst/>
                          <a:latin typeface="+mn-lt"/>
                        </a:rPr>
                        <a:t>1</a:t>
                      </a: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tc>
                  <a:txBody>
                    <a:bodyPr/>
                    <a:lstStyle>
                      <a:lvl1pPr marL="176213" indent="-176213" algn="l" defTabSz="1219170" rtl="0" eaLnBrk="0" latinLnBrk="0" hangingPunct="0">
                        <a:defRPr sz="2400" kern="1200">
                          <a:solidFill>
                            <a:schemeClr val="accent1"/>
                          </a:solidFill>
                          <a:latin typeface="Arial" charset="0"/>
                        </a:defRPr>
                      </a:lvl1pPr>
                      <a:lvl2pPr marL="334963" indent="-157163" algn="l" defTabSz="1219170" rtl="0" eaLnBrk="0" latinLnBrk="0" hangingPunct="0">
                        <a:defRPr sz="1600" kern="1200">
                          <a:solidFill>
                            <a:schemeClr val="tx1"/>
                          </a:solidFill>
                          <a:latin typeface="Arial" charset="0"/>
                        </a:defRPr>
                      </a:lvl2pPr>
                      <a:lvl3pPr marL="889000" algn="l" defTabSz="1219170" rtl="0" eaLnBrk="0" latinLnBrk="0" hangingPunct="0">
                        <a:defRPr sz="1600" kern="1200">
                          <a:solidFill>
                            <a:schemeClr val="tx1"/>
                          </a:solidFill>
                          <a:latin typeface="Arial" charset="0"/>
                        </a:defRPr>
                      </a:lvl3pPr>
                      <a:lvl4pPr marL="1068388" algn="l" defTabSz="1219170" rtl="0" eaLnBrk="0" latinLnBrk="0" hangingPunct="0">
                        <a:buClr>
                          <a:schemeClr val="tx1"/>
                        </a:buClr>
                        <a:defRPr sz="1600" kern="1200">
                          <a:solidFill>
                            <a:schemeClr val="tx1"/>
                          </a:solidFill>
                          <a:latin typeface="Arial" charset="0"/>
                        </a:defRPr>
                      </a:lvl4pPr>
                      <a:lvl5pPr marL="1247775" algn="l" defTabSz="1219170" rtl="0" eaLnBrk="0" latinLnBrk="0" hangingPunct="0">
                        <a:buClr>
                          <a:schemeClr val="tx1"/>
                        </a:buClr>
                        <a:defRPr sz="1600" kern="1200">
                          <a:solidFill>
                            <a:schemeClr val="tx1"/>
                          </a:solidFill>
                          <a:latin typeface="Arial" charset="0"/>
                        </a:defRPr>
                      </a:lvl5pPr>
                      <a:lvl6pPr marL="1704975" algn="l" defTabSz="121917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121917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121917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121917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Aufbau der Altersvorsorge</a:t>
                      </a:r>
                      <a:br>
                        <a:rPr kumimoji="0" lang="de-DE" altLang="de-DE" sz="900" u="none" strike="noStrike" cap="none" normalizeH="0" baseline="0">
                          <a:ln>
                            <a:noFill/>
                          </a:ln>
                          <a:solidFill>
                            <a:schemeClr val="accent1"/>
                          </a:solidFill>
                          <a:effectLst/>
                          <a:latin typeface="+mn-lt"/>
                        </a:rPr>
                      </a:br>
                      <a:endParaRPr kumimoji="0" lang="de-DE" altLang="de-DE" sz="900" u="none" strike="noStrike" cap="none" normalizeH="0" baseline="0">
                        <a:ln>
                          <a:noFill/>
                        </a:ln>
                        <a:solidFill>
                          <a:schemeClr val="accent1"/>
                        </a:solidFill>
                        <a:effectLst/>
                        <a:latin typeface="+mn-lt"/>
                      </a:endParaRPr>
                    </a:p>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Stets volle Zulagenförderung</a:t>
                      </a:r>
                      <a:br>
                        <a:rPr kumimoji="0" lang="de-DE" altLang="de-DE" sz="900" u="none" strike="noStrike" cap="none" normalizeH="0" baseline="0">
                          <a:ln>
                            <a:noFill/>
                          </a:ln>
                          <a:solidFill>
                            <a:schemeClr val="accent1"/>
                          </a:solidFill>
                          <a:effectLst/>
                          <a:latin typeface="+mn-lt"/>
                        </a:rPr>
                      </a:br>
                      <a:endParaRPr kumimoji="0" lang="de-DE" altLang="de-DE" sz="900" u="none" strike="noStrike" cap="none" normalizeH="0" baseline="0">
                        <a:ln>
                          <a:noFill/>
                        </a:ln>
                        <a:solidFill>
                          <a:schemeClr val="accent1"/>
                        </a:solidFill>
                        <a:effectLst/>
                        <a:latin typeface="+mn-lt"/>
                      </a:endParaRPr>
                    </a:p>
                    <a:p>
                      <a:pPr marL="176213" marR="0" lvl="0" indent="-176213" algn="l" defTabSz="914400" rtl="0" eaLnBrk="0" fontAlgn="base" latinLnBrk="0" hangingPunct="0">
                        <a:lnSpc>
                          <a:spcPct val="100000"/>
                        </a:lnSpc>
                        <a:spcBef>
                          <a:spcPct val="0"/>
                        </a:spcBef>
                        <a:spcAft>
                          <a:spcPct val="20000"/>
                        </a:spcAft>
                        <a:buClr>
                          <a:schemeClr val="bg1"/>
                        </a:buClr>
                        <a:buSzTx/>
                        <a:buFont typeface="Wingdings" panose="05000000000000000000" pitchFamily="2" charset="2"/>
                        <a:buChar char="§"/>
                        <a:tabLst/>
                      </a:pPr>
                      <a:r>
                        <a:rPr kumimoji="0" lang="de-DE" altLang="de-DE" sz="900" u="none" strike="noStrike" cap="none" normalizeH="0" baseline="0">
                          <a:ln>
                            <a:noFill/>
                          </a:ln>
                          <a:solidFill>
                            <a:schemeClr val="accent1"/>
                          </a:solidFill>
                          <a:effectLst/>
                          <a:latin typeface="+mn-lt"/>
                        </a:rPr>
                        <a:t>Zusätzliche Steuerersparnis möglich</a:t>
                      </a:r>
                      <a:r>
                        <a:rPr kumimoji="0" lang="de-DE" altLang="de-DE" sz="900" u="none" strike="noStrike" cap="none" normalizeH="0" baseline="0">
                          <a:ln>
                            <a:noFill/>
                          </a:ln>
                          <a:solidFill>
                            <a:srgbClr val="002060"/>
                          </a:solidFill>
                          <a:effectLst/>
                          <a:latin typeface="+mn-lt"/>
                        </a:rPr>
                        <a:t/>
                      </a:r>
                      <a:br>
                        <a:rPr kumimoji="0" lang="de-DE" altLang="de-DE" sz="900" u="none" strike="noStrike" cap="none" normalizeH="0" baseline="0">
                          <a:ln>
                            <a:noFill/>
                          </a:ln>
                          <a:solidFill>
                            <a:srgbClr val="002060"/>
                          </a:solidFill>
                          <a:effectLst/>
                          <a:latin typeface="+mn-lt"/>
                        </a:rPr>
                      </a:b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20000"/>
                        </a:spcAft>
                        <a:buClr>
                          <a:schemeClr val="accent1"/>
                        </a:buClr>
                        <a:buSzTx/>
                        <a:buFont typeface="Wingdings" pitchFamily="2" charset="2"/>
                        <a:buNone/>
                        <a:tabLst/>
                      </a:pPr>
                      <a:endParaRPr kumimoji="0" lang="de-DE" altLang="de-DE" sz="900" b="0" i="0" u="none" strike="noStrike" cap="none" normalizeH="0" baseline="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tc>
                  <a:txBody>
                    <a:bodyPr/>
                    <a:lstStyle>
                      <a:lvl1pPr marL="176213" indent="-176213" algn="l" defTabSz="1219170" rtl="0" eaLnBrk="0" latinLnBrk="0" hangingPunct="0">
                        <a:defRPr sz="2400" kern="1200">
                          <a:solidFill>
                            <a:schemeClr val="accent1"/>
                          </a:solidFill>
                          <a:latin typeface="Arial" charset="0"/>
                        </a:defRPr>
                      </a:lvl1pPr>
                      <a:lvl2pPr marL="357188" indent="-179388" algn="l" defTabSz="1219170" rtl="0" eaLnBrk="0" latinLnBrk="0" hangingPunct="0">
                        <a:defRPr sz="1600" kern="1200">
                          <a:solidFill>
                            <a:schemeClr val="tx1"/>
                          </a:solidFill>
                          <a:latin typeface="Arial" charset="0"/>
                        </a:defRPr>
                      </a:lvl2pPr>
                      <a:lvl3pPr marL="1201738" indent="-304800" algn="l" defTabSz="1219170" rtl="0" eaLnBrk="0" latinLnBrk="0" hangingPunct="0">
                        <a:defRPr sz="1600" kern="1200">
                          <a:solidFill>
                            <a:schemeClr val="tx1"/>
                          </a:solidFill>
                          <a:latin typeface="Arial" charset="0"/>
                        </a:defRPr>
                      </a:lvl3pPr>
                      <a:lvl4pPr marL="1685925" indent="-304800" algn="l" defTabSz="1219170" rtl="0" eaLnBrk="0" latinLnBrk="0" hangingPunct="0">
                        <a:buClr>
                          <a:schemeClr val="tx1"/>
                        </a:buClr>
                        <a:defRPr sz="1600" kern="1200">
                          <a:solidFill>
                            <a:schemeClr val="tx1"/>
                          </a:solidFill>
                          <a:latin typeface="Arial" charset="0"/>
                        </a:defRPr>
                      </a:lvl4pPr>
                      <a:lvl5pPr marL="2170113" indent="-304800" algn="l" defTabSz="1219170" rtl="0" eaLnBrk="0" latinLnBrk="0" hangingPunct="0">
                        <a:buClr>
                          <a:schemeClr val="tx1"/>
                        </a:buClr>
                        <a:defRPr sz="1600" kern="1200">
                          <a:solidFill>
                            <a:schemeClr val="tx1"/>
                          </a:solidFill>
                          <a:latin typeface="Arial" charset="0"/>
                        </a:defRPr>
                      </a:lvl5pPr>
                      <a:lvl6pPr marL="26273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121917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Ermitteln Sie den </a:t>
                      </a:r>
                      <a:r>
                        <a:rPr kumimoji="0" lang="de-DE" altLang="de-DE" sz="900" b="1" u="none" strike="noStrike" cap="none" normalizeH="0" baseline="0" dirty="0">
                          <a:ln>
                            <a:noFill/>
                          </a:ln>
                          <a:solidFill>
                            <a:srgbClr val="002060"/>
                          </a:solidFill>
                          <a:effectLst/>
                          <a:latin typeface="+mn-lt"/>
                        </a:rPr>
                        <a:t>maximalen Beitrag</a:t>
                      </a:r>
                    </a:p>
                    <a:p>
                      <a:pPr marL="357188" marR="0" lvl="1" indent="-179388"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sng" strike="noStrike" cap="none" normalizeH="0" baseline="0" dirty="0">
                          <a:ln>
                            <a:noFill/>
                          </a:ln>
                          <a:solidFill>
                            <a:srgbClr val="002060"/>
                          </a:solidFill>
                          <a:effectLst/>
                          <a:latin typeface="+mn-lt"/>
                        </a:rPr>
                        <a:t>Ansatz 1</a:t>
                      </a:r>
                      <a:r>
                        <a:rPr kumimoji="0" lang="de-DE" altLang="de-DE" sz="900" u="none" strike="noStrike" cap="none" normalizeH="0" baseline="0" dirty="0">
                          <a:ln>
                            <a:noFill/>
                          </a:ln>
                          <a:solidFill>
                            <a:srgbClr val="002060"/>
                          </a:solidFill>
                          <a:effectLst/>
                          <a:latin typeface="+mn-lt"/>
                        </a:rPr>
                        <a:t>: Höchstbeitrag von 2.100 EUR.²</a:t>
                      </a:r>
                    </a:p>
                    <a:p>
                      <a:pPr marL="357188" marR="0" lvl="1" indent="-179388"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sng" strike="noStrike" cap="none" normalizeH="0" baseline="0" dirty="0">
                          <a:ln>
                            <a:noFill/>
                          </a:ln>
                          <a:solidFill>
                            <a:srgbClr val="002060"/>
                          </a:solidFill>
                          <a:effectLst/>
                          <a:latin typeface="+mn-lt"/>
                        </a:rPr>
                        <a:t>Ansatz 2</a:t>
                      </a:r>
                      <a:r>
                        <a:rPr kumimoji="0" lang="de-DE" altLang="de-DE" sz="900" u="none" strike="noStrike" cap="none" normalizeH="0" baseline="0" dirty="0">
                          <a:ln>
                            <a:noFill/>
                          </a:ln>
                          <a:solidFill>
                            <a:srgbClr val="002060"/>
                          </a:solidFill>
                          <a:effectLst/>
                          <a:latin typeface="+mn-lt"/>
                        </a:rPr>
                        <a:t>: Höchstbeitrag abzüglich Zulagen </a:t>
                      </a:r>
                    </a:p>
                    <a:p>
                      <a:pPr marL="182563" marR="0" lvl="1" indent="-4763" algn="l" defTabSz="914400" rtl="0" eaLnBrk="0" fontAlgn="base" latinLnBrk="0" hangingPunct="0">
                        <a:lnSpc>
                          <a:spcPct val="100000"/>
                        </a:lnSpc>
                        <a:spcBef>
                          <a:spcPct val="0"/>
                        </a:spcBef>
                        <a:spcAft>
                          <a:spcPct val="20000"/>
                        </a:spcAft>
                        <a:buClrTx/>
                        <a:buSzTx/>
                        <a:buFont typeface="Wingdings" pitchFamily="2" charset="2"/>
                        <a:buNone/>
                        <a:tabLst/>
                      </a:pPr>
                      <a:r>
                        <a:rPr kumimoji="0" lang="de-DE" altLang="de-DE" sz="900" u="none" strike="noStrike" cap="none" normalizeH="0" baseline="0" dirty="0">
                          <a:ln>
                            <a:noFill/>
                          </a:ln>
                          <a:solidFill>
                            <a:srgbClr val="002060"/>
                          </a:solidFill>
                          <a:effectLst/>
                          <a:latin typeface="+mn-lt"/>
                        </a:rPr>
                        <a:t>der Betrag aus der Spalte „Höchstbeitrag (2.100 EUR) wird noch nicht ausgeschöpft“ dient der Orientierung.</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3000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Zeigen Sie Ihrem Kunden </a:t>
                      </a:r>
                      <a:r>
                        <a:rPr kumimoji="0" lang="de-DE" altLang="de-DE" sz="900" b="1" u="none" strike="noStrike" cap="none" normalizeH="0" baseline="0" dirty="0">
                          <a:ln>
                            <a:noFill/>
                          </a:ln>
                          <a:solidFill>
                            <a:srgbClr val="002060"/>
                          </a:solidFill>
                          <a:effectLst/>
                          <a:latin typeface="+mn-lt"/>
                        </a:rPr>
                        <a:t>die zusätzliche Steuerersparnis </a:t>
                      </a:r>
                      <a:r>
                        <a:rPr kumimoji="0" lang="de-DE" altLang="de-DE" sz="900" u="none" strike="noStrike" cap="none" normalizeH="0" baseline="0" dirty="0">
                          <a:ln>
                            <a:noFill/>
                          </a:ln>
                          <a:solidFill>
                            <a:srgbClr val="002060"/>
                          </a:solidFill>
                          <a:effectLst/>
                          <a:latin typeface="+mn-lt"/>
                        </a:rPr>
                        <a:t>auf (ggf. mit Hilfe des VAV).</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32" marB="46732"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F2EF"/>
                    </a:solidFill>
                  </a:tcPr>
                </a:tc>
                <a:extLst>
                  <a:ext uri="{0D108BD9-81ED-4DB2-BD59-A6C34878D82A}">
                    <a16:rowId xmlns:a16="http://schemas.microsoft.com/office/drawing/2014/main" val="10001"/>
                  </a:ext>
                </a:extLst>
              </a:tr>
            </a:tbl>
          </a:graphicData>
        </a:graphic>
      </p:graphicFrame>
      <p:grpSp>
        <p:nvGrpSpPr>
          <p:cNvPr id="44" name="Gruppieren 43"/>
          <p:cNvGrpSpPr/>
          <p:nvPr/>
        </p:nvGrpSpPr>
        <p:grpSpPr>
          <a:xfrm>
            <a:off x="507934" y="4361466"/>
            <a:ext cx="9944913" cy="720080"/>
            <a:chOff x="507934" y="4361466"/>
            <a:chExt cx="9944913" cy="720080"/>
          </a:xfrm>
        </p:grpSpPr>
        <p:sp>
          <p:nvSpPr>
            <p:cNvPr id="45" name="Rechteck 44"/>
            <p:cNvSpPr/>
            <p:nvPr/>
          </p:nvSpPr>
          <p:spPr>
            <a:xfrm>
              <a:off x="507935" y="4361466"/>
              <a:ext cx="9944912" cy="720080"/>
            </a:xfrm>
            <a:prstGeom prst="rect">
              <a:avLst/>
            </a:prstGeom>
            <a:solidFill>
              <a:srgbClr val="F9F2EF"/>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784225" fontAlgn="base">
                <a:spcBef>
                  <a:spcPct val="0"/>
                </a:spcBef>
                <a:spcAft>
                  <a:spcPct val="30000"/>
                </a:spcAft>
                <a:buClr>
                  <a:srgbClr val="113388"/>
                </a:buClr>
                <a:defRPr/>
              </a:pPr>
              <a:r>
                <a:rPr lang="de-DE" altLang="de-DE" sz="1000" b="1" kern="0" dirty="0">
                  <a:solidFill>
                    <a:srgbClr val="000000"/>
                  </a:solidFill>
                  <a:cs typeface="Arial"/>
                </a:rPr>
                <a:t> </a:t>
              </a:r>
              <a:r>
                <a:rPr kumimoji="0" lang="de-DE" altLang="de-DE" sz="1000" b="1" i="0" u="none" strike="noStrike" kern="0" cap="none" spc="0" normalizeH="0" baseline="0" noProof="0" dirty="0">
                  <a:ln>
                    <a:noFill/>
                  </a:ln>
                  <a:solidFill>
                    <a:srgbClr val="000000"/>
                  </a:solidFill>
                  <a:effectLst/>
                  <a:uLnTx/>
                  <a:uFillTx/>
                  <a:cs typeface="Arial"/>
                </a:rPr>
                <a:t> </a:t>
              </a:r>
              <a:r>
                <a:rPr kumimoji="0" lang="de-DE" altLang="de-DE" sz="1000" b="1" i="0" u="none" strike="noStrike" kern="0" cap="none" spc="0" normalizeH="0" baseline="0" noProof="0" dirty="0">
                  <a:ln>
                    <a:noFill/>
                  </a:ln>
                  <a:solidFill>
                    <a:srgbClr val="002060"/>
                  </a:solidFill>
                  <a:effectLst/>
                  <a:uLnTx/>
                  <a:uFillTx/>
                  <a:cs typeface="Arial"/>
                </a:rPr>
                <a:t>Umsetzung: </a:t>
              </a:r>
              <a:r>
                <a:rPr kumimoji="0" lang="de-DE" altLang="de-DE" sz="1000" b="0" i="0" u="none" strike="noStrike" kern="0" cap="none" spc="0" normalizeH="0" baseline="0" noProof="0" dirty="0">
                  <a:ln>
                    <a:noFill/>
                  </a:ln>
                  <a:solidFill>
                    <a:srgbClr val="002060"/>
                  </a:solidFill>
                  <a:effectLst/>
                  <a:uLnTx/>
                  <a:uFillTx/>
                  <a:cs typeface="Arial"/>
                </a:rPr>
                <a:t>Beitragsänderungen </a:t>
              </a:r>
              <a:r>
                <a:rPr lang="de-DE" altLang="de-DE" sz="1000" kern="0" dirty="0">
                  <a:solidFill>
                    <a:srgbClr val="002060"/>
                  </a:solidFill>
                  <a:cs typeface="Arial"/>
                </a:rPr>
                <a:t>können im Maklerportal über das Bestandsmanagement, </a:t>
              </a:r>
              <a:r>
                <a:rPr kumimoji="0" lang="de-DE" altLang="de-DE" sz="1000" b="0" i="0" u="none" strike="noStrike" kern="0" cap="none" spc="0" normalizeH="0" baseline="0" noProof="0" dirty="0">
                  <a:ln>
                    <a:noFill/>
                  </a:ln>
                  <a:solidFill>
                    <a:srgbClr val="002060"/>
                  </a:solidFill>
                  <a:effectLst/>
                  <a:uLnTx/>
                  <a:uFillTx/>
                  <a:cs typeface="Arial"/>
                </a:rPr>
                <a:t>mit dem Formular für Vertragsänderungen oder formlos vorgenommen</a:t>
              </a:r>
              <a:br>
                <a:rPr kumimoji="0" lang="de-DE" altLang="de-DE" sz="1000" b="0" i="0" u="none" strike="noStrike" kern="0" cap="none" spc="0" normalizeH="0" baseline="0" noProof="0" dirty="0">
                  <a:ln>
                    <a:noFill/>
                  </a:ln>
                  <a:solidFill>
                    <a:srgbClr val="002060"/>
                  </a:solidFill>
                  <a:effectLst/>
                  <a:uLnTx/>
                  <a:uFillTx/>
                  <a:cs typeface="Arial"/>
                </a:rPr>
              </a:br>
              <a:r>
                <a:rPr kumimoji="0" lang="de-DE" altLang="de-DE" sz="1000" b="0" i="0" u="none" strike="noStrike" kern="0" cap="none" spc="0" normalizeH="0" baseline="0" noProof="0" dirty="0">
                  <a:ln>
                    <a:noFill/>
                  </a:ln>
                  <a:solidFill>
                    <a:srgbClr val="002060"/>
                  </a:solidFill>
                  <a:effectLst/>
                  <a:uLnTx/>
                  <a:uFillTx/>
                  <a:cs typeface="Arial"/>
                </a:rPr>
                <a:t>   werden.</a:t>
              </a:r>
              <a:r>
                <a:rPr lang="de-DE" altLang="de-DE" sz="1000" kern="0" dirty="0">
                  <a:solidFill>
                    <a:srgbClr val="002060"/>
                  </a:solidFill>
                  <a:cs typeface="Arial"/>
                </a:rPr>
                <a:t> </a:t>
              </a:r>
              <a:endParaRPr kumimoji="0" lang="de-DE" altLang="de-DE" sz="1000" b="0" i="0" u="none" strike="noStrike" kern="0" cap="none" spc="0" normalizeH="0" baseline="0" noProof="0" dirty="0">
                <a:ln>
                  <a:noFill/>
                </a:ln>
                <a:solidFill>
                  <a:srgbClr val="002060"/>
                </a:solidFill>
                <a:effectLst/>
                <a:uLnTx/>
                <a:uFillTx/>
                <a:cs typeface="Arial" charset="0"/>
              </a:endParaRPr>
            </a:p>
            <a:p>
              <a:pPr defTabSz="784225" fontAlgn="base">
                <a:spcBef>
                  <a:spcPct val="0"/>
                </a:spcBef>
                <a:spcAft>
                  <a:spcPct val="30000"/>
                </a:spcAft>
                <a:buClr>
                  <a:srgbClr val="113388"/>
                </a:buClr>
                <a:defRPr/>
              </a:pPr>
              <a:r>
                <a:rPr lang="de-DE" altLang="de-DE" sz="1000" kern="0" dirty="0">
                  <a:solidFill>
                    <a:srgbClr val="002060"/>
                  </a:solidFill>
                  <a:cs typeface="Arial"/>
                </a:rPr>
                <a:t> </a:t>
              </a:r>
              <a:r>
                <a:rPr kumimoji="0" lang="de-DE" altLang="de-DE" sz="1000" b="0" i="0" u="none" strike="noStrike" kern="0" cap="none" spc="0" normalizeH="0" baseline="0" noProof="0" dirty="0">
                  <a:ln>
                    <a:noFill/>
                  </a:ln>
                  <a:solidFill>
                    <a:srgbClr val="002060"/>
                  </a:solidFill>
                  <a:effectLst/>
                  <a:uLnTx/>
                  <a:uFillTx/>
                  <a:cs typeface="Arial"/>
                </a:rPr>
                <a:t> Zu aktualisierende Zulagendaten</a:t>
              </a:r>
              <a:r>
                <a:rPr lang="de-DE" altLang="de-DE" sz="1000" kern="0" dirty="0">
                  <a:solidFill>
                    <a:srgbClr val="002060"/>
                  </a:solidFill>
                  <a:cs typeface="Arial"/>
                </a:rPr>
                <a:t> bitte </a:t>
              </a:r>
              <a:r>
                <a:rPr lang="de-DE" sz="1000" kern="0" dirty="0">
                  <a:solidFill>
                    <a:srgbClr val="002060"/>
                  </a:solidFill>
                  <a:ea typeface="+mn-lt"/>
                  <a:cs typeface="+mn-lt"/>
                </a:rPr>
                <a:t>über die Checkliste </a:t>
              </a:r>
              <a:r>
                <a:rPr kumimoji="0" lang="de-DE" sz="1000" b="0" i="0" u="none" strike="noStrike" kern="0" cap="none" spc="0" normalizeH="0" baseline="0" noProof="0" dirty="0">
                  <a:ln>
                    <a:noFill/>
                  </a:ln>
                  <a:solidFill>
                    <a:srgbClr val="002060"/>
                  </a:solidFill>
                  <a:effectLst/>
                  <a:uLnTx/>
                  <a:uFillTx/>
                  <a:ea typeface="+mn-lt"/>
                  <a:cs typeface="+mn-lt"/>
                </a:rPr>
                <a:t>an </a:t>
              </a:r>
              <a:r>
                <a:rPr lang="de-DE" altLang="de-DE" sz="1000" kern="0" dirty="0">
                  <a:solidFill>
                    <a:srgbClr val="002060"/>
                  </a:solidFill>
                  <a:cs typeface="Arial"/>
                </a:rPr>
                <a:t> </a:t>
              </a:r>
              <a:r>
                <a:rPr kumimoji="0" lang="de-DE" altLang="de-DE" sz="1000" b="0" i="0" u="none" strike="noStrike" kern="0" cap="none" spc="0" normalizeH="0" baseline="0" noProof="0" dirty="0">
                  <a:ln>
                    <a:noFill/>
                  </a:ln>
                  <a:solidFill>
                    <a:srgbClr val="002060"/>
                  </a:solidFill>
                  <a:effectLst/>
                  <a:uLnTx/>
                  <a:uFillTx/>
                  <a:cs typeface="Arial"/>
                </a:rPr>
                <a:t>das LSZ (Logistik-Service-Zentrum, ehemals</a:t>
              </a:r>
              <a:r>
                <a:rPr lang="de-DE" altLang="de-DE" sz="1000" kern="0" dirty="0">
                  <a:solidFill>
                    <a:srgbClr val="002060"/>
                  </a:solidFill>
                  <a:cs typeface="Arial"/>
                </a:rPr>
                <a:t> </a:t>
              </a:r>
              <a:r>
                <a:rPr kumimoji="0" lang="de-DE" altLang="de-DE" sz="1000" b="0" i="0" u="none" strike="noStrike" kern="0" cap="none" spc="0" normalizeH="0" baseline="0" noProof="0" dirty="0">
                  <a:ln>
                    <a:noFill/>
                  </a:ln>
                  <a:solidFill>
                    <a:srgbClr val="002060"/>
                  </a:solidFill>
                  <a:effectLst/>
                  <a:uLnTx/>
                  <a:uFillTx/>
                  <a:cs typeface="Arial"/>
                </a:rPr>
                <a:t>PEZ Leben) senden.</a:t>
              </a:r>
              <a:r>
                <a:rPr lang="de-DE" altLang="de-DE" sz="1000" kern="0" baseline="30000" dirty="0">
                  <a:solidFill>
                    <a:srgbClr val="002060"/>
                  </a:solidFill>
                  <a:cs typeface="Arial"/>
                </a:rPr>
                <a:t>3</a:t>
              </a:r>
              <a:r>
                <a:rPr lang="de-DE" altLang="de-DE" sz="1000" kern="0" dirty="0">
                  <a:solidFill>
                    <a:srgbClr val="002060"/>
                  </a:solidFill>
                  <a:cs typeface="Arial"/>
                </a:rPr>
                <a:t> </a:t>
              </a:r>
              <a:endParaRPr lang="de-DE" altLang="de-DE" sz="1000" b="0" i="0" u="none" strike="noStrike" kern="0" cap="none" spc="0" normalizeH="0" baseline="0" noProof="0" dirty="0">
                <a:ln>
                  <a:noFill/>
                </a:ln>
                <a:solidFill>
                  <a:srgbClr val="002060"/>
                </a:solidFill>
                <a:effectLst/>
                <a:uLnTx/>
                <a:uFillTx/>
                <a:cs typeface="Arial" charset="0"/>
              </a:endParaRPr>
            </a:p>
          </p:txBody>
        </p:sp>
        <p:sp>
          <p:nvSpPr>
            <p:cNvPr id="46" name="Right Arrow Callout 27"/>
            <p:cNvSpPr/>
            <p:nvPr/>
          </p:nvSpPr>
          <p:spPr>
            <a:xfrm>
              <a:off x="507934" y="4361466"/>
              <a:ext cx="535193" cy="720080"/>
            </a:xfrm>
            <a:prstGeom prst="rightArrowCallout">
              <a:avLst>
                <a:gd name="adj1" fmla="val 100000"/>
                <a:gd name="adj2" fmla="val 50000"/>
                <a:gd name="adj3" fmla="val 32528"/>
                <a:gd name="adj4" fmla="val 87066"/>
              </a:avLst>
            </a:prstGeom>
            <a:solidFill>
              <a:srgbClr val="FF934F"/>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grpSp>
      <p:sp>
        <p:nvSpPr>
          <p:cNvPr id="47" name="Text Box 12"/>
          <p:cNvSpPr txBox="1">
            <a:spLocks noChangeArrowheads="1"/>
          </p:cNvSpPr>
          <p:nvPr/>
        </p:nvSpPr>
        <p:spPr bwMode="gray">
          <a:xfrm>
            <a:off x="502438" y="5485381"/>
            <a:ext cx="8313737" cy="5900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defTabSz="914400" eaLnBrk="1" fontAlgn="base" hangingPunct="1">
              <a:spcBef>
                <a:spcPct val="0"/>
              </a:spcBef>
              <a:buClr>
                <a:srgbClr val="113388"/>
              </a:buClr>
            </a:pPr>
            <a:r>
              <a:rPr lang="de-DE" altLang="de-DE" sz="700" baseline="30000" dirty="0">
                <a:solidFill>
                  <a:srgbClr val="002060"/>
                </a:solidFill>
                <a:latin typeface="+mn-lt"/>
                <a:cs typeface="Arial"/>
              </a:rPr>
              <a:t>1</a:t>
            </a:r>
            <a:r>
              <a:rPr lang="de-DE" altLang="de-DE" sz="700" dirty="0">
                <a:solidFill>
                  <a:srgbClr val="002060"/>
                </a:solidFill>
                <a:latin typeface="+mn-lt"/>
                <a:cs typeface="Arial"/>
              </a:rPr>
              <a:t> In der </a:t>
            </a:r>
            <a:r>
              <a:rPr lang="de-DE" altLang="de-DE" sz="700" dirty="0" err="1">
                <a:solidFill>
                  <a:srgbClr val="002060"/>
                </a:solidFill>
                <a:latin typeface="+mn-lt"/>
                <a:cs typeface="Arial"/>
              </a:rPr>
              <a:t>Excelliste</a:t>
            </a:r>
            <a:r>
              <a:rPr lang="de-DE" altLang="de-DE" sz="700" dirty="0">
                <a:solidFill>
                  <a:srgbClr val="002060"/>
                </a:solidFill>
                <a:latin typeface="+mn-lt"/>
                <a:cs typeface="Arial"/>
              </a:rPr>
              <a:t> sind folgende Kunden gekennzeichnet:</a:t>
            </a:r>
            <a:r>
              <a:rPr lang="de-DE" altLang="de-DE" sz="700" dirty="0">
                <a:latin typeface="+mn-lt"/>
                <a:cs typeface="Arial" charset="0"/>
              </a:rPr>
              <a:t/>
            </a:r>
            <a:br>
              <a:rPr lang="de-DE" altLang="de-DE" sz="700" dirty="0">
                <a:latin typeface="+mn-lt"/>
                <a:cs typeface="Arial" charset="0"/>
              </a:rPr>
            </a:br>
            <a:r>
              <a:rPr lang="de-DE" altLang="de-DE" sz="700" dirty="0">
                <a:solidFill>
                  <a:srgbClr val="002060"/>
                </a:solidFill>
                <a:latin typeface="+mn-lt"/>
                <a:cs typeface="Arial"/>
              </a:rPr>
              <a:t>  Unmittelbare Zulagenberechtigung, möglicher Erhöhungsbeitrag p.a. </a:t>
            </a:r>
            <a:r>
              <a:rPr lang="de-DE" sz="700" dirty="0">
                <a:latin typeface="Arial"/>
                <a:cs typeface="Arial"/>
              </a:rPr>
              <a:t>&gt;=2100€-Eigenbeitrag-alle Zulagen von unmittelbaren und mittelbaren Berechtigten-100€</a:t>
            </a:r>
            <a:r>
              <a:rPr lang="de-DE" altLang="de-DE" sz="700" dirty="0">
                <a:solidFill>
                  <a:srgbClr val="002060"/>
                </a:solidFill>
                <a:latin typeface="+mn-lt"/>
                <a:cs typeface="Arial"/>
              </a:rPr>
              <a:t>, beitragspflichtig, Restlaufzeit &gt; 5 Jahre</a:t>
            </a:r>
          </a:p>
          <a:p>
            <a:pPr defTabSz="914400" eaLnBrk="1" fontAlgn="base" hangingPunct="1">
              <a:spcBef>
                <a:spcPct val="0"/>
              </a:spcBef>
              <a:buClr>
                <a:srgbClr val="113388"/>
              </a:buClr>
            </a:pPr>
            <a:r>
              <a:rPr lang="de-DE" altLang="de-DE" sz="700" dirty="0">
                <a:solidFill>
                  <a:srgbClr val="002060"/>
                </a:solidFill>
                <a:latin typeface="+mn-lt"/>
                <a:cs typeface="Arial"/>
              </a:rPr>
              <a:t>² Anwendung  nur bei Bruttoverfahren (gilt bei Verträgen ab 2015) möglich</a:t>
            </a:r>
          </a:p>
          <a:p>
            <a:pPr defTabSz="914400" eaLnBrk="1" fontAlgn="base" hangingPunct="1">
              <a:spcBef>
                <a:spcPct val="0"/>
              </a:spcBef>
              <a:buClr>
                <a:srgbClr val="113388"/>
              </a:buClr>
            </a:pPr>
            <a:r>
              <a:rPr lang="de-DE" altLang="de-DE" sz="700" dirty="0">
                <a:solidFill>
                  <a:srgbClr val="002060"/>
                </a:solidFill>
                <a:latin typeface="+mn-lt"/>
                <a:cs typeface="Arial"/>
              </a:rPr>
              <a:t>³Fax 0800 4 400104 (für Leben), Mailanschrift: Lebensversicherung@allianz.de oder im Maklerportal über das Bestandsmanagement</a:t>
            </a:r>
            <a:endParaRPr lang="de-DE" altLang="de-DE" sz="700" dirty="0">
              <a:solidFill>
                <a:srgbClr val="002060"/>
              </a:solidFill>
              <a:latin typeface="+mn-lt"/>
              <a:cs typeface="Arial" charset="0"/>
            </a:endParaRPr>
          </a:p>
        </p:txBody>
      </p:sp>
    </p:spTree>
    <p:extLst>
      <p:ext uri="{BB962C8B-B14F-4D97-AF65-F5344CB8AC3E}">
        <p14:creationId xmlns:p14="http://schemas.microsoft.com/office/powerpoint/2010/main" val="163453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2: </a:t>
            </a:r>
            <a:r>
              <a:rPr lang="de-DE">
                <a:solidFill>
                  <a:srgbClr val="002060"/>
                </a:solidFill>
                <a:latin typeface="Allianz Neo PPT"/>
              </a:rPr>
              <a:t>gekürzte Zulage</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47" name="Text Box 12"/>
          <p:cNvSpPr txBox="1">
            <a:spLocks noChangeArrowheads="1"/>
          </p:cNvSpPr>
          <p:nvPr/>
        </p:nvSpPr>
        <p:spPr bwMode="gray">
          <a:xfrm>
            <a:off x="502438" y="5485381"/>
            <a:ext cx="8313737" cy="449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defTabSz="914400" eaLnBrk="1" fontAlgn="base" hangingPunct="1">
              <a:spcBef>
                <a:spcPct val="0"/>
              </a:spcBef>
              <a:buClr>
                <a:srgbClr val="113388"/>
              </a:buClr>
            </a:pPr>
            <a:r>
              <a:rPr lang="de-DE" altLang="de-DE" sz="700" baseline="30000" dirty="0">
                <a:solidFill>
                  <a:srgbClr val="002060"/>
                </a:solidFill>
                <a:latin typeface="+mn-lt"/>
                <a:cs typeface="Arial"/>
              </a:rPr>
              <a:t>1</a:t>
            </a:r>
            <a:r>
              <a:rPr lang="de-DE" altLang="de-DE" sz="700" dirty="0">
                <a:solidFill>
                  <a:srgbClr val="002060"/>
                </a:solidFill>
                <a:latin typeface="+mn-lt"/>
                <a:cs typeface="Arial"/>
              </a:rPr>
              <a:t> In der </a:t>
            </a:r>
            <a:r>
              <a:rPr lang="de-DE" altLang="de-DE" sz="700" dirty="0" err="1">
                <a:solidFill>
                  <a:srgbClr val="002060"/>
                </a:solidFill>
                <a:latin typeface="+mn-lt"/>
                <a:cs typeface="Arial"/>
              </a:rPr>
              <a:t>Excelliste</a:t>
            </a:r>
            <a:r>
              <a:rPr lang="de-DE" altLang="de-DE" sz="700" dirty="0">
                <a:solidFill>
                  <a:srgbClr val="002060"/>
                </a:solidFill>
                <a:latin typeface="+mn-lt"/>
                <a:cs typeface="Arial"/>
              </a:rPr>
              <a:t> sind folgende Kunden gekennzeichnet:</a:t>
            </a:r>
            <a:r>
              <a:rPr lang="de-DE" altLang="de-DE" sz="700" dirty="0">
                <a:latin typeface="+mn-lt"/>
                <a:cs typeface="Arial" charset="0"/>
              </a:rPr>
              <a:t/>
            </a:r>
            <a:br>
              <a:rPr lang="de-DE" altLang="de-DE" sz="700" dirty="0">
                <a:latin typeface="+mn-lt"/>
                <a:cs typeface="Arial" charset="0"/>
              </a:rPr>
            </a:br>
            <a:r>
              <a:rPr lang="de-DE" altLang="de-DE" sz="700" dirty="0">
                <a:solidFill>
                  <a:srgbClr val="002060"/>
                </a:solidFill>
                <a:latin typeface="+mn-lt"/>
                <a:cs typeface="Arial"/>
              </a:rPr>
              <a:t>  Gekürzte Zulage: Begründung laut ZfA: „zu geringe Eigenbeiträge geleistet / Mindesteigenbeitrag nicht erreicht“. </a:t>
            </a:r>
            <a:endParaRPr lang="de-DE" altLang="de-DE" sz="700" dirty="0">
              <a:solidFill>
                <a:srgbClr val="002060"/>
              </a:solidFill>
              <a:latin typeface="+mn-lt"/>
              <a:cs typeface="Arial" charset="0"/>
            </a:endParaRPr>
          </a:p>
          <a:p>
            <a:pPr defTabSz="914400" eaLnBrk="1" fontAlgn="base" hangingPunct="1">
              <a:spcBef>
                <a:spcPct val="0"/>
              </a:spcBef>
              <a:buClr>
                <a:srgbClr val="113388"/>
              </a:buClr>
            </a:pPr>
            <a:r>
              <a:rPr lang="de-DE" altLang="de-DE" sz="700" baseline="30000" dirty="0">
                <a:solidFill>
                  <a:srgbClr val="002060"/>
                </a:solidFill>
                <a:latin typeface="+mn-lt"/>
                <a:cs typeface="Arial" charset="0"/>
              </a:rPr>
              <a:t>2</a:t>
            </a:r>
            <a:r>
              <a:rPr lang="de-DE" altLang="de-DE" sz="700" dirty="0">
                <a:solidFill>
                  <a:srgbClr val="002060"/>
                </a:solidFill>
                <a:latin typeface="+mn-lt"/>
                <a:cs typeface="Arial" charset="0"/>
              </a:rPr>
              <a:t> Fax 0800 4 400104 (für Leben), Mailanschrift</a:t>
            </a:r>
            <a:r>
              <a:rPr lang="de-DE" altLang="de-DE" sz="700" dirty="0">
                <a:solidFill>
                  <a:srgbClr val="122B54"/>
                </a:solidFill>
                <a:latin typeface="+mn-lt"/>
                <a:cs typeface="Arial" charset="0"/>
              </a:rPr>
              <a:t>: Lebensversicherung@allianz.de </a:t>
            </a:r>
            <a:r>
              <a:rPr lang="de-DE" altLang="de-DE" sz="700" dirty="0">
                <a:solidFill>
                  <a:srgbClr val="002060"/>
                </a:solidFill>
                <a:latin typeface="+mn-lt"/>
                <a:cs typeface="Arial" charset="0"/>
              </a:rPr>
              <a:t>oder </a:t>
            </a:r>
            <a:r>
              <a:rPr lang="de-DE" altLang="de-DE" sz="700" dirty="0">
                <a:solidFill>
                  <a:srgbClr val="002060"/>
                </a:solidFill>
                <a:latin typeface="+mn-lt"/>
                <a:cs typeface="Arial"/>
              </a:rPr>
              <a:t>im Maklerportal über das Bestandsmanagement</a:t>
            </a:r>
            <a:endParaRPr lang="de-DE" altLang="de-DE" sz="700" dirty="0">
              <a:solidFill>
                <a:srgbClr val="002060"/>
              </a:solidFill>
              <a:latin typeface="+mn-lt"/>
              <a:cs typeface="Arial" charset="0"/>
            </a:endParaRPr>
          </a:p>
        </p:txBody>
      </p:sp>
      <p:graphicFrame>
        <p:nvGraphicFramePr>
          <p:cNvPr id="10" name="Group 54"/>
          <p:cNvGraphicFramePr>
            <a:graphicFrameLocks noGrp="1"/>
          </p:cNvGraphicFramePr>
          <p:nvPr>
            <p:extLst>
              <p:ext uri="{D42A27DB-BD31-4B8C-83A1-F6EECF244321}">
                <p14:modId xmlns:p14="http://schemas.microsoft.com/office/powerpoint/2010/main" val="4229612818"/>
              </p:ext>
            </p:extLst>
          </p:nvPr>
        </p:nvGraphicFramePr>
        <p:xfrm>
          <a:off x="514350" y="1704281"/>
          <a:ext cx="9938496" cy="1845778"/>
        </p:xfrm>
        <a:graphic>
          <a:graphicData uri="http://schemas.openxmlformats.org/drawingml/2006/table">
            <a:tbl>
              <a:tblPr/>
              <a:tblGrid>
                <a:gridCol w="2355214">
                  <a:extLst>
                    <a:ext uri="{9D8B030D-6E8A-4147-A177-3AD203B41FA5}">
                      <a16:colId xmlns:a16="http://schemas.microsoft.com/office/drawing/2014/main" val="20000"/>
                    </a:ext>
                  </a:extLst>
                </a:gridCol>
                <a:gridCol w="7583282">
                  <a:extLst>
                    <a:ext uri="{9D8B030D-6E8A-4147-A177-3AD203B41FA5}">
                      <a16:colId xmlns:a16="http://schemas.microsoft.com/office/drawing/2014/main" val="20001"/>
                    </a:ext>
                  </a:extLst>
                </a:gridCol>
              </a:tblGrid>
              <a:tr h="339367">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Ausgangslage</a:t>
                      </a:r>
                      <a:endParaRPr kumimoji="0" lang="de-DE" altLang="de-DE" sz="1200" b="1" i="0" u="none" strike="noStrike" cap="none" normalizeH="0" baseline="0">
                        <a:ln>
                          <a:noFill/>
                        </a:ln>
                        <a:solidFill>
                          <a:srgbClr val="002060"/>
                        </a:solidFill>
                        <a:effectLst/>
                        <a:latin typeface="+mn-lt"/>
                      </a:endParaRPr>
                    </a:p>
                  </a:txBody>
                  <a:tcPr marL="90000" marR="90000" marT="46690" marB="4669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7D7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So gehen Sie vor</a:t>
                      </a:r>
                      <a:endParaRPr kumimoji="0" lang="de-DE" altLang="de-DE" sz="1200" b="1" i="0" u="none" strike="noStrike" cap="none" normalizeH="0" baseline="0">
                        <a:ln>
                          <a:noFill/>
                        </a:ln>
                        <a:solidFill>
                          <a:srgbClr val="002060"/>
                        </a:solidFill>
                        <a:effectLst/>
                        <a:latin typeface="+mn-lt"/>
                      </a:endParaRPr>
                    </a:p>
                  </a:txBody>
                  <a:tcPr marL="90000" marR="90000" marT="46690" marB="4669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7D71"/>
                    </a:solidFill>
                  </a:tcPr>
                </a:tc>
                <a:extLst>
                  <a:ext uri="{0D108BD9-81ED-4DB2-BD59-A6C34878D82A}">
                    <a16:rowId xmlns:a16="http://schemas.microsoft.com/office/drawing/2014/main" val="10000"/>
                  </a:ext>
                </a:extLst>
              </a:tr>
              <a:tr h="1506411">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hat aufgrund eines zu </a:t>
                      </a:r>
                      <a:r>
                        <a:rPr kumimoji="0" lang="de-DE" altLang="de-DE" sz="900" b="1" u="none" strike="noStrike" cap="none" normalizeH="0" baseline="0">
                          <a:ln>
                            <a:noFill/>
                          </a:ln>
                          <a:solidFill>
                            <a:srgbClr val="002060"/>
                          </a:solidFill>
                          <a:effectLst/>
                          <a:latin typeface="+mn-lt"/>
                        </a:rPr>
                        <a:t>geringen Beitrags </a:t>
                      </a:r>
                      <a:r>
                        <a:rPr kumimoji="0" lang="de-DE" altLang="de-DE" sz="900" u="none" strike="noStrike" cap="none" normalizeH="0" baseline="0">
                          <a:ln>
                            <a:noFill/>
                          </a:ln>
                          <a:solidFill>
                            <a:srgbClr val="002060"/>
                          </a:solidFill>
                          <a:effectLst/>
                          <a:latin typeface="+mn-lt"/>
                        </a:rPr>
                        <a:t>nicht die volle Zulage erhalten</a:t>
                      </a:r>
                      <a:r>
                        <a:rPr kumimoji="0" lang="de-DE" altLang="de-DE" sz="900" u="none" strike="noStrike" cap="none" normalizeH="0" baseline="30000">
                          <a:ln>
                            <a:noFill/>
                          </a:ln>
                          <a:solidFill>
                            <a:srgbClr val="002060"/>
                          </a:solidFill>
                          <a:effectLst/>
                          <a:latin typeface="+mn-lt"/>
                        </a:rPr>
                        <a:t>1</a:t>
                      </a:r>
                      <a:endParaRPr kumimoji="0" lang="de-DE" altLang="de-DE" sz="900" b="0" i="0" u="none" strike="noStrike" cap="none" normalizeH="0" baseline="30000">
                        <a:ln>
                          <a:noFill/>
                        </a:ln>
                        <a:solidFill>
                          <a:srgbClr val="002060"/>
                        </a:solidFill>
                        <a:effectLst/>
                        <a:latin typeface="+mn-lt"/>
                      </a:endParaRPr>
                    </a:p>
                  </a:txBody>
                  <a:tcPr marL="90000" marR="90000" marT="46690" marB="4669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6EE"/>
                    </a:solidFill>
                  </a:tcPr>
                </a:tc>
                <a:tc>
                  <a:txBody>
                    <a:bodyPr/>
                    <a:lstStyle>
                      <a:lvl1pPr marL="342900" indent="-342900" algn="l" defTabSz="914400" rtl="0" eaLnBrk="0" latinLnBrk="0" hangingPunct="0">
                        <a:defRPr sz="1800" kern="1200">
                          <a:solidFill>
                            <a:schemeClr val="accent1"/>
                          </a:solidFill>
                          <a:latin typeface="Arial" charset="0"/>
                        </a:defRPr>
                      </a:lvl1pPr>
                      <a:lvl2pPr marL="482600"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Beitragsüberprüfung:</a:t>
                      </a:r>
                      <a:br>
                        <a:rPr kumimoji="0" lang="de-DE" altLang="de-DE" sz="900" u="none" strike="noStrike" kern="1200" cap="none" normalizeH="0" baseline="0" dirty="0">
                          <a:ln>
                            <a:noFill/>
                          </a:ln>
                          <a:solidFill>
                            <a:srgbClr val="002060"/>
                          </a:solidFill>
                          <a:effectLst/>
                          <a:latin typeface="+mn-lt"/>
                          <a:ea typeface="+mn-ea"/>
                          <a:cs typeface="+mn-cs"/>
                        </a:rPr>
                      </a:br>
                      <a:r>
                        <a:rPr kumimoji="0" lang="de-DE" altLang="de-DE" sz="900" u="none" strike="noStrike" kern="1200" cap="none" normalizeH="0" baseline="0" dirty="0">
                          <a:ln>
                            <a:noFill/>
                          </a:ln>
                          <a:solidFill>
                            <a:srgbClr val="002060"/>
                          </a:solidFill>
                          <a:effectLst/>
                          <a:latin typeface="+mn-lt"/>
                          <a:ea typeface="+mn-ea"/>
                          <a:cs typeface="+mn-cs"/>
                        </a:rPr>
                        <a:t>Berechnen Sie den Mindesteigenbeitrag Ihres Kunden neu.</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Sprechen Sie Ihren Kunden gleich auf eine Erhöhung auf den Höchstbeitrag oder den Einschluss von Dynamik an, um zukünftige Zulagenkürzungen zu vermeiden.</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Zulagendaten auf Aktualität überprüfen.</a:t>
                      </a:r>
                      <a:br>
                        <a:rPr kumimoji="0" lang="de-DE" altLang="de-DE" sz="900" u="none" strike="noStrike" kern="1200" cap="none" normalizeH="0" baseline="0" dirty="0">
                          <a:ln>
                            <a:noFill/>
                          </a:ln>
                          <a:solidFill>
                            <a:srgbClr val="002060"/>
                          </a:solidFill>
                          <a:effectLst/>
                          <a:latin typeface="+mn-lt"/>
                          <a:ea typeface="+mn-ea"/>
                          <a:cs typeface="+mn-cs"/>
                        </a:rPr>
                      </a:br>
                      <a:endParaRPr kumimoji="0" lang="de-DE" altLang="de-DE" sz="900" u="none" strike="noStrike" kern="1200" cap="none" normalizeH="0" baseline="0" dirty="0">
                        <a:ln>
                          <a:noFill/>
                        </a:ln>
                        <a:solidFill>
                          <a:srgbClr val="002060"/>
                        </a:solidFill>
                        <a:effectLst/>
                        <a:latin typeface="+mn-lt"/>
                        <a:ea typeface="+mn-ea"/>
                        <a:cs typeface="+mn-cs"/>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kern="1200" cap="none" normalizeH="0" baseline="0" dirty="0">
                          <a:ln>
                            <a:noFill/>
                          </a:ln>
                          <a:solidFill>
                            <a:srgbClr val="002060"/>
                          </a:solidFill>
                          <a:effectLst/>
                          <a:latin typeface="+mn-lt"/>
                          <a:ea typeface="+mn-ea"/>
                          <a:cs typeface="+mn-cs"/>
                        </a:rPr>
                        <a:t>Neue Daten melden.</a:t>
                      </a:r>
                    </a:p>
                  </a:txBody>
                  <a:tcPr marL="90000" marR="90000" marT="46690" marB="4669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FF6EE"/>
                    </a:solidFill>
                  </a:tcPr>
                </a:tc>
                <a:extLst>
                  <a:ext uri="{0D108BD9-81ED-4DB2-BD59-A6C34878D82A}">
                    <a16:rowId xmlns:a16="http://schemas.microsoft.com/office/drawing/2014/main" val="10001"/>
                  </a:ext>
                </a:extLst>
              </a:tr>
            </a:tbl>
          </a:graphicData>
        </a:graphic>
      </p:graphicFrame>
      <p:grpSp>
        <p:nvGrpSpPr>
          <p:cNvPr id="15" name="Gruppieren 14"/>
          <p:cNvGrpSpPr/>
          <p:nvPr/>
        </p:nvGrpSpPr>
        <p:grpSpPr>
          <a:xfrm>
            <a:off x="505125" y="3838940"/>
            <a:ext cx="9936939" cy="725119"/>
            <a:chOff x="490380" y="1645028"/>
            <a:chExt cx="7948677" cy="725119"/>
          </a:xfrm>
        </p:grpSpPr>
        <p:sp>
          <p:nvSpPr>
            <p:cNvPr id="16" name="Rechteck 15"/>
            <p:cNvSpPr/>
            <p:nvPr/>
          </p:nvSpPr>
          <p:spPr>
            <a:xfrm>
              <a:off x="490380" y="1645028"/>
              <a:ext cx="7948677" cy="720080"/>
            </a:xfrm>
            <a:prstGeom prst="rect">
              <a:avLst/>
            </a:prstGeom>
            <a:solidFill>
              <a:srgbClr val="EFF6EE"/>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  </a:t>
              </a:r>
              <a:r>
                <a:rPr kumimoji="0" lang="de-DE" altLang="de-DE" sz="900" b="1" i="0" u="none" strike="noStrike" kern="0" cap="none" spc="0" normalizeH="0" baseline="0" noProof="0" dirty="0">
                  <a:ln>
                    <a:noFill/>
                  </a:ln>
                  <a:solidFill>
                    <a:srgbClr val="002060"/>
                  </a:solidFill>
                  <a:effectLst/>
                  <a:uLnTx/>
                  <a:uFillTx/>
                </a:rPr>
                <a:t> Umsetzung</a:t>
              </a:r>
              <a:r>
                <a:rPr kumimoji="0" lang="de-DE" altLang="de-DE" sz="900" b="0" i="0" u="none" strike="noStrike" kern="0" cap="none" spc="0" normalizeH="0" baseline="0" noProof="0" dirty="0">
                  <a:ln>
                    <a:noFill/>
                  </a:ln>
                  <a:solidFill>
                    <a:srgbClr val="002060"/>
                  </a:solidFill>
                  <a:effectLst/>
                  <a:uLnTx/>
                  <a:uFillTx/>
                </a:rPr>
                <a:t>: Beitragsänderungen </a:t>
              </a:r>
              <a:r>
                <a:rPr lang="de-DE" altLang="de-DE" sz="900" kern="0" dirty="0">
                  <a:solidFill>
                    <a:srgbClr val="002060"/>
                  </a:solidFill>
                </a:rPr>
                <a:t>können im Maklerportal über das Bestandsmanagement, mit dem Formular für Vertragsänderungen oder formlos vorgenommen werden. </a:t>
              </a:r>
              <a:br>
                <a:rPr lang="de-DE" altLang="de-DE" sz="900" kern="0" dirty="0">
                  <a:solidFill>
                    <a:srgbClr val="002060"/>
                  </a:solidFill>
                </a:rPr>
              </a:br>
              <a:r>
                <a:rPr lang="de-DE" altLang="de-DE" sz="900" kern="0" dirty="0">
                  <a:solidFill>
                    <a:srgbClr val="002060"/>
                  </a:solidFill>
                </a:rPr>
                <a:t>   Z</a:t>
              </a:r>
              <a:r>
                <a:rPr lang="de-DE" sz="900" kern="0" dirty="0">
                  <a:solidFill>
                    <a:srgbClr val="002060"/>
                  </a:solidFill>
                </a:rPr>
                <a:t>u aktualisierende Zulagendaten bitte über die Checkliste an das LSZ (Logistik-Service-Zentrum</a:t>
              </a:r>
              <a:r>
                <a:rPr kumimoji="0" lang="de-DE" sz="900" b="0" i="0" u="none" strike="noStrike" kern="0" cap="none" spc="0" normalizeH="0" baseline="0" noProof="0" dirty="0">
                  <a:ln>
                    <a:noFill/>
                  </a:ln>
                  <a:solidFill>
                    <a:srgbClr val="002060"/>
                  </a:solidFill>
                  <a:effectLst/>
                  <a:uLnTx/>
                  <a:uFillTx/>
                  <a:ea typeface="+mn-lt"/>
                  <a:cs typeface="+mn-lt"/>
                </a:rPr>
                <a:t>, ehemals</a:t>
              </a:r>
              <a:r>
                <a:rPr lang="de-DE" sz="900" kern="0" dirty="0">
                  <a:solidFill>
                    <a:srgbClr val="002060"/>
                  </a:solidFill>
                  <a:ea typeface="+mn-lt"/>
                  <a:cs typeface="+mn-lt"/>
                </a:rPr>
                <a:t> </a:t>
              </a:r>
              <a:r>
                <a:rPr kumimoji="0" lang="de-DE" sz="900" b="0" i="0" u="none" strike="noStrike" kern="0" cap="none" spc="0" normalizeH="0" baseline="0" noProof="0" dirty="0">
                  <a:ln>
                    <a:noFill/>
                  </a:ln>
                  <a:solidFill>
                    <a:srgbClr val="002060"/>
                  </a:solidFill>
                  <a:effectLst/>
                  <a:uLnTx/>
                  <a:uFillTx/>
                  <a:ea typeface="+mn-lt"/>
                  <a:cs typeface="+mn-lt"/>
                </a:rPr>
                <a:t>PEZ Leben) senden</a:t>
              </a:r>
              <a:r>
                <a:rPr kumimoji="0" lang="de-DE" altLang="de-DE" sz="900" b="0" i="0" u="none" strike="noStrike" kern="0" cap="none" spc="0" normalizeH="0" baseline="0" noProof="0" dirty="0">
                  <a:ln>
                    <a:noFill/>
                  </a:ln>
                  <a:solidFill>
                    <a:srgbClr val="002060"/>
                  </a:solidFill>
                  <a:effectLst/>
                  <a:uLnTx/>
                  <a:uFillTx/>
                </a:rPr>
                <a:t>.</a:t>
              </a:r>
              <a:r>
                <a:rPr kumimoji="0" lang="de-DE" altLang="de-DE" sz="900" b="0" i="0" u="none" strike="noStrike" kern="0" cap="none" spc="0" normalizeH="0" baseline="30000" noProof="0" dirty="0">
                  <a:ln>
                    <a:noFill/>
                  </a:ln>
                  <a:solidFill>
                    <a:srgbClr val="002060"/>
                  </a:solidFill>
                  <a:effectLst/>
                  <a:uLnTx/>
                  <a:uFillTx/>
                  <a:cs typeface="Arial"/>
                </a:rPr>
                <a:t> 2</a:t>
              </a:r>
              <a:endParaRPr kumimoji="0" lang="de-DE" altLang="de-DE" sz="900" b="0" i="0" u="none" strike="noStrike" kern="0" cap="none" spc="0" normalizeH="0" baseline="0" noProof="0" dirty="0">
                <a:ln>
                  <a:noFill/>
                </a:ln>
                <a:solidFill>
                  <a:srgbClr val="002060"/>
                </a:solidFill>
                <a:effectLst/>
                <a:uLnTx/>
                <a:uFillTx/>
                <a:cs typeface="Arial"/>
              </a:endParaRPr>
            </a:p>
          </p:txBody>
        </p:sp>
        <p:sp>
          <p:nvSpPr>
            <p:cNvPr id="17" name="Right Arrow Callout 27"/>
            <p:cNvSpPr/>
            <p:nvPr/>
          </p:nvSpPr>
          <p:spPr>
            <a:xfrm>
              <a:off x="499004" y="1650067"/>
              <a:ext cx="423977" cy="720080"/>
            </a:xfrm>
            <a:prstGeom prst="rightArrowCallout">
              <a:avLst>
                <a:gd name="adj1" fmla="val 100000"/>
                <a:gd name="adj2" fmla="val 50000"/>
                <a:gd name="adj3" fmla="val 32528"/>
                <a:gd name="adj4" fmla="val 87066"/>
              </a:avLst>
            </a:prstGeom>
            <a:solidFill>
              <a:srgbClr val="407D7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mn-ea"/>
                <a:cs typeface="+mn-cs"/>
              </a:endParaRPr>
            </a:p>
          </p:txBody>
        </p:sp>
      </p:grpSp>
    </p:spTree>
    <p:extLst>
      <p:ext uri="{BB962C8B-B14F-4D97-AF65-F5344CB8AC3E}">
        <p14:creationId xmlns:p14="http://schemas.microsoft.com/office/powerpoint/2010/main" val="264514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 </a:t>
            </a:r>
            <a:r>
              <a:rPr lang="de-DE">
                <a:solidFill>
                  <a:srgbClr val="002060"/>
                </a:solidFill>
                <a:latin typeface="Allianz Neo PPT"/>
              </a:rPr>
              <a:t>Vertragsüberprüfung</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47" name="Text Box 12"/>
          <p:cNvSpPr txBox="1">
            <a:spLocks noChangeArrowheads="1"/>
          </p:cNvSpPr>
          <p:nvPr/>
        </p:nvSpPr>
        <p:spPr bwMode="gray">
          <a:xfrm>
            <a:off x="502438" y="5485381"/>
            <a:ext cx="8313737" cy="3099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eaLnBrk="0" hangingPunct="0">
              <a:spcAft>
                <a:spcPct val="30000"/>
              </a:spcAft>
              <a:defRPr sz="2000">
                <a:solidFill>
                  <a:schemeClr val="accent1"/>
                </a:solidFill>
                <a:latin typeface="Arial" charset="0"/>
              </a:defRPr>
            </a:lvl1pPr>
            <a:lvl2pPr marL="884238" indent="-342900" eaLnBrk="0" hangingPunct="0">
              <a:spcAft>
                <a:spcPct val="30000"/>
              </a:spcAft>
              <a:buFont typeface="Wingdings" pitchFamily="2" charset="2"/>
              <a:defRPr>
                <a:solidFill>
                  <a:schemeClr val="tx1"/>
                </a:solidFill>
                <a:latin typeface="Arial" charset="0"/>
              </a:defRPr>
            </a:lvl2pPr>
            <a:lvl3pPr marL="1406525" indent="-342900" eaLnBrk="0" hangingPunct="0">
              <a:spcAft>
                <a:spcPct val="30000"/>
              </a:spcAft>
              <a:buClr>
                <a:schemeClr val="accent1"/>
              </a:buClr>
              <a:buFont typeface="Wingdings" pitchFamily="2" charset="2"/>
              <a:buChar char="§"/>
              <a:defRPr>
                <a:solidFill>
                  <a:schemeClr val="tx1"/>
                </a:solidFill>
                <a:latin typeface="Arial" charset="0"/>
              </a:defRPr>
            </a:lvl3pPr>
            <a:lvl4pPr marL="1928813" indent="-342900" eaLnBrk="0" hangingPunct="0">
              <a:spcAft>
                <a:spcPct val="30000"/>
              </a:spcAft>
              <a:buClr>
                <a:schemeClr val="tx1"/>
              </a:buClr>
              <a:buChar char="-"/>
              <a:defRPr>
                <a:solidFill>
                  <a:schemeClr val="tx1"/>
                </a:solidFill>
                <a:latin typeface="Arial" charset="0"/>
              </a:defRPr>
            </a:lvl4pPr>
            <a:lvl5pPr marL="2451100" indent="-342900" eaLnBrk="0" hangingPunct="0">
              <a:spcAft>
                <a:spcPct val="30000"/>
              </a:spcAft>
              <a:buClr>
                <a:schemeClr val="tx1"/>
              </a:buClr>
              <a:buChar char="-"/>
              <a:defRPr>
                <a:solidFill>
                  <a:schemeClr val="tx1"/>
                </a:solidFill>
                <a:latin typeface="Arial" charset="0"/>
              </a:defRPr>
            </a:lvl5pPr>
            <a:lvl6pPr marL="2908300" indent="-342900" eaLnBrk="0" fontAlgn="base" hangingPunct="0">
              <a:spcBef>
                <a:spcPct val="0"/>
              </a:spcBef>
              <a:spcAft>
                <a:spcPct val="30000"/>
              </a:spcAft>
              <a:buClr>
                <a:schemeClr val="tx1"/>
              </a:buClr>
              <a:buChar char="-"/>
              <a:defRPr>
                <a:solidFill>
                  <a:schemeClr val="tx1"/>
                </a:solidFill>
                <a:latin typeface="Arial" charset="0"/>
              </a:defRPr>
            </a:lvl6pPr>
            <a:lvl7pPr marL="3365500" indent="-342900" eaLnBrk="0" fontAlgn="base" hangingPunct="0">
              <a:spcBef>
                <a:spcPct val="0"/>
              </a:spcBef>
              <a:spcAft>
                <a:spcPct val="30000"/>
              </a:spcAft>
              <a:buClr>
                <a:schemeClr val="tx1"/>
              </a:buClr>
              <a:buChar char="-"/>
              <a:defRPr>
                <a:solidFill>
                  <a:schemeClr val="tx1"/>
                </a:solidFill>
                <a:latin typeface="Arial" charset="0"/>
              </a:defRPr>
            </a:lvl7pPr>
            <a:lvl8pPr marL="3822700" indent="-342900" eaLnBrk="0" fontAlgn="base" hangingPunct="0">
              <a:spcBef>
                <a:spcPct val="0"/>
              </a:spcBef>
              <a:spcAft>
                <a:spcPct val="30000"/>
              </a:spcAft>
              <a:buClr>
                <a:schemeClr val="tx1"/>
              </a:buClr>
              <a:buChar char="-"/>
              <a:defRPr>
                <a:solidFill>
                  <a:schemeClr val="tx1"/>
                </a:solidFill>
                <a:latin typeface="Arial" charset="0"/>
              </a:defRPr>
            </a:lvl8pPr>
            <a:lvl9pPr marL="4279900" indent="-342900" eaLnBrk="0" fontAlgn="base" hangingPunct="0">
              <a:spcBef>
                <a:spcPct val="0"/>
              </a:spcBef>
              <a:spcAft>
                <a:spcPct val="30000"/>
              </a:spcAft>
              <a:buClr>
                <a:schemeClr val="tx1"/>
              </a:buClr>
              <a:buChar char="-"/>
              <a:defRPr>
                <a:solidFill>
                  <a:schemeClr val="tx1"/>
                </a:solidFill>
                <a:latin typeface="Arial" charset="0"/>
              </a:defRPr>
            </a:lvl9pPr>
          </a:lstStyle>
          <a:p>
            <a:pPr eaLnBrk="1" hangingPunct="1">
              <a:buClr>
                <a:schemeClr val="accent1"/>
              </a:buClr>
              <a:defRPr/>
            </a:pPr>
            <a:r>
              <a:rPr lang="de-DE" altLang="de-DE" sz="700" kern="0" dirty="0">
                <a:solidFill>
                  <a:srgbClr val="002060"/>
                </a:solidFill>
                <a:latin typeface="+mn-lt"/>
              </a:rPr>
              <a:t>¹ In der Excelliste sind folgende Kunden gekennzeichnet: Gekürzte oder verneinte Grundzulage. Der Grund „zu geringe Eigenbeiträge geleistet“ wird in Option 2 behandelt. Kunden aus Option 2 können   dennoch von Option 3 betroffen sein (Zulagenrückforderung).  </a:t>
            </a:r>
          </a:p>
        </p:txBody>
      </p:sp>
      <p:sp>
        <p:nvSpPr>
          <p:cNvPr id="11" name="Text Box 38"/>
          <p:cNvSpPr txBox="1">
            <a:spLocks noChangeArrowheads="1"/>
          </p:cNvSpPr>
          <p:nvPr/>
        </p:nvSpPr>
        <p:spPr bwMode="gray">
          <a:xfrm>
            <a:off x="507934" y="1590952"/>
            <a:ext cx="9944913" cy="12271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eaLnBrk="1" hangingPunct="1">
              <a:buClr>
                <a:schemeClr val="accent1"/>
              </a:buClr>
              <a:buFont typeface="Wingdings" pitchFamily="2" charset="2"/>
              <a:buNone/>
            </a:pPr>
            <a:r>
              <a:rPr lang="de-DE" altLang="de-DE" sz="1600">
                <a:solidFill>
                  <a:srgbClr val="002060"/>
                </a:solidFill>
              </a:rPr>
              <a:t>Für eine nicht gewährte, gekürzte oder zurückgeforderte Zulage kann es viele Gründe geben. Auf den </a:t>
            </a:r>
            <a:br>
              <a:rPr lang="de-DE" altLang="de-DE" sz="1600">
                <a:solidFill>
                  <a:srgbClr val="002060"/>
                </a:solidFill>
              </a:rPr>
            </a:br>
            <a:r>
              <a:rPr lang="de-DE" altLang="de-DE" sz="1600">
                <a:solidFill>
                  <a:srgbClr val="002060"/>
                </a:solidFill>
              </a:rPr>
              <a:t>folgenden Folien haben wir verschiedene Gründe inkl. Handlungsoptionen zusammengefasst. </a:t>
            </a:r>
          </a:p>
          <a:p>
            <a:pPr eaLnBrk="1" hangingPunct="1">
              <a:buClr>
                <a:schemeClr val="accent1"/>
              </a:buClr>
              <a:buFont typeface="Wingdings" pitchFamily="2" charset="2"/>
              <a:buNone/>
            </a:pPr>
            <a:endParaRPr lang="de-DE" altLang="de-DE" sz="1600">
              <a:solidFill>
                <a:srgbClr val="002060"/>
              </a:solidFill>
            </a:endParaRPr>
          </a:p>
          <a:p>
            <a:pPr eaLnBrk="1" hangingPunct="1">
              <a:buClr>
                <a:schemeClr val="accent1"/>
              </a:buClr>
              <a:buFont typeface="Wingdings" pitchFamily="2" charset="2"/>
              <a:buNone/>
            </a:pPr>
            <a:r>
              <a:rPr lang="de-DE" altLang="de-DE" sz="1600">
                <a:solidFill>
                  <a:srgbClr val="002060"/>
                </a:solidFill>
              </a:rPr>
              <a:t>Eine</a:t>
            </a:r>
            <a:r>
              <a:rPr lang="de-DE" altLang="de-DE" sz="1600" b="1">
                <a:solidFill>
                  <a:srgbClr val="002060"/>
                </a:solidFill>
              </a:rPr>
              <a:t> individuelle Vertragsüberprüfung </a:t>
            </a:r>
            <a:r>
              <a:rPr lang="de-DE" altLang="de-DE" sz="1600">
                <a:solidFill>
                  <a:srgbClr val="002060"/>
                </a:solidFill>
              </a:rPr>
              <a:t>ist dennoch in allen Fällen </a:t>
            </a:r>
            <a:r>
              <a:rPr lang="de-DE" altLang="de-DE" sz="1600" b="1">
                <a:solidFill>
                  <a:srgbClr val="002060"/>
                </a:solidFill>
              </a:rPr>
              <a:t>erforderlich</a:t>
            </a:r>
            <a:r>
              <a:rPr lang="de-DE" altLang="de-DE" sz="1600">
                <a:solidFill>
                  <a:srgbClr val="002060"/>
                </a:solidFill>
              </a:rPr>
              <a:t>. </a:t>
            </a:r>
          </a:p>
        </p:txBody>
      </p:sp>
      <p:graphicFrame>
        <p:nvGraphicFramePr>
          <p:cNvPr id="13" name="Group 100"/>
          <p:cNvGraphicFramePr>
            <a:graphicFrameLocks noGrp="1"/>
          </p:cNvGraphicFramePr>
          <p:nvPr>
            <p:extLst>
              <p:ext uri="{D42A27DB-BD31-4B8C-83A1-F6EECF244321}">
                <p14:modId xmlns:p14="http://schemas.microsoft.com/office/powerpoint/2010/main" val="3907291779"/>
              </p:ext>
            </p:extLst>
          </p:nvPr>
        </p:nvGraphicFramePr>
        <p:xfrm>
          <a:off x="575312" y="2948199"/>
          <a:ext cx="9221831" cy="2121818"/>
        </p:xfrm>
        <a:graphic>
          <a:graphicData uri="http://schemas.openxmlformats.org/drawingml/2006/table">
            <a:tbl>
              <a:tblPr/>
              <a:tblGrid>
                <a:gridCol w="894788">
                  <a:extLst>
                    <a:ext uri="{9D8B030D-6E8A-4147-A177-3AD203B41FA5}">
                      <a16:colId xmlns:a16="http://schemas.microsoft.com/office/drawing/2014/main" val="20000"/>
                    </a:ext>
                  </a:extLst>
                </a:gridCol>
                <a:gridCol w="8327043">
                  <a:extLst>
                    <a:ext uri="{9D8B030D-6E8A-4147-A177-3AD203B41FA5}">
                      <a16:colId xmlns:a16="http://schemas.microsoft.com/office/drawing/2014/main" val="20001"/>
                    </a:ext>
                  </a:extLst>
                </a:gridCol>
              </a:tblGrid>
              <a:tr h="360000">
                <a:tc gridSpan="2">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193675" algn="l" defTabSz="914400" rtl="0" eaLnBrk="0" latinLnBrk="0" hangingPunct="0">
                        <a:buClr>
                          <a:schemeClr val="tx1"/>
                        </a:buClr>
                        <a:defRPr sz="1600" kern="1200">
                          <a:solidFill>
                            <a:schemeClr val="tx1"/>
                          </a:solidFill>
                          <a:latin typeface="Arial" charset="0"/>
                        </a:defRPr>
                      </a:lvl4pPr>
                      <a:lvl5pPr marL="396875" algn="l" defTabSz="914400" rtl="0" eaLnBrk="0" latinLnBrk="0" hangingPunct="0">
                        <a:buClr>
                          <a:schemeClr val="tx1"/>
                        </a:buClr>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1200" b="1" u="none" strike="noStrike" kern="1200" cap="none" normalizeH="0" baseline="0" dirty="0">
                          <a:ln>
                            <a:noFill/>
                          </a:ln>
                          <a:solidFill>
                            <a:schemeClr val="tx1"/>
                          </a:solidFill>
                          <a:effectLst/>
                          <a:latin typeface="+mn-lt"/>
                        </a:rPr>
                        <a:t>Ausgangslage</a:t>
                      </a:r>
                      <a:endParaRPr kumimoji="0" lang="de-DE" altLang="de-DE" sz="1200" b="1" i="0" u="none" strike="noStrike" kern="1200" cap="none" normalizeH="0" baseline="0" dirty="0">
                        <a:ln>
                          <a:noFill/>
                        </a:ln>
                        <a:solidFill>
                          <a:schemeClr val="tx1"/>
                        </a:solidFill>
                        <a:effectLst/>
                        <a:latin typeface="+mn-lt"/>
                        <a:ea typeface="+mn-ea"/>
                        <a:cs typeface="+mn-cs"/>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hMerge="1">
                  <a:txBody>
                    <a:bodyPr/>
                    <a:lstStyle/>
                    <a:p>
                      <a:endParaRPr lang="de-DE"/>
                    </a:p>
                  </a:txBody>
                  <a:tcPr/>
                </a:tc>
                <a:extLst>
                  <a:ext uri="{0D108BD9-81ED-4DB2-BD59-A6C34878D82A}">
                    <a16:rowId xmlns:a16="http://schemas.microsoft.com/office/drawing/2014/main" val="10000"/>
                  </a:ext>
                </a:extLst>
              </a:tr>
              <a:tr h="39831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5263" algn="l"/>
                        </a:tabLst>
                      </a:pPr>
                      <a:r>
                        <a:rPr kumimoji="0" lang="en-US" altLang="de-DE" sz="900" u="none" strike="noStrike" cap="none" normalizeH="0" baseline="0" dirty="0">
                          <a:ln>
                            <a:noFill/>
                          </a:ln>
                          <a:solidFill>
                            <a:srgbClr val="002060"/>
                          </a:solidFill>
                          <a:effectLst/>
                          <a:latin typeface="+mn-lt"/>
                        </a:rPr>
                        <a:t>3.1</a:t>
                      </a:r>
                      <a:endParaRPr kumimoji="0" lang="en-US"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193675" algn="l" defTabSz="914400" rtl="0" eaLnBrk="0" latinLnBrk="0" hangingPunct="0">
                        <a:buClr>
                          <a:schemeClr val="tx1"/>
                        </a:buClr>
                        <a:defRPr sz="1600" kern="1200">
                          <a:solidFill>
                            <a:schemeClr val="tx1"/>
                          </a:solidFill>
                          <a:latin typeface="Arial" charset="0"/>
                        </a:defRPr>
                      </a:lvl4pPr>
                      <a:lvl5pPr marL="396875" algn="l" defTabSz="914400" rtl="0" eaLnBrk="0" latinLnBrk="0" hangingPunct="0">
                        <a:buClr>
                          <a:schemeClr val="tx1"/>
                        </a:buClr>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rtl="0" eaLnBrk="0" fontAlgn="base" latinLnBrk="0" hangingPunct="0">
                        <a:lnSpc>
                          <a:spcPct val="100000"/>
                        </a:lnSpc>
                        <a:spcBef>
                          <a:spcPct val="0"/>
                        </a:spcBef>
                        <a:spcAft>
                          <a:spcPct val="30000"/>
                        </a:spcAft>
                        <a:buClr>
                          <a:schemeClr val="accent1"/>
                        </a:buClr>
                        <a:buSzTx/>
                        <a:buFont typeface="Wingdings" pitchFamily="2" charset="2"/>
                        <a:buNone/>
                      </a:pPr>
                      <a:r>
                        <a:rPr kumimoji="0" lang="de-DE" altLang="de-DE" sz="900" u="none" strike="noStrike" cap="none" normalizeH="0" baseline="0" dirty="0">
                          <a:ln>
                            <a:noFill/>
                          </a:ln>
                          <a:solidFill>
                            <a:srgbClr val="002060"/>
                          </a:solidFill>
                          <a:effectLst/>
                          <a:latin typeface="+mn-lt"/>
                        </a:rPr>
                        <a:t>Zulagenrückforderung im aktuellen KJ</a:t>
                      </a:r>
                      <a:r>
                        <a:rPr lang="de-DE" altLang="de-DE" sz="900" u="none" strike="noStrike" cap="none" normalizeH="0" baseline="0" dirty="0">
                          <a:ln>
                            <a:noFill/>
                          </a:ln>
                          <a:solidFill>
                            <a:srgbClr val="002060"/>
                          </a:solidFill>
                          <a:effectLst/>
                          <a:latin typeface="+mn-lt"/>
                        </a:rPr>
                        <a:t> (bezieht sich auf Zulagen aus den Vorjahren)</a:t>
                      </a:r>
                      <a:endParaRPr kumimoji="0" lang="de-DE" altLang="de-DE" sz="900" b="0" i="0" u="none" strike="noStrike" cap="none" normalizeH="0" baseline="3000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r h="1363508">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5263" algn="l"/>
                        </a:tabLst>
                      </a:pPr>
                      <a:r>
                        <a:rPr kumimoji="0" lang="en-US" altLang="de-DE" sz="900" u="none" strike="noStrike" cap="none" normalizeH="0" baseline="0" dirty="0">
                          <a:ln>
                            <a:noFill/>
                          </a:ln>
                          <a:solidFill>
                            <a:srgbClr val="002060"/>
                          </a:solidFill>
                          <a:effectLst/>
                          <a:latin typeface="+mn-lt"/>
                        </a:rPr>
                        <a:t>3.2</a:t>
                      </a:r>
                      <a:endParaRPr kumimoji="0" lang="en-US"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446088" indent="-252413" algn="l" defTabSz="914400" rtl="0" eaLnBrk="0" latinLnBrk="0" hangingPunct="0">
                        <a:buClr>
                          <a:schemeClr val="tx1"/>
                        </a:buClr>
                        <a:defRPr sz="1600" kern="1200">
                          <a:solidFill>
                            <a:schemeClr val="tx1"/>
                          </a:solidFill>
                          <a:latin typeface="Arial" charset="0"/>
                        </a:defRPr>
                      </a:lvl4pPr>
                      <a:lvl5pPr marL="625475" algn="l" defTabSz="914400" rtl="0" eaLnBrk="0" latinLnBrk="0" hangingPunct="0">
                        <a:buClr>
                          <a:schemeClr val="tx1"/>
                        </a:buClr>
                        <a:defRPr sz="1600" kern="1200">
                          <a:solidFill>
                            <a:schemeClr val="tx1"/>
                          </a:solidFill>
                          <a:latin typeface="Arial" charset="0"/>
                        </a:defRPr>
                      </a:lvl5pPr>
                      <a:lvl6pPr marL="10826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5398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970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4542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dirty="0">
                          <a:ln>
                            <a:noFill/>
                          </a:ln>
                          <a:solidFill>
                            <a:srgbClr val="002060"/>
                          </a:solidFill>
                          <a:effectLst/>
                          <a:latin typeface="+mn-lt"/>
                        </a:rPr>
                        <a:t>Status Grundzulage: „gekürzt oder keine“</a:t>
                      </a:r>
                      <a:r>
                        <a:rPr kumimoji="0" lang="de-DE" altLang="de-DE" sz="900" u="none" strike="noStrike" cap="none" normalizeH="0" baseline="30000" dirty="0">
                          <a:ln>
                            <a:noFill/>
                          </a:ln>
                          <a:solidFill>
                            <a:srgbClr val="002060"/>
                          </a:solidFill>
                          <a:effectLst/>
                          <a:latin typeface="+mn-lt"/>
                        </a:rPr>
                        <a:t>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u="none" strike="noStrike" cap="none" normalizeH="0" baseline="30000" dirty="0">
                        <a:ln>
                          <a:noFill/>
                        </a:ln>
                        <a:solidFill>
                          <a:srgbClr val="002060"/>
                        </a:solidFill>
                        <a:effectLst/>
                        <a:latin typeface="+mn-lt"/>
                      </a:endParaRP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Verteilungsfall liegt vor (Grund für verneinte oder gekürzte Zulage: 2)</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Beamter (Grund für verneinte oder gekürzte Zulage: 3; Beamter „Ja“)</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Anbieterwechsel (Grund für verneinte oder gekürzte Zulage: 7 und 8)</a:t>
                      </a:r>
                    </a:p>
                    <a:p>
                      <a:pPr marL="445770" marR="0" lvl="3" indent="-252095" algn="l" defTabSz="914400" rtl="0" eaLnBrk="0" fontAlgn="base" latinLnBrk="0" hangingPunct="0">
                        <a:lnSpc>
                          <a:spcPct val="100000"/>
                        </a:lnSpc>
                        <a:spcBef>
                          <a:spcPct val="0"/>
                        </a:spcBef>
                        <a:spcAft>
                          <a:spcPct val="0"/>
                        </a:spcAft>
                        <a:buClr>
                          <a:srgbClr val="006192"/>
                        </a:buClr>
                        <a:buSzTx/>
                        <a:buFontTx/>
                        <a:buChar char="-"/>
                        <a:tabLst/>
                      </a:pPr>
                      <a:r>
                        <a:rPr kumimoji="0" lang="de-DE" altLang="de-DE" sz="900" u="none" strike="noStrike" cap="none" normalizeH="0" baseline="0" dirty="0">
                          <a:ln>
                            <a:noFill/>
                          </a:ln>
                          <a:solidFill>
                            <a:srgbClr val="002060"/>
                          </a:solidFill>
                          <a:effectLst/>
                          <a:latin typeface="+mn-lt"/>
                        </a:rPr>
                        <a:t>Sonstiges (Grund für verneinte oder gekürzte Zulage: 4-6 und 9-14)</a:t>
                      </a:r>
                    </a:p>
                    <a:p>
                      <a:pPr marL="446088" marR="0" lvl="3" indent="-252413" algn="l" defTabSz="914400" rtl="0" eaLnBrk="0" fontAlgn="base" latinLnBrk="0" hangingPunct="0">
                        <a:lnSpc>
                          <a:spcPct val="100000"/>
                        </a:lnSpc>
                        <a:spcBef>
                          <a:spcPct val="0"/>
                        </a:spcBef>
                        <a:spcAft>
                          <a:spcPct val="0"/>
                        </a:spcAft>
                        <a:buClr>
                          <a:schemeClr val="tx1"/>
                        </a:buClr>
                        <a:buSzTx/>
                        <a:buFontTx/>
                        <a:buChar char="-"/>
                        <a:tabLst/>
                      </a:pPr>
                      <a:endParaRPr kumimoji="0" lang="de-DE" altLang="de-DE" sz="900" b="0" i="0" u="none" strike="noStrike" cap="none" normalizeH="0" baseline="0" dirty="0">
                        <a:ln>
                          <a:noFill/>
                        </a:ln>
                        <a:solidFill>
                          <a:srgbClr val="002060"/>
                        </a:solidFill>
                        <a:effectLst/>
                        <a:latin typeface="+mn-lt"/>
                      </a:endParaRPr>
                    </a:p>
                  </a:txBody>
                  <a:tcPr marL="90000" marR="90000" marT="46755" marB="46755"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787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3.1: </a:t>
            </a:r>
            <a:r>
              <a:rPr lang="de-DE">
                <a:solidFill>
                  <a:srgbClr val="002060"/>
                </a:solidFill>
                <a:latin typeface="Allianz Neo PPT"/>
              </a:rPr>
              <a:t>Zulagenrückforderung</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8" name="Group 58"/>
          <p:cNvGraphicFramePr>
            <a:graphicFrameLocks noGrp="1"/>
          </p:cNvGraphicFramePr>
          <p:nvPr>
            <p:extLst>
              <p:ext uri="{D42A27DB-BD31-4B8C-83A1-F6EECF244321}">
                <p14:modId xmlns:p14="http://schemas.microsoft.com/office/powerpoint/2010/main" val="1969283597"/>
              </p:ext>
            </p:extLst>
          </p:nvPr>
        </p:nvGraphicFramePr>
        <p:xfrm>
          <a:off x="539999" y="1657641"/>
          <a:ext cx="9939742" cy="2429251"/>
        </p:xfrm>
        <a:graphic>
          <a:graphicData uri="http://schemas.openxmlformats.org/drawingml/2006/table">
            <a:tbl>
              <a:tblPr/>
              <a:tblGrid>
                <a:gridCol w="2429715">
                  <a:extLst>
                    <a:ext uri="{9D8B030D-6E8A-4147-A177-3AD203B41FA5}">
                      <a16:colId xmlns:a16="http://schemas.microsoft.com/office/drawing/2014/main" val="20000"/>
                    </a:ext>
                  </a:extLst>
                </a:gridCol>
                <a:gridCol w="751002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 So gehen Sie vor</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6925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Kunde hat eine Zulagenrückforderung erhalten.</a:t>
                      </a:r>
                      <a:r>
                        <a:rPr kumimoji="0" lang="de-DE" altLang="de-DE" sz="900" u="none" strike="noStrike" cap="none" normalizeH="0" baseline="30000">
                          <a:ln>
                            <a:noFill/>
                          </a:ln>
                          <a:solidFill>
                            <a:srgbClr val="002060"/>
                          </a:solidFill>
                          <a:effectLst/>
                          <a:latin typeface="+mn-lt"/>
                        </a:rPr>
                        <a:t>1</a:t>
                      </a: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u="none" strike="noStrike" cap="none" normalizeH="0" baseline="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Diese Kennzeichnung wird gesetzt, wenn AZL einen Datensatz über eine Rückforderung von der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zu einem Vertrag erhält.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u="none" strike="noStrike" cap="none" normalizeH="0" baseline="0">
                          <a:ln>
                            <a:noFill/>
                          </a:ln>
                          <a:solidFill>
                            <a:srgbClr val="002060"/>
                          </a:solidFill>
                          <a:effectLst/>
                          <a:latin typeface="+mn-lt"/>
                        </a:rPr>
                        <a:t>Eine Information an den Kunden </a:t>
                      </a:r>
                      <a:r>
                        <a:rPr kumimoji="0" lang="de-DE" altLang="de-DE" sz="900" b="1" u="none" strike="noStrike" cap="none" normalizeH="0" baseline="0">
                          <a:ln>
                            <a:noFill/>
                          </a:ln>
                          <a:solidFill>
                            <a:srgbClr val="002060"/>
                          </a:solidFill>
                          <a:effectLst/>
                          <a:latin typeface="+mn-lt"/>
                        </a:rPr>
                        <a:t>erfolgt nicht in allen Fällen.</a:t>
                      </a:r>
                      <a:r>
                        <a:rPr kumimoji="0" lang="de-DE" altLang="de-DE" sz="900" u="none" strike="noStrike" cap="none" normalizeH="0" baseline="0">
                          <a:ln>
                            <a:noFill/>
                          </a:ln>
                          <a:solidFill>
                            <a:srgbClr val="002060"/>
                          </a:solidFill>
                          <a:effectLst/>
                          <a:latin typeface="+mn-lt"/>
                        </a:rPr>
                        <a:t>²</a:t>
                      </a:r>
                      <a:endParaRPr kumimoji="0" lang="en-US" altLang="de-DE" sz="900" b="1" i="0" u="none" strike="noStrike" cap="none" normalizeH="0" baseline="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827088" indent="-304800" algn="l" defTabSz="914400" rtl="0" eaLnBrk="0" latinLnBrk="0" hangingPunct="0">
                        <a:defRPr sz="1600" kern="1200">
                          <a:solidFill>
                            <a:schemeClr val="tx1"/>
                          </a:solidFill>
                          <a:latin typeface="Arial" charset="0"/>
                        </a:defRPr>
                      </a:lvl2pPr>
                      <a:lvl3pPr marL="1006475"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Überprüfung der Zulagenrückforderung</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Beachten Sie hierbei, dass erst die </a:t>
                      </a:r>
                      <a:r>
                        <a:rPr kumimoji="0" lang="de-DE" altLang="de-DE" sz="900" b="1" u="none" strike="noStrike" cap="none" normalizeH="0" baseline="0" dirty="0">
                          <a:ln>
                            <a:noFill/>
                          </a:ln>
                          <a:solidFill>
                            <a:srgbClr val="002060"/>
                          </a:solidFill>
                          <a:effectLst/>
                          <a:latin typeface="+mn-lt"/>
                        </a:rPr>
                        <a:t>§92 EStG-Bescheinigung </a:t>
                      </a:r>
                      <a:r>
                        <a:rPr kumimoji="0" lang="de-DE" altLang="de-DE" sz="900" u="none" strike="noStrike" cap="none" normalizeH="0" baseline="0" dirty="0">
                          <a:ln>
                            <a:noFill/>
                          </a:ln>
                          <a:solidFill>
                            <a:srgbClr val="002060"/>
                          </a:solidFill>
                          <a:effectLst/>
                          <a:latin typeface="+mn-lt"/>
                        </a:rPr>
                        <a:t>den </a:t>
                      </a:r>
                      <a:r>
                        <a:rPr kumimoji="0" lang="de-DE" altLang="de-DE" sz="900" b="1" u="none" strike="noStrike" cap="none" normalizeH="0" baseline="0" dirty="0">
                          <a:ln>
                            <a:noFill/>
                          </a:ln>
                          <a:solidFill>
                            <a:srgbClr val="002060"/>
                          </a:solidFill>
                          <a:effectLst/>
                          <a:latin typeface="+mn-lt"/>
                        </a:rPr>
                        <a:t>finalen Stand der Zulagenbewilligung </a:t>
                      </a:r>
                      <a:r>
                        <a:rPr kumimoji="0" lang="de-DE" altLang="de-DE" sz="900" u="none" strike="noStrike" cap="none" normalizeH="0" baseline="0" dirty="0">
                          <a:ln>
                            <a:noFill/>
                          </a:ln>
                          <a:solidFill>
                            <a:srgbClr val="002060"/>
                          </a:solidFill>
                          <a:effectLst/>
                          <a:latin typeface="+mn-lt"/>
                        </a:rPr>
                        <a:t>darstellt und auch </a:t>
                      </a:r>
                      <a:r>
                        <a:rPr kumimoji="0" lang="de-DE" altLang="de-DE" sz="900" b="1" u="none" strike="noStrike" cap="none" normalizeH="0" baseline="0" dirty="0">
                          <a:ln>
                            <a:noFill/>
                          </a:ln>
                          <a:solidFill>
                            <a:srgbClr val="002060"/>
                          </a:solidFill>
                          <a:effectLst/>
                          <a:latin typeface="+mn-lt"/>
                        </a:rPr>
                        <a:t>den Grund für die Zulagenrückforderung </a:t>
                      </a:r>
                      <a:r>
                        <a:rPr kumimoji="0" lang="de-DE" altLang="de-DE" sz="900" u="none" strike="noStrike" cap="none" normalizeH="0" baseline="0" dirty="0">
                          <a:ln>
                            <a:noFill/>
                          </a:ln>
                          <a:solidFill>
                            <a:srgbClr val="002060"/>
                          </a:solidFill>
                          <a:effectLst/>
                          <a:latin typeface="+mn-lt"/>
                        </a:rPr>
                        <a:t>enthält. Sowohl, wenn der Kunde einen Brief erhalten hat, als auch wenn nur eine technische Durchführung der Rückforderung vorliegt. Nutzen Sie diese Bescheinigung als Grundlage in der Beratung.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Prüfen Sie, auf welches Beitragsjahr sich die Rückforderung bezieht.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Ist der Grund der Zulagenrückforderung nicht korrekt oder nicht ersichtlich, kann ein Festsetzungsverfahren</a:t>
                      </a:r>
                      <a:r>
                        <a:rPr kumimoji="0" lang="de-DE" altLang="de-DE" sz="900" u="none" strike="noStrike" cap="none" normalizeH="0" baseline="30000" dirty="0">
                          <a:ln>
                            <a:noFill/>
                          </a:ln>
                          <a:solidFill>
                            <a:srgbClr val="002060"/>
                          </a:solidFill>
                          <a:effectLst/>
                          <a:latin typeface="+mn-lt"/>
                        </a:rPr>
                        <a:t>3</a:t>
                      </a:r>
                      <a:r>
                        <a:rPr kumimoji="0" lang="de-DE" altLang="de-DE" sz="900" u="none" strike="noStrike" cap="none" normalizeH="0" baseline="0" dirty="0">
                          <a:ln>
                            <a:noFill/>
                          </a:ln>
                          <a:solidFill>
                            <a:srgbClr val="002060"/>
                          </a:solidFill>
                          <a:effectLst/>
                          <a:latin typeface="+mn-lt"/>
                        </a:rPr>
                        <a:t> innerhalb von einem Jahr nach Zustellung der §92 EStG-Bescheinigung in die Wege geleitet werden.</a:t>
                      </a: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Mindesteigenbeitrag berechnen </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Aktuellen Mindesteigenbeitrag überprüfen, um Rückforderungen in Zukunft zu vermeiden.</a:t>
                      </a:r>
                    </a:p>
                    <a:p>
                      <a:pPr marL="485775" marR="0" lvl="1" indent="-123825"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Sprechen Sie Ihren Kunden gleich auf eine Erhöhung auf den Höchstbeitrag oder den Einschluss von Dynamik an.</a:t>
                      </a: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Neue Daten melden.</a:t>
                      </a:r>
                      <a:endParaRPr kumimoji="0" lang="de-DE" altLang="de-DE" sz="900" b="0" i="0" u="none" strike="noStrike" cap="none" normalizeH="0" baseline="0" dirty="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9" name="Gruppieren 8"/>
          <p:cNvGrpSpPr/>
          <p:nvPr/>
        </p:nvGrpSpPr>
        <p:grpSpPr>
          <a:xfrm>
            <a:off x="533073" y="4331072"/>
            <a:ext cx="9946667" cy="720080"/>
            <a:chOff x="533073" y="4741836"/>
            <a:chExt cx="8130799" cy="720080"/>
          </a:xfrm>
        </p:grpSpPr>
        <p:sp>
          <p:nvSpPr>
            <p:cNvPr id="10" name="Rechteck 9"/>
            <p:cNvSpPr/>
            <p:nvPr/>
          </p:nvSpPr>
          <p:spPr>
            <a:xfrm>
              <a:off x="533073" y="4741836"/>
              <a:ext cx="8130799"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4572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0000"/>
                  </a:solidFill>
                </a:rPr>
                <a:t> </a:t>
              </a:r>
              <a:r>
                <a:rPr kumimoji="0" lang="de-DE" altLang="de-DE" sz="900" b="1" i="0" u="none" strike="noStrike" kern="0" cap="none" spc="0" normalizeH="0" baseline="0" noProof="0" dirty="0">
                  <a:ln>
                    <a:noFill/>
                  </a:ln>
                  <a:solidFill>
                    <a:srgbClr val="000000"/>
                  </a:solidFill>
                  <a:effectLst/>
                  <a:uLnTx/>
                  <a:uFillTx/>
                </a:rPr>
                <a:t> </a:t>
              </a: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Beitragsänderungen </a:t>
              </a:r>
              <a:r>
                <a:rPr lang="de-DE" altLang="de-DE" sz="900" kern="0" dirty="0">
                  <a:solidFill>
                    <a:srgbClr val="002060"/>
                  </a:solidFill>
                </a:rPr>
                <a:t>können im Maklerportal über </a:t>
              </a:r>
              <a:r>
                <a:rPr lang="de-DE" altLang="de-DE" sz="800" dirty="0">
                  <a:solidFill>
                    <a:srgbClr val="002060"/>
                  </a:solidFill>
                  <a:cs typeface="Arial"/>
                </a:rPr>
                <a:t>das Bestandsmanagement </a:t>
              </a:r>
              <a:r>
                <a:rPr lang="de-DE" altLang="de-DE" sz="900" kern="0" dirty="0">
                  <a:solidFill>
                    <a:srgbClr val="002060"/>
                  </a:solidFill>
                </a:rPr>
                <a:t>, </a:t>
              </a:r>
              <a:r>
                <a:rPr kumimoji="0" lang="de-DE" altLang="de-DE" sz="900" b="0" i="0" u="none" strike="noStrike" kern="0" cap="none" spc="0" normalizeH="0" baseline="0" noProof="0" dirty="0">
                  <a:ln>
                    <a:noFill/>
                  </a:ln>
                  <a:solidFill>
                    <a:srgbClr val="002060"/>
                  </a:solidFill>
                  <a:effectLst/>
                  <a:uLnTx/>
                  <a:uFillTx/>
                </a:rPr>
                <a:t>mit dem Formular für Vertragsänderungen oder formlos vorgenommen werden. Z</a:t>
              </a:r>
              <a:r>
                <a:rPr kumimoji="0" lang="de-DE" sz="900" b="0" i="0" u="none" strike="noStrike" kern="0" cap="none" spc="0" normalizeH="0" baseline="0" noProof="0" dirty="0">
                  <a:ln>
                    <a:noFill/>
                  </a:ln>
                  <a:solidFill>
                    <a:srgbClr val="002060"/>
                  </a:solidFill>
                  <a:effectLst/>
                  <a:uLnTx/>
                  <a:uFillTx/>
                  <a:ea typeface="+mn-lt"/>
                  <a:cs typeface="+mn-lt"/>
                </a:rPr>
                <a:t>u</a:t>
              </a:r>
              <a:br>
                <a:rPr kumimoji="0" lang="de-DE" sz="900" b="0" i="0" u="none" strike="noStrike" kern="0" cap="none" spc="0" normalizeH="0" baseline="0" noProof="0" dirty="0">
                  <a:ln>
                    <a:noFill/>
                  </a:ln>
                  <a:solidFill>
                    <a:srgbClr val="002060"/>
                  </a:solidFill>
                  <a:effectLst/>
                  <a:uLnTx/>
                  <a:uFillTx/>
                  <a:ea typeface="+mn-lt"/>
                  <a:cs typeface="+mn-lt"/>
                </a:rPr>
              </a:br>
              <a:r>
                <a:rPr kumimoji="0" lang="de-DE" sz="900" b="0" i="0" u="none" strike="noStrike" kern="0" cap="none" spc="0" normalizeH="0" baseline="0" noProof="0" dirty="0">
                  <a:ln>
                    <a:noFill/>
                  </a:ln>
                  <a:solidFill>
                    <a:srgbClr val="002060"/>
                  </a:solidFill>
                  <a:effectLst/>
                  <a:uLnTx/>
                  <a:uFillTx/>
                  <a:ea typeface="+mn-lt"/>
                  <a:cs typeface="+mn-lt"/>
                </a:rPr>
                <a:t>  aktualisierende Zulagendaten bitte</a:t>
              </a:r>
              <a:r>
                <a:rPr lang="de-DE" sz="900" kern="0" dirty="0">
                  <a:solidFill>
                    <a:srgbClr val="002060"/>
                  </a:solidFill>
                  <a:ea typeface="+mn-lt"/>
                  <a:cs typeface="+mn-lt"/>
                </a:rPr>
                <a:t> über die Checkliste </a:t>
              </a:r>
              <a:r>
                <a:rPr kumimoji="0" lang="de-DE" sz="900" b="0" i="0" u="none" strike="noStrike" kern="0" cap="none" spc="0" normalizeH="0" baseline="0" noProof="0" dirty="0">
                  <a:ln>
                    <a:noFill/>
                  </a:ln>
                  <a:solidFill>
                    <a:srgbClr val="002060"/>
                  </a:solidFill>
                  <a:effectLst/>
                  <a:uLnTx/>
                  <a:uFillTx/>
                  <a:ea typeface="+mn-lt"/>
                  <a:cs typeface="+mn-lt"/>
                </a:rPr>
                <a:t>an das LSZ (Logistik-Service-Zentrum, ehemals</a:t>
              </a:r>
              <a:r>
                <a:rPr lang="de-DE" sz="900" kern="0" dirty="0">
                  <a:solidFill>
                    <a:srgbClr val="002060"/>
                  </a:solidFill>
                  <a:ea typeface="+mn-lt"/>
                  <a:cs typeface="+mn-lt"/>
                </a:rPr>
                <a:t> </a:t>
              </a:r>
              <a:r>
                <a:rPr kumimoji="0" lang="de-DE" sz="900" b="0" i="0" u="none" strike="noStrike" kern="0" cap="none" spc="0" normalizeH="0" baseline="0" noProof="0" dirty="0">
                  <a:ln>
                    <a:noFill/>
                  </a:ln>
                  <a:solidFill>
                    <a:srgbClr val="002060"/>
                  </a:solidFill>
                  <a:effectLst/>
                  <a:uLnTx/>
                  <a:uFillTx/>
                  <a:ea typeface="+mn-lt"/>
                  <a:cs typeface="+mn-lt"/>
                </a:rPr>
                <a:t>PEZ Leben) senden</a:t>
              </a:r>
              <a:r>
                <a:rPr kumimoji="0" lang="de-DE" altLang="de-DE" sz="900" b="0" i="0" u="none" strike="noStrike" kern="0" cap="none" spc="0" normalizeH="0" baseline="0" noProof="0" dirty="0">
                  <a:ln>
                    <a:noFill/>
                  </a:ln>
                  <a:solidFill>
                    <a:srgbClr val="002060"/>
                  </a:solidFill>
                  <a:effectLst/>
                  <a:uLnTx/>
                  <a:uFillTx/>
                </a:rPr>
                <a:t>.</a:t>
              </a:r>
              <a:r>
                <a:rPr kumimoji="0" lang="de-DE" altLang="de-DE" sz="900" b="0" i="0" u="none" strike="noStrike" kern="0" cap="none" spc="0" normalizeH="0" baseline="30000" noProof="0" dirty="0">
                  <a:ln>
                    <a:noFill/>
                  </a:ln>
                  <a:solidFill>
                    <a:srgbClr val="002060"/>
                  </a:solidFill>
                  <a:effectLst/>
                  <a:uLnTx/>
                  <a:uFillTx/>
                </a:rPr>
                <a:t>4</a:t>
              </a:r>
              <a:r>
                <a:rPr lang="de-DE" altLang="de-DE" sz="900" kern="0" dirty="0">
                  <a:solidFill>
                    <a:srgbClr val="002060"/>
                  </a:solidFill>
                </a:rPr>
                <a:t> </a:t>
              </a:r>
              <a:endParaRPr kumimoji="0" lang="de-DE" altLang="de-DE" sz="900" b="0" i="0" u="none" strike="noStrike" kern="0" cap="none" spc="0" normalizeH="0" baseline="0" noProof="0" dirty="0">
                <a:ln>
                  <a:noFill/>
                </a:ln>
                <a:solidFill>
                  <a:srgbClr val="002060"/>
                </a:solidFill>
                <a:effectLst/>
                <a:uLnTx/>
                <a:uFillTx/>
              </a:endParaRPr>
            </a:p>
          </p:txBody>
        </p:sp>
        <p:sp>
          <p:nvSpPr>
            <p:cNvPr id="14" name="Right Arrow Callout 27"/>
            <p:cNvSpPr/>
            <p:nvPr/>
          </p:nvSpPr>
          <p:spPr>
            <a:xfrm>
              <a:off x="533073" y="4741836"/>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mn-ea"/>
                <a:cs typeface="+mn-cs"/>
              </a:endParaRPr>
            </a:p>
          </p:txBody>
        </p:sp>
      </p:grpSp>
      <p:sp>
        <p:nvSpPr>
          <p:cNvPr id="15" name="Text Box 12"/>
          <p:cNvSpPr txBox="1">
            <a:spLocks noChangeArrowheads="1"/>
          </p:cNvSpPr>
          <p:nvPr/>
        </p:nvSpPr>
        <p:spPr bwMode="gray">
          <a:xfrm>
            <a:off x="468000" y="5472320"/>
            <a:ext cx="8531225" cy="7300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t">
            <a:spAutoFit/>
          </a:bodyPr>
          <a:lstStyle>
            <a:lvl1pPr marL="342900" indent="-342900" eaLnBrk="0" hangingPunct="0">
              <a:spcAft>
                <a:spcPct val="30000"/>
              </a:spcAft>
              <a:defRPr sz="2000">
                <a:solidFill>
                  <a:schemeClr val="accent1"/>
                </a:solidFill>
                <a:latin typeface="Arial" charset="0"/>
              </a:defRPr>
            </a:lvl1pPr>
            <a:lvl2pPr marL="800100" indent="-342900" eaLnBrk="0" hangingPunct="0">
              <a:spcAft>
                <a:spcPct val="30000"/>
              </a:spcAft>
              <a:buFont typeface="Wingdings" pitchFamily="2" charset="2"/>
              <a:defRPr>
                <a:solidFill>
                  <a:schemeClr val="tx1"/>
                </a:solidFill>
                <a:latin typeface="Arial" charset="0"/>
              </a:defRPr>
            </a:lvl2pPr>
            <a:lvl3pPr marL="1257300" indent="-342900" eaLnBrk="0" hangingPunct="0">
              <a:spcAft>
                <a:spcPct val="30000"/>
              </a:spcAft>
              <a:buClr>
                <a:schemeClr val="accent1"/>
              </a:buClr>
              <a:buFont typeface="Wingdings" pitchFamily="2" charset="2"/>
              <a:buChar char="§"/>
              <a:defRPr>
                <a:solidFill>
                  <a:schemeClr val="tx1"/>
                </a:solidFill>
                <a:latin typeface="Arial" charset="0"/>
              </a:defRPr>
            </a:lvl3pPr>
            <a:lvl4pPr marL="1714500" indent="-342900" eaLnBrk="0" hangingPunct="0">
              <a:spcAft>
                <a:spcPct val="30000"/>
              </a:spcAft>
              <a:buClr>
                <a:schemeClr val="tx1"/>
              </a:buClr>
              <a:buChar char="-"/>
              <a:defRPr>
                <a:solidFill>
                  <a:schemeClr val="tx1"/>
                </a:solidFill>
                <a:latin typeface="Arial" charset="0"/>
              </a:defRPr>
            </a:lvl4pPr>
            <a:lvl5pPr marL="2171700" indent="-342900" eaLnBrk="0" hangingPunct="0">
              <a:spcAft>
                <a:spcPct val="30000"/>
              </a:spcAft>
              <a:buClr>
                <a:schemeClr val="tx1"/>
              </a:buClr>
              <a:buChar char="-"/>
              <a:defRPr>
                <a:solidFill>
                  <a:schemeClr val="tx1"/>
                </a:solidFill>
                <a:latin typeface="Arial" charset="0"/>
              </a:defRPr>
            </a:lvl5pPr>
            <a:lvl6pPr marL="2628900" indent="-342900" eaLnBrk="0" fontAlgn="base" hangingPunct="0">
              <a:spcBef>
                <a:spcPct val="0"/>
              </a:spcBef>
              <a:spcAft>
                <a:spcPct val="30000"/>
              </a:spcAft>
              <a:buClr>
                <a:schemeClr val="tx1"/>
              </a:buClr>
              <a:buChar char="-"/>
              <a:defRPr>
                <a:solidFill>
                  <a:schemeClr val="tx1"/>
                </a:solidFill>
                <a:latin typeface="Arial" charset="0"/>
              </a:defRPr>
            </a:lvl6pPr>
            <a:lvl7pPr marL="3086100" indent="-342900" eaLnBrk="0" fontAlgn="base" hangingPunct="0">
              <a:spcBef>
                <a:spcPct val="0"/>
              </a:spcBef>
              <a:spcAft>
                <a:spcPct val="30000"/>
              </a:spcAft>
              <a:buClr>
                <a:schemeClr val="tx1"/>
              </a:buClr>
              <a:buChar char="-"/>
              <a:defRPr>
                <a:solidFill>
                  <a:schemeClr val="tx1"/>
                </a:solidFill>
                <a:latin typeface="Arial" charset="0"/>
              </a:defRPr>
            </a:lvl7pPr>
            <a:lvl8pPr marL="3543300" indent="-342900" eaLnBrk="0" fontAlgn="base" hangingPunct="0">
              <a:spcBef>
                <a:spcPct val="0"/>
              </a:spcBef>
              <a:spcAft>
                <a:spcPct val="30000"/>
              </a:spcAft>
              <a:buClr>
                <a:schemeClr val="tx1"/>
              </a:buClr>
              <a:buChar char="-"/>
              <a:defRPr>
                <a:solidFill>
                  <a:schemeClr val="tx1"/>
                </a:solidFill>
                <a:latin typeface="Arial" charset="0"/>
              </a:defRPr>
            </a:lvl8pPr>
            <a:lvl9pPr marL="4000500" indent="-342900" eaLnBrk="0" fontAlgn="base" hangingPunct="0">
              <a:spcBef>
                <a:spcPct val="0"/>
              </a:spcBef>
              <a:spcAft>
                <a:spcPct val="30000"/>
              </a:spcAft>
              <a:buClr>
                <a:schemeClr val="tx1"/>
              </a:buClr>
              <a:buChar char="-"/>
              <a:defRPr>
                <a:solidFill>
                  <a:schemeClr val="tx1"/>
                </a:solidFill>
                <a:latin typeface="Arial" charset="0"/>
              </a:defRPr>
            </a:lvl9pPr>
          </a:lstStyle>
          <a:p>
            <a:pPr marL="0" indent="0"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In der </a:t>
            </a:r>
            <a:r>
              <a:rPr kumimoji="0" lang="de-DE" altLang="de-DE" sz="700" b="0" i="0" u="none" strike="noStrike" kern="0" cap="none" spc="0" normalizeH="0" baseline="0" noProof="0" dirty="0" err="1">
                <a:ln>
                  <a:noFill/>
                </a:ln>
                <a:solidFill>
                  <a:srgbClr val="002060"/>
                </a:solidFill>
                <a:effectLst/>
                <a:uLnTx/>
                <a:uFillTx/>
                <a:latin typeface="+mn-lt"/>
              </a:rPr>
              <a:t>Excelliste</a:t>
            </a:r>
            <a:r>
              <a:rPr kumimoji="0" lang="de-DE" altLang="de-DE" sz="700" b="0" i="0" u="none" strike="noStrike" kern="0" cap="none" spc="0" normalizeH="0" baseline="0" noProof="0" dirty="0">
                <a:ln>
                  <a:noFill/>
                </a:ln>
                <a:solidFill>
                  <a:srgbClr val="002060"/>
                </a:solidFill>
                <a:effectLst/>
                <a:uLnTx/>
                <a:uFillTx/>
                <a:latin typeface="+mn-lt"/>
              </a:rPr>
              <a:t> sind folgende Kunden gekennzeichnet: Kunden, zu denen die ZfA einen Datensatz über eine Rückforderung an AZL gesendet hat.</a:t>
            </a:r>
            <a:r>
              <a:rPr lang="de-DE" altLang="de-DE" sz="700" kern="0" dirty="0">
                <a:solidFill>
                  <a:srgbClr val="002060"/>
                </a:solidFill>
                <a:latin typeface="+mn-lt"/>
              </a:rPr>
              <a:t>  </a:t>
            </a:r>
            <a:r>
              <a:rPr lang="de-DE" altLang="de-DE" sz="700" kern="0" dirty="0">
                <a:latin typeface="+mn-lt"/>
              </a:rPr>
              <a:t/>
            </a:r>
            <a:br>
              <a:rPr lang="de-DE" altLang="de-DE" sz="700" kern="0" dirty="0">
                <a:latin typeface="+mn-lt"/>
              </a:rPr>
            </a:br>
            <a:r>
              <a:rPr lang="de-DE" altLang="de-DE" sz="700" kern="0" dirty="0">
                <a:solidFill>
                  <a:srgbClr val="002060"/>
                </a:solidFill>
                <a:latin typeface="+mn-lt"/>
              </a:rPr>
              <a:t> </a:t>
            </a:r>
            <a:r>
              <a:rPr kumimoji="0" lang="de-DE" altLang="de-DE" sz="700" b="0" i="0" u="none" strike="noStrike" kern="0" cap="none" spc="0" normalizeH="0" baseline="0" noProof="0" dirty="0">
                <a:ln>
                  <a:noFill/>
                </a:ln>
                <a:solidFill>
                  <a:srgbClr val="002060"/>
                </a:solidFill>
                <a:effectLst/>
                <a:uLnTx/>
                <a:uFillTx/>
                <a:latin typeface="+mn-lt"/>
              </a:rPr>
              <a:t> Rückforderung kann sich auf unterschiedliche Beitragsjahre beziehen.</a:t>
            </a:r>
          </a:p>
          <a:p>
            <a:pPr marL="342900" marR="0" lvl="0" indent="-342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n-lt"/>
              </a:rPr>
              <a:t>2 </a:t>
            </a:r>
            <a:r>
              <a:rPr kumimoji="0" lang="de-DE" altLang="de-DE" sz="700" b="0" i="0" u="none" strike="noStrike" kern="0" cap="none" spc="0" normalizeH="0" baseline="0" noProof="0" dirty="0">
                <a:ln>
                  <a:noFill/>
                </a:ln>
                <a:solidFill>
                  <a:srgbClr val="002060"/>
                </a:solidFill>
                <a:effectLst/>
                <a:uLnTx/>
                <a:uFillTx/>
                <a:latin typeface="+mn-lt"/>
              </a:rPr>
              <a:t>Allianz Leben versendet einen Brief, wenn ursprünglich eine Zulage </a:t>
            </a:r>
            <a:r>
              <a:rPr lang="de-DE" altLang="de-DE" sz="700" kern="0" dirty="0">
                <a:solidFill>
                  <a:srgbClr val="002060"/>
                </a:solidFill>
                <a:latin typeface="+mn-lt"/>
              </a:rPr>
              <a:t>von</a:t>
            </a:r>
            <a:r>
              <a:rPr kumimoji="0" lang="de-DE" altLang="de-DE" sz="700" b="0" i="0" u="none" strike="noStrike" kern="0" cap="none" spc="0" normalizeH="0" baseline="0" noProof="0" dirty="0">
                <a:ln>
                  <a:noFill/>
                </a:ln>
                <a:solidFill>
                  <a:srgbClr val="002060"/>
                </a:solidFill>
                <a:effectLst/>
                <a:uLnTx/>
                <a:uFillTx/>
                <a:latin typeface="+mn-lt"/>
              </a:rPr>
              <a:t> 10-140 € eingegangen ist und diese zurückgefordert wurde.</a:t>
            </a:r>
            <a:endParaRPr lang="de-DE" altLang="de-DE" sz="700" b="0" i="0" u="none" strike="noStrike" kern="0" cap="none" spc="0" normalizeH="0" baseline="0" noProof="0" dirty="0">
              <a:ln>
                <a:noFill/>
              </a:ln>
              <a:solidFill>
                <a:srgbClr val="002060"/>
              </a:solidFill>
              <a:effectLst/>
              <a:uLnTx/>
              <a:uFillTx/>
              <a:latin typeface="+mn-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3 </a:t>
            </a:r>
            <a:r>
              <a:rPr kumimoji="0" lang="de-DE" altLang="de-DE" sz="700" b="0" i="0" u="none" strike="noStrike" kern="0" cap="none" spc="0" normalizeH="0" baseline="0" noProof="0" dirty="0">
                <a:ln>
                  <a:noFill/>
                </a:ln>
                <a:solidFill>
                  <a:srgbClr val="002060"/>
                </a:solidFill>
                <a:effectLst/>
                <a:uLnTx/>
                <a:uFillTx/>
                <a:latin typeface="+mn-lt"/>
              </a:rPr>
              <a:t>Zum Festsetzungsverfahren siehe Backup.</a:t>
            </a:r>
            <a:r>
              <a:rPr lang="de-DE" altLang="de-DE" sz="700" kern="0" dirty="0">
                <a:solidFill>
                  <a:srgbClr val="002060"/>
                </a:solidFill>
                <a:latin typeface="+mn-lt"/>
              </a:rPr>
              <a:t> </a:t>
            </a:r>
            <a:endParaRPr lang="de-DE" altLang="de-DE" sz="700" b="0" i="0" u="none" strike="noStrike" kern="0" cap="none" spc="0" normalizeH="0" baseline="0" noProof="0" dirty="0">
              <a:ln>
                <a:noFill/>
              </a:ln>
              <a:solidFill>
                <a:srgbClr val="002060"/>
              </a:solidFill>
              <a:effectLst/>
              <a:uLnTx/>
              <a:uFillTx/>
              <a:latin typeface="+mj-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4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Mailanschrift:</a:t>
            </a:r>
            <a:r>
              <a:rPr lang="de-DE" altLang="de-DE" sz="700" kern="0" dirty="0">
                <a:solidFill>
                  <a:srgbClr val="002060"/>
                </a:solidFill>
                <a:latin typeface="+mj-lt"/>
              </a:rPr>
              <a:t> Lebensversicherung@allianz.de oder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411420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Verteilungsfall</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11" name="Group 58"/>
          <p:cNvGraphicFramePr>
            <a:graphicFrameLocks noGrp="1"/>
          </p:cNvGraphicFramePr>
          <p:nvPr>
            <p:extLst>
              <p:ext uri="{D42A27DB-BD31-4B8C-83A1-F6EECF244321}">
                <p14:modId xmlns:p14="http://schemas.microsoft.com/office/powerpoint/2010/main" val="4051203480"/>
              </p:ext>
            </p:extLst>
          </p:nvPr>
        </p:nvGraphicFramePr>
        <p:xfrm>
          <a:off x="539999" y="1716912"/>
          <a:ext cx="9939742" cy="2429251"/>
        </p:xfrm>
        <a:graphic>
          <a:graphicData uri="http://schemas.openxmlformats.org/drawingml/2006/table">
            <a:tbl>
              <a:tblPr/>
              <a:tblGrid>
                <a:gridCol w="2429715">
                  <a:extLst>
                    <a:ext uri="{9D8B030D-6E8A-4147-A177-3AD203B41FA5}">
                      <a16:colId xmlns:a16="http://schemas.microsoft.com/office/drawing/2014/main" val="20000"/>
                    </a:ext>
                  </a:extLst>
                </a:gridCol>
                <a:gridCol w="751002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47" marB="46747"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6925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zum genannten Vertrag erhalten, da ein </a:t>
                      </a:r>
                      <a:r>
                        <a:rPr kumimoji="0" lang="de-DE" altLang="de-DE" sz="900" b="1" u="none" strike="noStrike" cap="none" normalizeH="0" baseline="0">
                          <a:ln>
                            <a:noFill/>
                          </a:ln>
                          <a:solidFill>
                            <a:srgbClr val="002060"/>
                          </a:solidFill>
                          <a:effectLst/>
                          <a:latin typeface="+mn-lt"/>
                        </a:rPr>
                        <a:t>Verteilungsfall</a:t>
                      </a:r>
                      <a:r>
                        <a:rPr kumimoji="0" lang="de-DE" altLang="de-DE" sz="900" u="none" strike="noStrike" cap="none" normalizeH="0" baseline="0">
                          <a:ln>
                            <a:noFill/>
                          </a:ln>
                          <a:solidFill>
                            <a:srgbClr val="002060"/>
                          </a:solidFill>
                          <a:effectLst/>
                          <a:latin typeface="+mn-lt"/>
                        </a:rPr>
                        <a:t> vorliegt. Es werden je Zulage max. zwei Verträge gefördert. </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Den Kunden können Sie im Feld „Grund für verneinte oder gekürzte Zulage“ über den Grund 2 selektieren.</a:t>
                      </a:r>
                      <a:endParaRPr kumimoji="0" lang="en-US" altLang="de-DE" sz="900" b="0" i="0" u="none" strike="noStrike" cap="none" normalizeH="0" baseline="0">
                        <a:ln>
                          <a:noFill/>
                        </a:ln>
                        <a:solidFill>
                          <a:srgbClr val="002060"/>
                        </a:solidFill>
                        <a:effectLst/>
                        <a:latin typeface="+mn-lt"/>
                      </a:endParaRP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827088" indent="-304800" algn="l" defTabSz="914400" rtl="0" eaLnBrk="0" latinLnBrk="0" hangingPunct="0">
                        <a:defRPr sz="1600" kern="1200">
                          <a:solidFill>
                            <a:schemeClr val="tx1"/>
                          </a:solidFill>
                          <a:latin typeface="Arial" charset="0"/>
                        </a:defRPr>
                      </a:lvl2pPr>
                      <a:lvl3pPr marL="1006475"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Tx/>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Vertragsüberprüfung</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Hat der Kunde zwei Verträge bei der Allianz?</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Hat der Kunde sonstige Riester-Verträge bei Mitbewerbern?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 typeface="Wingdings" pitchFamily="2" charset="2"/>
                        <a:buAutoNum type="arabicPeriod" startAt="2"/>
                        <a:tabLst/>
                      </a:pPr>
                      <a:r>
                        <a:rPr kumimoji="0" lang="de-DE" altLang="de-DE" sz="900" u="none" strike="noStrike" cap="none" normalizeH="0" baseline="0" dirty="0">
                          <a:ln>
                            <a:noFill/>
                          </a:ln>
                          <a:solidFill>
                            <a:srgbClr val="002060"/>
                          </a:solidFill>
                          <a:effectLst/>
                          <a:latin typeface="+mn-lt"/>
                        </a:rPr>
                        <a:t>Erhält der Kunde die </a:t>
                      </a:r>
                      <a:r>
                        <a:rPr kumimoji="0" lang="de-DE" altLang="de-DE" sz="900" b="1" u="none" strike="noStrike" cap="none" normalizeH="0" baseline="0" dirty="0">
                          <a:ln>
                            <a:noFill/>
                          </a:ln>
                          <a:solidFill>
                            <a:srgbClr val="002060"/>
                          </a:solidFill>
                          <a:effectLst/>
                          <a:latin typeface="+mn-lt"/>
                        </a:rPr>
                        <a:t>volle Zulage </a:t>
                      </a:r>
                      <a:r>
                        <a:rPr kumimoji="0" lang="de-DE" altLang="de-DE" sz="900" u="none" strike="noStrike" cap="none" normalizeH="0" baseline="0" dirty="0">
                          <a:ln>
                            <a:noFill/>
                          </a:ln>
                          <a:solidFill>
                            <a:srgbClr val="002060"/>
                          </a:solidFill>
                          <a:effectLst/>
                          <a:latin typeface="+mn-lt"/>
                        </a:rPr>
                        <a:t>in Summe?</a:t>
                      </a:r>
                    </a:p>
                    <a:p>
                      <a:pPr marL="827088" marR="0" lvl="1" indent="-3048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 Falls dies nicht der Fall ist, ggf. den Beitrag erhöhen.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b="1" u="none" strike="noStrike" cap="none" normalizeH="0" baseline="0" dirty="0">
                          <a:ln>
                            <a:noFill/>
                          </a:ln>
                          <a:solidFill>
                            <a:srgbClr val="002060"/>
                          </a:solidFill>
                          <a:effectLst/>
                          <a:latin typeface="+mn-lt"/>
                        </a:rPr>
                        <a:t>Optimale Vertragskonstellatio</a:t>
                      </a:r>
                      <a:r>
                        <a:rPr kumimoji="0" lang="de-DE" altLang="de-DE" sz="900" u="none" strike="noStrike" cap="none" normalizeH="0" baseline="0" dirty="0">
                          <a:ln>
                            <a:noFill/>
                          </a:ln>
                          <a:solidFill>
                            <a:srgbClr val="002060"/>
                          </a:solidFill>
                          <a:effectLst/>
                          <a:latin typeface="+mn-lt"/>
                        </a:rPr>
                        <a:t>n individuell mit Kunden </a:t>
                      </a:r>
                      <a:r>
                        <a:rPr kumimoji="0" lang="de-DE" altLang="de-DE" sz="900" b="1" u="none" strike="noStrike" cap="none" normalizeH="0" baseline="0" dirty="0">
                          <a:ln>
                            <a:noFill/>
                          </a:ln>
                          <a:solidFill>
                            <a:srgbClr val="002060"/>
                          </a:solidFill>
                          <a:effectLst/>
                          <a:latin typeface="+mn-lt"/>
                        </a:rPr>
                        <a:t>festlegen</a:t>
                      </a:r>
                      <a:r>
                        <a:rPr kumimoji="0" lang="de-DE" altLang="de-DE" sz="900" u="none" strike="noStrike" cap="none" normalizeH="0" baseline="0" dirty="0">
                          <a:ln>
                            <a:noFill/>
                          </a:ln>
                          <a:solidFill>
                            <a:srgbClr val="002060"/>
                          </a:solidFill>
                          <a:effectLst/>
                          <a:latin typeface="+mn-lt"/>
                        </a:rPr>
                        <a:t>.</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Tx/>
                        <a:buSzTx/>
                        <a:buFontTx/>
                        <a:buAutoNum type="arabicPeriod" startAt="3"/>
                        <a:tabLst/>
                      </a:pPr>
                      <a:r>
                        <a:rPr kumimoji="0" lang="de-DE" altLang="de-DE" sz="900" u="none" strike="noStrike" cap="none" normalizeH="0" baseline="0" dirty="0">
                          <a:ln>
                            <a:noFill/>
                          </a:ln>
                          <a:solidFill>
                            <a:srgbClr val="002060"/>
                          </a:solidFill>
                          <a:effectLst/>
                          <a:latin typeface="+mn-lt"/>
                        </a:rPr>
                        <a:t>Neue Daten melden. </a:t>
                      </a:r>
                    </a:p>
                  </a:txBody>
                  <a:tcPr marL="90000" marR="90000" marT="46747" marB="46747"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3" name="Gruppieren 12"/>
          <p:cNvGrpSpPr/>
          <p:nvPr/>
        </p:nvGrpSpPr>
        <p:grpSpPr>
          <a:xfrm>
            <a:off x="533073" y="4390343"/>
            <a:ext cx="9946667" cy="720080"/>
            <a:chOff x="533073" y="4741836"/>
            <a:chExt cx="8130799" cy="720080"/>
          </a:xfrm>
        </p:grpSpPr>
        <p:sp>
          <p:nvSpPr>
            <p:cNvPr id="16" name="Rechteck 15"/>
            <p:cNvSpPr/>
            <p:nvPr/>
          </p:nvSpPr>
          <p:spPr>
            <a:xfrm>
              <a:off x="533073" y="4741836"/>
              <a:ext cx="8130799"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 </a:t>
              </a:r>
              <a:r>
                <a:rPr kumimoji="0" lang="de-DE" altLang="de-DE" sz="900" b="1" i="0" u="none" strike="noStrike" kern="0" cap="none" spc="0" normalizeH="0" baseline="0" noProof="0" dirty="0">
                  <a:ln>
                    <a:noFill/>
                  </a:ln>
                  <a:solidFill>
                    <a:srgbClr val="002060"/>
                  </a:solidFill>
                  <a:effectLst/>
                  <a:uLnTx/>
                  <a:uFillTx/>
                </a:rPr>
                <a:t> </a:t>
              </a:r>
              <a:r>
                <a:rPr lang="de-DE" altLang="de-DE" sz="900" b="1" kern="0" dirty="0">
                  <a:solidFill>
                    <a:srgbClr val="002060"/>
                  </a:solidFill>
                </a:rPr>
                <a:t>Umsetzung</a:t>
              </a:r>
              <a:r>
                <a:rPr lang="de-DE" altLang="de-DE" sz="900" kern="0" dirty="0">
                  <a:solidFill>
                    <a:srgbClr val="002060"/>
                  </a:solidFill>
                </a:rPr>
                <a:t>: 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lang="de-DE" altLang="de-DE" sz="900" kern="0" baseline="30000" dirty="0">
                  <a:solidFill>
                    <a:srgbClr val="002060"/>
                  </a:solidFill>
                </a:rPr>
                <a:t>1</a:t>
              </a:r>
              <a:r>
                <a:rPr lang="de-DE" altLang="de-DE" sz="900" kern="0" dirty="0">
                  <a:solidFill>
                    <a:srgbClr val="002060"/>
                  </a:solidFill>
                </a:rPr>
                <a:t> </a:t>
              </a:r>
              <a:endParaRPr kumimoji="0" lang="de-DE" altLang="de-DE" sz="900" b="0" i="0" u="none" strike="noStrike" kern="0" cap="none" spc="0" normalizeH="0" baseline="0" noProof="0" dirty="0">
                <a:ln>
                  <a:noFill/>
                </a:ln>
                <a:solidFill>
                  <a:srgbClr val="002060"/>
                </a:solidFill>
                <a:effectLst/>
                <a:uLnTx/>
                <a:uFillTx/>
              </a:endParaRPr>
            </a:p>
          </p:txBody>
        </p:sp>
        <p:sp>
          <p:nvSpPr>
            <p:cNvPr id="17" name="Right Arrow Callout 27"/>
            <p:cNvSpPr/>
            <p:nvPr/>
          </p:nvSpPr>
          <p:spPr>
            <a:xfrm>
              <a:off x="533073" y="4741836"/>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1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Mailanschri</a:t>
            </a:r>
            <a:r>
              <a:rPr lang="de-DE" altLang="de-DE" sz="700" kern="0" dirty="0">
                <a:solidFill>
                  <a:srgbClr val="002060"/>
                </a:solidFill>
                <a:latin typeface="+mj-lt"/>
              </a:rPr>
              <a:t>ft: Lebensversicherung@allianz.de </a:t>
            </a:r>
            <a:r>
              <a:rPr lang="de-DE" altLang="de-DE" sz="700" kern="0" dirty="0" err="1">
                <a:solidFill>
                  <a:srgbClr val="002060"/>
                </a:solidFill>
                <a:latin typeface="+mj-lt"/>
              </a:rPr>
              <a:t>ode</a:t>
            </a:r>
            <a:r>
              <a:rPr kumimoji="0" lang="de-DE" altLang="de-DE" sz="700" b="0" i="0" u="none" strike="noStrike" kern="0" cap="none" spc="0" normalizeH="0" baseline="0" noProof="0" dirty="0">
                <a:ln>
                  <a:noFill/>
                </a:ln>
                <a:solidFill>
                  <a:srgbClr val="002060"/>
                </a:solidFill>
                <a:effectLst/>
                <a:uLnTx/>
                <a:uFillTx/>
                <a:latin typeface="+mj-lt"/>
              </a:rPr>
              <a:t>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kumimoji="0"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174608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Beamte</a:t>
            </a: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a:t>
            </a:r>
            <a:r>
              <a:rPr lang="de-DE" altLang="de-DE" sz="700" kern="0" dirty="0">
                <a:solidFill>
                  <a:srgbClr val="002060"/>
                </a:solidFill>
                <a:latin typeface="+mn-lt"/>
              </a:rPr>
              <a:t>t: Lebensversicherung@allianz.de </a:t>
            </a:r>
            <a:r>
              <a:rPr lang="de-DE" altLang="de-DE" sz="700" kern="0" dirty="0" err="1">
                <a:solidFill>
                  <a:srgbClr val="002060"/>
                </a:solidFill>
                <a:latin typeface="+mn-lt"/>
              </a:rPr>
              <a:t>od</a:t>
            </a:r>
            <a:r>
              <a:rPr kumimoji="0" lang="de-DE" altLang="de-DE" sz="700" b="0" i="0" u="none" strike="noStrike" kern="0" cap="none" spc="0" normalizeH="0" baseline="0" noProof="0" dirty="0">
                <a:ln>
                  <a:noFill/>
                </a:ln>
                <a:solidFill>
                  <a:srgbClr val="002060"/>
                </a:solidFill>
                <a:effectLst/>
                <a:uLnTx/>
                <a:uFillTx/>
                <a:latin typeface="+mn-lt"/>
              </a:rPr>
              <a:t>er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0" name="Group 98"/>
          <p:cNvGraphicFramePr>
            <a:graphicFrameLocks noGrp="1"/>
          </p:cNvGraphicFramePr>
          <p:nvPr>
            <p:extLst>
              <p:ext uri="{D42A27DB-BD31-4B8C-83A1-F6EECF244321}">
                <p14:modId xmlns:p14="http://schemas.microsoft.com/office/powerpoint/2010/main" val="336148953"/>
              </p:ext>
            </p:extLst>
          </p:nvPr>
        </p:nvGraphicFramePr>
        <p:xfrm>
          <a:off x="539998" y="1870308"/>
          <a:ext cx="9966638" cy="2433282"/>
        </p:xfrm>
        <a:graphic>
          <a:graphicData uri="http://schemas.openxmlformats.org/drawingml/2006/table">
            <a:tbl>
              <a:tblPr/>
              <a:tblGrid>
                <a:gridCol w="2436288">
                  <a:extLst>
                    <a:ext uri="{9D8B030D-6E8A-4147-A177-3AD203B41FA5}">
                      <a16:colId xmlns:a16="http://schemas.microsoft.com/office/drawing/2014/main" val="20000"/>
                    </a:ext>
                  </a:extLst>
                </a:gridCol>
                <a:gridCol w="7530350">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59" marB="46759"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59" marB="46759"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073282">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 da </a:t>
                      </a:r>
                      <a:r>
                        <a:rPr kumimoji="0" lang="de-DE" altLang="de-DE" sz="900" b="1" u="none" strike="noStrike" cap="none" normalizeH="0" baseline="0">
                          <a:ln>
                            <a:noFill/>
                          </a:ln>
                          <a:solidFill>
                            <a:srgbClr val="002060"/>
                          </a:solidFill>
                          <a:effectLst/>
                          <a:latin typeface="+mn-lt"/>
                        </a:rPr>
                        <a:t>keine Einkommensdaten vom Dienstherrn</a:t>
                      </a:r>
                      <a:r>
                        <a:rPr kumimoji="0" lang="de-DE" altLang="de-DE" sz="900" u="none" strike="noStrike" cap="none" normalizeH="0" baseline="0">
                          <a:ln>
                            <a:noFill/>
                          </a:ln>
                          <a:solidFill>
                            <a:srgbClr val="002060"/>
                          </a:solidFill>
                          <a:effectLst/>
                          <a:latin typeface="+mn-lt"/>
                        </a:rPr>
                        <a:t> vorliegen.</a:t>
                      </a:r>
                      <a:endParaRPr kumimoji="0" lang="de-DE" altLang="de-DE" sz="900" u="none" strike="noStrike" cap="none" normalizeH="0" baseline="3000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 </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Beachten Sie, dass die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erst in wenigen Fällen den Verneinungsgrund geliefert hat. Sorgen Sie daher vor und klären Sie direkt mit dem Kunden, ob die Einverständniserklärung bereits an den Dienstherrn gesandt wurde. Sonst kann es passieren, dass Fristen ablaufen.</a:t>
                      </a:r>
                      <a:endParaRPr kumimoji="0" lang="de-DE" altLang="de-DE" sz="400" b="0" i="0" u="none" strike="noStrike" cap="none" normalizeH="0" baseline="30000">
                        <a:ln>
                          <a:noFill/>
                        </a:ln>
                        <a:solidFill>
                          <a:srgbClr val="002060"/>
                        </a:solidFill>
                        <a:effectLst/>
                        <a:latin typeface="+mn-lt"/>
                      </a:endParaRPr>
                    </a:p>
                  </a:txBody>
                  <a:tcPr marL="90000" marR="90000" marT="46759" marB="46759"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306388"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Beamte müssen ihrem Dienstherrn eine </a:t>
                      </a:r>
                      <a:r>
                        <a:rPr kumimoji="0" lang="de-DE" altLang="de-DE" sz="900" b="1" u="none" strike="noStrike" cap="none" normalizeH="0" baseline="0" dirty="0">
                          <a:ln>
                            <a:noFill/>
                          </a:ln>
                          <a:solidFill>
                            <a:srgbClr val="002060"/>
                          </a:solidFill>
                          <a:effectLst/>
                          <a:latin typeface="+mn-lt"/>
                        </a:rPr>
                        <a:t>Einverständniserklärung</a:t>
                      </a:r>
                      <a:r>
                        <a:rPr kumimoji="0" lang="de-DE" altLang="de-DE" sz="900" u="none" strike="noStrike" cap="none" normalizeH="0" baseline="0" dirty="0">
                          <a:ln>
                            <a:noFill/>
                          </a:ln>
                          <a:solidFill>
                            <a:srgbClr val="002060"/>
                          </a:solidFill>
                          <a:effectLst/>
                          <a:latin typeface="+mn-lt"/>
                        </a:rPr>
                        <a:t> </a:t>
                      </a:r>
                      <a:r>
                        <a:rPr kumimoji="0" lang="de-DE" altLang="de-DE" sz="900" b="1" u="none" strike="noStrike" cap="none" normalizeH="0" baseline="0" dirty="0">
                          <a:ln>
                            <a:noFill/>
                          </a:ln>
                          <a:solidFill>
                            <a:srgbClr val="002060"/>
                          </a:solidFill>
                          <a:effectLst/>
                          <a:latin typeface="+mn-lt"/>
                        </a:rPr>
                        <a:t>zur Weitergabe von Einkommensdaten </a:t>
                      </a:r>
                      <a:r>
                        <a:rPr kumimoji="0" lang="de-DE" altLang="de-DE" sz="900" u="none" strike="noStrike" cap="none" normalizeH="0" baseline="0" dirty="0">
                          <a:ln>
                            <a:noFill/>
                          </a:ln>
                          <a:solidFill>
                            <a:srgbClr val="002060"/>
                          </a:solidFill>
                          <a:effectLst/>
                          <a:latin typeface="+mn-lt"/>
                        </a:rPr>
                        <a:t>an die </a:t>
                      </a:r>
                      <a:r>
                        <a:rPr kumimoji="0" lang="de-DE" altLang="de-DE" sz="900" b="1" u="none" strike="noStrike" cap="none" normalizeH="0" baseline="0" dirty="0" err="1">
                          <a:ln>
                            <a:noFill/>
                          </a:ln>
                          <a:solidFill>
                            <a:srgbClr val="002060"/>
                          </a:solidFill>
                          <a:effectLst/>
                          <a:latin typeface="+mn-lt"/>
                        </a:rPr>
                        <a:t>ZfA</a:t>
                      </a:r>
                      <a:r>
                        <a:rPr kumimoji="0" lang="de-DE" altLang="de-DE" sz="900" b="1" u="none" strike="noStrike" cap="none" normalizeH="0" baseline="0" dirty="0">
                          <a:ln>
                            <a:noFill/>
                          </a:ln>
                          <a:solidFill>
                            <a:srgbClr val="002060"/>
                          </a:solidFill>
                          <a:effectLst/>
                          <a:latin typeface="+mn-lt"/>
                        </a:rPr>
                        <a:t> (Zentrale Zulagenstelle für Altersvermögen) </a:t>
                      </a:r>
                      <a:r>
                        <a:rPr kumimoji="0" lang="de-DE" altLang="de-DE" sz="900" u="none" strike="noStrike" cap="none" normalizeH="0" baseline="0" dirty="0">
                          <a:ln>
                            <a:noFill/>
                          </a:ln>
                          <a:solidFill>
                            <a:srgbClr val="002060"/>
                          </a:solidFill>
                          <a:effectLst/>
                          <a:latin typeface="+mn-lt"/>
                        </a:rPr>
                        <a:t>erteilen.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Prüfen Sie daher stets, ob ihr </a:t>
                      </a:r>
                      <a:r>
                        <a:rPr kumimoji="0" lang="de-DE" altLang="de-DE" sz="900" b="1" u="none" strike="noStrike" cap="none" normalizeH="0" baseline="0" dirty="0">
                          <a:ln>
                            <a:noFill/>
                          </a:ln>
                          <a:solidFill>
                            <a:srgbClr val="002060"/>
                          </a:solidFill>
                          <a:effectLst/>
                          <a:latin typeface="+mn-lt"/>
                        </a:rPr>
                        <a:t>Kunde Beamte</a:t>
                      </a:r>
                      <a:r>
                        <a:rPr kumimoji="0" lang="de-DE" altLang="de-DE" sz="900" u="none" strike="noStrike" cap="none" normalizeH="0" baseline="0" dirty="0">
                          <a:ln>
                            <a:noFill/>
                          </a:ln>
                          <a:solidFill>
                            <a:srgbClr val="002060"/>
                          </a:solidFill>
                          <a:effectLst/>
                          <a:latin typeface="+mn-lt"/>
                        </a:rPr>
                        <a:t>r ist.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Ggf. Erinnerung oder ausgefüllte Einverständniserklärung an den Dienstherrn senden; ggf. beim Dienstherrn nachfragen, ob Einkommensdaten gemeldet wurden und ggf. unter welcher Zulagennummer.</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59" marB="46759"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4" name="Gruppieren 13"/>
          <p:cNvGrpSpPr/>
          <p:nvPr/>
        </p:nvGrpSpPr>
        <p:grpSpPr>
          <a:xfrm>
            <a:off x="533073" y="4454099"/>
            <a:ext cx="9973563" cy="720080"/>
            <a:chOff x="499004" y="2098308"/>
            <a:chExt cx="9787238" cy="720080"/>
          </a:xfrm>
        </p:grpSpPr>
        <p:sp>
          <p:nvSpPr>
            <p:cNvPr id="15" name="Rechteck 14"/>
            <p:cNvSpPr/>
            <p:nvPr/>
          </p:nvSpPr>
          <p:spPr>
            <a:xfrm>
              <a:off x="499004" y="2098308"/>
              <a:ext cx="9787238"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Erinnerung und/oder Einverständniserklärung an Dienstherrn </a:t>
              </a:r>
              <a:r>
                <a:rPr lang="de-DE" altLang="de-DE" sz="900" kern="0" dirty="0">
                  <a:solidFill>
                    <a:srgbClr val="002060"/>
                  </a:solidFill>
                </a:rPr>
                <a:t>senden (L----0410Z0). </a:t>
              </a:r>
            </a:p>
            <a:p>
              <a:pPr defTabSz="1219170">
                <a:buClr>
                  <a:srgbClr val="96DCFA"/>
                </a:buClr>
                <a:defRPr/>
              </a:pPr>
              <a:r>
                <a:rPr lang="de-DE" altLang="de-DE" sz="900" kern="0" dirty="0">
                  <a:solidFill>
                    <a:srgbClr val="002060"/>
                  </a:solidFill>
                </a:rPr>
                <a:t>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lang="de-DE" altLang="de-DE" sz="900" kern="0" baseline="30000" dirty="0">
                  <a:solidFill>
                    <a:srgbClr val="002060"/>
                  </a:solidFill>
                </a:rPr>
                <a:t>1</a:t>
              </a:r>
              <a:endParaRPr lang="de-DE" altLang="de-DE" sz="900" b="0" i="0" u="none" strike="noStrike" kern="0" cap="none" spc="0" normalizeH="0" baseline="30000" noProof="0" dirty="0">
                <a:ln>
                  <a:noFill/>
                </a:ln>
                <a:solidFill>
                  <a:srgbClr val="002060"/>
                </a:solidFill>
                <a:effectLst/>
                <a:uLnTx/>
                <a:uFillTx/>
              </a:endParaRPr>
            </a:p>
          </p:txBody>
        </p:sp>
        <p:sp>
          <p:nvSpPr>
            <p:cNvPr id="19" name="Right Arrow Callout 27"/>
            <p:cNvSpPr/>
            <p:nvPr/>
          </p:nvSpPr>
          <p:spPr>
            <a:xfrm>
              <a:off x="499004" y="2098308"/>
              <a:ext cx="423977"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58766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Anbieterwechsel</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Mailanschrift</a:t>
            </a:r>
            <a:r>
              <a:rPr kumimoji="0" lang="de-DE" altLang="de-DE" sz="700" b="0" i="0" u="none" strike="noStrike" kern="0" cap="none" spc="0" normalizeH="0" baseline="0" noProof="0" dirty="0">
                <a:ln>
                  <a:noFill/>
                </a:ln>
                <a:solidFill>
                  <a:srgbClr val="FF0000"/>
                </a:solidFill>
                <a:effectLst/>
                <a:uLnTx/>
                <a:uFillTx/>
                <a:latin typeface="+mn-lt"/>
              </a:rPr>
              <a:t>: </a:t>
            </a:r>
            <a:r>
              <a:rPr lang="de-DE" altLang="de-DE" sz="700" kern="0" dirty="0">
                <a:solidFill>
                  <a:srgbClr val="002060"/>
                </a:solidFill>
                <a:latin typeface="+mn-lt"/>
              </a:rPr>
              <a:t>Lebensversicherung@allianz.de  oder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1" name="Group 2"/>
          <p:cNvGraphicFramePr>
            <a:graphicFrameLocks noGrp="1"/>
          </p:cNvGraphicFramePr>
          <p:nvPr>
            <p:extLst>
              <p:ext uri="{D42A27DB-BD31-4B8C-83A1-F6EECF244321}">
                <p14:modId xmlns:p14="http://schemas.microsoft.com/office/powerpoint/2010/main" val="3027555271"/>
              </p:ext>
            </p:extLst>
          </p:nvPr>
        </p:nvGraphicFramePr>
        <p:xfrm>
          <a:off x="539997" y="1879276"/>
          <a:ext cx="9966638" cy="1601843"/>
        </p:xfrm>
        <a:graphic>
          <a:graphicData uri="http://schemas.openxmlformats.org/drawingml/2006/table">
            <a:tbl>
              <a:tblPr/>
              <a:tblGrid>
                <a:gridCol w="2436289">
                  <a:extLst>
                    <a:ext uri="{9D8B030D-6E8A-4147-A177-3AD203B41FA5}">
                      <a16:colId xmlns:a16="http://schemas.microsoft.com/office/drawing/2014/main" val="20000"/>
                    </a:ext>
                  </a:extLst>
                </a:gridCol>
                <a:gridCol w="7530349">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6" marB="46786"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6" marB="46786"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1241843">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 da ein </a:t>
                      </a:r>
                      <a:r>
                        <a:rPr kumimoji="0" lang="de-DE" altLang="de-DE" sz="900" b="1" u="none" strike="noStrike" cap="none" normalizeH="0" baseline="0">
                          <a:ln>
                            <a:noFill/>
                          </a:ln>
                          <a:solidFill>
                            <a:srgbClr val="002060"/>
                          </a:solidFill>
                          <a:effectLst/>
                          <a:latin typeface="+mn-lt"/>
                        </a:rPr>
                        <a:t>Anbieterwechsel</a:t>
                      </a:r>
                      <a:r>
                        <a:rPr kumimoji="0" lang="de-DE" altLang="de-DE" sz="900" u="none" strike="noStrike" cap="none" normalizeH="0" baseline="0">
                          <a:ln>
                            <a:noFill/>
                          </a:ln>
                          <a:solidFill>
                            <a:srgbClr val="002060"/>
                          </a:solidFill>
                          <a:effectLst/>
                          <a:latin typeface="+mn-lt"/>
                        </a:rPr>
                        <a:t> vorliegt.</a:t>
                      </a:r>
                      <a:endParaRPr kumimoji="0" lang="en-US" altLang="de-DE" sz="900" b="0" i="0" u="none" strike="noStrike" cap="none" normalizeH="0" baseline="0">
                        <a:ln>
                          <a:noFill/>
                        </a:ln>
                        <a:solidFill>
                          <a:srgbClr val="002060"/>
                        </a:solidFill>
                        <a:effectLst/>
                        <a:latin typeface="+mn-lt"/>
                      </a:endParaRPr>
                    </a:p>
                  </a:txBody>
                  <a:tcPr marL="90000" marR="90000" marT="46786" marB="46786"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defRPr sz="1800" kern="1200">
                          <a:solidFill>
                            <a:schemeClr val="accent1"/>
                          </a:solidFill>
                          <a:latin typeface="Arial" charset="0"/>
                        </a:defRPr>
                      </a:lvl1pPr>
                      <a:lvl2pPr marL="306388" indent="-304800" algn="l" defTabSz="914400" rtl="0" eaLnBrk="0" latinLnBrk="0" hangingPunct="0">
                        <a:defRPr sz="1600" kern="1200">
                          <a:solidFill>
                            <a:schemeClr val="tx1"/>
                          </a:solidFill>
                          <a:latin typeface="Arial" charset="0"/>
                        </a:defRPr>
                      </a:lvl2pPr>
                      <a:lvl3pPr marL="1201738" indent="-304800" algn="l" defTabSz="914400" rtl="0" eaLnBrk="0" latinLnBrk="0" hangingPunct="0">
                        <a:defRPr sz="1600" kern="1200">
                          <a:solidFill>
                            <a:schemeClr val="tx1"/>
                          </a:solidFill>
                          <a:latin typeface="Arial" charset="0"/>
                        </a:defRPr>
                      </a:lvl3pPr>
                      <a:lvl4pPr marL="1685925" indent="-304800" algn="l" defTabSz="914400" rtl="0" eaLnBrk="0" latinLnBrk="0" hangingPunct="0">
                        <a:buClr>
                          <a:schemeClr val="tx1"/>
                        </a:buClr>
                        <a:defRPr sz="1600" kern="1200">
                          <a:solidFill>
                            <a:schemeClr val="tx1"/>
                          </a:solidFill>
                          <a:latin typeface="Arial" charset="0"/>
                        </a:defRPr>
                      </a:lvl4pPr>
                      <a:lvl5pPr marL="2170113" indent="-304800" algn="l" defTabSz="914400" rtl="0" eaLnBrk="0" latinLnBrk="0" hangingPunct="0">
                        <a:buClr>
                          <a:schemeClr val="tx1"/>
                        </a:buClr>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u="none" strike="noStrike" cap="none" normalizeH="0" baseline="0" dirty="0">
                          <a:ln>
                            <a:noFill/>
                          </a:ln>
                          <a:solidFill>
                            <a:srgbClr val="002060"/>
                          </a:solidFill>
                          <a:effectLst/>
                          <a:latin typeface="+mn-lt"/>
                        </a:rPr>
                        <a:t>Klärung, warum ein </a:t>
                      </a:r>
                      <a:r>
                        <a:rPr kumimoji="0" lang="de-DE" altLang="de-DE" sz="900" b="1" u="none" strike="noStrike" cap="none" normalizeH="0" baseline="0" dirty="0">
                          <a:ln>
                            <a:noFill/>
                          </a:ln>
                          <a:solidFill>
                            <a:srgbClr val="002060"/>
                          </a:solidFill>
                          <a:effectLst/>
                          <a:latin typeface="+mn-lt"/>
                        </a:rPr>
                        <a:t>Anbieterwechsel</a:t>
                      </a:r>
                      <a:r>
                        <a:rPr kumimoji="0" lang="de-DE" altLang="de-DE" sz="900" u="none" strike="noStrike" cap="none" normalizeH="0" baseline="0" dirty="0">
                          <a:ln>
                            <a:noFill/>
                          </a:ln>
                          <a:solidFill>
                            <a:srgbClr val="002060"/>
                          </a:solidFill>
                          <a:effectLst/>
                          <a:latin typeface="+mn-lt"/>
                        </a:rPr>
                        <a:t> (bzw. Kapitalübertragung) vorgenommen wurde.</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Geänderten Bedarf </a:t>
                      </a:r>
                      <a:r>
                        <a:rPr kumimoji="0" lang="de-DE" altLang="de-DE" sz="900" u="none" strike="noStrike" cap="none" normalizeH="0" baseline="0" dirty="0">
                          <a:ln>
                            <a:noFill/>
                          </a:ln>
                          <a:solidFill>
                            <a:srgbClr val="002060"/>
                          </a:solidFill>
                          <a:effectLst/>
                          <a:latin typeface="+mn-lt"/>
                        </a:rPr>
                        <a:t>mit Kunden 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Verträge</a:t>
                      </a:r>
                      <a:r>
                        <a:rPr kumimoji="0" lang="de-DE" altLang="de-DE" sz="900" u="none" strike="noStrike" cap="none" normalizeH="0" baseline="0" dirty="0">
                          <a:ln>
                            <a:noFill/>
                          </a:ln>
                          <a:solidFill>
                            <a:srgbClr val="002060"/>
                          </a:solidFill>
                          <a:effectLst/>
                          <a:latin typeface="+mn-lt"/>
                        </a:rPr>
                        <a:t> ggf. an neue Situation </a:t>
                      </a:r>
                      <a:r>
                        <a:rPr kumimoji="0" lang="de-DE" altLang="de-DE" sz="900" b="1" u="none" strike="noStrike" cap="none" normalizeH="0" baseline="0" dirty="0">
                          <a:ln>
                            <a:noFill/>
                          </a:ln>
                          <a:solidFill>
                            <a:srgbClr val="002060"/>
                          </a:solidFill>
                          <a:effectLst/>
                          <a:latin typeface="+mn-lt"/>
                        </a:rPr>
                        <a:t>anpassen</a:t>
                      </a:r>
                      <a:r>
                        <a:rPr kumimoji="0" lang="de-DE" altLang="de-DE" sz="900" u="none" strike="noStrike" cap="none" normalizeH="0" baseline="0" dirty="0">
                          <a:ln>
                            <a:noFill/>
                          </a:ln>
                          <a:solidFill>
                            <a:srgbClr val="002060"/>
                          </a:solidFill>
                          <a:effectLst/>
                          <a:latin typeface="+mn-lt"/>
                        </a:rPr>
                        <a:t>.</a:t>
                      </a:r>
                      <a:endParaRPr kumimoji="0" lang="de-DE" altLang="de-DE" sz="900" b="1" i="0" u="none" strike="noStrike" cap="none" normalizeH="0" baseline="0" dirty="0">
                        <a:ln>
                          <a:noFill/>
                        </a:ln>
                        <a:solidFill>
                          <a:srgbClr val="002060"/>
                        </a:solidFill>
                        <a:effectLst/>
                        <a:latin typeface="+mn-lt"/>
                      </a:endParaRPr>
                    </a:p>
                  </a:txBody>
                  <a:tcPr marL="90000" marR="90000" marT="46786" marB="46786"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7" name="Gruppieren 16"/>
          <p:cNvGrpSpPr/>
          <p:nvPr/>
        </p:nvGrpSpPr>
        <p:grpSpPr>
          <a:xfrm>
            <a:off x="533073" y="3849973"/>
            <a:ext cx="9973561" cy="720080"/>
            <a:chOff x="533073" y="3849973"/>
            <a:chExt cx="9973561" cy="720080"/>
          </a:xfrm>
        </p:grpSpPr>
        <p:sp>
          <p:nvSpPr>
            <p:cNvPr id="20" name="Rechteck 19"/>
            <p:cNvSpPr/>
            <p:nvPr/>
          </p:nvSpPr>
          <p:spPr>
            <a:xfrm>
              <a:off x="533073" y="3849973"/>
              <a:ext cx="9973561"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marL="0" marR="0" lvl="0" indent="0" defTabSz="1219170" eaLnBrk="1" fontAlgn="auto" latinLnBrk="0" hangingPunct="1">
                <a:lnSpc>
                  <a:spcPct val="100000"/>
                </a:lnSpc>
                <a:spcBef>
                  <a:spcPts val="0"/>
                </a:spcBef>
                <a:spcAft>
                  <a:spcPts val="0"/>
                </a:spcAft>
                <a:buClr>
                  <a:srgbClr val="96DCFA"/>
                </a:buClr>
                <a:buSzTx/>
                <a:buFontTx/>
                <a:buNone/>
                <a:tabLst/>
                <a:defRPr/>
              </a:pPr>
              <a:r>
                <a:rPr kumimoji="0" lang="de-DE" altLang="de-DE" sz="900" b="1" i="0" u="none" strike="noStrike" kern="0" cap="none" spc="0" normalizeH="0" baseline="0" noProof="0">
                  <a:ln>
                    <a:noFill/>
                  </a:ln>
                  <a:solidFill>
                    <a:srgbClr val="002060"/>
                  </a:solidFill>
                  <a:effectLst/>
                  <a:uLnTx/>
                  <a:uFillTx/>
                </a:rPr>
                <a:t>Umsetzung</a:t>
              </a:r>
              <a:r>
                <a:rPr kumimoji="0" lang="de-DE" altLang="de-DE" sz="900" b="0" i="0" u="none" strike="noStrike" kern="0" cap="none" spc="0" normalizeH="0" baseline="0" noProof="0">
                  <a:ln>
                    <a:noFill/>
                  </a:ln>
                  <a:solidFill>
                    <a:srgbClr val="002060"/>
                  </a:solidFill>
                  <a:effectLst/>
                  <a:uLnTx/>
                  <a:uFillTx/>
                </a:rPr>
                <a:t>: Eventuelle Vertragsanpassungen senden Sie bitte an das LSZ (Logistik-Service-Zentrum, ehemals PEZ Leben).</a:t>
              </a:r>
              <a:r>
                <a:rPr kumimoji="0" lang="de-DE" altLang="de-DE" sz="900" b="0" i="0" u="none" strike="noStrike" kern="0" cap="none" spc="0" normalizeH="0" baseline="30000" noProof="0">
                  <a:ln>
                    <a:noFill/>
                  </a:ln>
                  <a:solidFill>
                    <a:srgbClr val="002060"/>
                  </a:solidFill>
                  <a:effectLst/>
                  <a:uLnTx/>
                  <a:uFillTx/>
                </a:rPr>
                <a:t>1</a:t>
              </a:r>
            </a:p>
          </p:txBody>
        </p:sp>
        <p:sp>
          <p:nvSpPr>
            <p:cNvPr id="21" name="Right Arrow Callout 27"/>
            <p:cNvSpPr/>
            <p:nvPr/>
          </p:nvSpPr>
          <p:spPr>
            <a:xfrm>
              <a:off x="533073" y="3849973"/>
              <a:ext cx="432048"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23956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3.2: Sonstige Gründe</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8" name="Text Box 12"/>
          <p:cNvSpPr txBox="1">
            <a:spLocks noChangeArrowheads="1"/>
          </p:cNvSpPr>
          <p:nvPr/>
        </p:nvSpPr>
        <p:spPr bwMode="gray">
          <a:xfrm>
            <a:off x="468000" y="5976000"/>
            <a:ext cx="8313738" cy="202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n-lt"/>
              </a:rPr>
              <a:t>1 </a:t>
            </a:r>
            <a:r>
              <a:rPr kumimoji="0" lang="de-DE" altLang="de-DE" sz="700" b="0" i="0" u="none" strike="noStrike" kern="0" cap="none" spc="0" normalizeH="0" baseline="0" noProof="0" dirty="0">
                <a:ln>
                  <a:noFill/>
                </a:ln>
                <a:solidFill>
                  <a:srgbClr val="002060"/>
                </a:solidFill>
                <a:effectLst/>
                <a:uLnTx/>
                <a:uFillTx/>
                <a:latin typeface="+mn-lt"/>
              </a:rPr>
              <a:t>Fax 0800 4 400104 (für Leben), Mailanschrift</a:t>
            </a:r>
            <a:r>
              <a:rPr lang="de-DE" altLang="de-DE" sz="700" kern="0" dirty="0">
                <a:solidFill>
                  <a:srgbClr val="002060"/>
                </a:solidFill>
                <a:latin typeface="+mn-lt"/>
              </a:rPr>
              <a:t>: Lebensversicherung@allianz.de oder</a:t>
            </a:r>
            <a:r>
              <a:rPr kumimoji="0" lang="de-DE" altLang="de-DE" sz="700" b="0" i="0" u="none" strike="noStrike" kern="0" cap="none" spc="0" normalizeH="0" baseline="0" noProof="0" dirty="0">
                <a:ln>
                  <a:noFill/>
                </a:ln>
                <a:solidFill>
                  <a:srgbClr val="002060"/>
                </a:solidFill>
                <a:effectLst/>
                <a:uLnTx/>
                <a:uFillTx/>
                <a:latin typeface="+mn-lt"/>
              </a:rPr>
              <a:t> </a:t>
            </a:r>
            <a:r>
              <a:rPr lang="de-DE" altLang="de-DE" sz="700" dirty="0">
                <a:solidFill>
                  <a:srgbClr val="002060"/>
                </a:solidFill>
                <a:latin typeface="+mn-lt"/>
                <a:cs typeface="Arial"/>
              </a:rPr>
              <a:t>im Maklerportal über das Bestandsmanagement </a:t>
            </a:r>
            <a:endParaRPr kumimoji="0" lang="de-DE" altLang="de-DE" sz="700" b="0" i="0" u="none" strike="noStrike" kern="0" cap="none" spc="0" normalizeH="0" baseline="0" noProof="0" dirty="0">
              <a:ln>
                <a:noFill/>
              </a:ln>
              <a:solidFill>
                <a:srgbClr val="002060"/>
              </a:solidFill>
              <a:effectLst/>
              <a:uLnTx/>
              <a:uFillTx/>
              <a:latin typeface="+mn-lt"/>
            </a:endParaRPr>
          </a:p>
        </p:txBody>
      </p:sp>
      <p:graphicFrame>
        <p:nvGraphicFramePr>
          <p:cNvPr id="10" name="Group 75"/>
          <p:cNvGraphicFramePr>
            <a:graphicFrameLocks noGrp="1"/>
          </p:cNvGraphicFramePr>
          <p:nvPr>
            <p:extLst>
              <p:ext uri="{D42A27DB-BD31-4B8C-83A1-F6EECF244321}">
                <p14:modId xmlns:p14="http://schemas.microsoft.com/office/powerpoint/2010/main" val="212273808"/>
              </p:ext>
            </p:extLst>
          </p:nvPr>
        </p:nvGraphicFramePr>
        <p:xfrm>
          <a:off x="539999" y="1411167"/>
          <a:ext cx="9966636" cy="2860801"/>
        </p:xfrm>
        <a:graphic>
          <a:graphicData uri="http://schemas.openxmlformats.org/drawingml/2006/table">
            <a:tbl>
              <a:tblPr/>
              <a:tblGrid>
                <a:gridCol w="2436289">
                  <a:extLst>
                    <a:ext uri="{9D8B030D-6E8A-4147-A177-3AD203B41FA5}">
                      <a16:colId xmlns:a16="http://schemas.microsoft.com/office/drawing/2014/main" val="20000"/>
                    </a:ext>
                  </a:extLst>
                </a:gridCol>
                <a:gridCol w="7530347">
                  <a:extLst>
                    <a:ext uri="{9D8B030D-6E8A-4147-A177-3AD203B41FA5}">
                      <a16:colId xmlns:a16="http://schemas.microsoft.com/office/drawing/2014/main" val="20001"/>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808" marB="4680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808" marB="4680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781"/>
                    </a:solidFill>
                  </a:tcPr>
                </a:tc>
                <a:extLst>
                  <a:ext uri="{0D108BD9-81ED-4DB2-BD59-A6C34878D82A}">
                    <a16:rowId xmlns:a16="http://schemas.microsoft.com/office/drawing/2014/main" val="10000"/>
                  </a:ext>
                </a:extLst>
              </a:tr>
              <a:tr h="2500801">
                <a:tc>
                  <a:txBody>
                    <a:bodyPr/>
                    <a:lstStyle>
                      <a:lvl1pPr marL="0" algn="l" defTabSz="914400" rtl="0" eaLnBrk="0" latinLnBrk="0" hangingPunct="0">
                        <a:defRPr sz="1800" kern="1200">
                          <a:solidFill>
                            <a:schemeClr val="accent1"/>
                          </a:solidFill>
                          <a:latin typeface="Arial" charset="0"/>
                        </a:defRPr>
                      </a:lvl1pPr>
                      <a:lvl2pPr marL="336550"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Kunde hat keine oder gekürzte Zulage erhalten</a:t>
                      </a:r>
                      <a:r>
                        <a:rPr kumimoji="0" lang="de-DE" altLang="de-DE" sz="900" u="none" strike="noStrike" cap="none" normalizeH="0" baseline="30000">
                          <a:ln>
                            <a:noFill/>
                          </a:ln>
                          <a:solidFill>
                            <a:srgbClr val="002060"/>
                          </a:solidFill>
                          <a:effectLst/>
                          <a:latin typeface="+mn-lt"/>
                        </a:rPr>
                        <a:t>.</a:t>
                      </a:r>
                      <a:r>
                        <a:rPr kumimoji="0" lang="de-DE" altLang="de-DE" sz="900" u="none" strike="noStrike" cap="none" normalizeH="0" baseline="0">
                          <a:ln>
                            <a:noFill/>
                          </a:ln>
                          <a:solidFill>
                            <a:srgbClr val="002060"/>
                          </a:solidFill>
                          <a:effectLst/>
                          <a:latin typeface="+mn-lt"/>
                        </a:rPr>
                        <a:t> Hier ist eine </a:t>
                      </a:r>
                      <a:r>
                        <a:rPr kumimoji="0" lang="de-DE" altLang="de-DE" sz="900" b="1" u="none" strike="noStrike" cap="none" normalizeH="0" baseline="0">
                          <a:ln>
                            <a:noFill/>
                          </a:ln>
                          <a:solidFill>
                            <a:srgbClr val="002060"/>
                          </a:solidFill>
                          <a:effectLst/>
                          <a:latin typeface="+mn-lt"/>
                        </a:rPr>
                        <a:t>individuelle Prüfung </a:t>
                      </a:r>
                      <a:r>
                        <a:rPr kumimoji="0" lang="de-DE" altLang="de-DE" sz="900" u="none" strike="noStrike" cap="none" normalizeH="0" baseline="0">
                          <a:ln>
                            <a:noFill/>
                          </a:ln>
                          <a:solidFill>
                            <a:srgbClr val="002060"/>
                          </a:solidFill>
                          <a:effectLst/>
                          <a:latin typeface="+mn-lt"/>
                        </a:rPr>
                        <a:t>erforderlich.</a:t>
                      </a:r>
                    </a:p>
                    <a:p>
                      <a:pPr marL="0" marR="0" lvl="0" indent="0" algn="l" defTabSz="914400" rtl="0" eaLnBrk="0" fontAlgn="base" latinLnBrk="0" hangingPunct="0">
                        <a:lnSpc>
                          <a:spcPct val="100000"/>
                        </a:lnSpc>
                        <a:spcBef>
                          <a:spcPct val="0"/>
                        </a:spcBef>
                        <a:spcAft>
                          <a:spcPct val="3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Im Abkürzungsverzeichnis oder im Backup finden Sie weitere Beschreibungen. </a:t>
                      </a:r>
                      <a:r>
                        <a:rPr kumimoji="0" lang="de-DE" altLang="de-DE" sz="900" u="none" strike="noStrike" cap="none" normalizeH="0" baseline="30000">
                          <a:ln>
                            <a:noFill/>
                          </a:ln>
                          <a:solidFill>
                            <a:srgbClr val="002060"/>
                          </a:solidFill>
                          <a:effectLst/>
                          <a:latin typeface="+mn-lt"/>
                        </a:rPr>
                        <a:t> </a:t>
                      </a:r>
                      <a:r>
                        <a:rPr kumimoji="0" lang="de-DE" altLang="de-DE" sz="900" u="none" strike="noStrike" cap="none" normalizeH="0" baseline="0">
                          <a:ln>
                            <a:noFill/>
                          </a:ln>
                          <a:solidFill>
                            <a:srgbClr val="002060"/>
                          </a:solidFill>
                          <a:effectLst/>
                          <a:latin typeface="+mn-lt"/>
                        </a:rPr>
                        <a:t> </a:t>
                      </a:r>
                      <a:endParaRPr kumimoji="0" lang="en-US" altLang="de-DE" sz="900" b="0" i="0" u="none" strike="noStrike" cap="none" normalizeH="0" baseline="0">
                        <a:ln>
                          <a:noFill/>
                        </a:ln>
                        <a:solidFill>
                          <a:srgbClr val="002060"/>
                        </a:solidFill>
                        <a:effectLst/>
                        <a:latin typeface="+mn-lt"/>
                      </a:endParaRPr>
                    </a:p>
                  </a:txBody>
                  <a:tcPr marL="90000" marR="90000" marT="46808" marB="4680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tc>
                  <a:txBody>
                    <a:bodyPr/>
                    <a:lstStyle>
                      <a:lvl1pPr marL="342900" indent="-342900" algn="l" defTabSz="914400" rtl="0" eaLnBrk="0" latinLnBrk="0" hangingPunct="0">
                        <a:tabLst>
                          <a:tab pos="534988" algn="l"/>
                        </a:tabLst>
                        <a:defRPr sz="1800" kern="1200">
                          <a:solidFill>
                            <a:schemeClr val="accent1"/>
                          </a:solidFill>
                          <a:latin typeface="Arial" charset="0"/>
                        </a:defRPr>
                      </a:lvl1pPr>
                      <a:lvl2pPr marL="522288" indent="-520700" algn="l" defTabSz="914400" rtl="0" eaLnBrk="0" latinLnBrk="0" hangingPunct="0">
                        <a:tabLst>
                          <a:tab pos="534988" algn="l"/>
                        </a:tabLst>
                        <a:defRPr sz="1600" kern="1200">
                          <a:solidFill>
                            <a:schemeClr val="tx1"/>
                          </a:solidFill>
                          <a:latin typeface="Arial" charset="0"/>
                        </a:defRPr>
                      </a:lvl2pPr>
                      <a:lvl3pPr marL="1201738" indent="-304800" algn="l" defTabSz="914400" rtl="0" eaLnBrk="0" latinLnBrk="0" hangingPunct="0">
                        <a:tabLst>
                          <a:tab pos="534988" algn="l"/>
                        </a:tabLst>
                        <a:defRPr sz="1600" kern="1200">
                          <a:solidFill>
                            <a:schemeClr val="tx1"/>
                          </a:solidFill>
                          <a:latin typeface="Arial" charset="0"/>
                        </a:defRPr>
                      </a:lvl3pPr>
                      <a:lvl4pPr marL="1685925" indent="-304800" algn="l" defTabSz="914400" rtl="0" eaLnBrk="0" latinLnBrk="0" hangingPunct="0">
                        <a:buClr>
                          <a:schemeClr val="tx1"/>
                        </a:buClr>
                        <a:tabLst>
                          <a:tab pos="534988" algn="l"/>
                        </a:tabLst>
                        <a:defRPr sz="1600" kern="1200">
                          <a:solidFill>
                            <a:schemeClr val="tx1"/>
                          </a:solidFill>
                          <a:latin typeface="Arial" charset="0"/>
                        </a:defRPr>
                      </a:lvl4pPr>
                      <a:lvl5pPr marL="2170113" indent="-304800" algn="l" defTabSz="914400" rtl="0" eaLnBrk="0" latinLnBrk="0" hangingPunct="0">
                        <a:buClr>
                          <a:schemeClr val="tx1"/>
                        </a:buClr>
                        <a:tabLst>
                          <a:tab pos="534988" algn="l"/>
                        </a:tabLst>
                        <a:defRPr sz="1600" kern="1200">
                          <a:solidFill>
                            <a:schemeClr val="tx1"/>
                          </a:solidFill>
                          <a:latin typeface="Arial" charset="0"/>
                        </a:defRPr>
                      </a:lvl5pPr>
                      <a:lvl6pPr marL="26273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6pPr>
                      <a:lvl7pPr marL="30845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7pPr>
                      <a:lvl8pPr marL="35417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8pPr>
                      <a:lvl9pPr marL="3998913" indent="-304800" algn="l" defTabSz="914400" rtl="0" eaLnBrk="0" fontAlgn="base" latinLnBrk="0" hangingPunct="0">
                        <a:spcBef>
                          <a:spcPct val="0"/>
                        </a:spcBef>
                        <a:spcAft>
                          <a:spcPct val="30000"/>
                        </a:spcAft>
                        <a:buClr>
                          <a:schemeClr val="tx1"/>
                        </a:buClr>
                        <a:tabLst>
                          <a:tab pos="534988" algn="l"/>
                        </a:tabLst>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chemeClr val="tx1"/>
                        </a:buClr>
                        <a:buSzTx/>
                        <a:buFont typeface="Wingdings" pitchFamily="2" charset="2"/>
                        <a:buNone/>
                        <a:tabLst>
                          <a:tab pos="534988" algn="l"/>
                        </a:tabLst>
                      </a:pPr>
                      <a:r>
                        <a:rPr kumimoji="0" lang="de-DE" altLang="de-DE" sz="900" u="none" strike="noStrike" cap="none" normalizeH="0" baseline="0" dirty="0">
                          <a:ln>
                            <a:noFill/>
                          </a:ln>
                          <a:solidFill>
                            <a:srgbClr val="002060"/>
                          </a:solidFill>
                          <a:effectLst/>
                          <a:latin typeface="+mn-lt"/>
                        </a:rPr>
                        <a:t>Oft liegen </a:t>
                      </a:r>
                      <a:r>
                        <a:rPr kumimoji="0" lang="de-DE" altLang="de-DE" sz="900" b="1" u="none" strike="noStrike" cap="none" normalizeH="0" baseline="0" dirty="0">
                          <a:ln>
                            <a:noFill/>
                          </a:ln>
                          <a:solidFill>
                            <a:srgbClr val="002060"/>
                          </a:solidFill>
                          <a:effectLst/>
                          <a:latin typeface="+mn-lt"/>
                        </a:rPr>
                        <a:t>nicht eindeutige Gründe für die Kürzung oder Ablehnung</a:t>
                      </a:r>
                      <a:r>
                        <a:rPr kumimoji="0" lang="de-DE" altLang="de-DE" sz="900" u="none" strike="noStrike" cap="none" normalizeH="0" baseline="0" dirty="0">
                          <a:ln>
                            <a:noFill/>
                          </a:ln>
                          <a:solidFill>
                            <a:srgbClr val="002060"/>
                          </a:solidFill>
                          <a:effectLst/>
                          <a:latin typeface="+mn-lt"/>
                        </a:rPr>
                        <a:t> vor.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Bei </a:t>
                      </a:r>
                      <a:r>
                        <a:rPr kumimoji="0" lang="de-DE" altLang="de-DE" sz="900" b="1" u="none" strike="noStrike" cap="none" normalizeH="0" baseline="0" dirty="0">
                          <a:ln>
                            <a:noFill/>
                          </a:ln>
                          <a:solidFill>
                            <a:srgbClr val="002060"/>
                          </a:solidFill>
                          <a:effectLst/>
                          <a:latin typeface="+mn-lt"/>
                        </a:rPr>
                        <a:t>„Grund für verneinte oder gekürzte Zulage“ </a:t>
                      </a:r>
                      <a:r>
                        <a:rPr kumimoji="0" lang="de-DE" altLang="de-DE" sz="900" u="none" strike="noStrike" cap="none" normalizeH="0" baseline="0" dirty="0">
                          <a:ln>
                            <a:noFill/>
                          </a:ln>
                          <a:solidFill>
                            <a:srgbClr val="002060"/>
                          </a:solidFill>
                          <a:effectLst/>
                          <a:latin typeface="+mn-lt"/>
                        </a:rPr>
                        <a:t>finden Sie die </a:t>
                      </a:r>
                      <a:r>
                        <a:rPr kumimoji="0" lang="de-DE" altLang="de-DE" sz="900" b="1" u="none" strike="noStrike" cap="none" normalizeH="0" baseline="0" dirty="0">
                          <a:ln>
                            <a:noFill/>
                          </a:ln>
                          <a:solidFill>
                            <a:srgbClr val="002060"/>
                          </a:solidFill>
                          <a:effectLst/>
                          <a:latin typeface="+mn-lt"/>
                        </a:rPr>
                        <a:t>gemeldeten Begründungen der </a:t>
                      </a:r>
                      <a:r>
                        <a:rPr kumimoji="0" lang="de-DE" altLang="de-DE" sz="900" b="1" u="none" strike="noStrike" cap="none" normalizeH="0" baseline="0" dirty="0" err="1">
                          <a:ln>
                            <a:noFill/>
                          </a:ln>
                          <a:solidFill>
                            <a:srgbClr val="002060"/>
                          </a:solidFill>
                          <a:effectLst/>
                          <a:latin typeface="+mn-lt"/>
                        </a:rPr>
                        <a:t>ZfA</a:t>
                      </a:r>
                      <a:r>
                        <a:rPr kumimoji="0" lang="de-DE" altLang="de-DE" sz="900" b="1" u="none" strike="noStrike" cap="none" normalizeH="0" baseline="0" dirty="0">
                          <a:ln>
                            <a:noFill/>
                          </a:ln>
                          <a:solidFill>
                            <a:srgbClr val="002060"/>
                          </a:solidFill>
                          <a:effectLst/>
                          <a:latin typeface="+mn-lt"/>
                        </a:rPr>
                        <a:t>. </a:t>
                      </a:r>
                      <a:r>
                        <a:rPr kumimoji="0" lang="de-DE" altLang="de-DE" sz="900" u="none" strike="noStrike" cap="none" normalizeH="0" baseline="0" dirty="0">
                          <a:ln>
                            <a:noFill/>
                          </a:ln>
                          <a:solidFill>
                            <a:srgbClr val="002060"/>
                          </a:solidFill>
                          <a:effectLst/>
                          <a:latin typeface="+mn-lt"/>
                        </a:rPr>
                        <a:t>Überprüfen Sie diese gemeinsam mit Ihrem Kunden.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Dies kann den </a:t>
                      </a:r>
                      <a:r>
                        <a:rPr kumimoji="0" lang="de-DE" altLang="de-DE" sz="900" b="1" u="none" strike="noStrike" cap="none" normalizeH="0" baseline="0" dirty="0">
                          <a:ln>
                            <a:noFill/>
                          </a:ln>
                          <a:solidFill>
                            <a:srgbClr val="002060"/>
                          </a:solidFill>
                          <a:effectLst/>
                          <a:latin typeface="+mn-lt"/>
                        </a:rPr>
                        <a:t>Beitrag, die Zulagenberechtigung, Ehegattenverträge, etc. </a:t>
                      </a:r>
                      <a:r>
                        <a:rPr kumimoji="0" lang="de-DE" altLang="de-DE" sz="900" u="none" strike="noStrike" cap="none" normalizeH="0" baseline="0" dirty="0">
                          <a:ln>
                            <a:noFill/>
                          </a:ln>
                          <a:solidFill>
                            <a:srgbClr val="002060"/>
                          </a:solidFill>
                          <a:effectLst/>
                          <a:latin typeface="+mn-lt"/>
                        </a:rPr>
                        <a:t>betreffen: Gehen Sie die wichtigsten Fragestellungen durch, um herauszufinden, wo eine Vertragsanpassung oder eine Berichtigung des Zulagenantrags nötig ist.</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Ist der Grund der verneinten oder gekürzten Zulage </a:t>
                      </a:r>
                      <a:r>
                        <a:rPr kumimoji="0" lang="de-DE" altLang="de-DE" sz="900" b="1" u="none" strike="noStrike" cap="none" normalizeH="0" baseline="0" dirty="0">
                          <a:ln>
                            <a:noFill/>
                          </a:ln>
                          <a:solidFill>
                            <a:srgbClr val="002060"/>
                          </a:solidFill>
                          <a:effectLst/>
                          <a:latin typeface="+mn-lt"/>
                        </a:rPr>
                        <a:t>nicht korrekt oder nicht ersichtlich</a:t>
                      </a:r>
                      <a:r>
                        <a:rPr kumimoji="0" lang="de-DE" altLang="de-DE" sz="900" u="none" strike="noStrike" cap="none" normalizeH="0" baseline="0" dirty="0">
                          <a:ln>
                            <a:noFill/>
                          </a:ln>
                          <a:solidFill>
                            <a:srgbClr val="002060"/>
                          </a:solidFill>
                          <a:effectLst/>
                          <a:latin typeface="+mn-lt"/>
                        </a:rPr>
                        <a:t>, kann ein </a:t>
                      </a:r>
                      <a:r>
                        <a:rPr kumimoji="0" lang="de-DE" altLang="de-DE" sz="900" b="1" u="none" strike="noStrike" cap="none" normalizeH="0" baseline="0" dirty="0">
                          <a:ln>
                            <a:noFill/>
                          </a:ln>
                          <a:solidFill>
                            <a:srgbClr val="002060"/>
                          </a:solidFill>
                          <a:effectLst/>
                          <a:latin typeface="+mn-lt"/>
                        </a:rPr>
                        <a:t>Festsetzungsverfahren</a:t>
                      </a:r>
                      <a:r>
                        <a:rPr kumimoji="0" lang="de-DE" altLang="de-DE" sz="900" b="1" u="none" strike="noStrike" cap="none" normalizeH="0" baseline="30000" dirty="0">
                          <a:ln>
                            <a:noFill/>
                          </a:ln>
                          <a:solidFill>
                            <a:srgbClr val="002060"/>
                          </a:solidFill>
                          <a:effectLst/>
                          <a:latin typeface="+mn-lt"/>
                        </a:rPr>
                        <a:t>1</a:t>
                      </a:r>
                      <a:r>
                        <a:rPr kumimoji="0" lang="de-DE" altLang="de-DE" sz="900" b="1" u="none" strike="noStrike" cap="none" normalizeH="0" baseline="0" dirty="0">
                          <a:ln>
                            <a:noFill/>
                          </a:ln>
                          <a:solidFill>
                            <a:srgbClr val="002060"/>
                          </a:solidFill>
                          <a:effectLst/>
                          <a:latin typeface="+mn-lt"/>
                        </a:rPr>
                        <a:t> innerhalb von einem Jahr </a:t>
                      </a:r>
                      <a:r>
                        <a:rPr kumimoji="0" lang="de-DE" altLang="de-DE" sz="900" u="none" strike="noStrike" cap="none" normalizeH="0" baseline="0" dirty="0">
                          <a:ln>
                            <a:noFill/>
                          </a:ln>
                          <a:solidFill>
                            <a:srgbClr val="002060"/>
                          </a:solidFill>
                          <a:effectLst/>
                          <a:latin typeface="+mn-lt"/>
                        </a:rPr>
                        <a:t>nach Zustellung der §92 EStG-Bescheinigung in die Wege geleitet werden.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Zulagendaten auf </a:t>
                      </a:r>
                      <a:r>
                        <a:rPr kumimoji="0" lang="de-DE" altLang="de-DE" sz="900" b="1" u="none" strike="noStrike" cap="none" normalizeH="0" baseline="0" dirty="0">
                          <a:ln>
                            <a:noFill/>
                          </a:ln>
                          <a:solidFill>
                            <a:srgbClr val="002060"/>
                          </a:solidFill>
                          <a:effectLst/>
                          <a:latin typeface="+mn-lt"/>
                        </a:rPr>
                        <a:t>Aktualität</a:t>
                      </a:r>
                      <a:r>
                        <a:rPr kumimoji="0" lang="de-DE" altLang="de-DE" sz="900" u="none" strike="noStrike" cap="none" normalizeH="0" baseline="0" dirty="0">
                          <a:ln>
                            <a:noFill/>
                          </a:ln>
                          <a:solidFill>
                            <a:srgbClr val="002060"/>
                          </a:solidFill>
                          <a:effectLst/>
                          <a:latin typeface="+mn-lt"/>
                        </a:rPr>
                        <a:t> überprüfen.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tab pos="534988" algn="l"/>
                        </a:tabLst>
                      </a:pPr>
                      <a:r>
                        <a:rPr kumimoji="0" lang="de-DE" altLang="de-DE" sz="900" u="none" strike="noStrike" cap="none" normalizeH="0" baseline="0" dirty="0">
                          <a:ln>
                            <a:noFill/>
                          </a:ln>
                          <a:solidFill>
                            <a:srgbClr val="002060"/>
                          </a:solidFill>
                          <a:effectLst/>
                          <a:latin typeface="+mn-lt"/>
                        </a:rPr>
                        <a:t>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808" marB="4680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6DCFA">
                        <a:tint val="20000"/>
                      </a:srgbClr>
                    </a:solidFill>
                  </a:tcPr>
                </a:tc>
                <a:extLst>
                  <a:ext uri="{0D108BD9-81ED-4DB2-BD59-A6C34878D82A}">
                    <a16:rowId xmlns:a16="http://schemas.microsoft.com/office/drawing/2014/main" val="10001"/>
                  </a:ext>
                </a:extLst>
              </a:tr>
            </a:tbl>
          </a:graphicData>
        </a:graphic>
      </p:graphicFrame>
      <p:grpSp>
        <p:nvGrpSpPr>
          <p:cNvPr id="13" name="Gruppieren 12"/>
          <p:cNvGrpSpPr/>
          <p:nvPr/>
        </p:nvGrpSpPr>
        <p:grpSpPr>
          <a:xfrm>
            <a:off x="533073" y="4425278"/>
            <a:ext cx="9973561" cy="720080"/>
            <a:chOff x="499004" y="2241739"/>
            <a:chExt cx="9787236" cy="720080"/>
          </a:xfrm>
        </p:grpSpPr>
        <p:sp>
          <p:nvSpPr>
            <p:cNvPr id="14" name="Rechteck 13"/>
            <p:cNvSpPr/>
            <p:nvPr/>
          </p:nvSpPr>
          <p:spPr>
            <a:xfrm>
              <a:off x="499004" y="2241739"/>
              <a:ext cx="9787236" cy="720080"/>
            </a:xfrm>
            <a:prstGeom prst="rect">
              <a:avLst/>
            </a:prstGeom>
            <a:solidFill>
              <a:srgbClr val="96DCFA">
                <a:lumMod val="20000"/>
                <a:lumOff val="80000"/>
              </a:srgbClr>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lang="de-DE" altLang="de-DE" sz="900" b="1" kern="0" dirty="0">
                  <a:solidFill>
                    <a:srgbClr val="002060"/>
                  </a:solidFill>
                </a:rPr>
                <a:t>Umsetzung</a:t>
              </a:r>
              <a:r>
                <a:rPr lang="de-DE" altLang="de-DE" sz="900" kern="0" dirty="0">
                  <a:solidFill>
                    <a:srgbClr val="002060"/>
                  </a:solidFill>
                </a:rPr>
                <a:t>: Beitragsänderungen können im Maklerportal über </a:t>
              </a:r>
              <a:r>
                <a:rPr lang="de-DE" altLang="de-DE" sz="800" dirty="0">
                  <a:solidFill>
                    <a:srgbClr val="002060"/>
                  </a:solidFill>
                  <a:cs typeface="Arial"/>
                </a:rPr>
                <a:t>das Bestandsmanagement </a:t>
              </a:r>
              <a:r>
                <a:rPr lang="de-DE" altLang="de-DE" sz="900" kern="0" dirty="0">
                  <a:solidFill>
                    <a:srgbClr val="002060"/>
                  </a:solidFill>
                </a:rPr>
                <a:t>, mit dem Formular für Vertragsänderungen oder formlos vorgenommen werden. Z</a:t>
              </a:r>
              <a:r>
                <a:rPr lang="de-DE" sz="900" kern="0" dirty="0">
                  <a:solidFill>
                    <a:srgbClr val="002060"/>
                  </a:solidFill>
                  <a:ea typeface="+mn-lt"/>
                  <a:cs typeface="+mn-lt"/>
                </a:rPr>
                <a:t>u</a:t>
              </a:r>
              <a:br>
                <a:rPr lang="de-DE" sz="900" kern="0" dirty="0">
                  <a:solidFill>
                    <a:srgbClr val="002060"/>
                  </a:solidFill>
                  <a:ea typeface="+mn-lt"/>
                  <a:cs typeface="+mn-lt"/>
                </a:rPr>
              </a:br>
              <a:r>
                <a:rPr lang="de-DE" sz="900" kern="0" dirty="0">
                  <a:solidFill>
                    <a:srgbClr val="002060"/>
                  </a:solidFill>
                  <a:ea typeface="+mn-lt"/>
                  <a:cs typeface="+mn-lt"/>
                </a:rPr>
                <a:t>  aktualisierende Zulagendaten bitte über die Checkliste an das LSZ (Logistik-Service-Zentrum, ehemals PEZ Leben) senden</a:t>
              </a:r>
              <a:r>
                <a:rPr lang="de-DE" altLang="de-DE" sz="900" kern="0" dirty="0">
                  <a:solidFill>
                    <a:srgbClr val="002060"/>
                  </a:solidFill>
                </a:rPr>
                <a:t>.</a:t>
              </a:r>
              <a:r>
                <a:rPr kumimoji="0" lang="de-DE" altLang="de-DE" sz="900" b="0" i="0" u="none" strike="noStrike" kern="0" cap="none" spc="0" normalizeH="0" baseline="0" noProof="0" dirty="0">
                  <a:ln>
                    <a:noFill/>
                  </a:ln>
                  <a:solidFill>
                    <a:srgbClr val="002060"/>
                  </a:solidFill>
                  <a:effectLst/>
                  <a:uLnTx/>
                  <a:uFillTx/>
                </a:rPr>
                <a:t>²</a:t>
              </a:r>
              <a:endParaRPr kumimoji="0" lang="de-DE" altLang="de-DE" sz="900" b="0" i="0" u="none" strike="noStrike" kern="0" cap="none" spc="0" normalizeH="0" baseline="30000" noProof="0" dirty="0">
                <a:ln>
                  <a:noFill/>
                </a:ln>
                <a:solidFill>
                  <a:srgbClr val="002060"/>
                </a:solidFill>
                <a:effectLst/>
                <a:uLnTx/>
                <a:uFillTx/>
              </a:endParaRPr>
            </a:p>
          </p:txBody>
        </p:sp>
        <p:sp>
          <p:nvSpPr>
            <p:cNvPr id="15" name="Right Arrow Callout 27"/>
            <p:cNvSpPr/>
            <p:nvPr/>
          </p:nvSpPr>
          <p:spPr>
            <a:xfrm>
              <a:off x="499004" y="2241739"/>
              <a:ext cx="423977" cy="720080"/>
            </a:xfrm>
            <a:prstGeom prst="rightArrowCallout">
              <a:avLst>
                <a:gd name="adj1" fmla="val 100000"/>
                <a:gd name="adj2" fmla="val 50000"/>
                <a:gd name="adj3" fmla="val 32528"/>
                <a:gd name="adj4" fmla="val 87066"/>
              </a:avLst>
            </a:prstGeom>
            <a:solidFill>
              <a:srgbClr val="00378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Tree>
    <p:extLst>
      <p:ext uri="{BB962C8B-B14F-4D97-AF65-F5344CB8AC3E}">
        <p14:creationId xmlns:p14="http://schemas.microsoft.com/office/powerpoint/2010/main" val="93698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000" y="430498"/>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4: Steuer-ID einholen</a:t>
            </a:r>
            <a:endParaRPr kumimoji="0" lang="de-DE" sz="4700" b="0" i="0" u="none" strike="noStrike" kern="1200" cap="none" spc="0" normalizeH="0" baseline="0" noProof="0">
              <a:ln>
                <a:noFill/>
              </a:ln>
              <a:solidFill>
                <a:srgbClr val="002060"/>
              </a:solidFill>
              <a:effectLst/>
              <a:uLnTx/>
              <a:uFillTx/>
              <a:latin typeface="Allianz Neo PPT"/>
            </a:endParaRPr>
          </a:p>
        </p:txBody>
      </p:sp>
      <p:sp>
        <p:nvSpPr>
          <p:cNvPr id="11" name="Text Box 12"/>
          <p:cNvSpPr txBox="1">
            <a:spLocks noChangeArrowheads="1"/>
          </p:cNvSpPr>
          <p:nvPr/>
        </p:nvSpPr>
        <p:spPr bwMode="gray">
          <a:xfrm>
            <a:off x="468000" y="5980703"/>
            <a:ext cx="7566025" cy="342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j-lt"/>
              </a:rPr>
              <a:t>1</a:t>
            </a:r>
            <a:r>
              <a:rPr kumimoji="0" lang="de-DE" altLang="de-DE" sz="700" b="0" i="0" u="none" strike="noStrike" kern="0" cap="none" spc="0" normalizeH="0" baseline="0" noProof="0" dirty="0">
                <a:ln>
                  <a:noFill/>
                </a:ln>
                <a:solidFill>
                  <a:srgbClr val="002060"/>
                </a:solidFill>
                <a:effectLst/>
                <a:uLnTx/>
                <a:uFillTx/>
                <a:latin typeface="+mj-lt"/>
              </a:rPr>
              <a:t> In der </a:t>
            </a:r>
            <a:r>
              <a:rPr kumimoji="0" lang="de-DE" altLang="de-DE" sz="700" b="0" i="0" u="none" strike="noStrike" kern="0" cap="none" spc="0" normalizeH="0" baseline="0" noProof="0" dirty="0" err="1">
                <a:ln>
                  <a:noFill/>
                </a:ln>
                <a:solidFill>
                  <a:srgbClr val="002060"/>
                </a:solidFill>
                <a:effectLst/>
                <a:uLnTx/>
                <a:uFillTx/>
                <a:latin typeface="+mj-lt"/>
              </a:rPr>
              <a:t>Excelliste</a:t>
            </a:r>
            <a:r>
              <a:rPr kumimoji="0" lang="de-DE" altLang="de-DE" sz="700" b="0" i="0" u="none" strike="noStrike" kern="0" cap="none" spc="0" normalizeH="0" baseline="0" noProof="0" dirty="0">
                <a:ln>
                  <a:noFill/>
                </a:ln>
                <a:solidFill>
                  <a:srgbClr val="002060"/>
                </a:solidFill>
                <a:effectLst/>
                <a:uLnTx/>
                <a:uFillTx/>
                <a:latin typeface="+mj-lt"/>
              </a:rPr>
              <a:t> sind folgende Kunden gekennzeichnet: Die Steuer-ID ist nicht vorhanden.</a:t>
            </a:r>
          </a:p>
          <a:p>
            <a:pPr defTabSz="1219170" eaLnBrk="1" hangingPunct="1">
              <a:buClr>
                <a:srgbClr val="96DCFA"/>
              </a:buClr>
              <a:defRPr/>
            </a:pPr>
            <a:r>
              <a:rPr kumimoji="0" lang="de-DE" altLang="de-DE" sz="700" b="0" i="0" u="none" strike="noStrike" kern="0" cap="none" spc="0" normalizeH="0" baseline="0" noProof="0" dirty="0">
                <a:ln>
                  <a:noFill/>
                </a:ln>
                <a:solidFill>
                  <a:srgbClr val="002060"/>
                </a:solidFill>
                <a:effectLst/>
                <a:uLnTx/>
                <a:uFillTx/>
                <a:latin typeface="+mj-lt"/>
              </a:rPr>
              <a:t>² Fax 0800 4 400104 (für Leben), Mailanschri</a:t>
            </a:r>
            <a:r>
              <a:rPr lang="de-DE" altLang="de-DE" sz="700" kern="0" dirty="0">
                <a:solidFill>
                  <a:srgbClr val="002060"/>
                </a:solidFill>
                <a:latin typeface="+mj-lt"/>
              </a:rPr>
              <a:t>ft: Lebensversicherung@allianz.de oder </a:t>
            </a:r>
            <a:r>
              <a:rPr lang="de-DE" altLang="de-DE" sz="700" dirty="0">
                <a:solidFill>
                  <a:srgbClr val="002060"/>
                </a:solidFill>
                <a:latin typeface="+mj-lt"/>
                <a:cs typeface="Arial"/>
              </a:rPr>
              <a:t>im Maklerportal über das Bestandsmanagement </a:t>
            </a:r>
            <a:r>
              <a:rPr lang="de-DE" altLang="de-DE" sz="700" kern="0" dirty="0">
                <a:solidFill>
                  <a:srgbClr val="002060"/>
                </a:solidFill>
                <a:latin typeface="+mj-lt"/>
              </a:rPr>
              <a:t> </a:t>
            </a:r>
            <a:endParaRPr lang="de-DE" altLang="de-DE" sz="700" b="0" i="0" u="none" strike="noStrike" kern="0" cap="none" spc="0" normalizeH="0" baseline="0" noProof="0" dirty="0">
              <a:ln>
                <a:noFill/>
              </a:ln>
              <a:solidFill>
                <a:srgbClr val="002060"/>
              </a:solidFill>
              <a:effectLst/>
              <a:uLnTx/>
              <a:uFillTx/>
              <a:latin typeface="+mj-lt"/>
            </a:endParaRPr>
          </a:p>
        </p:txBody>
      </p:sp>
      <p:graphicFrame>
        <p:nvGraphicFramePr>
          <p:cNvPr id="6" name="Group 43"/>
          <p:cNvGraphicFramePr>
            <a:graphicFrameLocks noGrp="1"/>
          </p:cNvGraphicFramePr>
          <p:nvPr>
            <p:extLst>
              <p:ext uri="{D42A27DB-BD31-4B8C-83A1-F6EECF244321}">
                <p14:modId xmlns:p14="http://schemas.microsoft.com/office/powerpoint/2010/main" val="1997612301"/>
              </p:ext>
            </p:extLst>
          </p:nvPr>
        </p:nvGraphicFramePr>
        <p:xfrm>
          <a:off x="540001" y="1483459"/>
          <a:ext cx="9966635" cy="1476309"/>
        </p:xfrm>
        <a:graphic>
          <a:graphicData uri="http://schemas.openxmlformats.org/drawingml/2006/table">
            <a:tbl>
              <a:tblPr/>
              <a:tblGrid>
                <a:gridCol w="2335073">
                  <a:extLst>
                    <a:ext uri="{9D8B030D-6E8A-4147-A177-3AD203B41FA5}">
                      <a16:colId xmlns:a16="http://schemas.microsoft.com/office/drawing/2014/main" val="20000"/>
                    </a:ext>
                  </a:extLst>
                </a:gridCol>
                <a:gridCol w="3512199">
                  <a:extLst>
                    <a:ext uri="{9D8B030D-6E8A-4147-A177-3AD203B41FA5}">
                      <a16:colId xmlns:a16="http://schemas.microsoft.com/office/drawing/2014/main" val="20001"/>
                    </a:ext>
                  </a:extLst>
                </a:gridCol>
                <a:gridCol w="4119363">
                  <a:extLst>
                    <a:ext uri="{9D8B030D-6E8A-4147-A177-3AD203B41FA5}">
                      <a16:colId xmlns:a16="http://schemas.microsoft.com/office/drawing/2014/main" val="20002"/>
                    </a:ext>
                  </a:extLst>
                </a:gridCol>
              </a:tblGrid>
              <a:tr h="317316">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Ausgangslage</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Vorteile der Handlungsoption</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So gehen Sie vor</a:t>
                      </a:r>
                      <a:endParaRPr kumimoji="0" lang="de-DE" altLang="de-DE" sz="1200" b="1" i="0" u="none" strike="noStrike" cap="none" normalizeH="0" baseline="0">
                        <a:ln>
                          <a:noFill/>
                        </a:ln>
                        <a:solidFill>
                          <a:srgbClr val="002060"/>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D61"/>
                    </a:solidFill>
                  </a:tcPr>
                </a:tc>
                <a:extLst>
                  <a:ext uri="{0D108BD9-81ED-4DB2-BD59-A6C34878D82A}">
                    <a16:rowId xmlns:a16="http://schemas.microsoft.com/office/drawing/2014/main" val="10000"/>
                  </a:ext>
                </a:extLst>
              </a:tr>
              <a:tr h="1158993">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Kunde hat seine </a:t>
                      </a:r>
                      <a:r>
                        <a:rPr kumimoji="0" lang="de-DE" altLang="de-DE" sz="900" b="1" u="none" strike="noStrike" cap="none" normalizeH="0" baseline="0">
                          <a:ln>
                            <a:noFill/>
                          </a:ln>
                          <a:solidFill>
                            <a:srgbClr val="002060"/>
                          </a:solidFill>
                          <a:effectLst/>
                          <a:latin typeface="+mn-lt"/>
                        </a:rPr>
                        <a:t>Steuer-ID</a:t>
                      </a:r>
                      <a:r>
                        <a:rPr kumimoji="0" lang="de-DE" altLang="de-DE" sz="900" u="none" strike="noStrike" cap="none" normalizeH="0" baseline="0">
                          <a:ln>
                            <a:noFill/>
                          </a:ln>
                          <a:solidFill>
                            <a:srgbClr val="002060"/>
                          </a:solidFill>
                          <a:effectLst/>
                          <a:latin typeface="+mn-lt"/>
                        </a:rPr>
                        <a:t> noch nicht angegeben.</a:t>
                      </a:r>
                      <a:r>
                        <a:rPr kumimoji="0" lang="de-DE" altLang="de-DE" sz="900" u="none" strike="noStrike" cap="none" normalizeH="0" baseline="30000">
                          <a:ln>
                            <a:noFill/>
                          </a:ln>
                          <a:solidFill>
                            <a:srgbClr val="002060"/>
                          </a:solidFill>
                          <a:effectLst/>
                          <a:latin typeface="+mn-lt"/>
                        </a:rPr>
                        <a:t>1</a:t>
                      </a:r>
                      <a:endParaRPr kumimoji="0" lang="de-DE" altLang="de-DE" sz="900" b="0" i="0" u="none" strike="noStrike" cap="none" normalizeH="0" baseline="3000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tc>
                  <a:txBody>
                    <a:bodyPr/>
                    <a:lstStyle>
                      <a:lvl1pPr marL="0" algn="l" defTabSz="914400" rtl="0" eaLnBrk="0" latinLnBrk="0" hangingPunct="0">
                        <a:defRPr sz="1800" kern="1200">
                          <a:solidFill>
                            <a:schemeClr val="accent1"/>
                          </a:solidFill>
                          <a:latin typeface="Arial" charset="0"/>
                        </a:defRPr>
                      </a:lvl1pPr>
                      <a:lvl2pPr marL="422275"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20000"/>
                        </a:spcAft>
                        <a:buClr>
                          <a:schemeClr val="accent1"/>
                        </a:buClr>
                        <a:buSzTx/>
                        <a:buFont typeface="Wingdings" pitchFamily="2" charset="2"/>
                        <a:buNone/>
                        <a:tabLst/>
                      </a:pPr>
                      <a:r>
                        <a:rPr kumimoji="0" lang="de-DE" altLang="de-DE" sz="900" u="none" strike="noStrike" cap="none" normalizeH="0" baseline="0">
                          <a:ln>
                            <a:noFill/>
                          </a:ln>
                          <a:solidFill>
                            <a:srgbClr val="002060"/>
                          </a:solidFill>
                          <a:effectLst/>
                          <a:latin typeface="+mn-lt"/>
                        </a:rPr>
                        <a:t>Die Steuer-ID wird vom Bundeszentralamt für Steuer pro Person vergeben und gilt lebenslänglich. Sie ist bei einem Riester-Vertrag </a:t>
                      </a:r>
                      <a:r>
                        <a:rPr kumimoji="0" lang="de-DE" altLang="de-DE" sz="900" b="1" u="none" strike="noStrike" cap="none" normalizeH="0" baseline="0">
                          <a:ln>
                            <a:noFill/>
                          </a:ln>
                          <a:solidFill>
                            <a:srgbClr val="002060"/>
                          </a:solidFill>
                          <a:effectLst/>
                          <a:latin typeface="+mn-lt"/>
                        </a:rPr>
                        <a:t>zwingend</a:t>
                      </a:r>
                      <a:r>
                        <a:rPr kumimoji="0" lang="de-DE" altLang="de-DE" sz="900" u="none" strike="noStrike" cap="none" normalizeH="0" baseline="0">
                          <a:ln>
                            <a:noFill/>
                          </a:ln>
                          <a:solidFill>
                            <a:srgbClr val="002060"/>
                          </a:solidFill>
                          <a:effectLst/>
                          <a:latin typeface="+mn-lt"/>
                        </a:rPr>
                        <a:t> notwendig für die elektronische Meldung der gezahlten Beiträge an die Finanzbehörden über die </a:t>
                      </a:r>
                      <a:r>
                        <a:rPr kumimoji="0" lang="de-DE" altLang="de-DE" sz="900" u="none" strike="noStrike" cap="none" normalizeH="0" baseline="0" err="1">
                          <a:ln>
                            <a:noFill/>
                          </a:ln>
                          <a:solidFill>
                            <a:srgbClr val="002060"/>
                          </a:solidFill>
                          <a:effectLst/>
                          <a:latin typeface="+mn-lt"/>
                        </a:rPr>
                        <a:t>ZfA</a:t>
                      </a:r>
                      <a:r>
                        <a:rPr kumimoji="0" lang="de-DE" altLang="de-DE" sz="900" u="none" strike="noStrike" cap="none" normalizeH="0" baseline="0">
                          <a:ln>
                            <a:noFill/>
                          </a:ln>
                          <a:solidFill>
                            <a:srgbClr val="002060"/>
                          </a:solidFill>
                          <a:effectLst/>
                          <a:latin typeface="+mn-lt"/>
                        </a:rPr>
                        <a:t>. Nur dann wird vom Finanzamt der Sonderausgabenabzug gewährt. </a:t>
                      </a:r>
                      <a:endParaRPr kumimoji="0" lang="de-DE" altLang="de-DE" sz="900" b="1" i="0" u="none" strike="noStrike" cap="none" normalizeH="0" baseline="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tc>
                  <a:txBody>
                    <a:bodyPr/>
                    <a:lstStyle>
                      <a:lvl1pPr marL="0" algn="l" defTabSz="914400" rtl="0" eaLnBrk="0" latinLnBrk="0" hangingPunct="0">
                        <a:defRPr sz="1800" kern="1200">
                          <a:solidFill>
                            <a:schemeClr val="accent1"/>
                          </a:solidFill>
                          <a:latin typeface="Arial" charset="0"/>
                        </a:defRPr>
                      </a:lvl1pPr>
                      <a:lvl2pPr marL="855663" indent="-304800" algn="l" defTabSz="914400" rtl="0" eaLnBrk="0" latinLnBrk="0" hangingPunct="0">
                        <a:defRPr sz="1600" kern="1200">
                          <a:solidFill>
                            <a:schemeClr val="tx1"/>
                          </a:solidFill>
                          <a:latin typeface="Arial" charset="0"/>
                        </a:defRPr>
                      </a:lvl2pPr>
                      <a:lvl3pPr marL="1339850" indent="-304800" algn="l" defTabSz="914400" rtl="0" eaLnBrk="0" latinLnBrk="0" hangingPunct="0">
                        <a:defRPr sz="1600" kern="1200">
                          <a:solidFill>
                            <a:schemeClr val="tx1"/>
                          </a:solidFill>
                          <a:latin typeface="Arial" charset="0"/>
                        </a:defRPr>
                      </a:lvl3pPr>
                      <a:lvl4pPr marL="1824038" indent="-304800" algn="l" defTabSz="914400" rtl="0" eaLnBrk="0" latinLnBrk="0" hangingPunct="0">
                        <a:buClr>
                          <a:schemeClr val="tx1"/>
                        </a:buClr>
                        <a:defRPr sz="1600" kern="1200">
                          <a:solidFill>
                            <a:schemeClr val="tx1"/>
                          </a:solidFill>
                          <a:latin typeface="Arial" charset="0"/>
                        </a:defRPr>
                      </a:lvl4pPr>
                      <a:lvl5pPr marL="2308225" indent="-304800" algn="l" defTabSz="914400" rtl="0" eaLnBrk="0" latinLnBrk="0" hangingPunct="0">
                        <a:buClr>
                          <a:schemeClr val="tx1"/>
                        </a:buClr>
                        <a:defRPr sz="1600" kern="1200">
                          <a:solidFill>
                            <a:schemeClr val="tx1"/>
                          </a:solidFill>
                          <a:latin typeface="Arial" charset="0"/>
                        </a:defRPr>
                      </a:lvl5pPr>
                      <a:lvl6pPr marL="27654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2226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6798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137025"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1. </a:t>
                      </a:r>
                      <a:r>
                        <a:rPr kumimoji="0" lang="de-DE" altLang="de-DE" sz="900" b="1" u="none" strike="noStrike" cap="none" normalizeH="0" baseline="0" dirty="0">
                          <a:ln>
                            <a:noFill/>
                          </a:ln>
                          <a:solidFill>
                            <a:srgbClr val="002060"/>
                          </a:solidFill>
                          <a:effectLst/>
                          <a:latin typeface="+mn-lt"/>
                        </a:rPr>
                        <a:t>Steuer-ID</a:t>
                      </a:r>
                      <a:r>
                        <a:rPr kumimoji="0" lang="de-DE" altLang="de-DE" sz="900" u="none" strike="noStrike" cap="none" normalizeH="0" baseline="0" dirty="0">
                          <a:ln>
                            <a:noFill/>
                          </a:ln>
                          <a:solidFill>
                            <a:srgbClr val="002060"/>
                          </a:solidFill>
                          <a:effectLst/>
                          <a:latin typeface="+mn-lt"/>
                        </a:rPr>
                        <a:t> einholen (im </a:t>
                      </a:r>
                      <a:r>
                        <a:rPr kumimoji="0" lang="de-DE" altLang="de-DE" sz="900" b="1" u="none" strike="noStrike" cap="none" normalizeH="0" baseline="0" dirty="0">
                          <a:ln>
                            <a:noFill/>
                          </a:ln>
                          <a:solidFill>
                            <a:srgbClr val="002060"/>
                          </a:solidFill>
                          <a:effectLst/>
                          <a:latin typeface="+mn-lt"/>
                        </a:rPr>
                        <a:t>letzten Steuerbescheid </a:t>
                      </a:r>
                      <a:r>
                        <a:rPr kumimoji="0" lang="de-DE" altLang="de-DE" sz="900" u="none" strike="noStrike" cap="none" normalizeH="0" baseline="0" dirty="0">
                          <a:ln>
                            <a:noFill/>
                          </a:ln>
                          <a:solidFill>
                            <a:srgbClr val="002060"/>
                          </a:solidFill>
                          <a:effectLst/>
                          <a:latin typeface="+mn-lt"/>
                        </a:rPr>
                        <a:t>ersichtlich).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2. Neue Daten melden.</a:t>
                      </a:r>
                    </a:p>
                    <a:p>
                      <a:pPr marL="0" marR="0" lvl="0" indent="0"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
                      </a:r>
                      <a:br>
                        <a:rPr kumimoji="0" lang="de-DE" altLang="de-DE" sz="900" u="none" strike="noStrike" cap="none" normalizeH="0" baseline="0" dirty="0">
                          <a:ln>
                            <a:noFill/>
                          </a:ln>
                          <a:solidFill>
                            <a:srgbClr val="002060"/>
                          </a:solidFill>
                          <a:effectLst/>
                          <a:latin typeface="+mn-lt"/>
                        </a:rPr>
                      </a:b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F7EF"/>
                    </a:solidFill>
                  </a:tcPr>
                </a:tc>
                <a:extLst>
                  <a:ext uri="{0D108BD9-81ED-4DB2-BD59-A6C34878D82A}">
                    <a16:rowId xmlns:a16="http://schemas.microsoft.com/office/drawing/2014/main" val="10001"/>
                  </a:ext>
                </a:extLst>
              </a:tr>
            </a:tbl>
          </a:graphicData>
        </a:graphic>
      </p:graphicFrame>
      <p:sp>
        <p:nvSpPr>
          <p:cNvPr id="8" name="Rechteck 7"/>
          <p:cNvSpPr/>
          <p:nvPr/>
        </p:nvSpPr>
        <p:spPr>
          <a:xfrm>
            <a:off x="533075" y="2986346"/>
            <a:ext cx="9973563" cy="720080"/>
          </a:xfrm>
          <a:prstGeom prst="rect">
            <a:avLst/>
          </a:prstGeom>
          <a:solidFill>
            <a:srgbClr val="FAF7EF"/>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pPr>
            <a:r>
              <a:rPr lang="de-DE" altLang="de-DE" sz="900" b="1" dirty="0">
                <a:solidFill>
                  <a:srgbClr val="002060"/>
                </a:solidFill>
              </a:rPr>
              <a:t>Umsetzung</a:t>
            </a:r>
            <a:r>
              <a:rPr lang="de-DE" altLang="de-DE" sz="900" dirty="0">
                <a:solidFill>
                  <a:srgbClr val="002060"/>
                </a:solidFill>
              </a:rPr>
              <a:t>: Z</a:t>
            </a:r>
            <a:r>
              <a:rPr lang="de-DE" sz="900" dirty="0">
                <a:solidFill>
                  <a:srgbClr val="002060"/>
                </a:solidFill>
                <a:ea typeface="+mn-lt"/>
                <a:cs typeface="+mn-lt"/>
              </a:rPr>
              <a:t>u aktualisierende Zulagendaten über die Checkliste an das LSZ (Logistik-Service-Zentrum, ehemals PEZ Leben) senden</a:t>
            </a:r>
            <a:r>
              <a:rPr lang="de-DE" altLang="de-DE" sz="900" dirty="0">
                <a:solidFill>
                  <a:srgbClr val="002060"/>
                </a:solidFill>
              </a:rPr>
              <a:t>.² </a:t>
            </a:r>
          </a:p>
        </p:txBody>
      </p:sp>
      <p:sp>
        <p:nvSpPr>
          <p:cNvPr id="9" name="Right Arrow Callout 27"/>
          <p:cNvSpPr/>
          <p:nvPr/>
        </p:nvSpPr>
        <p:spPr>
          <a:xfrm>
            <a:off x="533074" y="2986346"/>
            <a:ext cx="432048" cy="720080"/>
          </a:xfrm>
          <a:prstGeom prst="rightArrowCallout">
            <a:avLst>
              <a:gd name="adj1" fmla="val 100000"/>
              <a:gd name="adj2" fmla="val 50000"/>
              <a:gd name="adj3" fmla="val 32528"/>
              <a:gd name="adj4" fmla="val 87066"/>
            </a:avLst>
          </a:prstGeom>
          <a:solidFill>
            <a:srgbClr val="CCDD6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0" name="Rechteck 9"/>
          <p:cNvSpPr/>
          <p:nvPr/>
        </p:nvSpPr>
        <p:spPr>
          <a:xfrm>
            <a:off x="533074" y="3745873"/>
            <a:ext cx="9973562" cy="1728192"/>
          </a:xfrm>
          <a:prstGeom prst="rect">
            <a:avLst/>
          </a:prstGeom>
          <a:solidFill>
            <a:srgbClr val="FAF7EF"/>
          </a:solidFill>
          <a:ln>
            <a:noFill/>
          </a:ln>
        </p:spPr>
        <p:txBody>
          <a:bodyPr rot="0" spcFirstLastPara="0" vertOverflow="overflow" horzOverflow="overflow" vert="horz" wrap="none" lIns="504000" tIns="108000" rIns="108000" bIns="108000" numCol="1" spcCol="0" rtlCol="0" fromWordArt="0" anchor="ctr" anchorCtr="0" forceAA="0" compatLnSpc="1">
            <a:prstTxWarp prst="textNoShape">
              <a:avLst/>
            </a:prstTxWarp>
            <a:noAutofit/>
          </a:bodyPr>
          <a:lstStyle/>
          <a:p>
            <a:pPr defTabSz="1219170">
              <a:spcAft>
                <a:spcPct val="0"/>
              </a:spcAft>
            </a:pPr>
            <a:endParaRPr lang="de-DE" altLang="de-DE" sz="900" b="1">
              <a:solidFill>
                <a:srgbClr val="002060"/>
              </a:solidFill>
            </a:endParaRPr>
          </a:p>
          <a:p>
            <a:pPr defTabSz="1219170">
              <a:spcAft>
                <a:spcPct val="0"/>
              </a:spcAft>
            </a:pPr>
            <a:endParaRPr lang="de-DE" altLang="de-DE" sz="900" b="1">
              <a:solidFill>
                <a:srgbClr val="002060"/>
              </a:solidFill>
            </a:endParaRPr>
          </a:p>
          <a:p>
            <a:pPr defTabSz="1219170">
              <a:spcAft>
                <a:spcPct val="0"/>
              </a:spcAft>
            </a:pPr>
            <a:r>
              <a:rPr lang="de-DE" altLang="de-DE" sz="900" b="1" dirty="0">
                <a:solidFill>
                  <a:srgbClr val="002060"/>
                </a:solidFill>
              </a:rPr>
              <a:t>Bitte beachten Sie: </a:t>
            </a:r>
            <a:r>
              <a:rPr lang="de-DE" sz="900" dirty="0">
                <a:solidFill>
                  <a:srgbClr val="002060"/>
                </a:solidFill>
              </a:rPr>
              <a:t>Für die Beantragung/Auszahlung der Zulagen sind </a:t>
            </a:r>
            <a:r>
              <a:rPr lang="de-DE" sz="900" b="1" u="sng" dirty="0">
                <a:solidFill>
                  <a:srgbClr val="002060"/>
                </a:solidFill>
              </a:rPr>
              <a:t>alle</a:t>
            </a:r>
            <a:r>
              <a:rPr lang="de-DE" sz="900" b="1" dirty="0">
                <a:solidFill>
                  <a:srgbClr val="002060"/>
                </a:solidFill>
              </a:rPr>
              <a:t> Steuer-IDs erforderlich, </a:t>
            </a:r>
            <a:r>
              <a:rPr lang="de-DE" sz="900" dirty="0">
                <a:solidFill>
                  <a:srgbClr val="002060"/>
                </a:solidFill>
              </a:rPr>
              <a:t>d.h</a:t>
            </a:r>
            <a:r>
              <a:rPr lang="de-DE" sz="900" b="1" dirty="0">
                <a:solidFill>
                  <a:srgbClr val="002060"/>
                </a:solidFill>
              </a:rPr>
              <a:t>. </a:t>
            </a:r>
            <a:r>
              <a:rPr lang="de-DE" altLang="de-DE" sz="900" dirty="0">
                <a:solidFill>
                  <a:srgbClr val="002060"/>
                </a:solidFill>
              </a:rPr>
              <a:t>fehlende Steuer-IDs von der </a:t>
            </a:r>
            <a:r>
              <a:rPr lang="de-DE" sz="900" dirty="0">
                <a:solidFill>
                  <a:srgbClr val="002060"/>
                </a:solidFill>
              </a:rPr>
              <a:t>versicherten Person, ggf. vom Ehegatten, als auch die </a:t>
            </a:r>
          </a:p>
          <a:p>
            <a:pPr defTabSz="1219170">
              <a:spcAft>
                <a:spcPct val="0"/>
              </a:spcAft>
            </a:pPr>
            <a:r>
              <a:rPr lang="de-DE" sz="900" dirty="0">
                <a:solidFill>
                  <a:srgbClr val="002060"/>
                </a:solidFill>
              </a:rPr>
              <a:t>der Kinder (seit Januar 2020), für die Zulage beantragt werden soll, müssen unbedingt angegeben werden.</a:t>
            </a:r>
            <a:endParaRPr lang="de-DE" altLang="de-DE" sz="900" dirty="0">
              <a:solidFill>
                <a:srgbClr val="002060"/>
              </a:solidFill>
            </a:endParaRPr>
          </a:p>
          <a:p>
            <a:pPr defTabSz="1219170">
              <a:spcAft>
                <a:spcPct val="0"/>
              </a:spcAft>
            </a:pPr>
            <a:endParaRPr lang="de-DE" altLang="de-DE" sz="900" b="1" dirty="0">
              <a:solidFill>
                <a:srgbClr val="002060"/>
              </a:solidFill>
            </a:endParaRPr>
          </a:p>
          <a:p>
            <a:pPr defTabSz="1219170">
              <a:spcAft>
                <a:spcPct val="0"/>
              </a:spcAft>
            </a:pPr>
            <a:r>
              <a:rPr lang="de-DE" altLang="de-DE" sz="900" b="1" dirty="0">
                <a:solidFill>
                  <a:srgbClr val="002060"/>
                </a:solidFill>
              </a:rPr>
              <a:t>Bei folgenden Konstellationen ist die Aufnahme im Filterfeld  „Steuerident einholen“ vorgesehen:</a:t>
            </a:r>
          </a:p>
          <a:p>
            <a:pPr defTabSz="1219170">
              <a:spcAft>
                <a:spcPct val="0"/>
              </a:spcAft>
            </a:pPr>
            <a:endParaRPr lang="de-DE" altLang="de-DE" sz="900" b="1">
              <a:solidFill>
                <a:srgbClr val="002060"/>
              </a:solidFill>
            </a:endParaRP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fehlt / ist falsch</a:t>
            </a: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Ehegatte fehlt / ist falsch</a:t>
            </a:r>
          </a:p>
          <a:p>
            <a:pPr marL="151765" defTabSz="1219170">
              <a:buFontTx/>
              <a:buAutoNum type="arabicPeriod"/>
            </a:pPr>
            <a:r>
              <a:rPr lang="de-DE" sz="900" dirty="0">
                <a:solidFill>
                  <a:srgbClr val="002060"/>
                </a:solidFill>
              </a:rPr>
              <a:t> </a:t>
            </a:r>
            <a:r>
              <a:rPr lang="de-DE" altLang="de-DE" sz="900" dirty="0">
                <a:solidFill>
                  <a:srgbClr val="002060"/>
                </a:solidFill>
              </a:rPr>
              <a:t>Steuer-ID </a:t>
            </a:r>
            <a:r>
              <a:rPr lang="de-DE" sz="900" dirty="0">
                <a:solidFill>
                  <a:srgbClr val="002060"/>
                </a:solidFill>
              </a:rPr>
              <a:t>Kind(er) ist falsch</a:t>
            </a:r>
          </a:p>
          <a:p>
            <a:pPr marL="151765" defTabSz="1219170">
              <a:buFontTx/>
              <a:buAutoNum type="arabicPeriod"/>
            </a:pPr>
            <a:r>
              <a:rPr lang="de-DE" sz="900" dirty="0">
                <a:solidFill>
                  <a:srgbClr val="002060"/>
                </a:solidFill>
              </a:rPr>
              <a:t> Geburtsdatum und </a:t>
            </a:r>
            <a:r>
              <a:rPr lang="de-DE" altLang="de-DE" sz="900" dirty="0">
                <a:solidFill>
                  <a:srgbClr val="002060"/>
                </a:solidFill>
              </a:rPr>
              <a:t>Steuer-ID </a:t>
            </a:r>
            <a:r>
              <a:rPr lang="de-DE" sz="900" dirty="0">
                <a:solidFill>
                  <a:srgbClr val="002060"/>
                </a:solidFill>
              </a:rPr>
              <a:t>Kind(er) stimmt nicht überein</a:t>
            </a:r>
          </a:p>
          <a:p>
            <a:pPr marL="151765" defTabSz="1219170">
              <a:buFontTx/>
              <a:buAutoNum type="arabicPeriod"/>
            </a:pPr>
            <a:r>
              <a:rPr lang="de-DE" sz="900" dirty="0">
                <a:solidFill>
                  <a:srgbClr val="002060"/>
                </a:solidFill>
              </a:rPr>
              <a:t> Mehrere Kinder, und </a:t>
            </a:r>
            <a:r>
              <a:rPr lang="de-DE" altLang="de-DE" sz="900" dirty="0">
                <a:solidFill>
                  <a:srgbClr val="002060"/>
                </a:solidFill>
              </a:rPr>
              <a:t>Steuer-ID </a:t>
            </a:r>
            <a:r>
              <a:rPr lang="de-DE" sz="900" dirty="0">
                <a:solidFill>
                  <a:srgbClr val="002060"/>
                </a:solidFill>
              </a:rPr>
              <a:t>von einem oder mehreren Kindern fehlt</a:t>
            </a:r>
          </a:p>
          <a:p>
            <a:pPr marL="0" lvl="2" defTabSz="1219170">
              <a:lnSpc>
                <a:spcPts val="1920"/>
              </a:lnSpc>
            </a:pPr>
            <a:endParaRPr lang="de-DE" altLang="de-DE" sz="900">
              <a:solidFill>
                <a:srgbClr val="002060"/>
              </a:solidFill>
            </a:endParaRPr>
          </a:p>
        </p:txBody>
      </p:sp>
      <p:sp>
        <p:nvSpPr>
          <p:cNvPr id="13" name="Right Arrow Callout 27"/>
          <p:cNvSpPr/>
          <p:nvPr/>
        </p:nvSpPr>
        <p:spPr>
          <a:xfrm>
            <a:off x="533073" y="3745873"/>
            <a:ext cx="432048" cy="1728192"/>
          </a:xfrm>
          <a:prstGeom prst="rightArrowCallout">
            <a:avLst>
              <a:gd name="adj1" fmla="val 100000"/>
              <a:gd name="adj2" fmla="val 50000"/>
              <a:gd name="adj3" fmla="val 32528"/>
              <a:gd name="adj4" fmla="val 87066"/>
            </a:avLst>
          </a:prstGeom>
          <a:solidFill>
            <a:srgbClr val="CCDD61"/>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19" name="Text Box 46"/>
          <p:cNvSpPr txBox="1">
            <a:spLocks noChangeArrowheads="1"/>
          </p:cNvSpPr>
          <p:nvPr/>
        </p:nvSpPr>
        <p:spPr bwMode="gray">
          <a:xfrm rot="747940">
            <a:off x="9189859" y="947138"/>
            <a:ext cx="1673142" cy="512763"/>
          </a:xfrm>
          <a:prstGeom prst="rect">
            <a:avLst/>
          </a:prstGeom>
          <a:solidFill>
            <a:srgbClr val="5B5D30"/>
          </a:solidFill>
          <a:ln w="12700" algn="ctr">
            <a:noFill/>
            <a:miter lim="800000"/>
            <a:headEnd/>
            <a:tailEnd/>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Tree>
    <p:extLst>
      <p:ext uri="{BB962C8B-B14F-4D97-AF65-F5344CB8AC3E}">
        <p14:creationId xmlns:p14="http://schemas.microsoft.com/office/powerpoint/2010/main" val="193210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5: Einschluss Zuwachs</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14" name="Group 48"/>
          <p:cNvGraphicFramePr>
            <a:graphicFrameLocks noGrp="1"/>
          </p:cNvGraphicFramePr>
          <p:nvPr>
            <p:extLst>
              <p:ext uri="{D42A27DB-BD31-4B8C-83A1-F6EECF244321}">
                <p14:modId xmlns:p14="http://schemas.microsoft.com/office/powerpoint/2010/main" val="1833278332"/>
              </p:ext>
            </p:extLst>
          </p:nvPr>
        </p:nvGraphicFramePr>
        <p:xfrm>
          <a:off x="540000" y="1906159"/>
          <a:ext cx="9902064" cy="1738866"/>
        </p:xfrm>
        <a:graphic>
          <a:graphicData uri="http://schemas.openxmlformats.org/drawingml/2006/table">
            <a:tbl>
              <a:tblPr/>
              <a:tblGrid>
                <a:gridCol w="2330233">
                  <a:extLst>
                    <a:ext uri="{9D8B030D-6E8A-4147-A177-3AD203B41FA5}">
                      <a16:colId xmlns:a16="http://schemas.microsoft.com/office/drawing/2014/main" val="20000"/>
                    </a:ext>
                  </a:extLst>
                </a:gridCol>
                <a:gridCol w="3469628">
                  <a:extLst>
                    <a:ext uri="{9D8B030D-6E8A-4147-A177-3AD203B41FA5}">
                      <a16:colId xmlns:a16="http://schemas.microsoft.com/office/drawing/2014/main" val="20001"/>
                    </a:ext>
                  </a:extLst>
                </a:gridCol>
                <a:gridCol w="4102203">
                  <a:extLst>
                    <a:ext uri="{9D8B030D-6E8A-4147-A177-3AD203B41FA5}">
                      <a16:colId xmlns:a16="http://schemas.microsoft.com/office/drawing/2014/main" val="20002"/>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Vorteile der Handlungsoption</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A679C"/>
                    </a:solidFill>
                  </a:tcPr>
                </a:tc>
                <a:extLst>
                  <a:ext uri="{0D108BD9-81ED-4DB2-BD59-A6C34878D82A}">
                    <a16:rowId xmlns:a16="http://schemas.microsoft.com/office/drawing/2014/main" val="10000"/>
                  </a:ext>
                </a:extLst>
              </a:tr>
              <a:tr h="1378866">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dirty="0">
                          <a:ln>
                            <a:noFill/>
                          </a:ln>
                          <a:solidFill>
                            <a:srgbClr val="002060"/>
                          </a:solidFill>
                          <a:effectLst/>
                          <a:latin typeface="+mn-lt"/>
                        </a:rPr>
                        <a:t>Kunde hat </a:t>
                      </a:r>
                      <a:r>
                        <a:rPr kumimoji="0" lang="de-DE" altLang="de-DE" sz="900" b="1" u="none" strike="noStrike" cap="none" normalizeH="0" baseline="0" dirty="0">
                          <a:ln>
                            <a:noFill/>
                          </a:ln>
                          <a:solidFill>
                            <a:srgbClr val="002060"/>
                          </a:solidFill>
                          <a:effectLst/>
                          <a:latin typeface="+mn-lt"/>
                        </a:rPr>
                        <a:t>keinen Zuwachs </a:t>
                      </a:r>
                      <a:r>
                        <a:rPr kumimoji="0" lang="de-DE" altLang="de-DE" sz="900" u="none" strike="noStrike" cap="none" normalizeH="0" baseline="0" dirty="0">
                          <a:ln>
                            <a:noFill/>
                          </a:ln>
                          <a:solidFill>
                            <a:srgbClr val="002060"/>
                          </a:solidFill>
                          <a:effectLst/>
                          <a:latin typeface="+mn-lt"/>
                        </a:rPr>
                        <a:t>eingeschlossen oder Zuwachs ist inaktiv.</a:t>
                      </a:r>
                      <a:r>
                        <a:rPr kumimoji="0" lang="de-DE" altLang="de-DE" sz="900" u="none" strike="noStrike" cap="none" normalizeH="0" baseline="30000" dirty="0">
                          <a:ln>
                            <a:noFill/>
                          </a:ln>
                          <a:solidFill>
                            <a:srgbClr val="002060"/>
                          </a:solidFill>
                          <a:effectLst/>
                          <a:latin typeface="+mn-lt"/>
                        </a:rPr>
                        <a:t>1</a:t>
                      </a:r>
                      <a:endParaRPr kumimoji="0" lang="de-DE" altLang="de-DE" sz="900" b="0" i="0" u="none" strike="noStrike" cap="none" normalizeH="0" baseline="3000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tc>
                  <a:txBody>
                    <a:bodyPr/>
                    <a:lstStyle>
                      <a:lvl1pPr marL="176213" indent="-176213" algn="l" defTabSz="914400" rtl="0" eaLnBrk="0" latinLnBrk="0" hangingPunct="0">
                        <a:defRPr sz="1800" kern="1200">
                          <a:solidFill>
                            <a:schemeClr val="accent1"/>
                          </a:solidFill>
                          <a:latin typeface="Arial" charset="0"/>
                        </a:defRPr>
                      </a:lvl1pPr>
                      <a:lvl2pPr marL="334963" indent="-157163" algn="l" defTabSz="914400" rtl="0" eaLnBrk="0" latinLnBrk="0" hangingPunct="0">
                        <a:defRPr sz="1600" kern="1200">
                          <a:solidFill>
                            <a:schemeClr val="tx1"/>
                          </a:solidFill>
                          <a:latin typeface="Arial" charset="0"/>
                        </a:defRPr>
                      </a:lvl2pPr>
                      <a:lvl3pPr marL="889000" algn="l" defTabSz="914400" rtl="0" eaLnBrk="0" latinLnBrk="0" hangingPunct="0">
                        <a:defRPr sz="1600" kern="1200">
                          <a:solidFill>
                            <a:schemeClr val="tx1"/>
                          </a:solidFill>
                          <a:latin typeface="Arial" charset="0"/>
                        </a:defRPr>
                      </a:lvl3pPr>
                      <a:lvl4pPr marL="1068388" algn="l" defTabSz="914400" rtl="0" eaLnBrk="0" latinLnBrk="0" hangingPunct="0">
                        <a:buClr>
                          <a:schemeClr val="tx1"/>
                        </a:buClr>
                        <a:defRPr sz="1600" kern="1200">
                          <a:solidFill>
                            <a:schemeClr val="tx1"/>
                          </a:solidFill>
                          <a:latin typeface="Arial" charset="0"/>
                        </a:defRPr>
                      </a:lvl4pPr>
                      <a:lvl5pPr marL="1247775" algn="l" defTabSz="914400" rtl="0" eaLnBrk="0" latinLnBrk="0" hangingPunct="0">
                        <a:buClr>
                          <a:schemeClr val="tx1"/>
                        </a:buClr>
                        <a:defRPr sz="1600" kern="1200">
                          <a:solidFill>
                            <a:schemeClr val="tx1"/>
                          </a:solidFill>
                          <a:latin typeface="Arial" charset="0"/>
                        </a:defRPr>
                      </a:lvl5pPr>
                      <a:lvl6pPr marL="1704975"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2162175"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2619375"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3076575"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Inflationsausgleich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Anpassung des Beitrags an Einkommenssteigerungen, um volle Zulagen zu erhalten.</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6213" marR="0" lvl="0" indent="-176213"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de-DE" altLang="de-DE" sz="900" u="none" strike="noStrike" cap="none" normalizeH="0" baseline="0" dirty="0">
                          <a:ln>
                            <a:noFill/>
                          </a:ln>
                          <a:solidFill>
                            <a:srgbClr val="002060"/>
                          </a:solidFill>
                          <a:effectLst/>
                          <a:latin typeface="+mn-lt"/>
                        </a:rPr>
                        <a:t>Aufbau der Altersvorsorge.</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tc>
                  <a:txBody>
                    <a:bodyPr/>
                    <a:lstStyle>
                      <a:lvl1pPr marL="179388" indent="-179388" algn="l" defTabSz="914400" rtl="0" eaLnBrk="0" latinLnBrk="0" hangingPunct="0">
                        <a:defRPr sz="1800" kern="1200">
                          <a:solidFill>
                            <a:schemeClr val="accent1"/>
                          </a:solidFill>
                          <a:latin typeface="Arial" charset="0"/>
                        </a:defRPr>
                      </a:lvl1pPr>
                      <a:lvl2pPr marL="752475" indent="-304800" algn="l" defTabSz="914400" rtl="0" eaLnBrk="0" latinLnBrk="0" hangingPunct="0">
                        <a:defRPr sz="1600" kern="1200">
                          <a:solidFill>
                            <a:schemeClr val="tx1"/>
                          </a:solidFill>
                          <a:latin typeface="Arial" charset="0"/>
                        </a:defRPr>
                      </a:lvl2pPr>
                      <a:lvl3pPr marL="1236663" indent="-304800" algn="l" defTabSz="914400" rtl="0" eaLnBrk="0" latinLnBrk="0" hangingPunct="0">
                        <a:defRPr sz="1600" kern="1200">
                          <a:solidFill>
                            <a:schemeClr val="tx1"/>
                          </a:solidFill>
                          <a:latin typeface="Arial" charset="0"/>
                        </a:defRPr>
                      </a:lvl3pPr>
                      <a:lvl4pPr marL="1720850" indent="-304800" algn="l" defTabSz="914400" rtl="0" eaLnBrk="0" latinLnBrk="0" hangingPunct="0">
                        <a:buClr>
                          <a:schemeClr val="tx1"/>
                        </a:buClr>
                        <a:defRPr sz="1600" kern="1200">
                          <a:solidFill>
                            <a:schemeClr val="tx1"/>
                          </a:solidFill>
                          <a:latin typeface="Arial" charset="0"/>
                        </a:defRPr>
                      </a:lvl4pPr>
                      <a:lvl5pPr marL="2205038" indent="-304800" algn="l" defTabSz="914400" rtl="0" eaLnBrk="0" latinLnBrk="0" hangingPunct="0">
                        <a:buClr>
                          <a:schemeClr val="tx1"/>
                        </a:buClr>
                        <a:defRPr sz="1600" kern="1200">
                          <a:solidFill>
                            <a:schemeClr val="tx1"/>
                          </a:solidFill>
                          <a:latin typeface="Arial" charset="0"/>
                        </a:defRPr>
                      </a:lvl5pPr>
                      <a:lvl6pPr marL="26622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1194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766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0338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179388" marR="0" lvl="0" indent="-179388"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1. Überprüfen Sie den Zuwachsbedarf.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179388" marR="0" lvl="0" indent="-179388" algn="l" defTabSz="914400" rtl="0" eaLnBrk="0" fontAlgn="base" latinLnBrk="0" hangingPunct="0">
                        <a:lnSpc>
                          <a:spcPct val="100000"/>
                        </a:lnSpc>
                        <a:spcBef>
                          <a:spcPct val="0"/>
                        </a:spcBef>
                        <a:spcAft>
                          <a:spcPct val="20000"/>
                        </a:spcAft>
                        <a:buClr>
                          <a:schemeClr val="tx1"/>
                        </a:buClr>
                        <a:buSzTx/>
                        <a:buFont typeface="Wingdings" pitchFamily="2" charset="2"/>
                        <a:buNone/>
                        <a:tabLst/>
                      </a:pPr>
                      <a:r>
                        <a:rPr kumimoji="0" lang="de-DE" altLang="de-DE" sz="900" u="none" strike="noStrike" cap="none" normalizeH="0" baseline="0" dirty="0">
                          <a:ln>
                            <a:noFill/>
                          </a:ln>
                          <a:solidFill>
                            <a:srgbClr val="002060"/>
                          </a:solidFill>
                          <a:effectLst/>
                          <a:latin typeface="+mn-lt"/>
                        </a:rPr>
                        <a:t>2. Neue Daten melden. </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F3F7"/>
                    </a:solidFill>
                  </a:tcPr>
                </a:tc>
                <a:extLst>
                  <a:ext uri="{0D108BD9-81ED-4DB2-BD59-A6C34878D82A}">
                    <a16:rowId xmlns:a16="http://schemas.microsoft.com/office/drawing/2014/main" val="10001"/>
                  </a:ext>
                </a:extLst>
              </a:tr>
            </a:tbl>
          </a:graphicData>
        </a:graphic>
      </p:graphicFrame>
      <p:grpSp>
        <p:nvGrpSpPr>
          <p:cNvPr id="15" name="Gruppieren 14"/>
          <p:cNvGrpSpPr/>
          <p:nvPr/>
        </p:nvGrpSpPr>
        <p:grpSpPr>
          <a:xfrm>
            <a:off x="542614" y="3993982"/>
            <a:ext cx="9899449" cy="720080"/>
            <a:chOff x="499004" y="1892112"/>
            <a:chExt cx="9714509" cy="720080"/>
          </a:xfrm>
        </p:grpSpPr>
        <p:sp>
          <p:nvSpPr>
            <p:cNvPr id="16" name="Rechteck 15"/>
            <p:cNvSpPr/>
            <p:nvPr/>
          </p:nvSpPr>
          <p:spPr>
            <a:xfrm>
              <a:off x="499004" y="1892112"/>
              <a:ext cx="9714509" cy="720080"/>
            </a:xfrm>
            <a:prstGeom prst="rect">
              <a:avLst/>
            </a:prstGeom>
            <a:solidFill>
              <a:srgbClr val="F5F3F7"/>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defTabSz="1219170">
                <a:buClr>
                  <a:srgbClr val="96DCFA"/>
                </a:buClr>
                <a:defRPr/>
              </a:pPr>
              <a:r>
                <a:rPr kumimoji="0" lang="de-DE" altLang="de-DE" sz="900" b="1" i="0" u="none" strike="noStrike" kern="0" cap="none" spc="0" normalizeH="0" baseline="0" noProof="0" dirty="0">
                  <a:ln>
                    <a:noFill/>
                  </a:ln>
                  <a:solidFill>
                    <a:srgbClr val="002060"/>
                  </a:solidFill>
                  <a:effectLst/>
                  <a:uLnTx/>
                  <a:uFillTx/>
                </a:rPr>
                <a:t>Umsetzung</a:t>
              </a:r>
              <a:r>
                <a:rPr kumimoji="0" lang="de-DE" altLang="de-DE" sz="900" b="0" i="0" u="none" strike="noStrike" kern="0" cap="none" spc="0" normalizeH="0" baseline="0" noProof="0" dirty="0">
                  <a:ln>
                    <a:noFill/>
                  </a:ln>
                  <a:solidFill>
                    <a:srgbClr val="002060"/>
                  </a:solidFill>
                  <a:effectLst/>
                  <a:uLnTx/>
                  <a:uFillTx/>
                </a:rPr>
                <a:t>: Den Zuwachseinschluss können Sie mit dem Formular für Vertragsänderungen oder formlos über das LSZ (Logistik-Service-Zentrum, ehemals PEZ Leben)</a:t>
              </a:r>
              <a:r>
                <a:rPr kumimoji="0" lang="de-DE" altLang="de-DE" sz="900" b="0" i="0" u="none" strike="noStrike" kern="0" cap="none" spc="0" normalizeH="0" baseline="30000" noProof="0" dirty="0">
                  <a:ln>
                    <a:noFill/>
                  </a:ln>
                  <a:solidFill>
                    <a:srgbClr val="002060"/>
                  </a:solidFill>
                  <a:effectLst/>
                  <a:uLnTx/>
                  <a:uFillTx/>
                </a:rPr>
                <a:t> 2</a:t>
              </a:r>
              <a:r>
                <a:rPr kumimoji="0" lang="de-DE" altLang="de-DE" sz="900" b="0" i="0" u="none" strike="noStrike" kern="0" cap="none" spc="0" normalizeH="0" baseline="0" noProof="0" dirty="0">
                  <a:ln>
                    <a:noFill/>
                  </a:ln>
                  <a:solidFill>
                    <a:srgbClr val="002060"/>
                  </a:solidFill>
                  <a:effectLst/>
                  <a:uLnTx/>
                  <a:uFillTx/>
                </a:rPr>
                <a:t> einreichen.</a:t>
              </a:r>
            </a:p>
          </p:txBody>
        </p:sp>
        <p:sp>
          <p:nvSpPr>
            <p:cNvPr id="17" name="Right Arrow Callout 27"/>
            <p:cNvSpPr/>
            <p:nvPr/>
          </p:nvSpPr>
          <p:spPr>
            <a:xfrm>
              <a:off x="499004" y="1892112"/>
              <a:ext cx="423977" cy="720080"/>
            </a:xfrm>
            <a:prstGeom prst="rightArrowCallout">
              <a:avLst>
                <a:gd name="adj1" fmla="val 100000"/>
                <a:gd name="adj2" fmla="val 50000"/>
                <a:gd name="adj3" fmla="val 32528"/>
                <a:gd name="adj4" fmla="val 87066"/>
              </a:avLst>
            </a:prstGeom>
            <a:solidFill>
              <a:srgbClr val="8A679C"/>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2060"/>
                </a:solidFill>
                <a:effectLst/>
                <a:uLnTx/>
                <a:uFillTx/>
                <a:ea typeface="+mn-ea"/>
                <a:cs typeface="+mn-cs"/>
              </a:endParaRPr>
            </a:p>
          </p:txBody>
        </p:sp>
      </p:grpSp>
      <p:sp>
        <p:nvSpPr>
          <p:cNvPr id="18" name="Text Box 46"/>
          <p:cNvSpPr txBox="1">
            <a:spLocks noChangeArrowheads="1"/>
          </p:cNvSpPr>
          <p:nvPr/>
        </p:nvSpPr>
        <p:spPr bwMode="gray">
          <a:xfrm rot="747940">
            <a:off x="9348000" y="1374024"/>
            <a:ext cx="1584386" cy="519246"/>
          </a:xfrm>
          <a:prstGeom prst="rect">
            <a:avLst/>
          </a:prstGeom>
          <a:solidFill>
            <a:srgbClr val="A6276F"/>
          </a:solidFill>
          <a:ln>
            <a:noFill/>
          </a:ln>
          <a:effec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 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
        <p:nvSpPr>
          <p:cNvPr id="20" name="Text Box 12"/>
          <p:cNvSpPr txBox="1">
            <a:spLocks noChangeArrowheads="1"/>
          </p:cNvSpPr>
          <p:nvPr/>
        </p:nvSpPr>
        <p:spPr bwMode="gray">
          <a:xfrm>
            <a:off x="474662" y="5860111"/>
            <a:ext cx="8535987" cy="482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defTabSz="1219170" eaLnBrk="1" hangingPunct="1">
              <a:buClr>
                <a:srgbClr val="96DCFA"/>
              </a:buClr>
              <a:defRPr/>
            </a:pPr>
            <a:r>
              <a:rPr kumimoji="0" lang="de-DE" altLang="de-DE" sz="700" b="0" i="0" u="none" strike="noStrike" kern="0" cap="none" spc="0" normalizeH="0" baseline="30000" noProof="0" dirty="0">
                <a:ln>
                  <a:noFill/>
                </a:ln>
                <a:solidFill>
                  <a:srgbClr val="000000"/>
                </a:solidFill>
                <a:effectLst/>
                <a:uLnTx/>
                <a:uFillTx/>
                <a:latin typeface="+mj-lt"/>
              </a:rPr>
              <a:t>1</a:t>
            </a:r>
            <a:r>
              <a:rPr kumimoji="0" lang="de-DE" altLang="de-DE" sz="700" b="0" i="0" u="none" strike="noStrike" kern="0" cap="none" spc="0" normalizeH="0" baseline="0" noProof="0" dirty="0">
                <a:ln>
                  <a:noFill/>
                </a:ln>
                <a:solidFill>
                  <a:srgbClr val="000000"/>
                </a:solidFill>
                <a:effectLst/>
                <a:uLnTx/>
                <a:uFillTx/>
                <a:latin typeface="+mj-lt"/>
              </a:rPr>
              <a:t> In der </a:t>
            </a:r>
            <a:r>
              <a:rPr kumimoji="0" lang="de-DE" altLang="de-DE" sz="700" b="0" i="0" u="none" strike="noStrike" kern="0" cap="none" spc="0" normalizeH="0" baseline="0" noProof="0" dirty="0" err="1">
                <a:ln>
                  <a:noFill/>
                </a:ln>
                <a:solidFill>
                  <a:srgbClr val="000000"/>
                </a:solidFill>
                <a:effectLst/>
                <a:uLnTx/>
                <a:uFillTx/>
                <a:latin typeface="+mj-lt"/>
              </a:rPr>
              <a:t>Excelliste</a:t>
            </a:r>
            <a:r>
              <a:rPr kumimoji="0" lang="de-DE" altLang="de-DE" sz="700" b="0" i="0" u="none" strike="noStrike" kern="0" cap="none" spc="0" normalizeH="0" baseline="0" noProof="0" dirty="0">
                <a:ln>
                  <a:noFill/>
                </a:ln>
                <a:solidFill>
                  <a:srgbClr val="000000"/>
                </a:solidFill>
                <a:effectLst/>
                <a:uLnTx/>
                <a:uFillTx/>
                <a:latin typeface="+mj-lt"/>
              </a:rPr>
              <a:t> sind folgende Kunden gekennzeichnet: Kein Zuwachs eingeschlossen;</a:t>
            </a:r>
            <a:r>
              <a:rPr lang="de-DE" altLang="de-DE" sz="700" kern="0" dirty="0">
                <a:solidFill>
                  <a:srgbClr val="000000"/>
                </a:solidFill>
                <a:latin typeface="+mj-lt"/>
              </a:rPr>
              <a:t> </a:t>
            </a:r>
          </a:p>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0" noProof="0" dirty="0">
                <a:ln>
                  <a:noFill/>
                </a:ln>
                <a:solidFill>
                  <a:srgbClr val="000000"/>
                </a:solidFill>
                <a:effectLst/>
                <a:uLnTx/>
                <a:uFillTx/>
                <a:latin typeface="+mj-lt"/>
              </a:rPr>
              <a:t>Restlaufzeit &gt; = 10 Jahre; beitragspflichtig; möglicher Erhöhungsbeitrag </a:t>
            </a:r>
            <a:r>
              <a:rPr kumimoji="0" lang="de-DE" altLang="de-DE" sz="700" b="0" i="0" u="none" strike="noStrike" kern="0" cap="none" spc="0" normalizeH="0" baseline="0" noProof="0" dirty="0" err="1">
                <a:ln>
                  <a:noFill/>
                </a:ln>
                <a:solidFill>
                  <a:srgbClr val="000000"/>
                </a:solidFill>
                <a:effectLst/>
                <a:uLnTx/>
                <a:uFillTx/>
                <a:latin typeface="+mj-lt"/>
              </a:rPr>
              <a:t>p.a</a:t>
            </a:r>
            <a:r>
              <a:rPr kumimoji="0" lang="de-DE" altLang="de-DE" sz="700" b="0" i="0" u="none" strike="noStrike" kern="0" cap="none" spc="0" normalizeH="0" baseline="0" noProof="0" dirty="0">
                <a:ln>
                  <a:noFill/>
                </a:ln>
                <a:solidFill>
                  <a:srgbClr val="000000"/>
                </a:solidFill>
                <a:effectLst/>
                <a:uLnTx/>
                <a:uFillTx/>
                <a:latin typeface="+mj-lt"/>
              </a:rPr>
              <a:t> &gt; = 100 €</a:t>
            </a:r>
            <a:endParaRPr lang="de-DE" altLang="de-DE" sz="700" b="0" i="0" u="none" strike="noStrike" kern="0" cap="none" spc="0" normalizeH="0" baseline="0" noProof="0" dirty="0">
              <a:ln>
                <a:noFill/>
              </a:ln>
              <a:solidFill>
                <a:srgbClr val="000000"/>
              </a:solidFill>
              <a:effectLst/>
              <a:uLnTx/>
              <a:uFillTx/>
              <a:latin typeface="+mj-lt"/>
            </a:endParaRPr>
          </a:p>
          <a:p>
            <a:pPr defTabSz="1219170" eaLnBrk="1" hangingPunct="1">
              <a:buClr>
                <a:srgbClr val="96DCFA"/>
              </a:buClr>
              <a:defRPr/>
            </a:pPr>
            <a:r>
              <a:rPr kumimoji="0" lang="de-DE" altLang="de-DE" sz="700" b="0" i="0" u="none" strike="noStrike" kern="0" cap="none" spc="0" normalizeH="0" baseline="30000" noProof="0" dirty="0">
                <a:ln>
                  <a:noFill/>
                </a:ln>
                <a:solidFill>
                  <a:srgbClr val="000000"/>
                </a:solidFill>
                <a:effectLst/>
                <a:uLnTx/>
                <a:uFillTx/>
                <a:latin typeface="+mj-lt"/>
              </a:rPr>
              <a:t>2</a:t>
            </a:r>
            <a:r>
              <a:rPr lang="de-DE" altLang="de-DE" sz="700" kern="0" baseline="30000" dirty="0">
                <a:solidFill>
                  <a:srgbClr val="000000"/>
                </a:solidFill>
                <a:latin typeface="+mj-lt"/>
              </a:rPr>
              <a:t> </a:t>
            </a:r>
            <a:r>
              <a:rPr kumimoji="0" lang="de-DE" altLang="de-DE" sz="700" b="0" i="0" u="none" strike="noStrike" kern="0" cap="none" spc="0" normalizeH="0" baseline="30000" noProof="0" dirty="0">
                <a:ln>
                  <a:noFill/>
                </a:ln>
                <a:solidFill>
                  <a:srgbClr val="000000"/>
                </a:solidFill>
                <a:effectLst/>
                <a:uLnTx/>
                <a:uFillTx/>
                <a:latin typeface="+mj-lt"/>
              </a:rPr>
              <a:t> </a:t>
            </a:r>
            <a:r>
              <a:rPr kumimoji="0" lang="de-DE" altLang="de-DE" sz="700" b="0" i="0" u="none" strike="noStrike" kern="0" cap="none" spc="0" normalizeH="0" baseline="0" noProof="0" dirty="0">
                <a:ln>
                  <a:noFill/>
                </a:ln>
                <a:solidFill>
                  <a:srgbClr val="000000"/>
                </a:solidFill>
                <a:effectLst/>
                <a:uLnTx/>
                <a:uFillTx/>
                <a:latin typeface="+mj-lt"/>
              </a:rPr>
              <a:t>Fax 0800 4 400104 (für Leben), Mailansch</a:t>
            </a:r>
            <a:r>
              <a:rPr lang="de-DE" altLang="de-DE" sz="700" kern="0" dirty="0">
                <a:solidFill>
                  <a:srgbClr val="000000"/>
                </a:solidFill>
                <a:latin typeface="+mj-lt"/>
              </a:rPr>
              <a:t>rift: Lebensversicherung@allianz.de oder</a:t>
            </a:r>
            <a:r>
              <a:rPr kumimoji="0" lang="de-DE" altLang="de-DE" sz="700" b="0" i="0" u="none" strike="noStrike" kern="0" cap="none" spc="0" normalizeH="0" baseline="0" noProof="0" dirty="0">
                <a:ln>
                  <a:noFill/>
                </a:ln>
                <a:solidFill>
                  <a:srgbClr val="000000"/>
                </a:solidFill>
                <a:effectLst/>
                <a:uLnTx/>
                <a:uFillTx/>
                <a:latin typeface="+mj-lt"/>
              </a:rPr>
              <a:t> </a:t>
            </a:r>
            <a:r>
              <a:rPr lang="de-DE" altLang="de-DE" sz="700" dirty="0">
                <a:solidFill>
                  <a:srgbClr val="002060"/>
                </a:solidFill>
                <a:latin typeface="+mj-lt"/>
                <a:cs typeface="Arial"/>
              </a:rPr>
              <a:t>im Maklerportal über das Bestandsmanagement </a:t>
            </a:r>
            <a:endParaRPr lang="de-DE" altLang="de-DE" sz="700" b="0" i="0" u="none" strike="noStrike" kern="0" cap="none" spc="0" normalizeH="0" baseline="0" noProof="0" dirty="0">
              <a:ln>
                <a:noFill/>
              </a:ln>
              <a:solidFill>
                <a:srgbClr val="000000"/>
              </a:solidFill>
              <a:effectLst/>
              <a:uLnTx/>
              <a:uFillTx/>
              <a:latin typeface="+mj-lt"/>
            </a:endParaRPr>
          </a:p>
        </p:txBody>
      </p:sp>
    </p:spTree>
    <p:extLst>
      <p:ext uri="{BB962C8B-B14F-4D97-AF65-F5344CB8AC3E}">
        <p14:creationId xmlns:p14="http://schemas.microsoft.com/office/powerpoint/2010/main" val="13787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a:ln>
                  <a:noFill/>
                </a:ln>
                <a:solidFill>
                  <a:srgbClr val="003781"/>
                </a:solidFill>
                <a:effectLst/>
                <a:uLnTx/>
                <a:uFillTx/>
                <a:latin typeface="Allianz Neo PPT"/>
                <a:ea typeface="+mj-ea"/>
                <a:cs typeface="+mj-cs"/>
              </a:rPr>
              <a:t>Informationen zur</a:t>
            </a:r>
            <a:r>
              <a:rPr kumimoji="0" lang="de-DE" sz="4700" b="0" i="0" u="none" strike="noStrike" kern="1200" cap="none" spc="0" normalizeH="0" noProof="0">
                <a:ln>
                  <a:noFill/>
                </a:ln>
                <a:solidFill>
                  <a:srgbClr val="003781"/>
                </a:solidFill>
                <a:effectLst/>
                <a:uLnTx/>
                <a:uFillTx/>
                <a:latin typeface="Allianz Neo PPT"/>
                <a:ea typeface="+mj-ea"/>
                <a:cs typeface="+mj-cs"/>
              </a:rPr>
              <a:t> Steuer-ID</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ts val="1920"/>
              </a:lnSpc>
              <a:spcBef>
                <a:spcPts val="200"/>
              </a:spcBef>
            </a:pPr>
            <a:r>
              <a:rPr lang="de-DE" sz="1600" b="1" dirty="0">
                <a:solidFill>
                  <a:srgbClr val="002060"/>
                </a:solidFill>
              </a:rPr>
              <a:t>Seit 01.01.2020 ist die Steueridentifikationsnummer (Steuer-ID) auch für Kinder verpflichtend</a:t>
            </a:r>
          </a:p>
          <a:p>
            <a:pPr lvl="0" defTabSz="1219170">
              <a:lnSpc>
                <a:spcPts val="1920"/>
              </a:lnSpc>
              <a:spcBef>
                <a:spcPts val="200"/>
              </a:spcBef>
            </a:pPr>
            <a:endParaRPr lang="de-DE" sz="1600" b="1">
              <a:solidFill>
                <a:srgbClr val="002060"/>
              </a:solidFill>
            </a:endParaRPr>
          </a:p>
          <a:p>
            <a:pPr marL="0" lvl="2" indent="0" defTabSz="1219170">
              <a:lnSpc>
                <a:spcPts val="1920"/>
              </a:lnSpc>
              <a:spcBef>
                <a:spcPts val="200"/>
              </a:spcBef>
              <a:buNone/>
            </a:pPr>
            <a:r>
              <a:rPr lang="de-DE" sz="1600" dirty="0">
                <a:solidFill>
                  <a:srgbClr val="002060"/>
                </a:solidFill>
              </a:rPr>
              <a:t>Bitte beachten Sie, dass für die Antragstellung und Auszahlung die</a:t>
            </a:r>
            <a:r>
              <a:rPr lang="de-DE" sz="1600" b="1" dirty="0">
                <a:solidFill>
                  <a:srgbClr val="002060"/>
                </a:solidFill>
              </a:rPr>
              <a:t> Steuer-IDs </a:t>
            </a:r>
            <a:r>
              <a:rPr lang="de-DE" sz="1600" b="1" u="sng" dirty="0">
                <a:solidFill>
                  <a:srgbClr val="002060"/>
                </a:solidFill>
              </a:rPr>
              <a:t>aller</a:t>
            </a:r>
            <a:r>
              <a:rPr lang="de-DE" sz="1600" b="1" dirty="0">
                <a:solidFill>
                  <a:srgbClr val="002060"/>
                </a:solidFill>
              </a:rPr>
              <a:t> zulagenberechtigten Personen </a:t>
            </a:r>
            <a:r>
              <a:rPr lang="de-DE" sz="1600" dirty="0">
                <a:solidFill>
                  <a:srgbClr val="002060"/>
                </a:solidFill>
              </a:rPr>
              <a:t>(</a:t>
            </a:r>
            <a:r>
              <a:rPr lang="de-DE" sz="1600" dirty="0"/>
              <a:t>versicherte </a:t>
            </a:r>
            <a:r>
              <a:rPr lang="de-DE" sz="1600" dirty="0">
                <a:solidFill>
                  <a:srgbClr val="002060"/>
                </a:solidFill>
              </a:rPr>
              <a:t>Person, ggf. vom Ehegatten als auch von Kindern, für die Zulage beantragt werden soll) erforderlich sind. Sollte eine dieser Steuer-IDs fehlen, wird die gesamte Zulage nicht gewährt!</a:t>
            </a:r>
          </a:p>
          <a:p>
            <a:pPr marL="0" lvl="2" indent="0" defTabSz="1219170">
              <a:lnSpc>
                <a:spcPts val="1920"/>
              </a:lnSpc>
              <a:spcBef>
                <a:spcPts val="200"/>
              </a:spcBef>
              <a:buNone/>
            </a:pPr>
            <a:endParaRPr lang="de-DE" sz="1600" dirty="0">
              <a:solidFill>
                <a:srgbClr val="002060"/>
              </a:solidFill>
            </a:endParaRPr>
          </a:p>
          <a:p>
            <a:pPr marL="0" lvl="2" indent="0" defTabSz="1219170">
              <a:lnSpc>
                <a:spcPts val="1920"/>
              </a:lnSpc>
              <a:spcBef>
                <a:spcPts val="200"/>
              </a:spcBef>
              <a:buNone/>
            </a:pPr>
            <a:r>
              <a:rPr lang="de-DE" sz="1600" dirty="0">
                <a:solidFill>
                  <a:srgbClr val="002060"/>
                </a:solidFill>
              </a:rPr>
              <a:t>Bei folgenden Konstellationen </a:t>
            </a:r>
            <a:r>
              <a:rPr lang="de-DE" sz="1600" b="1" dirty="0">
                <a:solidFill>
                  <a:srgbClr val="002060"/>
                </a:solidFill>
              </a:rPr>
              <a:t>(Steuer-ID Kind/er) </a:t>
            </a:r>
            <a:r>
              <a:rPr lang="de-DE" sz="1600" dirty="0">
                <a:solidFill>
                  <a:srgbClr val="002060"/>
                </a:solidFill>
              </a:rPr>
              <a:t>ist die Aufnahme im Filterfeld integriert:</a:t>
            </a:r>
          </a:p>
          <a:p>
            <a:pPr marL="0" lvl="2" indent="0" defTabSz="1219170">
              <a:lnSpc>
                <a:spcPts val="1920"/>
              </a:lnSpc>
              <a:spcBef>
                <a:spcPts val="200"/>
              </a:spcBef>
              <a:buNone/>
            </a:pPr>
            <a:endParaRPr lang="de-DE" sz="1600">
              <a:solidFill>
                <a:srgbClr val="002060"/>
              </a:solidFill>
            </a:endParaRPr>
          </a:p>
          <a:p>
            <a:pPr marL="171450" lvl="2" indent="-171450" defTabSz="1219170">
              <a:lnSpc>
                <a:spcPts val="1920"/>
              </a:lnSpc>
              <a:spcBef>
                <a:spcPts val="200"/>
              </a:spcBef>
            </a:pPr>
            <a:r>
              <a:rPr lang="de-DE" sz="1600" dirty="0">
                <a:solidFill>
                  <a:srgbClr val="002060"/>
                </a:solidFill>
              </a:rPr>
              <a:t>Steuer-ID Kind(er) ist falsch</a:t>
            </a:r>
          </a:p>
          <a:p>
            <a:pPr marL="171450" lvl="2" indent="-171450" defTabSz="1219170">
              <a:lnSpc>
                <a:spcPts val="1920"/>
              </a:lnSpc>
              <a:spcBef>
                <a:spcPts val="200"/>
              </a:spcBef>
            </a:pPr>
            <a:r>
              <a:rPr lang="de-DE" sz="1600" dirty="0">
                <a:solidFill>
                  <a:srgbClr val="002060"/>
                </a:solidFill>
              </a:rPr>
              <a:t>Geburtsdatum und Steuer-ID Kind(er) stimmen nicht überein</a:t>
            </a:r>
          </a:p>
          <a:p>
            <a:pPr marL="171450" lvl="2" indent="-171450" defTabSz="1219170">
              <a:lnSpc>
                <a:spcPts val="1920"/>
              </a:lnSpc>
              <a:spcBef>
                <a:spcPts val="200"/>
              </a:spcBef>
            </a:pPr>
            <a:r>
              <a:rPr lang="de-DE" sz="1600" dirty="0">
                <a:solidFill>
                  <a:srgbClr val="002060"/>
                </a:solidFill>
              </a:rPr>
              <a:t>Mehrere Kinder, und Steuer-ID von einem oder mehreren Kinder fehlt</a:t>
            </a:r>
          </a:p>
          <a:p>
            <a:pPr marL="171450" lvl="2" indent="-171450" defTabSz="1219170">
              <a:lnSpc>
                <a:spcPts val="1920"/>
              </a:lnSpc>
              <a:spcBef>
                <a:spcPts val="200"/>
              </a:spcBef>
            </a:pPr>
            <a:endParaRPr lang="de-DE" sz="1600">
              <a:solidFill>
                <a:srgbClr val="002060"/>
              </a:solidFill>
            </a:endParaRPr>
          </a:p>
          <a:p>
            <a:pPr marL="171450" lvl="2" indent="-171450" defTabSz="1219170">
              <a:lnSpc>
                <a:spcPts val="1920"/>
              </a:lnSpc>
              <a:spcBef>
                <a:spcPts val="200"/>
              </a:spcBef>
            </a:pPr>
            <a:endParaRPr lang="de-DE" sz="1600">
              <a:solidFill>
                <a:srgbClr val="002060"/>
              </a:solidFill>
            </a:endParaRPr>
          </a:p>
          <a:p>
            <a:pPr marR="0" algn="l" defTabSz="914400" rtl="0" eaLnBrk="1" fontAlgn="auto" latinLnBrk="0" hangingPunct="1">
              <a:spcAft>
                <a:spcPts val="0"/>
              </a:spcAft>
              <a:buClrTx/>
              <a:buSzTx/>
              <a:tabLst/>
              <a:defRPr/>
            </a:pPr>
            <a:endParaRPr lang="de-DE" sz="1400" b="0" i="0" u="none" strike="noStrike" kern="1200" cap="none" spc="0" normalizeH="0" baseline="0" noProof="0">
              <a:ln>
                <a:noFill/>
              </a:ln>
              <a:solidFill>
                <a:srgbClr val="002060"/>
              </a:solidFill>
              <a:effectLst/>
              <a:uLnTx/>
              <a:uFillTx/>
            </a:endParaRPr>
          </a:p>
        </p:txBody>
      </p:sp>
    </p:spTree>
    <p:extLst>
      <p:ext uri="{BB962C8B-B14F-4D97-AF65-F5344CB8AC3E}">
        <p14:creationId xmlns:p14="http://schemas.microsoft.com/office/powerpoint/2010/main" val="372352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HO 6: Dauerzulagenantrag einholen</a:t>
            </a:r>
            <a:endParaRPr kumimoji="0" lang="de-DE" sz="4700" b="0" i="0" u="none" strike="noStrike" kern="1200" cap="none" spc="0" normalizeH="0" baseline="0" noProof="0">
              <a:ln>
                <a:noFill/>
              </a:ln>
              <a:solidFill>
                <a:srgbClr val="002060"/>
              </a:solidFill>
              <a:effectLst/>
              <a:uLnTx/>
              <a:uFillTx/>
              <a:latin typeface="Allianz Neo PPT"/>
            </a:endParaRPr>
          </a:p>
        </p:txBody>
      </p:sp>
      <p:graphicFrame>
        <p:nvGraphicFramePr>
          <p:cNvPr id="21" name="Group 69"/>
          <p:cNvGraphicFramePr>
            <a:graphicFrameLocks noGrp="1"/>
          </p:cNvGraphicFramePr>
          <p:nvPr>
            <p:extLst>
              <p:ext uri="{D42A27DB-BD31-4B8C-83A1-F6EECF244321}">
                <p14:modId xmlns:p14="http://schemas.microsoft.com/office/powerpoint/2010/main" val="3031714071"/>
              </p:ext>
            </p:extLst>
          </p:nvPr>
        </p:nvGraphicFramePr>
        <p:xfrm>
          <a:off x="540000" y="1924094"/>
          <a:ext cx="9902064" cy="1616529"/>
        </p:xfrm>
        <a:graphic>
          <a:graphicData uri="http://schemas.openxmlformats.org/drawingml/2006/table">
            <a:tbl>
              <a:tblPr/>
              <a:tblGrid>
                <a:gridCol w="2348481">
                  <a:extLst>
                    <a:ext uri="{9D8B030D-6E8A-4147-A177-3AD203B41FA5}">
                      <a16:colId xmlns:a16="http://schemas.microsoft.com/office/drawing/2014/main" val="20000"/>
                    </a:ext>
                  </a:extLst>
                </a:gridCol>
                <a:gridCol w="3459918">
                  <a:extLst>
                    <a:ext uri="{9D8B030D-6E8A-4147-A177-3AD203B41FA5}">
                      <a16:colId xmlns:a16="http://schemas.microsoft.com/office/drawing/2014/main" val="20001"/>
                    </a:ext>
                  </a:extLst>
                </a:gridCol>
                <a:gridCol w="4093665">
                  <a:extLst>
                    <a:ext uri="{9D8B030D-6E8A-4147-A177-3AD203B41FA5}">
                      <a16:colId xmlns:a16="http://schemas.microsoft.com/office/drawing/2014/main" val="20002"/>
                    </a:ext>
                  </a:extLst>
                </a:gridCol>
              </a:tblGrid>
              <a:tr h="360000">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Ausgangslage</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chemeClr val="tx1"/>
                          </a:solidFill>
                          <a:effectLst/>
                          <a:latin typeface="+mn-lt"/>
                        </a:rPr>
                        <a:t>Vorteile der Handlungsoption</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u="none" strike="noStrike" cap="none" normalizeH="0" baseline="0">
                          <a:ln>
                            <a:noFill/>
                          </a:ln>
                          <a:solidFill>
                            <a:srgbClr val="002060"/>
                          </a:solidFill>
                          <a:effectLst/>
                          <a:latin typeface="+mn-lt"/>
                        </a:rPr>
                        <a:t> </a:t>
                      </a:r>
                      <a:r>
                        <a:rPr kumimoji="0" lang="de-DE" altLang="de-DE" sz="1200" b="1" u="none" strike="noStrike" cap="none" normalizeH="0" baseline="0">
                          <a:ln>
                            <a:noFill/>
                          </a:ln>
                          <a:solidFill>
                            <a:schemeClr val="tx1"/>
                          </a:solidFill>
                          <a:effectLst/>
                          <a:latin typeface="+mn-lt"/>
                        </a:rPr>
                        <a:t>So gehen Sie vor</a:t>
                      </a:r>
                      <a:endParaRPr kumimoji="0" lang="de-DE" altLang="de-DE" sz="1200" b="1" i="0" u="none" strike="noStrike" cap="none" normalizeH="0" baseline="0">
                        <a:ln>
                          <a:noFill/>
                        </a:ln>
                        <a:solidFill>
                          <a:schemeClr val="tx1"/>
                        </a:solidFill>
                        <a:effectLst/>
                        <a:latin typeface="+mn-lt"/>
                      </a:endParaRPr>
                    </a:p>
                  </a:txBody>
                  <a:tcPr marL="90000" marR="90000" marT="46788" marB="46788"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1E3F"/>
                    </a:solidFill>
                  </a:tcPr>
                </a:tc>
                <a:extLst>
                  <a:ext uri="{0D108BD9-81ED-4DB2-BD59-A6C34878D82A}">
                    <a16:rowId xmlns:a16="http://schemas.microsoft.com/office/drawing/2014/main" val="10000"/>
                  </a:ext>
                </a:extLst>
              </a:tr>
              <a:tr h="1256529">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Der Kunde hat </a:t>
                      </a:r>
                      <a:r>
                        <a:rPr kumimoji="0" lang="de-DE" altLang="de-DE" sz="900" b="1" u="none" strike="noStrike" cap="none" normalizeH="0" baseline="0">
                          <a:ln>
                            <a:noFill/>
                          </a:ln>
                          <a:solidFill>
                            <a:srgbClr val="002060"/>
                          </a:solidFill>
                          <a:effectLst/>
                          <a:latin typeface="+mn-lt"/>
                        </a:rPr>
                        <a:t>keinen Dauerzulagenantrag </a:t>
                      </a:r>
                      <a:r>
                        <a:rPr kumimoji="0" lang="de-DE" altLang="de-DE" sz="900" u="none" strike="noStrike" cap="none" normalizeH="0" baseline="0">
                          <a:ln>
                            <a:noFill/>
                          </a:ln>
                          <a:solidFill>
                            <a:srgbClr val="002060"/>
                          </a:solidFill>
                          <a:effectLst/>
                          <a:latin typeface="+mn-lt"/>
                        </a:rPr>
                        <a:t>eingereicht.</a:t>
                      </a:r>
                      <a:r>
                        <a:rPr kumimoji="0" lang="de-DE" altLang="de-DE" sz="900" u="none" strike="noStrike" cap="none" normalizeH="0" baseline="30000">
                          <a:ln>
                            <a:noFill/>
                          </a:ln>
                          <a:solidFill>
                            <a:srgbClr val="002060"/>
                          </a:solidFill>
                          <a:effectLst/>
                          <a:latin typeface="+mn-lt"/>
                        </a:rPr>
                        <a:t>1</a:t>
                      </a:r>
                      <a:r>
                        <a:rPr kumimoji="0" lang="de-DE" altLang="de-DE" sz="900" u="none" strike="noStrike" cap="none" normalizeH="0" baseline="0">
                          <a:ln>
                            <a:noFill/>
                          </a:ln>
                          <a:solidFill>
                            <a:srgbClr val="002060"/>
                          </a:solidFill>
                          <a:effectLst/>
                          <a:latin typeface="+mn-lt"/>
                        </a:rPr>
                        <a:t> Der Kunde kann weder Zulage beantragen, noch Steuervorteile geltend machen. </a:t>
                      </a:r>
                      <a:endParaRPr kumimoji="0" lang="de-DE" altLang="de-DE" sz="900" b="0" i="0" u="none" strike="noStrike" cap="none" normalizeH="0" baseline="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tc>
                  <a:txBody>
                    <a:bodyPr/>
                    <a:lstStyle>
                      <a:lvl1pPr marL="0" algn="l" defTabSz="914400" rtl="0" eaLnBrk="0" latinLnBrk="0" hangingPunct="0">
                        <a:tabLst>
                          <a:tab pos="195263" algn="l"/>
                        </a:tabLst>
                        <a:defRPr sz="1800" kern="1200">
                          <a:solidFill>
                            <a:schemeClr val="accent1"/>
                          </a:solidFill>
                          <a:latin typeface="Arial" charset="0"/>
                        </a:defRPr>
                      </a:lvl1pPr>
                      <a:lvl2pPr marL="1588" algn="l" defTabSz="914400" rtl="0" eaLnBrk="0" latinLnBrk="0" hangingPunct="0">
                        <a:tabLst>
                          <a:tab pos="195263" algn="l"/>
                        </a:tabLst>
                        <a:defRPr sz="1600" kern="1200">
                          <a:solidFill>
                            <a:schemeClr val="tx1"/>
                          </a:solidFill>
                          <a:latin typeface="Arial" charset="0"/>
                        </a:defRPr>
                      </a:lvl2pPr>
                      <a:lvl3pPr marL="3175" algn="l" defTabSz="914400" rtl="0" eaLnBrk="0" latinLnBrk="0" hangingPunct="0">
                        <a:tabLst>
                          <a:tab pos="195263" algn="l"/>
                        </a:tabLst>
                        <a:defRPr sz="1600" kern="1200">
                          <a:solidFill>
                            <a:schemeClr val="tx1"/>
                          </a:solidFill>
                          <a:latin typeface="Arial" charset="0"/>
                        </a:defRPr>
                      </a:lvl3pPr>
                      <a:lvl4pPr marL="193675" algn="l" defTabSz="914400" rtl="0" eaLnBrk="0" latinLnBrk="0" hangingPunct="0">
                        <a:buClr>
                          <a:schemeClr val="tx1"/>
                        </a:buClr>
                        <a:tabLst>
                          <a:tab pos="195263" algn="l"/>
                        </a:tabLst>
                        <a:defRPr sz="1600" kern="1200">
                          <a:solidFill>
                            <a:schemeClr val="tx1"/>
                          </a:solidFill>
                          <a:latin typeface="Arial" charset="0"/>
                        </a:defRPr>
                      </a:lvl4pPr>
                      <a:lvl5pPr marL="396875" algn="l" defTabSz="914400" rtl="0" eaLnBrk="0" latinLnBrk="0" hangingPunct="0">
                        <a:buClr>
                          <a:schemeClr val="tx1"/>
                        </a:buClr>
                        <a:tabLst>
                          <a:tab pos="195263" algn="l"/>
                        </a:tabLst>
                        <a:defRPr sz="1600" kern="1200">
                          <a:solidFill>
                            <a:schemeClr val="tx1"/>
                          </a:solidFill>
                          <a:latin typeface="Arial" charset="0"/>
                        </a:defRPr>
                      </a:lvl5pPr>
                      <a:lvl6pPr marL="8540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6pPr>
                      <a:lvl7pPr marL="13112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7pPr>
                      <a:lvl8pPr marL="17684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8pPr>
                      <a:lvl9pPr marL="2225675" algn="l" defTabSz="914400" rtl="0" eaLnBrk="0" fontAlgn="base" latinLnBrk="0" hangingPunct="0">
                        <a:spcBef>
                          <a:spcPct val="0"/>
                        </a:spcBef>
                        <a:spcAft>
                          <a:spcPct val="30000"/>
                        </a:spcAft>
                        <a:buClr>
                          <a:schemeClr val="tx1"/>
                        </a:buClr>
                        <a:tabLst>
                          <a:tab pos="195263" algn="l"/>
                        </a:tabLst>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900" u="none" strike="noStrike" cap="none" normalizeH="0" baseline="0">
                          <a:ln>
                            <a:noFill/>
                          </a:ln>
                          <a:solidFill>
                            <a:srgbClr val="002060"/>
                          </a:solidFill>
                          <a:effectLst/>
                          <a:latin typeface="+mn-lt"/>
                        </a:rPr>
                        <a:t>Zulagen werden automatisch beantragt.</a:t>
                      </a: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u="none" strike="noStrike" cap="none" normalizeH="0" baseline="3000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900" b="0" i="0" u="none" strike="noStrike" cap="none" normalizeH="0" baseline="3000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tc>
                  <a:txBody>
                    <a:bodyPr/>
                    <a:lstStyle>
                      <a:lvl1pPr marL="342900" indent="-342900" algn="l" defTabSz="914400" rtl="0" eaLnBrk="0" latinLnBrk="0" hangingPunct="0">
                        <a:defRPr sz="1800" kern="1200">
                          <a:solidFill>
                            <a:schemeClr val="accent1"/>
                          </a:solidFill>
                          <a:latin typeface="Arial" charset="0"/>
                        </a:defRPr>
                      </a:lvl1pPr>
                      <a:lvl2pPr marL="752475" indent="-304800" algn="l" defTabSz="914400" rtl="0" eaLnBrk="0" latinLnBrk="0" hangingPunct="0">
                        <a:defRPr sz="1600" kern="1200">
                          <a:solidFill>
                            <a:schemeClr val="tx1"/>
                          </a:solidFill>
                          <a:latin typeface="Arial" charset="0"/>
                        </a:defRPr>
                      </a:lvl2pPr>
                      <a:lvl3pPr marL="1236663" indent="-304800" algn="l" defTabSz="914400" rtl="0" eaLnBrk="0" latinLnBrk="0" hangingPunct="0">
                        <a:defRPr sz="1600" kern="1200">
                          <a:solidFill>
                            <a:schemeClr val="tx1"/>
                          </a:solidFill>
                          <a:latin typeface="Arial" charset="0"/>
                        </a:defRPr>
                      </a:lvl3pPr>
                      <a:lvl4pPr marL="1720850" indent="-304800" algn="l" defTabSz="914400" rtl="0" eaLnBrk="0" latinLnBrk="0" hangingPunct="0">
                        <a:buClr>
                          <a:schemeClr val="tx1"/>
                        </a:buClr>
                        <a:defRPr sz="1600" kern="1200">
                          <a:solidFill>
                            <a:schemeClr val="tx1"/>
                          </a:solidFill>
                          <a:latin typeface="Arial" charset="0"/>
                        </a:defRPr>
                      </a:lvl4pPr>
                      <a:lvl5pPr marL="2205038" indent="-304800" algn="l" defTabSz="914400" rtl="0" eaLnBrk="0" latinLnBrk="0" hangingPunct="0">
                        <a:buClr>
                          <a:schemeClr val="tx1"/>
                        </a:buClr>
                        <a:defRPr sz="1600" kern="1200">
                          <a:solidFill>
                            <a:schemeClr val="tx1"/>
                          </a:solidFill>
                          <a:latin typeface="Arial" charset="0"/>
                        </a:defRPr>
                      </a:lvl5pPr>
                      <a:lvl6pPr marL="26622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31194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35766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4033838" indent="-30480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Dauerzulagenantrag</a:t>
                      </a:r>
                      <a:r>
                        <a:rPr kumimoji="0" lang="de-DE" altLang="de-DE" sz="900" u="none" strike="noStrike" cap="none" normalizeH="0" baseline="0" dirty="0">
                          <a:ln>
                            <a:noFill/>
                          </a:ln>
                          <a:solidFill>
                            <a:srgbClr val="002060"/>
                          </a:solidFill>
                          <a:effectLst/>
                          <a:latin typeface="+mn-lt"/>
                        </a:rPr>
                        <a:t> aus dem Zulageninformationsbrief mit Kunden </a:t>
                      </a:r>
                      <a:r>
                        <a:rPr kumimoji="0" lang="de-DE" altLang="de-DE" sz="900" b="1" u="none" strike="noStrike" cap="none" normalizeH="0" baseline="0" dirty="0">
                          <a:ln>
                            <a:noFill/>
                          </a:ln>
                          <a:solidFill>
                            <a:srgbClr val="002060"/>
                          </a:solidFill>
                          <a:effectLst/>
                          <a:latin typeface="+mn-lt"/>
                        </a:rPr>
                        <a:t>ausfüllen</a:t>
                      </a:r>
                      <a:r>
                        <a:rPr kumimoji="0" lang="de-DE" altLang="de-DE" sz="900" u="none" strike="noStrike" cap="none" normalizeH="0" baseline="0" dirty="0">
                          <a:ln>
                            <a:noFill/>
                          </a:ln>
                          <a:solidFill>
                            <a:srgbClr val="002060"/>
                          </a:solidFill>
                          <a:effectLst/>
                          <a:latin typeface="+mn-lt"/>
                        </a:rPr>
                        <a:t>. </a:t>
                      </a:r>
                      <a:br>
                        <a:rPr kumimoji="0" lang="de-DE" altLang="de-DE" sz="900" u="none" strike="noStrike" cap="none" normalizeH="0" baseline="0" dirty="0">
                          <a:ln>
                            <a:noFill/>
                          </a:ln>
                          <a:solidFill>
                            <a:srgbClr val="002060"/>
                          </a:solidFill>
                          <a:effectLst/>
                          <a:latin typeface="+mn-lt"/>
                        </a:rPr>
                      </a:br>
                      <a:endParaRPr kumimoji="0" lang="de-DE" altLang="de-DE" sz="90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20000"/>
                        </a:spcAft>
                        <a:buClr>
                          <a:srgbClr val="122B54"/>
                        </a:buClr>
                        <a:buSzTx/>
                        <a:buFont typeface="Wingdings" pitchFamily="2" charset="2"/>
                        <a:buAutoNum type="arabicPeriod"/>
                        <a:tabLst/>
                      </a:pPr>
                      <a:r>
                        <a:rPr kumimoji="0" lang="de-DE" altLang="de-DE" sz="900" b="1" u="none" strike="noStrike" cap="none" normalizeH="0" baseline="0" dirty="0">
                          <a:ln>
                            <a:noFill/>
                          </a:ln>
                          <a:solidFill>
                            <a:srgbClr val="002060"/>
                          </a:solidFill>
                          <a:effectLst/>
                          <a:latin typeface="+mn-lt"/>
                        </a:rPr>
                        <a:t>Antrag</a:t>
                      </a:r>
                      <a:r>
                        <a:rPr kumimoji="0" lang="de-DE" altLang="de-DE" sz="900" u="none" strike="noStrike" cap="none" normalizeH="0" baseline="0" dirty="0">
                          <a:ln>
                            <a:noFill/>
                          </a:ln>
                          <a:solidFill>
                            <a:srgbClr val="002060"/>
                          </a:solidFill>
                          <a:effectLst/>
                          <a:latin typeface="+mn-lt"/>
                        </a:rPr>
                        <a:t> an Allianz Leben </a:t>
                      </a:r>
                      <a:r>
                        <a:rPr kumimoji="0" lang="de-DE" altLang="de-DE" sz="900" b="1" u="none" strike="noStrike" cap="none" normalizeH="0" baseline="0" dirty="0">
                          <a:ln>
                            <a:noFill/>
                          </a:ln>
                          <a:solidFill>
                            <a:srgbClr val="002060"/>
                          </a:solidFill>
                          <a:effectLst/>
                          <a:latin typeface="+mn-lt"/>
                        </a:rPr>
                        <a:t>senden</a:t>
                      </a:r>
                      <a:r>
                        <a:rPr kumimoji="0" lang="de-DE" altLang="de-DE" sz="900" u="none" strike="noStrike" cap="none" normalizeH="0" baseline="0" dirty="0">
                          <a:ln>
                            <a:noFill/>
                          </a:ln>
                          <a:solidFill>
                            <a:srgbClr val="002060"/>
                          </a:solidFill>
                          <a:effectLst/>
                          <a:latin typeface="+mn-lt"/>
                        </a:rPr>
                        <a:t>.</a:t>
                      </a:r>
                      <a:endParaRPr kumimoji="0" lang="de-DE" altLang="de-DE" sz="900" b="0" i="0" u="none" strike="noStrike" cap="none" normalizeH="0" baseline="0" dirty="0">
                        <a:ln>
                          <a:noFill/>
                        </a:ln>
                        <a:solidFill>
                          <a:srgbClr val="002060"/>
                        </a:solidFill>
                        <a:effectLst/>
                        <a:latin typeface="+mn-lt"/>
                      </a:endParaRPr>
                    </a:p>
                  </a:txBody>
                  <a:tcPr marL="90000" marR="90000" marT="46788" marB="46788"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F2F4"/>
                    </a:solidFill>
                  </a:tcPr>
                </a:tc>
                <a:extLst>
                  <a:ext uri="{0D108BD9-81ED-4DB2-BD59-A6C34878D82A}">
                    <a16:rowId xmlns:a16="http://schemas.microsoft.com/office/drawing/2014/main" val="10001"/>
                  </a:ext>
                </a:extLst>
              </a:tr>
            </a:tbl>
          </a:graphicData>
        </a:graphic>
      </p:graphicFrame>
      <p:sp>
        <p:nvSpPr>
          <p:cNvPr id="23" name="Rechteck 22"/>
          <p:cNvSpPr/>
          <p:nvPr/>
        </p:nvSpPr>
        <p:spPr>
          <a:xfrm>
            <a:off x="532950" y="3993412"/>
            <a:ext cx="9909114" cy="720080"/>
          </a:xfrm>
          <a:prstGeom prst="rect">
            <a:avLst/>
          </a:prstGeom>
          <a:solidFill>
            <a:srgbClr val="FBF2F4"/>
          </a:solidFill>
          <a:ln>
            <a:noFill/>
          </a:ln>
        </p:spPr>
        <p:txBody>
          <a:bodyPr rot="0" spcFirstLastPara="0" vertOverflow="overflow" horzOverflow="overflow" vert="horz" wrap="square" lIns="504000" tIns="108000" rIns="108000" bIns="108000" numCol="1" spcCol="0" rtlCol="0" fromWordArt="0" anchor="ctr" anchorCtr="0" forceAA="0" compatLnSpc="1">
            <a:prstTxWarp prst="textNoShape">
              <a:avLst/>
            </a:prstTxWarp>
            <a:noAutofit/>
          </a:bodyPr>
          <a:lstStyle/>
          <a:p>
            <a:pPr marL="0" marR="0" lvl="0" indent="0" defTabSz="1219170" eaLnBrk="1" fontAlgn="auto" latinLnBrk="0" hangingPunct="1">
              <a:lnSpc>
                <a:spcPct val="100000"/>
              </a:lnSpc>
              <a:spcBef>
                <a:spcPts val="0"/>
              </a:spcBef>
              <a:spcAft>
                <a:spcPts val="0"/>
              </a:spcAft>
              <a:buClr>
                <a:srgbClr val="96DCFA"/>
              </a:buClr>
              <a:buSzTx/>
              <a:buFontTx/>
              <a:buNone/>
              <a:tabLst/>
              <a:defRPr/>
            </a:pPr>
            <a:r>
              <a:rPr kumimoji="0" lang="de-DE" altLang="de-DE" sz="900" b="1" i="0" u="none" strike="noStrike" kern="0" cap="none" spc="0" normalizeH="0" baseline="0" noProof="0">
                <a:ln>
                  <a:noFill/>
                </a:ln>
                <a:solidFill>
                  <a:srgbClr val="002060"/>
                </a:solidFill>
                <a:effectLst/>
                <a:uLnTx/>
                <a:uFillTx/>
              </a:rPr>
              <a:t>    Umsetzung</a:t>
            </a:r>
            <a:r>
              <a:rPr kumimoji="0" lang="de-DE" altLang="de-DE" sz="900" b="0" i="0" u="none" strike="noStrike" kern="0" cap="none" spc="0" normalizeH="0" baseline="0" noProof="0">
                <a:ln>
                  <a:noFill/>
                </a:ln>
                <a:solidFill>
                  <a:srgbClr val="002060"/>
                </a:solidFill>
                <a:effectLst/>
                <a:uLnTx/>
                <a:uFillTx/>
              </a:rPr>
              <a:t>: Dauerzulagenantrag aus dem Zulageninformationsbrief ausfüllen und an das LSZ (Logistik-Service-Zentrum, ehemals PEZ Leben)</a:t>
            </a:r>
            <a:r>
              <a:rPr kumimoji="0" lang="de-DE" altLang="de-DE" sz="900" b="0" i="0" u="none" strike="noStrike" kern="0" cap="none" spc="0" normalizeH="0" baseline="30000" noProof="0">
                <a:ln>
                  <a:noFill/>
                </a:ln>
                <a:solidFill>
                  <a:srgbClr val="002060"/>
                </a:solidFill>
                <a:effectLst/>
                <a:uLnTx/>
                <a:uFillTx/>
              </a:rPr>
              <a:t> 2</a:t>
            </a:r>
            <a:r>
              <a:rPr kumimoji="0" lang="de-DE" altLang="de-DE" sz="900" b="0" i="0" u="none" strike="noStrike" kern="0" cap="none" spc="0" normalizeH="0" baseline="0" noProof="0">
                <a:ln>
                  <a:noFill/>
                </a:ln>
                <a:solidFill>
                  <a:srgbClr val="002060"/>
                </a:solidFill>
                <a:effectLst/>
                <a:uLnTx/>
                <a:uFillTx/>
              </a:rPr>
              <a:t>  senden.  </a:t>
            </a:r>
          </a:p>
        </p:txBody>
      </p:sp>
      <p:sp>
        <p:nvSpPr>
          <p:cNvPr id="24" name="Right Arrow Callout 27"/>
          <p:cNvSpPr/>
          <p:nvPr/>
        </p:nvSpPr>
        <p:spPr>
          <a:xfrm>
            <a:off x="532948" y="3984444"/>
            <a:ext cx="528545" cy="720080"/>
          </a:xfrm>
          <a:prstGeom prst="rightArrowCallout">
            <a:avLst>
              <a:gd name="adj1" fmla="val 100000"/>
              <a:gd name="adj2" fmla="val 50000"/>
              <a:gd name="adj3" fmla="val 32528"/>
              <a:gd name="adj4" fmla="val 87066"/>
            </a:avLst>
          </a:prstGeom>
          <a:solidFill>
            <a:srgbClr val="B71E3F"/>
          </a:solidFill>
          <a:ln w="9525" cap="flat" cmpd="sng" algn="ctr">
            <a:solidFill>
              <a:srgbClr val="FFFFFF"/>
            </a:solidFill>
            <a:prstDash val="solid"/>
          </a:ln>
          <a:effectLst/>
        </p:spPr>
        <p:txBody>
          <a:bodyPr lIns="121920" tIns="304800" rIns="121920" bIns="304800" rtlCol="0" anchor="ctr" anchorCtr="0"/>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a:ea typeface="+mn-ea"/>
              <a:cs typeface="+mn-cs"/>
            </a:endParaRPr>
          </a:p>
        </p:txBody>
      </p:sp>
      <p:sp>
        <p:nvSpPr>
          <p:cNvPr id="25" name="Text Box 46"/>
          <p:cNvSpPr txBox="1">
            <a:spLocks noChangeArrowheads="1"/>
          </p:cNvSpPr>
          <p:nvPr/>
        </p:nvSpPr>
        <p:spPr bwMode="gray">
          <a:xfrm rot="747940">
            <a:off x="9048917" y="1366169"/>
            <a:ext cx="1584000" cy="512763"/>
          </a:xfrm>
          <a:prstGeom prst="rect">
            <a:avLst/>
          </a:prstGeom>
          <a:solidFill>
            <a:srgbClr val="F62459"/>
          </a:solidFill>
          <a:ln>
            <a:noFill/>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Nutzen Sie dieses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a:ln>
                  <a:noFill/>
                </a:ln>
                <a:solidFill>
                  <a:srgbClr val="FFFFFF"/>
                </a:solidFill>
                <a:effectLst/>
                <a:uLnTx/>
                <a:uFillTx/>
                <a:latin typeface="+mn-lt"/>
              </a:rPr>
              <a:t>Thema als Türöffner!</a:t>
            </a:r>
            <a:endParaRPr kumimoji="0" lang="de-DE" altLang="de-DE" sz="1200" b="0" i="0" u="none" strike="noStrike" kern="0" cap="none" spc="0" normalizeH="0" baseline="30000" noProof="0">
              <a:ln>
                <a:noFill/>
              </a:ln>
              <a:solidFill>
                <a:srgbClr val="FFFFFF"/>
              </a:solidFill>
              <a:effectLst/>
              <a:uLnTx/>
              <a:uFillTx/>
              <a:latin typeface="+mn-lt"/>
            </a:endParaRPr>
          </a:p>
        </p:txBody>
      </p:sp>
      <p:sp>
        <p:nvSpPr>
          <p:cNvPr id="27" name="Text Box 12"/>
          <p:cNvSpPr txBox="1">
            <a:spLocks noChangeArrowheads="1"/>
          </p:cNvSpPr>
          <p:nvPr/>
        </p:nvSpPr>
        <p:spPr bwMode="gray">
          <a:xfrm>
            <a:off x="473075" y="5967840"/>
            <a:ext cx="8313738" cy="342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marL="88900" indent="-88900"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88900" marR="0" lvl="0" indent="-8890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700" b="0" i="0" u="none" strike="noStrike" kern="0" cap="none" spc="0" normalizeH="0" baseline="30000" noProof="0" dirty="0">
                <a:ln>
                  <a:noFill/>
                </a:ln>
                <a:solidFill>
                  <a:srgbClr val="002060"/>
                </a:solidFill>
                <a:effectLst/>
                <a:uLnTx/>
                <a:uFillTx/>
                <a:latin typeface="+mj-lt"/>
              </a:rPr>
              <a:t>1</a:t>
            </a:r>
            <a:r>
              <a:rPr kumimoji="0" lang="de-DE" altLang="de-DE" sz="700" b="0" i="0" u="none" strike="noStrike" kern="0" cap="none" spc="0" normalizeH="0" baseline="0" noProof="0" dirty="0">
                <a:ln>
                  <a:noFill/>
                </a:ln>
                <a:solidFill>
                  <a:srgbClr val="002060"/>
                </a:solidFill>
                <a:effectLst/>
                <a:uLnTx/>
                <a:uFillTx/>
                <a:latin typeface="+mj-lt"/>
              </a:rPr>
              <a:t> In der </a:t>
            </a:r>
            <a:r>
              <a:rPr kumimoji="0" lang="de-DE" altLang="de-DE" sz="700" b="0" i="0" u="none" strike="noStrike" kern="0" cap="none" spc="0" normalizeH="0" baseline="0" noProof="0" dirty="0" err="1">
                <a:ln>
                  <a:noFill/>
                </a:ln>
                <a:solidFill>
                  <a:srgbClr val="002060"/>
                </a:solidFill>
                <a:effectLst/>
                <a:uLnTx/>
                <a:uFillTx/>
                <a:latin typeface="+mj-lt"/>
              </a:rPr>
              <a:t>Excelliste</a:t>
            </a:r>
            <a:r>
              <a:rPr kumimoji="0" lang="de-DE" altLang="de-DE" sz="700" b="0" i="0" u="none" strike="noStrike" kern="0" cap="none" spc="0" normalizeH="0" baseline="0" noProof="0" dirty="0">
                <a:ln>
                  <a:noFill/>
                </a:ln>
                <a:solidFill>
                  <a:srgbClr val="002060"/>
                </a:solidFill>
                <a:effectLst/>
                <a:uLnTx/>
                <a:uFillTx/>
                <a:latin typeface="+mj-lt"/>
              </a:rPr>
              <a:t> sind folgende Kunden gekennzeichnet: Kein Dauerzulagenantrag vorhanden.</a:t>
            </a:r>
          </a:p>
          <a:p>
            <a:pPr defTabSz="1219170" eaLnBrk="1" hangingPunct="1">
              <a:buClr>
                <a:srgbClr val="96DCFA"/>
              </a:buClr>
              <a:defRPr/>
            </a:pPr>
            <a:r>
              <a:rPr kumimoji="0" lang="de-DE" altLang="de-DE" sz="700" b="0" i="0" u="none" strike="noStrike" kern="0" cap="none" spc="0" normalizeH="0" baseline="30000" noProof="0" dirty="0">
                <a:ln>
                  <a:noFill/>
                </a:ln>
                <a:solidFill>
                  <a:srgbClr val="002060"/>
                </a:solidFill>
                <a:effectLst/>
                <a:uLnTx/>
                <a:uFillTx/>
                <a:latin typeface="+mj-lt"/>
              </a:rPr>
              <a:t>2 </a:t>
            </a:r>
            <a:r>
              <a:rPr kumimoji="0" lang="de-DE" altLang="de-DE" sz="700" b="0" i="0" u="none" strike="noStrike" kern="0" cap="none" spc="0" normalizeH="0" baseline="0" noProof="0" dirty="0">
                <a:ln>
                  <a:noFill/>
                </a:ln>
                <a:solidFill>
                  <a:srgbClr val="002060"/>
                </a:solidFill>
                <a:effectLst/>
                <a:uLnTx/>
                <a:uFillTx/>
                <a:latin typeface="+mj-lt"/>
              </a:rPr>
              <a:t>Fax 0800 4 400104 (für Leben), Mailanschr</a:t>
            </a:r>
            <a:r>
              <a:rPr lang="de-DE" altLang="de-DE" sz="700" kern="0" dirty="0">
                <a:solidFill>
                  <a:srgbClr val="002060"/>
                </a:solidFill>
                <a:latin typeface="+mj-lt"/>
              </a:rPr>
              <a:t>ift: Lebensversicherung@allianz.de oder </a:t>
            </a:r>
            <a:r>
              <a:rPr lang="de-DE" altLang="de-DE" sz="700" dirty="0">
                <a:solidFill>
                  <a:srgbClr val="002060"/>
                </a:solidFill>
                <a:latin typeface="+mj-lt"/>
                <a:cs typeface="Arial"/>
              </a:rPr>
              <a:t>im Maklerportal über das Bestandsmanagement </a:t>
            </a:r>
            <a:endParaRPr lang="de-DE" altLang="de-DE" sz="700" b="0" i="0" u="none" strike="noStrike" kern="0" cap="none" spc="0" normalizeH="0" baseline="0" noProof="0" dirty="0">
              <a:ln>
                <a:noFill/>
              </a:ln>
              <a:solidFill>
                <a:srgbClr val="002060"/>
              </a:solidFill>
              <a:effectLst/>
              <a:uLnTx/>
              <a:uFillTx/>
              <a:latin typeface="+mj-lt"/>
            </a:endParaRPr>
          </a:p>
        </p:txBody>
      </p:sp>
    </p:spTree>
    <p:extLst>
      <p:ext uri="{BB962C8B-B14F-4D97-AF65-F5344CB8AC3E}">
        <p14:creationId xmlns:p14="http://schemas.microsoft.com/office/powerpoint/2010/main" val="231647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679" y="456787"/>
            <a:ext cx="3272808"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Nutzen</a:t>
            </a:r>
            <a:r>
              <a:rPr lang="en-US" sz="4700">
                <a:solidFill>
                  <a:srgbClr val="003781"/>
                </a:solidFill>
                <a:latin typeface="Allianz Neo PPT"/>
              </a:rPr>
              <a:t> </a:t>
            </a:r>
            <a:r>
              <a:rPr lang="en-US" sz="4700" err="1">
                <a:solidFill>
                  <a:srgbClr val="003781"/>
                </a:solidFill>
                <a:latin typeface="Allianz Neo PPT"/>
              </a:rPr>
              <a:t>Sie</a:t>
            </a:r>
            <a:r>
              <a:rPr lang="en-US" sz="4700">
                <a:solidFill>
                  <a:srgbClr val="003781"/>
                </a:solidFill>
                <a:latin typeface="Allianz Neo PPT"/>
              </a:rPr>
              <a:t> </a:t>
            </a:r>
            <a:r>
              <a:rPr lang="en-US" sz="4700" err="1">
                <a:solidFill>
                  <a:srgbClr val="003781"/>
                </a:solidFill>
                <a:latin typeface="Allianz Neo PPT"/>
              </a:rPr>
              <a:t>Ihre</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Verkaufschancen</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10" name="Group 92"/>
          <p:cNvGraphicFramePr>
            <a:graphicFrameLocks/>
          </p:cNvGraphicFramePr>
          <p:nvPr>
            <p:extLst>
              <p:ext uri="{D42A27DB-BD31-4B8C-83A1-F6EECF244321}">
                <p14:modId xmlns:p14="http://schemas.microsoft.com/office/powerpoint/2010/main" val="224205140"/>
              </p:ext>
            </p:extLst>
          </p:nvPr>
        </p:nvGraphicFramePr>
        <p:xfrm>
          <a:off x="476122" y="1935162"/>
          <a:ext cx="7169277" cy="3064017"/>
        </p:xfrm>
        <a:graphic>
          <a:graphicData uri="http://schemas.openxmlformats.org/drawingml/2006/table">
            <a:tbl>
              <a:tblPr firstRow="1">
                <a:tableStyleId>{8A107856-5554-42FB-B03E-39F5DBC370BA}</a:tableStyleId>
              </a:tblPr>
              <a:tblGrid>
                <a:gridCol w="1021635">
                  <a:extLst>
                    <a:ext uri="{9D8B030D-6E8A-4147-A177-3AD203B41FA5}">
                      <a16:colId xmlns:a16="http://schemas.microsoft.com/office/drawing/2014/main" val="20000"/>
                    </a:ext>
                  </a:extLst>
                </a:gridCol>
                <a:gridCol w="6147642">
                  <a:extLst>
                    <a:ext uri="{9D8B030D-6E8A-4147-A177-3AD203B41FA5}">
                      <a16:colId xmlns:a16="http://schemas.microsoft.com/office/drawing/2014/main" val="20001"/>
                    </a:ext>
                  </a:extLst>
                </a:gridCol>
              </a:tblGrid>
              <a:tr h="933127">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b="0" u="none" strike="noStrike" kern="1200" cap="none" normalizeH="0" baseline="0" dirty="0">
                          <a:ln>
                            <a:noFill/>
                          </a:ln>
                          <a:effectLst/>
                        </a:rPr>
                        <a:t>Erfassen und aktualisieren Sie erforderliche Kundendaten im persönlichen Gespräch! Nutzen Sie das Formular für Vertragsänderungen.</a:t>
                      </a:r>
                      <a:endParaRPr kumimoji="0" lang="de-DE" altLang="de-DE" sz="1500" b="0" u="none" strike="noStrike" kern="1200" cap="none" normalizeH="0" baseline="0" dirty="0">
                        <a:ln>
                          <a:noFill/>
                        </a:ln>
                        <a:solidFill>
                          <a:srgbClr val="13A0D3"/>
                        </a:solidFill>
                        <a:effectLst/>
                        <a:latin typeface="+mn-lt"/>
                        <a:ea typeface="+mn-ea"/>
                        <a:cs typeface="+mn-cs"/>
                      </a:endParaRPr>
                    </a:p>
                  </a:txBody>
                  <a:tcPr marL="73940" marR="73940" anchor="ctr" horzOverflow="overflow"/>
                </a:tc>
                <a:extLst>
                  <a:ext uri="{0D108BD9-81ED-4DB2-BD59-A6C34878D82A}">
                    <a16:rowId xmlns:a16="http://schemas.microsoft.com/office/drawing/2014/main" val="10001"/>
                  </a:ext>
                </a:extLst>
              </a:tr>
              <a:tr h="709779">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u="none" strike="noStrike" kern="1200" cap="none" normalizeH="0" baseline="0" dirty="0">
                          <a:ln>
                            <a:noFill/>
                          </a:ln>
                          <a:effectLst/>
                        </a:rPr>
                        <a:t>Beraten Sie bedarfsgerecht und führen Sie eine Vorsorgeanalyse mit Ihrem Kunden durch!</a:t>
                      </a:r>
                      <a:endParaRPr kumimoji="0" lang="de-DE" altLang="de-DE" sz="1500" u="none" strike="noStrike" kern="1200" cap="none" normalizeH="0" baseline="0" dirty="0">
                        <a:ln>
                          <a:noFill/>
                        </a:ln>
                        <a:solidFill>
                          <a:srgbClr val="00B0F0"/>
                        </a:solidFill>
                        <a:effectLst/>
                        <a:latin typeface="+mn-lt"/>
                        <a:ea typeface="+mn-ea"/>
                        <a:cs typeface="+mn-cs"/>
                      </a:endParaRPr>
                    </a:p>
                  </a:txBody>
                  <a:tcPr marL="73940" marR="73940" anchor="ctr" horzOverflow="overflow"/>
                </a:tc>
                <a:extLst>
                  <a:ext uri="{0D108BD9-81ED-4DB2-BD59-A6C34878D82A}">
                    <a16:rowId xmlns:a16="http://schemas.microsoft.com/office/drawing/2014/main" val="10003"/>
                  </a:ext>
                </a:extLst>
              </a:tr>
              <a:tr h="711332">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500" u="none" strike="noStrike" cap="none" normalizeH="0" baseline="0" dirty="0">
                          <a:ln>
                            <a:noFill/>
                          </a:ln>
                          <a:effectLst/>
                        </a:rPr>
                        <a:t>Sie steigern Kundenzufriedenheit und -treue.</a:t>
                      </a:r>
                      <a:endParaRPr kumimoji="0" lang="de-DE" altLang="de-DE" sz="1500" b="0" i="0" u="none" strike="noStrike" cap="none" normalizeH="0" baseline="0" dirty="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4"/>
                  </a:ext>
                </a:extLst>
              </a:tr>
              <a:tr h="709779">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500" u="none" strike="noStrike" cap="none" normalizeH="0" baseline="0" dirty="0">
                          <a:ln>
                            <a:noFill/>
                          </a:ln>
                          <a:effectLst/>
                          <a:sym typeface="Wingdings" pitchFamily="2" charset="2"/>
                        </a:rPr>
                        <a:t></a:t>
                      </a:r>
                      <a:endParaRPr kumimoji="0" lang="en-US" altLang="de-DE" sz="1500" b="0" i="0" u="none" strike="noStrike" cap="none" normalizeH="0" baseline="0" dirty="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marL="0" algn="l" defTabSz="914400" rtl="0" eaLnBrk="0" latinLnBrk="0" hangingPunct="0">
                        <a:defRPr sz="1800" kern="1200">
                          <a:solidFill>
                            <a:schemeClr val="accent1"/>
                          </a:solidFill>
                          <a:latin typeface="Arial" charset="0"/>
                        </a:defRPr>
                      </a:lvl1pPr>
                      <a:lvl2pPr marL="1588" algn="l" defTabSz="914400" rtl="0" eaLnBrk="0" latinLnBrk="0" hangingPunct="0">
                        <a:defRPr sz="1600" kern="1200">
                          <a:solidFill>
                            <a:schemeClr val="tx1"/>
                          </a:solidFill>
                          <a:latin typeface="Arial" charset="0"/>
                        </a:defRPr>
                      </a:lvl2pPr>
                      <a:lvl3pPr marL="3175" algn="l" defTabSz="914400" rtl="0" eaLnBrk="0" latinLnBrk="0" hangingPunct="0">
                        <a:defRPr sz="1600" kern="1200">
                          <a:solidFill>
                            <a:schemeClr val="tx1"/>
                          </a:solidFill>
                          <a:latin typeface="Arial" charset="0"/>
                        </a:defRPr>
                      </a:lvl3pPr>
                      <a:lvl4pPr marL="287338" indent="14288" algn="l" defTabSz="914400" rtl="0" eaLnBrk="0" latinLnBrk="0" hangingPunct="0">
                        <a:buClr>
                          <a:schemeClr val="tx1"/>
                        </a:buClr>
                        <a:defRPr sz="1600" kern="1200">
                          <a:solidFill>
                            <a:schemeClr val="tx1"/>
                          </a:solidFill>
                          <a:latin typeface="Arial" charset="0"/>
                        </a:defRPr>
                      </a:lvl4pPr>
                      <a:lvl5pPr marL="544513" indent="260350" algn="l" defTabSz="914400" rtl="0" eaLnBrk="0" latinLnBrk="0" hangingPunct="0">
                        <a:buClr>
                          <a:schemeClr val="tx1"/>
                        </a:buClr>
                        <a:defRPr sz="1600" kern="1200">
                          <a:solidFill>
                            <a:schemeClr val="tx1"/>
                          </a:solidFill>
                          <a:latin typeface="Arial" charset="0"/>
                        </a:defRPr>
                      </a:lvl5pPr>
                      <a:lvl6pPr marL="10017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6pPr>
                      <a:lvl7pPr marL="14589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7pPr>
                      <a:lvl8pPr marL="19161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8pPr>
                      <a:lvl9pPr marL="2373313" indent="260350" algn="l" defTabSz="914400" rtl="0" eaLnBrk="0" fontAlgn="base" latinLnBrk="0" hangingPunct="0">
                        <a:spcBef>
                          <a:spcPct val="0"/>
                        </a:spcBef>
                        <a:spcAft>
                          <a:spcPct val="30000"/>
                        </a:spcAft>
                        <a:buClr>
                          <a:schemeClr val="tx1"/>
                        </a:buClr>
                        <a:defRPr sz="1600" kern="1200">
                          <a:solidFill>
                            <a:schemeClr val="tx1"/>
                          </a:solidFill>
                          <a:latin typeface="Arial" charset="0"/>
                        </a:defRPr>
                      </a:lvl9pPr>
                    </a:lstStyle>
                    <a:p>
                      <a:pPr marL="0" indent="0">
                        <a:lnSpc>
                          <a:spcPct val="100000"/>
                        </a:lnSpc>
                        <a:buClr>
                          <a:schemeClr val="tx1"/>
                        </a:buClr>
                        <a:buFontTx/>
                        <a:buNone/>
                      </a:pPr>
                      <a:r>
                        <a:rPr kumimoji="0" lang="de-DE" altLang="de-DE" sz="1500" u="none" strike="noStrike" kern="1200" cap="none" normalizeH="0" baseline="0" dirty="0">
                          <a:ln>
                            <a:noFill/>
                          </a:ln>
                          <a:effectLst/>
                        </a:rPr>
                        <a:t>Steigern Sie Ihren Verkaufserfolg und die Zufriedenheit Ihrer Kunden durch Ihre Beratung!</a:t>
                      </a:r>
                      <a:r>
                        <a:rPr lang="de-DE" altLang="de-DE" sz="1500" u="none" strike="noStrike" kern="1200" cap="none" normalizeH="0" baseline="0" dirty="0">
                          <a:ln>
                            <a:noFill/>
                          </a:ln>
                          <a:effectLst/>
                        </a:rPr>
                        <a:t> </a:t>
                      </a:r>
                      <a:endParaRPr kumimoji="0" lang="de-DE" altLang="de-DE" sz="1500" u="none" strike="noStrike" kern="1200" cap="none" normalizeH="0" baseline="0" dirty="0">
                        <a:ln>
                          <a:noFill/>
                        </a:ln>
                        <a:solidFill>
                          <a:srgbClr val="00B0F0"/>
                        </a:solidFill>
                        <a:effectLst/>
                        <a:latin typeface="+mn-lt"/>
                        <a:ea typeface="+mn-ea"/>
                        <a:cs typeface="+mn-cs"/>
                      </a:endParaRPr>
                    </a:p>
                  </a:txBody>
                  <a:tcPr marL="73940" marR="7394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59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dirty="0"/>
              <a:t>ACA </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02</a:t>
            </a:r>
          </a:p>
        </p:txBody>
      </p:sp>
      <p:sp>
        <p:nvSpPr>
          <p:cNvPr id="2" name="Titel 4">
            <a:extLst>
              <a:ext uri="{FF2B5EF4-FFF2-40B4-BE49-F238E27FC236}">
                <a16:creationId xmlns:a16="http://schemas.microsoft.com/office/drawing/2014/main" id="{07BE52F4-8FC2-40BF-F96D-91EAECD6D32C}"/>
              </a:ext>
            </a:extLst>
          </p:cNvPr>
          <p:cNvSpPr txBox="1">
            <a:spLocks/>
          </p:cNvSpPr>
          <p:nvPr/>
        </p:nvSpPr>
        <p:spPr>
          <a:xfrm>
            <a:off x="467372" y="2779094"/>
            <a:ext cx="10367963" cy="1584000"/>
          </a:xfrm>
          <a:prstGeom prst="rect">
            <a:avLst/>
          </a:prstGeom>
        </p:spPr>
        <p:txBody>
          <a:bodyPr vert="horz" lIns="0" tIns="0" rIns="216000" bIns="0" rtlCol="0" anchor="b" anchorCtr="0">
            <a:noAutofit/>
          </a:bodyPr>
          <a:lstStyle>
            <a:lvl1pPr algn="l" defTabSz="914400" rtl="0" eaLnBrk="1" latinLnBrk="0" hangingPunct="1">
              <a:lnSpc>
                <a:spcPct val="80000"/>
              </a:lnSpc>
              <a:spcBef>
                <a:spcPct val="0"/>
              </a:spcBef>
              <a:buNone/>
              <a:defRPr sz="94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000" dirty="0"/>
              <a:t>siehe Foliensatz «Vertriebsinfo Riester Bestandsbearbeitung</a:t>
            </a:r>
            <a:r>
              <a:rPr lang="de-DE" sz="4000" dirty="0" smtClean="0"/>
              <a:t>»</a:t>
            </a:r>
            <a:r>
              <a:rPr lang="de-DE" sz="4000" dirty="0"/>
              <a:t> </a:t>
            </a:r>
          </a:p>
        </p:txBody>
      </p:sp>
    </p:spTree>
    <p:extLst>
      <p:ext uri="{BB962C8B-B14F-4D97-AF65-F5344CB8AC3E}">
        <p14:creationId xmlns:p14="http://schemas.microsoft.com/office/powerpoint/2010/main" val="309026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dirty="0"/>
              <a:t>Bestandsmanagement im Maklerportal</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03</a:t>
            </a:r>
          </a:p>
        </p:txBody>
      </p:sp>
    </p:spTree>
    <p:extLst>
      <p:ext uri="{BB962C8B-B14F-4D97-AF65-F5344CB8AC3E}">
        <p14:creationId xmlns:p14="http://schemas.microsoft.com/office/powerpoint/2010/main" val="1561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Aufruf des Bestandsmanagements</a:t>
            </a:r>
            <a:endParaRPr kumimoji="0" lang="de-DE" sz="4700" b="0" i="0" u="none" strike="noStrike" kern="1200" cap="none" spc="0" normalizeH="0" baseline="0" noProof="0" dirty="0">
              <a:ln>
                <a:noFill/>
              </a:ln>
              <a:solidFill>
                <a:srgbClr val="002060"/>
              </a:solidFill>
              <a:effectLst/>
              <a:uLnTx/>
              <a:uFillTx/>
              <a:latin typeface="Allianz Neo PPT"/>
            </a:endParaRPr>
          </a:p>
        </p:txBody>
      </p:sp>
      <p:pic>
        <p:nvPicPr>
          <p:cNvPr id="4" name="Grafik 3"/>
          <p:cNvPicPr>
            <a:picLocks noChangeAspect="1"/>
          </p:cNvPicPr>
          <p:nvPr/>
        </p:nvPicPr>
        <p:blipFill>
          <a:blip r:embed="rId2"/>
          <a:stretch>
            <a:fillRect/>
          </a:stretch>
        </p:blipFill>
        <p:spPr>
          <a:xfrm>
            <a:off x="442327" y="2017335"/>
            <a:ext cx="9401175" cy="647700"/>
          </a:xfrm>
          <a:prstGeom prst="rect">
            <a:avLst/>
          </a:prstGeom>
        </p:spPr>
      </p:pic>
      <p:pic>
        <p:nvPicPr>
          <p:cNvPr id="5" name="Grafik 4"/>
          <p:cNvPicPr>
            <a:picLocks noChangeAspect="1"/>
          </p:cNvPicPr>
          <p:nvPr/>
        </p:nvPicPr>
        <p:blipFill>
          <a:blip r:embed="rId3"/>
          <a:stretch>
            <a:fillRect/>
          </a:stretch>
        </p:blipFill>
        <p:spPr>
          <a:xfrm>
            <a:off x="468313" y="3331992"/>
            <a:ext cx="4086225" cy="1428750"/>
          </a:xfrm>
          <a:prstGeom prst="rect">
            <a:avLst/>
          </a:prstGeom>
        </p:spPr>
      </p:pic>
      <p:pic>
        <p:nvPicPr>
          <p:cNvPr id="6" name="Grafik 5"/>
          <p:cNvPicPr>
            <a:picLocks noChangeAspect="1"/>
          </p:cNvPicPr>
          <p:nvPr/>
        </p:nvPicPr>
        <p:blipFill>
          <a:blip r:embed="rId4"/>
          <a:stretch>
            <a:fillRect/>
          </a:stretch>
        </p:blipFill>
        <p:spPr>
          <a:xfrm>
            <a:off x="462375" y="5057775"/>
            <a:ext cx="7658100" cy="1190625"/>
          </a:xfrm>
          <a:prstGeom prst="rect">
            <a:avLst/>
          </a:prstGeom>
        </p:spPr>
      </p:pic>
      <p:sp>
        <p:nvSpPr>
          <p:cNvPr id="8" name="Rechteck 7"/>
          <p:cNvSpPr/>
          <p:nvPr/>
        </p:nvSpPr>
        <p:spPr>
          <a:xfrm>
            <a:off x="391429" y="1345116"/>
            <a:ext cx="10069402" cy="615810"/>
          </a:xfrm>
          <a:prstGeom prst="rect">
            <a:avLst/>
          </a:prstGeom>
        </p:spPr>
        <p:txBody>
          <a:bodyPr wrap="square">
            <a:spAutoFit/>
          </a:bodyPr>
          <a:lstStyle/>
          <a:p>
            <a:r>
              <a:rPr lang="de-DE" dirty="0">
                <a:solidFill>
                  <a:srgbClr val="122B54"/>
                </a:solidFill>
              </a:rPr>
              <a:t>Das Bestandsmanagement wird direkt über das Maklerportal aufgerufen. Hierzu starten Sie das Maklerportalunter: https://makler.allianz.de und melden sich im Maklerportal an:</a:t>
            </a:r>
          </a:p>
        </p:txBody>
      </p:sp>
      <p:sp>
        <p:nvSpPr>
          <p:cNvPr id="9" name="Rechteck 8"/>
          <p:cNvSpPr/>
          <p:nvPr/>
        </p:nvSpPr>
        <p:spPr>
          <a:xfrm>
            <a:off x="396147" y="2832477"/>
            <a:ext cx="8192500" cy="354071"/>
          </a:xfrm>
          <a:prstGeom prst="rect">
            <a:avLst/>
          </a:prstGeom>
        </p:spPr>
        <p:txBody>
          <a:bodyPr wrap="square">
            <a:spAutoFit/>
          </a:bodyPr>
          <a:lstStyle/>
          <a:p>
            <a:r>
              <a:rPr lang="de-DE" dirty="0">
                <a:solidFill>
                  <a:srgbClr val="122B54"/>
                </a:solidFill>
              </a:rPr>
              <a:t>Nach der Anmeldung finden Sie im Maklerportal das Bestandsmanagement“:</a:t>
            </a:r>
          </a:p>
        </p:txBody>
      </p:sp>
      <p:sp>
        <p:nvSpPr>
          <p:cNvPr id="10" name="Rechteck 9"/>
          <p:cNvSpPr/>
          <p:nvPr/>
        </p:nvSpPr>
        <p:spPr>
          <a:xfrm>
            <a:off x="4639556" y="3845472"/>
            <a:ext cx="5062604" cy="354071"/>
          </a:xfrm>
          <a:prstGeom prst="rect">
            <a:avLst/>
          </a:prstGeom>
        </p:spPr>
        <p:txBody>
          <a:bodyPr wrap="none">
            <a:spAutoFit/>
          </a:bodyPr>
          <a:lstStyle/>
          <a:p>
            <a:r>
              <a:rPr lang="de-DE" dirty="0">
                <a:solidFill>
                  <a:srgbClr val="122B54"/>
                </a:solidFill>
                <a:sym typeface="Wingdings" panose="05000000000000000000" pitchFamily="2" charset="2"/>
              </a:rPr>
              <a:t></a:t>
            </a:r>
            <a:r>
              <a:rPr lang="de-DE" dirty="0">
                <a:solidFill>
                  <a:srgbClr val="122B54"/>
                </a:solidFill>
              </a:rPr>
              <a:t> Hierüber rufen Sie den gewünschten Vertrag auf.</a:t>
            </a:r>
          </a:p>
        </p:txBody>
      </p:sp>
      <p:sp>
        <p:nvSpPr>
          <p:cNvPr id="11" name="Rechteck 10"/>
          <p:cNvSpPr/>
          <p:nvPr/>
        </p:nvSpPr>
        <p:spPr>
          <a:xfrm>
            <a:off x="8072582" y="5370852"/>
            <a:ext cx="2763693" cy="877548"/>
          </a:xfrm>
          <a:prstGeom prst="rect">
            <a:avLst/>
          </a:prstGeom>
        </p:spPr>
        <p:txBody>
          <a:bodyPr wrap="square">
            <a:spAutoFit/>
          </a:bodyPr>
          <a:lstStyle/>
          <a:p>
            <a:r>
              <a:rPr lang="de-DE" dirty="0">
                <a:solidFill>
                  <a:srgbClr val="122B54"/>
                </a:solidFill>
                <a:sym typeface="Wingdings" panose="05000000000000000000" pitchFamily="2" charset="2"/>
              </a:rPr>
              <a:t></a:t>
            </a:r>
            <a:r>
              <a:rPr lang="de-DE" dirty="0">
                <a:solidFill>
                  <a:srgbClr val="122B54"/>
                </a:solidFill>
              </a:rPr>
              <a:t> Über „Vertragsdetails“ gelangen Sie in die Bearbeitung</a:t>
            </a:r>
          </a:p>
        </p:txBody>
      </p:sp>
    </p:spTree>
    <p:extLst>
      <p:ext uri="{BB962C8B-B14F-4D97-AF65-F5344CB8AC3E}">
        <p14:creationId xmlns:p14="http://schemas.microsoft.com/office/powerpoint/2010/main" val="189806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Grunddaten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5" name="Gruppieren 4"/>
          <p:cNvGrpSpPr/>
          <p:nvPr/>
        </p:nvGrpSpPr>
        <p:grpSpPr>
          <a:xfrm>
            <a:off x="544417" y="1335612"/>
            <a:ext cx="8845112" cy="4531788"/>
            <a:chOff x="544417" y="1335612"/>
            <a:chExt cx="8845112" cy="4531788"/>
          </a:xfrm>
        </p:grpSpPr>
        <p:grpSp>
          <p:nvGrpSpPr>
            <p:cNvPr id="4" name="Gruppieren 3"/>
            <p:cNvGrpSpPr/>
            <p:nvPr/>
          </p:nvGrpSpPr>
          <p:grpSpPr>
            <a:xfrm>
              <a:off x="544417" y="1335612"/>
              <a:ext cx="8845112" cy="4531788"/>
              <a:chOff x="544417" y="1335612"/>
              <a:chExt cx="8845112" cy="4531788"/>
            </a:xfrm>
          </p:grpSpPr>
          <p:grpSp>
            <p:nvGrpSpPr>
              <p:cNvPr id="2" name="Gruppieren 1"/>
              <p:cNvGrpSpPr/>
              <p:nvPr/>
            </p:nvGrpSpPr>
            <p:grpSpPr>
              <a:xfrm>
                <a:off x="544417" y="1335612"/>
                <a:ext cx="8845112" cy="4531788"/>
                <a:chOff x="544417" y="1335612"/>
                <a:chExt cx="8084932" cy="3972988"/>
              </a:xfrm>
            </p:grpSpPr>
            <p:grpSp>
              <p:nvGrpSpPr>
                <p:cNvPr id="23" name="Gruppieren 3"/>
                <p:cNvGrpSpPr>
                  <a:grpSpLocks/>
                </p:cNvGrpSpPr>
                <p:nvPr/>
              </p:nvGrpSpPr>
              <p:grpSpPr bwMode="auto">
                <a:xfrm>
                  <a:off x="544417" y="1335612"/>
                  <a:ext cx="6084983" cy="3972988"/>
                  <a:chOff x="668740" y="1649113"/>
                  <a:chExt cx="5352142" cy="4606463"/>
                </a:xfrm>
              </p:grpSpPr>
              <p:pic>
                <p:nvPicPr>
                  <p:cNvPr id="29" name="Grafik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0" y="1649113"/>
                    <a:ext cx="5352142" cy="46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hteck 2"/>
                  <p:cNvSpPr>
                    <a:spLocks noChangeArrowheads="1"/>
                  </p:cNvSpPr>
                  <p:nvPr/>
                </p:nvSpPr>
                <p:spPr bwMode="auto">
                  <a:xfrm>
                    <a:off x="1480782" y="2787648"/>
                    <a:ext cx="4258101" cy="443742"/>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grpSp>
            <p:sp>
              <p:nvSpPr>
                <p:cNvPr id="31" name="Text Box 6"/>
                <p:cNvSpPr txBox="1">
                  <a:spLocks noChangeArrowheads="1"/>
                </p:cNvSpPr>
                <p:nvPr/>
              </p:nvSpPr>
              <p:spPr bwMode="gray">
                <a:xfrm>
                  <a:off x="6212780" y="2330351"/>
                  <a:ext cx="2416569" cy="406651"/>
                </a:xfrm>
                <a:prstGeom prst="rect">
                  <a:avLst/>
                </a:prstGeom>
                <a:noFill/>
                <a:ln>
                  <a:noFill/>
                </a:ln>
                <a:effectLst/>
                <a:extLst>
                  <a:ext uri="{909E8E84-426E-40DD-AFC4-6F175D3DCCD1}">
                    <a14:hiddenFill xmlns:a14="http://schemas.microsoft.com/office/drawing/2010/main">
                      <a:solidFill>
                        <a:srgbClr val="C799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rPr>
                    <a:t> Hier finden Sie immer aktuelle</a:t>
                  </a:r>
                  <a:br>
                    <a:rPr kumimoji="0" lang="de-DE" altLang="de-DE" sz="1200" b="0" i="0" u="none" strike="noStrike" kern="0" cap="none" spc="0" normalizeH="0" baseline="0" noProof="0" dirty="0">
                      <a:ln>
                        <a:noFill/>
                      </a:ln>
                      <a:solidFill>
                        <a:srgbClr val="002060"/>
                      </a:solidFill>
                      <a:effectLst/>
                      <a:uLnTx/>
                      <a:uFillTx/>
                      <a:latin typeface="+mn-lt"/>
                    </a:rPr>
                  </a:br>
                  <a:r>
                    <a:rPr kumimoji="0" lang="de-DE" altLang="de-DE" sz="1200" b="0" i="0" u="none" strike="noStrike" kern="0" cap="none" spc="0" normalizeH="0" baseline="0" noProof="0" dirty="0">
                      <a:ln>
                        <a:noFill/>
                      </a:ln>
                      <a:solidFill>
                        <a:srgbClr val="002060"/>
                      </a:solidFill>
                      <a:effectLst/>
                      <a:uLnTx/>
                      <a:uFillTx/>
                      <a:latin typeface="+mn-lt"/>
                    </a:rPr>
                    <a:t>   Infos zur Zulagenbewilligung.</a:t>
                  </a:r>
                </a:p>
              </p:txBody>
            </p:sp>
          </p:grpSp>
          <p:sp>
            <p:nvSpPr>
              <p:cNvPr id="10" name="Textfeld 21"/>
              <p:cNvSpPr txBox="1">
                <a:spLocks noChangeArrowheads="1"/>
              </p:cNvSpPr>
              <p:nvPr/>
            </p:nvSpPr>
            <p:spPr bwMode="auto">
              <a:xfrm>
                <a:off x="2611598" y="2053822"/>
                <a:ext cx="671098"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
          <p:nvSpPr>
            <p:cNvPr id="13" name="Textfeld 21"/>
            <p:cNvSpPr txBox="1">
              <a:spLocks noChangeArrowheads="1"/>
            </p:cNvSpPr>
            <p:nvPr/>
          </p:nvSpPr>
          <p:spPr bwMode="auto">
            <a:xfrm>
              <a:off x="5211446" y="3904832"/>
              <a:ext cx="1427097" cy="360000"/>
            </a:xfrm>
            <a:prstGeom prst="rect">
              <a:avLst/>
            </a:prstGeom>
            <a:solidFill>
              <a:srgbClr val="EEEEEE"/>
            </a:solidFill>
            <a:ln>
              <a:noFill/>
            </a:ln>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26786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20" name="Gruppieren 19"/>
          <p:cNvGrpSpPr/>
          <p:nvPr/>
        </p:nvGrpSpPr>
        <p:grpSpPr>
          <a:xfrm>
            <a:off x="7376424" y="1916637"/>
            <a:ext cx="2574925" cy="3499114"/>
            <a:chOff x="9374563" y="2212975"/>
            <a:chExt cx="2574925" cy="3499114"/>
          </a:xfrm>
        </p:grpSpPr>
        <p:sp>
          <p:nvSpPr>
            <p:cNvPr id="21" name="Text Box 2"/>
            <p:cNvSpPr txBox="1">
              <a:spLocks noChangeArrowheads="1"/>
            </p:cNvSpPr>
            <p:nvPr/>
          </p:nvSpPr>
          <p:spPr bwMode="gray">
            <a:xfrm>
              <a:off x="9374563" y="2212975"/>
              <a:ext cx="2542982"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Über diesen Reiter erhalten Sie</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die Zulagendaten Ihres Kunden.   </a:t>
              </a:r>
            </a:p>
          </p:txBody>
        </p:sp>
        <p:sp>
          <p:nvSpPr>
            <p:cNvPr id="22" name="Text Box 3"/>
            <p:cNvSpPr txBox="1">
              <a:spLocks noChangeArrowheads="1"/>
            </p:cNvSpPr>
            <p:nvPr/>
          </p:nvSpPr>
          <p:spPr bwMode="gray">
            <a:xfrm>
              <a:off x="9384088" y="4275138"/>
              <a:ext cx="2565400"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Wählen Sie hier das gewünschte</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Beitragsjahr aus. </a:t>
              </a:r>
            </a:p>
          </p:txBody>
        </p:sp>
        <p:sp>
          <p:nvSpPr>
            <p:cNvPr id="24" name="Text Box 4"/>
            <p:cNvSpPr txBox="1">
              <a:spLocks noChangeArrowheads="1"/>
            </p:cNvSpPr>
            <p:nvPr/>
          </p:nvSpPr>
          <p:spPr bwMode="gray">
            <a:xfrm>
              <a:off x="9403138" y="5063577"/>
              <a:ext cx="2284898"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Hier sehen Sie Details für das</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gewählte Beitragsjahr. </a:t>
              </a:r>
              <a:b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br>
              <a:r>
                <a:rPr kumimoji="0" lang="de-DE" altLang="de-DE" sz="1200" b="0" i="0" u="none" strike="noStrike" kern="0" cap="none" spc="0" normalizeH="0" baseline="0" noProof="0" dirty="0">
                  <a:ln>
                    <a:noFill/>
                  </a:ln>
                  <a:solidFill>
                    <a:srgbClr val="002060"/>
                  </a:solidFill>
                  <a:effectLst/>
                  <a:uLnTx/>
                  <a:uFillTx/>
                  <a:latin typeface="+mn-lt"/>
                  <a:sym typeface="Wingdings" pitchFamily="2" charset="2"/>
                </a:rPr>
                <a:t>    Siehe dazu nächste Folie. </a:t>
              </a:r>
            </a:p>
          </p:txBody>
        </p:sp>
      </p:grpSp>
      <p:grpSp>
        <p:nvGrpSpPr>
          <p:cNvPr id="2" name="Gruppieren 1"/>
          <p:cNvGrpSpPr/>
          <p:nvPr/>
        </p:nvGrpSpPr>
        <p:grpSpPr>
          <a:xfrm>
            <a:off x="584298" y="1367894"/>
            <a:ext cx="7227102" cy="4500562"/>
            <a:chOff x="584298" y="1367894"/>
            <a:chExt cx="7227102" cy="4500562"/>
          </a:xfrm>
        </p:grpSpPr>
        <p:grpSp>
          <p:nvGrpSpPr>
            <p:cNvPr id="10" name="Gruppieren 15"/>
            <p:cNvGrpSpPr>
              <a:grpSpLocks/>
            </p:cNvGrpSpPr>
            <p:nvPr/>
          </p:nvGrpSpPr>
          <p:grpSpPr bwMode="auto">
            <a:xfrm>
              <a:off x="584298" y="1367894"/>
              <a:ext cx="7227102" cy="4500562"/>
              <a:chOff x="444500" y="1600281"/>
              <a:chExt cx="5965825" cy="4500482"/>
            </a:xfrm>
          </p:grpSpPr>
          <p:grpSp>
            <p:nvGrpSpPr>
              <p:cNvPr id="11" name="Gruppieren 4"/>
              <p:cNvGrpSpPr>
                <a:grpSpLocks/>
              </p:cNvGrpSpPr>
              <p:nvPr/>
            </p:nvGrpSpPr>
            <p:grpSpPr bwMode="auto">
              <a:xfrm>
                <a:off x="444500" y="1600281"/>
                <a:ext cx="5965825" cy="4500482"/>
                <a:chOff x="5256213" y="4693114"/>
                <a:chExt cx="4681538" cy="2851150"/>
              </a:xfrm>
            </p:grpSpPr>
            <p:pic>
              <p:nvPicPr>
                <p:cNvPr id="15" name="Grafik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4" y="4693114"/>
                  <a:ext cx="468153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
                <p:cNvSpPr>
                  <a:spLocks noChangeArrowheads="1"/>
                </p:cNvSpPr>
                <p:nvPr/>
              </p:nvSpPr>
              <p:spPr bwMode="auto">
                <a:xfrm>
                  <a:off x="5256213" y="5156515"/>
                  <a:ext cx="693505"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7" name="Rechteck 18"/>
                <p:cNvSpPr>
                  <a:spLocks noChangeArrowheads="1"/>
                </p:cNvSpPr>
                <p:nvPr/>
              </p:nvSpPr>
              <p:spPr bwMode="auto">
                <a:xfrm>
                  <a:off x="5949718" y="4854656"/>
                  <a:ext cx="693505"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8" name="Rechteck 19"/>
                <p:cNvSpPr>
                  <a:spLocks noChangeArrowheads="1"/>
                </p:cNvSpPr>
                <p:nvPr/>
              </p:nvSpPr>
              <p:spPr bwMode="auto">
                <a:xfrm>
                  <a:off x="5997605" y="6407956"/>
                  <a:ext cx="2648430" cy="116734"/>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sp>
              <p:nvSpPr>
                <p:cNvPr id="19" name="Rechteck 21"/>
                <p:cNvSpPr>
                  <a:spLocks noChangeArrowheads="1"/>
                </p:cNvSpPr>
                <p:nvPr/>
              </p:nvSpPr>
              <p:spPr bwMode="auto">
                <a:xfrm>
                  <a:off x="5936340" y="6805701"/>
                  <a:ext cx="194353" cy="45177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3781"/>
                    </a:solidFill>
                    <a:effectLst/>
                    <a:uLnTx/>
                    <a:uFillTx/>
                    <a:latin typeface="Arial" charset="0"/>
                  </a:endParaRPr>
                </a:p>
              </p:txBody>
            </p:sp>
          </p:grpSp>
          <p:cxnSp>
            <p:nvCxnSpPr>
              <p:cNvPr id="13" name="Gerade Verbindung 7"/>
              <p:cNvCxnSpPr>
                <a:cxnSpLocks noChangeShapeType="1"/>
              </p:cNvCxnSpPr>
              <p:nvPr/>
            </p:nvCxnSpPr>
            <p:spPr bwMode="auto">
              <a:xfrm>
                <a:off x="2307210" y="2670081"/>
                <a:ext cx="595016"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feld 21"/>
            <p:cNvSpPr txBox="1">
              <a:spLocks noChangeArrowheads="1"/>
            </p:cNvSpPr>
            <p:nvPr/>
          </p:nvSpPr>
          <p:spPr bwMode="auto">
            <a:xfrm>
              <a:off x="2840817" y="2380483"/>
              <a:ext cx="720813"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195746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endParaRPr kumimoji="0" lang="de-DE" sz="4700" b="0" i="0" u="none" strike="noStrike" kern="1200" cap="none" spc="0" normalizeH="0" baseline="0" noProof="0" dirty="0">
              <a:ln>
                <a:noFill/>
              </a:ln>
              <a:solidFill>
                <a:srgbClr val="002060"/>
              </a:solidFill>
              <a:effectLst/>
              <a:uLnTx/>
              <a:uFillTx/>
              <a:latin typeface="Allianz Neo PPT"/>
            </a:endParaRPr>
          </a:p>
        </p:txBody>
      </p:sp>
      <p:grpSp>
        <p:nvGrpSpPr>
          <p:cNvPr id="25" name="Gruppieren 24"/>
          <p:cNvGrpSpPr/>
          <p:nvPr/>
        </p:nvGrpSpPr>
        <p:grpSpPr>
          <a:xfrm>
            <a:off x="2045957" y="1195792"/>
            <a:ext cx="4332086" cy="5023113"/>
            <a:chOff x="2841825" y="1500593"/>
            <a:chExt cx="4332086" cy="5023113"/>
          </a:xfrm>
        </p:grpSpPr>
        <p:pic>
          <p:nvPicPr>
            <p:cNvPr id="26" name="Grafik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825" y="1500593"/>
              <a:ext cx="4332086" cy="50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
            <p:cNvSpPr>
              <a:spLocks noChangeArrowheads="1"/>
            </p:cNvSpPr>
            <p:nvPr/>
          </p:nvSpPr>
          <p:spPr bwMode="gray">
            <a:xfrm>
              <a:off x="2841881" y="5288774"/>
              <a:ext cx="3508721" cy="12051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8" name="Oval 3"/>
            <p:cNvSpPr>
              <a:spLocks noChangeArrowheads="1"/>
            </p:cNvSpPr>
            <p:nvPr/>
          </p:nvSpPr>
          <p:spPr bwMode="gray">
            <a:xfrm>
              <a:off x="3771383" y="3543188"/>
              <a:ext cx="230188" cy="2063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9" name="Text Box 8"/>
            <p:cNvSpPr txBox="1">
              <a:spLocks noChangeArrowheads="1"/>
            </p:cNvSpPr>
            <p:nvPr/>
          </p:nvSpPr>
          <p:spPr bwMode="gray">
            <a:xfrm>
              <a:off x="6624959" y="5641862"/>
              <a:ext cx="328613" cy="7318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4200" b="0" i="0" u="none" strike="noStrike" kern="0" cap="none" spc="0" normalizeH="0" baseline="0" noProof="0" dirty="0">
                  <a:ln>
                    <a:noFill/>
                  </a:ln>
                  <a:solidFill>
                    <a:srgbClr val="FF0000"/>
                  </a:solidFill>
                  <a:effectLst/>
                  <a:uLnTx/>
                  <a:uFillTx/>
                  <a:latin typeface="Arial" charset="0"/>
                </a:rPr>
                <a:t>!</a:t>
              </a:r>
            </a:p>
          </p:txBody>
        </p:sp>
      </p:grpSp>
      <p:grpSp>
        <p:nvGrpSpPr>
          <p:cNvPr id="30" name="Gruppieren 29"/>
          <p:cNvGrpSpPr/>
          <p:nvPr/>
        </p:nvGrpSpPr>
        <p:grpSpPr>
          <a:xfrm>
            <a:off x="6394706" y="3219192"/>
            <a:ext cx="3538537" cy="2195808"/>
            <a:chOff x="7690106" y="3591736"/>
            <a:chExt cx="3538537" cy="2195808"/>
          </a:xfrm>
        </p:grpSpPr>
        <p:sp>
          <p:nvSpPr>
            <p:cNvPr id="31" name="Text Box 4"/>
            <p:cNvSpPr txBox="1">
              <a:spLocks noChangeArrowheads="1"/>
            </p:cNvSpPr>
            <p:nvPr/>
          </p:nvSpPr>
          <p:spPr bwMode="gray">
            <a:xfrm>
              <a:off x="7696456" y="3591736"/>
              <a:ext cx="3532187" cy="463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finden Sie beispielweise die Information,</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ob es sich um einen Beamten handelt. </a:t>
              </a:r>
            </a:p>
          </p:txBody>
        </p:sp>
        <p:sp>
          <p:nvSpPr>
            <p:cNvPr id="32" name="Text Box 7"/>
            <p:cNvSpPr txBox="1">
              <a:spLocks noChangeArrowheads="1"/>
            </p:cNvSpPr>
            <p:nvPr/>
          </p:nvSpPr>
          <p:spPr bwMode="gray">
            <a:xfrm>
              <a:off x="7690106" y="5323698"/>
              <a:ext cx="2518936"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Informieren Sie sich hier über die</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Zulage Ihres Kunden.  </a:t>
              </a:r>
            </a:p>
          </p:txBody>
        </p:sp>
      </p:grpSp>
    </p:spTree>
    <p:extLst>
      <p:ext uri="{BB962C8B-B14F-4D97-AF65-F5344CB8AC3E}">
        <p14:creationId xmlns:p14="http://schemas.microsoft.com/office/powerpoint/2010/main" val="30215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grpSp>
        <p:nvGrpSpPr>
          <p:cNvPr id="2" name="Gruppieren 1"/>
          <p:cNvGrpSpPr/>
          <p:nvPr/>
        </p:nvGrpSpPr>
        <p:grpSpPr>
          <a:xfrm>
            <a:off x="1288374" y="1436040"/>
            <a:ext cx="7838214" cy="4606633"/>
            <a:chOff x="1288374" y="1436040"/>
            <a:chExt cx="7838214" cy="4606633"/>
          </a:xfrm>
        </p:grpSpPr>
        <p:grpSp>
          <p:nvGrpSpPr>
            <p:cNvPr id="13" name="Gruppieren 12"/>
            <p:cNvGrpSpPr/>
            <p:nvPr/>
          </p:nvGrpSpPr>
          <p:grpSpPr>
            <a:xfrm>
              <a:off x="1288374" y="1436040"/>
              <a:ext cx="7838214" cy="4606633"/>
              <a:chOff x="1288374" y="1757778"/>
              <a:chExt cx="7838214" cy="4606633"/>
            </a:xfrm>
          </p:grpSpPr>
          <p:pic>
            <p:nvPicPr>
              <p:cNvPr id="14" name="Grafik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74" y="1757778"/>
                <a:ext cx="7838214" cy="4606633"/>
              </a:xfrm>
              <a:prstGeom prst="rect">
                <a:avLst/>
              </a:prstGeom>
              <a:noFill/>
              <a:ln w="3175">
                <a:solidFill>
                  <a:srgbClr val="D4CDCD"/>
                </a:solidFill>
                <a:miter lim="800000"/>
                <a:headEnd/>
                <a:tailEnd/>
              </a:ln>
              <a:extLst>
                <a:ext uri="{909E8E84-426E-40DD-AFC4-6F175D3DCCD1}">
                  <a14:hiddenFill xmlns:a14="http://schemas.microsoft.com/office/drawing/2010/main">
                    <a:solidFill>
                      <a:srgbClr val="FFFFFF"/>
                    </a:solidFill>
                  </a14:hiddenFill>
                </a:ext>
              </a:extLst>
            </p:spPr>
          </p:pic>
          <p:sp>
            <p:nvSpPr>
              <p:cNvPr id="15" name="Rechteck 1"/>
              <p:cNvSpPr>
                <a:spLocks noChangeArrowheads="1"/>
              </p:cNvSpPr>
              <p:nvPr/>
            </p:nvSpPr>
            <p:spPr bwMode="auto">
              <a:xfrm>
                <a:off x="1288374" y="3475304"/>
                <a:ext cx="1315493" cy="199721"/>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6" name="Rechteck 13"/>
              <p:cNvSpPr>
                <a:spLocks noChangeArrowheads="1"/>
              </p:cNvSpPr>
              <p:nvPr/>
            </p:nvSpPr>
            <p:spPr bwMode="auto">
              <a:xfrm>
                <a:off x="3695659" y="2052248"/>
                <a:ext cx="1337899" cy="21403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grpSp>
        <p:sp>
          <p:nvSpPr>
            <p:cNvPr id="10" name="Textfeld 21"/>
            <p:cNvSpPr txBox="1">
              <a:spLocks noChangeArrowheads="1"/>
            </p:cNvSpPr>
            <p:nvPr/>
          </p:nvSpPr>
          <p:spPr bwMode="auto">
            <a:xfrm>
              <a:off x="3887185" y="2661589"/>
              <a:ext cx="849407"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321620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graphicFrame>
        <p:nvGraphicFramePr>
          <p:cNvPr id="10" name="Objekt 9"/>
          <p:cNvGraphicFramePr>
            <a:graphicFrameLocks noGrp="1" noChangeAspect="1"/>
          </p:cNvGraphicFramePr>
          <p:nvPr/>
        </p:nvGraphicFramePr>
        <p:xfrm>
          <a:off x="1500722" y="2063540"/>
          <a:ext cx="5831906" cy="1828800"/>
        </p:xfrm>
        <a:graphic>
          <a:graphicData uri="http://schemas.openxmlformats.org/presentationml/2006/ole">
            <mc:AlternateContent xmlns:mc="http://schemas.openxmlformats.org/markup-compatibility/2006">
              <mc:Choice xmlns:v="urn:schemas-microsoft-com:vml" Requires="v">
                <p:oleObj spid="_x0000_s1027" name="Bitmap" r:id="rId3" imgW="5733333" imgH="1828571" progId="PBrush">
                  <p:embed/>
                </p:oleObj>
              </mc:Choice>
              <mc:Fallback>
                <p:oleObj name="Bitmap" r:id="rId3" imgW="5733333" imgH="1828571" progId="PBrush">
                  <p:embed/>
                  <p:pic>
                    <p:nvPicPr>
                      <p:cNvPr id="10" name="Objek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722" y="2063540"/>
                        <a:ext cx="5831906" cy="1828800"/>
                      </a:xfrm>
                      <a:prstGeom prst="rect">
                        <a:avLst/>
                      </a:prstGeom>
                      <a:noFill/>
                      <a:ln>
                        <a:noFill/>
                      </a:ln>
                      <a:effectLst/>
                    </p:spPr>
                  </p:pic>
                </p:oleObj>
              </mc:Fallback>
            </mc:AlternateContent>
          </a:graphicData>
        </a:graphic>
      </p:graphicFrame>
      <p:sp>
        <p:nvSpPr>
          <p:cNvPr id="11" name="Text Box 4"/>
          <p:cNvSpPr txBox="1">
            <a:spLocks noChangeArrowheads="1"/>
          </p:cNvSpPr>
          <p:nvPr/>
        </p:nvSpPr>
        <p:spPr bwMode="gray">
          <a:xfrm>
            <a:off x="7494033" y="2792679"/>
            <a:ext cx="2084523"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Hier kann die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Identifikationsnummer</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des </a:t>
            </a:r>
            <a:r>
              <a:rPr kumimoji="0" lang="de-DE" altLang="de-DE" sz="1200" b="0" i="0" u="none" strike="noStrike" kern="0" cap="none" spc="0" normalizeH="0" baseline="0" noProof="0" dirty="0">
                <a:ln>
                  <a:noFill/>
                </a:ln>
                <a:solidFill>
                  <a:srgbClr val="003781"/>
                </a:solidFill>
                <a:effectLst/>
                <a:uLnTx/>
                <a:uFillTx/>
                <a:latin typeface="+mn-lt"/>
              </a:rPr>
              <a:t>Zulagenberechtigten</a:t>
            </a:r>
            <a:r>
              <a:rPr kumimoji="0" lang="de-DE" altLang="de-DE" sz="1200" b="0" i="0" u="none" strike="noStrike" kern="0" cap="none" spc="0" normalizeH="0" baseline="0" noProof="0" dirty="0">
                <a:ln>
                  <a:noFill/>
                </a:ln>
                <a:solidFill>
                  <a:srgbClr val="003781"/>
                </a:solidFill>
                <a:effectLst/>
                <a:uLnTx/>
                <a:uFillTx/>
                <a:latin typeface="Arial" charset="0"/>
              </a:rPr>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eingegeben werden.  </a:t>
            </a:r>
          </a:p>
        </p:txBody>
      </p:sp>
      <p:sp>
        <p:nvSpPr>
          <p:cNvPr id="17" name="Rectangle 3"/>
          <p:cNvSpPr>
            <a:spLocks noChangeArrowheads="1"/>
          </p:cNvSpPr>
          <p:nvPr/>
        </p:nvSpPr>
        <p:spPr bwMode="gray">
          <a:xfrm>
            <a:off x="1500722" y="2815296"/>
            <a:ext cx="5832000" cy="19397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6561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a:t>
            </a:r>
            <a:r>
              <a:rPr kumimoji="0" lang="de-DE" sz="750" b="0" i="0" u="none" strike="noStrike" kern="1200" cap="none" spc="0" normalizeH="0" baseline="0" noProof="0" dirty="0" smtClean="0">
                <a:ln>
                  <a:noFill/>
                </a:ln>
                <a:solidFill>
                  <a:srgbClr val="003781"/>
                </a:solidFill>
                <a:effectLst/>
                <a:uLnTx/>
                <a:uFillTx/>
                <a:latin typeface="Allianz Neo" panose="020B0504020203020204" pitchFamily="34" charset="0"/>
              </a:rPr>
              <a:t>2023</a:t>
            </a:r>
            <a:endParaRPr kumimoji="0" lang="de-DE" sz="750" b="0" i="0" u="none" strike="noStrike" kern="1200" cap="none" spc="0" normalizeH="0" baseline="0" noProof="0" dirty="0">
              <a:ln>
                <a:noFill/>
              </a:ln>
              <a:solidFill>
                <a:srgbClr val="003781"/>
              </a:solidFill>
              <a:effectLst/>
              <a:uLnTx/>
              <a:uFillTx/>
              <a:latin typeface="Allianz Neo" panose="020B0504020203020204" pitchFamily="34" charset="0"/>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3</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anose="020B0504020203020204" pitchFamily="34" charset="0"/>
              </a:rPr>
              <a:t>Informationen zum </a:t>
            </a:r>
            <a:r>
              <a:rPr lang="de-DE" noProof="0" dirty="0">
                <a:solidFill>
                  <a:srgbClr val="00B0F0"/>
                </a:solidFill>
                <a:latin typeface="Allianz Neo" panose="020B0504020203020204" pitchFamily="34" charset="0"/>
              </a:rPr>
              <a:t>Datenschutz</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Briefe an Bestandskunden mit werblichem Inhalt erfordern keine explizite Einwilligung des Kunden. Jedoch können Kunden postalischer Werbung widersprechen. Ein solcher Widerspruch führt zum Ausschluss bei künftigen Werbeaktionen. Kunden, die einen solchen Werbewiderspruch bereits vermerkt haben, werden aus der Aktion ausgeschlossen. </a:t>
            </a:r>
          </a:p>
          <a:p>
            <a:endParaRPr lang="de-DE" sz="1400" dirty="0"/>
          </a:p>
          <a:p>
            <a:r>
              <a:rPr lang="de-DE" sz="1400" dirty="0"/>
              <a:t>Werbewidersprüche, die Kunden Ihnen gegenüber aussprechen, bitte immer an </a:t>
            </a:r>
            <a:r>
              <a:rPr lang="de-DE" sz="1400" dirty="0">
                <a:hlinkClick r:id="rId2"/>
              </a:rPr>
              <a:t>werbewiderspruch@allianz.de</a:t>
            </a:r>
            <a:r>
              <a:rPr lang="de-DE" sz="1400" dirty="0"/>
              <a:t> senden, da nur so die Eintragung eines umfassenden Werbewiderspruchs in den zentralen Systemen sichergestellt ist. </a:t>
            </a:r>
          </a:p>
          <a:p>
            <a:endParaRPr lang="de-DE" sz="1400" u="sng" dirty="0">
              <a:latin typeface="Allianz Neo" panose="020B0504020203020204" pitchFamily="34" charset="0"/>
            </a:endParaRPr>
          </a:p>
          <a:p>
            <a:endParaRPr lang="de-DE" sz="1400" dirty="0">
              <a:latin typeface="Allianz Neo" panose="020B0504020203020204" pitchFamily="34" charset="0"/>
            </a:endParaRPr>
          </a:p>
          <a:p>
            <a:pPr>
              <a:tabLst>
                <a:tab pos="1527175" algn="l"/>
              </a:tabLst>
            </a:pPr>
            <a:r>
              <a:rPr lang="de-DE" sz="1400" b="1" dirty="0">
                <a:latin typeface="Allianz Neo" panose="020B0504020203020204" pitchFamily="34" charset="0"/>
              </a:rPr>
              <a:t>	Bitte prüfen Sie vor einer Kontaktaufnahme Ihres Kunden per Telefon oder per E-Mail 		immer, ob eine gültige Werbeeinwilligung des Kunden vorliegt oder ob er bei Ansprache </a:t>
            </a:r>
            <a:br>
              <a:rPr lang="de-DE" sz="1400" b="1" dirty="0">
                <a:latin typeface="Allianz Neo" panose="020B0504020203020204" pitchFamily="34" charset="0"/>
              </a:rPr>
            </a:br>
            <a:r>
              <a:rPr lang="de-DE" sz="1400" b="1" dirty="0">
                <a:latin typeface="Allianz Neo" panose="020B0504020203020204" pitchFamily="34" charset="0"/>
              </a:rPr>
              <a:t>	über Brief eine Werbesperre hinterlegt hat.</a:t>
            </a:r>
            <a:endParaRPr lang="de-DE" sz="1400" dirty="0">
              <a:latin typeface="Allianz Neo" panose="020B0504020203020204" pitchFamily="34" charset="0"/>
            </a:endParaRPr>
          </a:p>
          <a:p>
            <a:endParaRPr lang="de-DE" sz="1400" dirty="0">
              <a:solidFill>
                <a:srgbClr val="003781"/>
              </a:solidFill>
              <a:latin typeface="Allianz Neo" panose="020B0504020203020204" pitchFamily="34" charset="0"/>
            </a:endParaRPr>
          </a:p>
        </p:txBody>
      </p:sp>
      <p:grpSp>
        <p:nvGrpSpPr>
          <p:cNvPr id="25" name="Gruppieren 24">
            <a:extLst>
              <a:ext uri="{FF2B5EF4-FFF2-40B4-BE49-F238E27FC236}">
                <a16:creationId xmlns:a16="http://schemas.microsoft.com/office/drawing/2014/main" id="{725D6766-E903-4999-A826-992557535930}"/>
              </a:ext>
            </a:extLst>
          </p:cNvPr>
          <p:cNvGrpSpPr>
            <a:grpSpLocks noChangeAspect="1"/>
          </p:cNvGrpSpPr>
          <p:nvPr/>
        </p:nvGrpSpPr>
        <p:grpSpPr>
          <a:xfrm>
            <a:off x="1356572" y="3421410"/>
            <a:ext cx="539621" cy="540000"/>
            <a:chOff x="10898718" y="2971740"/>
            <a:chExt cx="328296" cy="328528"/>
          </a:xfrm>
          <a:solidFill>
            <a:srgbClr val="007AB3"/>
          </a:solidFill>
        </p:grpSpPr>
        <p:sp>
          <p:nvSpPr>
            <p:cNvPr id="26"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7"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8"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9"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54741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30</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8" name="Text Box 9"/>
          <p:cNvSpPr txBox="1">
            <a:spLocks noChangeArrowheads="1"/>
          </p:cNvSpPr>
          <p:nvPr/>
        </p:nvSpPr>
        <p:spPr bwMode="gray">
          <a:xfrm rot="814067">
            <a:off x="8513382" y="130154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
        <p:nvSpPr>
          <p:cNvPr id="9" name="Text Box 4"/>
          <p:cNvSpPr txBox="1">
            <a:spLocks noChangeArrowheads="1"/>
          </p:cNvSpPr>
          <p:nvPr/>
        </p:nvSpPr>
        <p:spPr bwMode="gray">
          <a:xfrm>
            <a:off x="8912351" y="3163158"/>
            <a:ext cx="1941855" cy="833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Hier kann die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Identifikationsnummer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des Ehegatten ein-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gegeben </a:t>
            </a:r>
            <a:r>
              <a:rPr kumimoji="0" lang="de-DE" altLang="de-DE" sz="1200" b="0" i="0" u="none" strike="noStrike" kern="0" cap="none" spc="0" normalizeH="0" baseline="0" noProof="0" dirty="0">
                <a:ln>
                  <a:noFill/>
                </a:ln>
                <a:solidFill>
                  <a:srgbClr val="003781"/>
                </a:solidFill>
                <a:effectLst/>
                <a:uLnTx/>
                <a:uFillTx/>
                <a:latin typeface="+mn-lt"/>
              </a:rPr>
              <a:t>werden</a:t>
            </a:r>
            <a:r>
              <a:rPr kumimoji="0" lang="de-DE" altLang="de-DE" sz="1200" b="0" i="0" u="none" strike="noStrike" kern="0" cap="none" spc="0" normalizeH="0" baseline="0" noProof="0" dirty="0">
                <a:ln>
                  <a:noFill/>
                </a:ln>
                <a:solidFill>
                  <a:srgbClr val="003781"/>
                </a:solidFill>
                <a:effectLst/>
                <a:uLnTx/>
                <a:uFillTx/>
                <a:latin typeface="Arial" charset="0"/>
              </a:rPr>
              <a:t>.  </a:t>
            </a:r>
          </a:p>
        </p:txBody>
      </p:sp>
      <p:graphicFrame>
        <p:nvGraphicFramePr>
          <p:cNvPr id="13" name="Object 2"/>
          <p:cNvGraphicFramePr>
            <a:graphicFrameLocks noChangeAspect="1"/>
          </p:cNvGraphicFramePr>
          <p:nvPr/>
        </p:nvGraphicFramePr>
        <p:xfrm>
          <a:off x="1745258" y="1981074"/>
          <a:ext cx="6902359" cy="3755961"/>
        </p:xfrm>
        <a:graphic>
          <a:graphicData uri="http://schemas.openxmlformats.org/presentationml/2006/ole">
            <mc:AlternateContent xmlns:mc="http://schemas.openxmlformats.org/markup-compatibility/2006">
              <mc:Choice xmlns:v="urn:schemas-microsoft-com:vml" Requires="v">
                <p:oleObj spid="_x0000_s2051" name="Bitmap-Bild" r:id="rId3" imgW="0" imgH="0" progId="Paint.Picture">
                  <p:embed/>
                </p:oleObj>
              </mc:Choice>
              <mc:Fallback>
                <p:oleObj name="Bitmap-Bild" r:id="rId3" imgW="0" imgH="0" progId="Paint.Picture">
                  <p:embed/>
                  <p:pic>
                    <p:nvPicPr>
                      <p:cNvPr id="13"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745258" y="1981074"/>
                        <a:ext cx="6902359" cy="3755961"/>
                      </a:xfrm>
                      <a:prstGeom prst="rect">
                        <a:avLst/>
                      </a:prstGeom>
                      <a:noFill/>
                      <a:ln>
                        <a:noFill/>
                      </a:ln>
                    </p:spPr>
                  </p:pic>
                </p:oleObj>
              </mc:Fallback>
            </mc:AlternateContent>
          </a:graphicData>
        </a:graphic>
      </p:graphicFrame>
      <p:sp>
        <p:nvSpPr>
          <p:cNvPr id="14" name="Rectangle 3"/>
          <p:cNvSpPr>
            <a:spLocks noChangeArrowheads="1"/>
          </p:cNvSpPr>
          <p:nvPr/>
        </p:nvSpPr>
        <p:spPr bwMode="gray">
          <a:xfrm>
            <a:off x="1745258" y="2505506"/>
            <a:ext cx="5769548" cy="21261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5" name="Rectangle 3"/>
          <p:cNvSpPr>
            <a:spLocks noChangeArrowheads="1"/>
          </p:cNvSpPr>
          <p:nvPr/>
        </p:nvSpPr>
        <p:spPr bwMode="gray">
          <a:xfrm>
            <a:off x="1745258" y="1997317"/>
            <a:ext cx="2663698" cy="19778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132849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31</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0" name="Text Box 4"/>
          <p:cNvSpPr txBox="1">
            <a:spLocks noChangeArrowheads="1"/>
          </p:cNvSpPr>
          <p:nvPr/>
        </p:nvSpPr>
        <p:spPr bwMode="gray">
          <a:xfrm>
            <a:off x="8704266" y="2703326"/>
            <a:ext cx="1775143"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können ggf. die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Daten der Kinder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eingegeben werden.  </a:t>
            </a:r>
          </a:p>
        </p:txBody>
      </p:sp>
      <p:sp>
        <p:nvSpPr>
          <p:cNvPr id="11" name="Text Box 4"/>
          <p:cNvSpPr txBox="1">
            <a:spLocks noChangeArrowheads="1"/>
          </p:cNvSpPr>
          <p:nvPr/>
        </p:nvSpPr>
        <p:spPr bwMode="gray">
          <a:xfrm>
            <a:off x="8704266" y="4710207"/>
            <a:ext cx="1914604"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mn-lt"/>
              </a:rPr>
              <a:t> Hier können ggf. die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Daten weiterer Kinder </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     eingegeben werden.  </a:t>
            </a:r>
          </a:p>
        </p:txBody>
      </p:sp>
      <p:pic>
        <p:nvPicPr>
          <p:cNvPr id="16" name="Grafik 5"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3" y="1636713"/>
            <a:ext cx="8202613"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gray">
          <a:xfrm>
            <a:off x="537513" y="2205658"/>
            <a:ext cx="3321797" cy="2258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9" name="Rectangle 3"/>
          <p:cNvSpPr>
            <a:spLocks noChangeArrowheads="1"/>
          </p:cNvSpPr>
          <p:nvPr/>
        </p:nvSpPr>
        <p:spPr bwMode="gray">
          <a:xfrm>
            <a:off x="537513" y="1743001"/>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0" name="Rectangle 3"/>
          <p:cNvSpPr>
            <a:spLocks noChangeArrowheads="1"/>
          </p:cNvSpPr>
          <p:nvPr/>
        </p:nvSpPr>
        <p:spPr bwMode="gray">
          <a:xfrm>
            <a:off x="537513" y="3031366"/>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1" name="Rectangle 3"/>
          <p:cNvSpPr>
            <a:spLocks noChangeArrowheads="1"/>
          </p:cNvSpPr>
          <p:nvPr/>
        </p:nvSpPr>
        <p:spPr bwMode="gray">
          <a:xfrm>
            <a:off x="537513" y="2421682"/>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2" name="Rectangle 3"/>
          <p:cNvSpPr>
            <a:spLocks noChangeArrowheads="1"/>
          </p:cNvSpPr>
          <p:nvPr/>
        </p:nvSpPr>
        <p:spPr bwMode="gray">
          <a:xfrm>
            <a:off x="537513" y="3255169"/>
            <a:ext cx="2360612" cy="174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3" name="Rectangle 3"/>
          <p:cNvSpPr>
            <a:spLocks noChangeArrowheads="1"/>
          </p:cNvSpPr>
          <p:nvPr/>
        </p:nvSpPr>
        <p:spPr bwMode="gray">
          <a:xfrm>
            <a:off x="537513" y="5013970"/>
            <a:ext cx="2479114" cy="158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8" name="Text Box 9"/>
          <p:cNvSpPr txBox="1">
            <a:spLocks noChangeArrowheads="1"/>
          </p:cNvSpPr>
          <p:nvPr/>
        </p:nvSpPr>
        <p:spPr bwMode="gray">
          <a:xfrm rot="814067">
            <a:off x="8352513" y="1343571"/>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86760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32</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5" name="Text Box 3"/>
          <p:cNvSpPr txBox="1">
            <a:spLocks noChangeArrowheads="1"/>
          </p:cNvSpPr>
          <p:nvPr/>
        </p:nvSpPr>
        <p:spPr bwMode="gray">
          <a:xfrm>
            <a:off x="9044175" y="2529542"/>
            <a:ext cx="1801812" cy="146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Arial" charset="0"/>
              </a:rPr>
              <a:t>Die Daten werden nicht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Arial" charset="0"/>
              </a:rPr>
              <a:t>dazu verwendet, den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Arial" charset="0"/>
              </a:rPr>
              <a:t>Mindestbeitrag zu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berechnen</a:t>
            </a:r>
            <a:r>
              <a:rPr kumimoji="0" lang="de-DE" altLang="de-DE" sz="1200" b="0" i="0" u="none" strike="noStrike" kern="0" cap="none" spc="0" normalizeH="0" baseline="0" noProof="0" dirty="0">
                <a:ln>
                  <a:noFill/>
                </a:ln>
                <a:solidFill>
                  <a:srgbClr val="003781"/>
                </a:solidFill>
                <a:effectLst/>
                <a:uLnTx/>
                <a:uFillTx/>
                <a:latin typeface="Arial" charset="0"/>
              </a:rPr>
              <a:t>. Sie werden</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Arial" charset="0"/>
              </a:rPr>
              <a:t>lediglich an die </a:t>
            </a:r>
            <a:r>
              <a:rPr kumimoji="0" lang="de-DE" altLang="de-DE" sz="1200" b="0" i="0" u="none" strike="noStrike" kern="0" cap="none" spc="0" normalizeH="0" baseline="0" noProof="0" dirty="0" err="1">
                <a:ln>
                  <a:noFill/>
                </a:ln>
                <a:solidFill>
                  <a:srgbClr val="003781"/>
                </a:solidFill>
                <a:effectLst/>
                <a:uLnTx/>
                <a:uFillTx/>
                <a:latin typeface="Arial" charset="0"/>
              </a:rPr>
              <a:t>ZfA</a:t>
            </a:r>
            <a:r>
              <a:rPr kumimoji="0" lang="de-DE" altLang="de-DE" sz="1200" b="0" i="0" u="none" strike="noStrike" kern="0" cap="none" spc="0" normalizeH="0" baseline="0" noProof="0" dirty="0">
                <a:ln>
                  <a:noFill/>
                </a:ln>
                <a:solidFill>
                  <a:srgbClr val="003781"/>
                </a:solidFill>
                <a:effectLst/>
                <a:uLnTx/>
                <a:uFillTx/>
                <a:latin typeface="Arial" charset="0"/>
              </a:rPr>
              <a:t>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Arial" charset="0"/>
              </a:rPr>
              <a:t>weitergegeben.   </a:t>
            </a:r>
          </a:p>
        </p:txBody>
      </p:sp>
      <p:pic>
        <p:nvPicPr>
          <p:cNvPr id="24" name="Grafik 6"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35" y="1728788"/>
            <a:ext cx="8290859"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9"/>
          <p:cNvSpPr txBox="1">
            <a:spLocks noChangeArrowheads="1"/>
          </p:cNvSpPr>
          <p:nvPr/>
        </p:nvSpPr>
        <p:spPr bwMode="gray">
          <a:xfrm rot="814067">
            <a:off x="8352513" y="1343571"/>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58815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33</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PT"/>
              </a:rPr>
              <a:t>Zulagen</a:t>
            </a:r>
            <a:r>
              <a:rPr lang="de-DE" noProof="0" dirty="0" err="1">
                <a:solidFill>
                  <a:srgbClr val="003781"/>
                </a:solidFill>
                <a:latin typeface="Allianz Neo PPT"/>
              </a:rPr>
              <a:t>daten</a:t>
            </a:r>
            <a:r>
              <a:rPr lang="de-DE" noProof="0" dirty="0">
                <a:solidFill>
                  <a:srgbClr val="003781"/>
                </a:solidFill>
                <a:latin typeface="Allianz Neo PPT"/>
              </a:rPr>
              <a:t> melden</a:t>
            </a:r>
            <a:endParaRPr kumimoji="0" lang="de-DE" sz="4700" b="0" i="0" u="none" strike="noStrike" kern="1200" cap="none" spc="0" normalizeH="0" baseline="0" noProof="0" dirty="0">
              <a:ln>
                <a:noFill/>
              </a:ln>
              <a:solidFill>
                <a:srgbClr val="002060"/>
              </a:solidFill>
              <a:effectLst/>
              <a:uLnTx/>
              <a:uFillTx/>
              <a:latin typeface="Allianz Neo PPT"/>
            </a:endParaRPr>
          </a:p>
        </p:txBody>
      </p:sp>
      <p:graphicFrame>
        <p:nvGraphicFramePr>
          <p:cNvPr id="8" name="Object 5"/>
          <p:cNvGraphicFramePr>
            <a:graphicFrameLocks noChangeAspect="1"/>
          </p:cNvGraphicFramePr>
          <p:nvPr/>
        </p:nvGraphicFramePr>
        <p:xfrm>
          <a:off x="512238" y="5036882"/>
          <a:ext cx="7630666" cy="1074737"/>
        </p:xfrm>
        <a:graphic>
          <a:graphicData uri="http://schemas.openxmlformats.org/presentationml/2006/ole">
            <mc:AlternateContent xmlns:mc="http://schemas.openxmlformats.org/markup-compatibility/2006">
              <mc:Choice xmlns:v="urn:schemas-microsoft-com:vml" Requires="v">
                <p:oleObj spid="_x0000_s3075" name="Bitmap" r:id="rId3" imgW="5582429" imgH="771429" progId="Paint.Picture">
                  <p:embed/>
                </p:oleObj>
              </mc:Choice>
              <mc:Fallback>
                <p:oleObj name="Bitmap" r:id="rId3" imgW="5582429" imgH="771429" progId="Paint.Picture">
                  <p:embed/>
                  <p:pic>
                    <p:nvPicPr>
                      <p:cNvPr id="8"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12238" y="5036882"/>
                        <a:ext cx="7630666" cy="1074737"/>
                      </a:xfrm>
                      <a:prstGeom prst="rect">
                        <a:avLst/>
                      </a:prstGeom>
                      <a:noFill/>
                      <a:ln>
                        <a:noFill/>
                      </a:ln>
                    </p:spPr>
                  </p:pic>
                </p:oleObj>
              </mc:Fallback>
            </mc:AlternateContent>
          </a:graphicData>
        </a:graphic>
      </p:graphicFrame>
      <p:sp>
        <p:nvSpPr>
          <p:cNvPr id="9" name="Text Box 6"/>
          <p:cNvSpPr txBox="1">
            <a:spLocks noChangeArrowheads="1"/>
          </p:cNvSpPr>
          <p:nvPr/>
        </p:nvSpPr>
        <p:spPr bwMode="gray">
          <a:xfrm>
            <a:off x="8235072" y="2485784"/>
            <a:ext cx="3025595" cy="17380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lang="de-DE" altLang="de-DE" sz="1200" kern="0" dirty="0">
                <a:solidFill>
                  <a:srgbClr val="003781"/>
                </a:solidFill>
                <a:latin typeface="+mn-lt"/>
              </a:rPr>
              <a:t>Nachdem alle Eingaben vorgenommen </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lang="de-DE" altLang="de-DE" sz="1200" kern="0" dirty="0">
                <a:solidFill>
                  <a:srgbClr val="003781"/>
                </a:solidFill>
                <a:latin typeface="+mn-lt"/>
              </a:rPr>
              <a:t>wurden, erscheint wieder die </a:t>
            </a:r>
            <a:r>
              <a:rPr kumimoji="0" lang="de-DE" altLang="de-DE" sz="1200" b="0" i="0" u="none" strike="noStrike" kern="0" cap="none" spc="0" normalizeH="0" baseline="0" noProof="0" dirty="0">
                <a:ln>
                  <a:noFill/>
                </a:ln>
                <a:solidFill>
                  <a:srgbClr val="F62459"/>
                </a:solidFill>
                <a:effectLst/>
                <a:uLnTx/>
                <a:uFillTx/>
                <a:latin typeface="+mn-lt"/>
              </a:rPr>
              <a:t>Einstiegsschablone.</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Sie haben jetzt die Möglichkeit, noch weitere Änderungen vorzunehmen. </a:t>
            </a:r>
            <a:r>
              <a:rPr lang="de-DE" altLang="de-DE" sz="1200" kern="0" dirty="0">
                <a:solidFill>
                  <a:srgbClr val="003781"/>
                </a:solidFill>
                <a:latin typeface="+mn-lt"/>
              </a:rPr>
              <a:t>O</a:t>
            </a:r>
            <a:r>
              <a:rPr kumimoji="0" lang="de-DE" altLang="de-DE" sz="1200" b="0" i="0" u="none" strike="noStrike" kern="0" cap="none" spc="0" normalizeH="0" baseline="0" noProof="0" dirty="0">
                <a:ln>
                  <a:noFill/>
                </a:ln>
                <a:solidFill>
                  <a:srgbClr val="003781"/>
                </a:solidFill>
                <a:effectLst/>
                <a:uLnTx/>
                <a:uFillTx/>
                <a:latin typeface="+mn-lt"/>
              </a:rPr>
              <a:t>der die bereits gemachten Angaben abzuschließen und an den Innendienst</a:t>
            </a:r>
          </a:p>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zu übermitteln.  </a:t>
            </a:r>
          </a:p>
        </p:txBody>
      </p:sp>
      <p:grpSp>
        <p:nvGrpSpPr>
          <p:cNvPr id="10" name="Gruppieren 7"/>
          <p:cNvGrpSpPr>
            <a:grpSpLocks/>
          </p:cNvGrpSpPr>
          <p:nvPr/>
        </p:nvGrpSpPr>
        <p:grpSpPr bwMode="auto">
          <a:xfrm>
            <a:off x="542401" y="1612739"/>
            <a:ext cx="7630350" cy="2908300"/>
            <a:chOff x="424656" y="1805696"/>
            <a:chExt cx="4833144" cy="2906821"/>
          </a:xfrm>
        </p:grpSpPr>
        <p:pic>
          <p:nvPicPr>
            <p:cNvPr id="11" name="Grafik 7"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56" y="1805696"/>
              <a:ext cx="4833144" cy="28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2"/>
            <p:cNvSpPr>
              <a:spLocks noChangeArrowheads="1"/>
            </p:cNvSpPr>
            <p:nvPr/>
          </p:nvSpPr>
          <p:spPr bwMode="auto">
            <a:xfrm>
              <a:off x="4752975" y="4456884"/>
              <a:ext cx="485919" cy="255633"/>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cxnSp>
          <p:nvCxnSpPr>
            <p:cNvPr id="14" name="Gerade Verbindung 4"/>
            <p:cNvCxnSpPr>
              <a:cxnSpLocks noChangeShapeType="1"/>
            </p:cNvCxnSpPr>
            <p:nvPr/>
          </p:nvCxnSpPr>
          <p:spPr bwMode="auto">
            <a:xfrm>
              <a:off x="2043486" y="2710829"/>
              <a:ext cx="1285834"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22"/>
            <p:cNvCxnSpPr>
              <a:cxnSpLocks noChangeShapeType="1"/>
            </p:cNvCxnSpPr>
            <p:nvPr/>
          </p:nvCxnSpPr>
          <p:spPr bwMode="auto">
            <a:xfrm>
              <a:off x="2047242" y="2578921"/>
              <a:ext cx="481273" cy="0"/>
            </a:xfrm>
            <a:prstGeom prst="line">
              <a:avLst/>
            </a:prstGeom>
            <a:noFill/>
            <a:ln w="76200" algn="ctr">
              <a:solidFill>
                <a:srgbClr val="E6EC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Rectangle 7"/>
          <p:cNvSpPr>
            <a:spLocks noChangeArrowheads="1"/>
          </p:cNvSpPr>
          <p:nvPr/>
        </p:nvSpPr>
        <p:spPr bwMode="gray">
          <a:xfrm>
            <a:off x="423337" y="5044819"/>
            <a:ext cx="2114550" cy="2174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18" name="Text Box 9"/>
          <p:cNvSpPr txBox="1">
            <a:spLocks noChangeArrowheads="1"/>
          </p:cNvSpPr>
          <p:nvPr/>
        </p:nvSpPr>
        <p:spPr bwMode="gray">
          <a:xfrm rot="814067">
            <a:off x="8352513" y="130123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217019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34</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Beitrag ändern</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15" name="Text Box 10"/>
          <p:cNvSpPr txBox="1">
            <a:spLocks noChangeArrowheads="1"/>
          </p:cNvSpPr>
          <p:nvPr/>
        </p:nvSpPr>
        <p:spPr bwMode="gray">
          <a:xfrm>
            <a:off x="8963026" y="4835558"/>
            <a:ext cx="1424086"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a:ln>
                  <a:noFill/>
                </a:ln>
                <a:solidFill>
                  <a:srgbClr val="003781"/>
                </a:solidFill>
                <a:effectLst/>
                <a:uLnTx/>
                <a:uFillTx/>
                <a:latin typeface="+mn-lt"/>
              </a:rPr>
              <a:t> BNrB eintragen</a:t>
            </a:r>
          </a:p>
        </p:txBody>
      </p:sp>
      <p:sp>
        <p:nvSpPr>
          <p:cNvPr id="19" name="Text Box 10"/>
          <p:cNvSpPr txBox="1">
            <a:spLocks noChangeArrowheads="1"/>
          </p:cNvSpPr>
          <p:nvPr/>
        </p:nvSpPr>
        <p:spPr bwMode="gray">
          <a:xfrm>
            <a:off x="8972551" y="5284820"/>
            <a:ext cx="1550988" cy="649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Tx/>
              <a:buSzTx/>
              <a:buFont typeface="Wingdings" pitchFamily="2" charset="2"/>
              <a:buChar char="à"/>
              <a:tabLst/>
              <a:defRPr/>
            </a:pPr>
            <a:r>
              <a:rPr kumimoji="0" lang="de-DE" altLang="de-DE" sz="1200" b="0" i="0" u="none" strike="noStrike" kern="0" cap="none" spc="0" normalizeH="0" baseline="0" noProof="0" dirty="0">
                <a:ln>
                  <a:noFill/>
                </a:ln>
                <a:solidFill>
                  <a:srgbClr val="003781"/>
                </a:solidFill>
                <a:effectLst/>
                <a:uLnTx/>
                <a:uFillTx/>
                <a:latin typeface="Arial" charset="0"/>
              </a:rPr>
              <a:t> ggf. Eingabe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abweichende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a:ln>
                  <a:noFill/>
                </a:ln>
                <a:solidFill>
                  <a:srgbClr val="003781"/>
                </a:solidFill>
                <a:effectLst/>
                <a:uLnTx/>
                <a:uFillTx/>
                <a:latin typeface="+mn-lt"/>
              </a:rPr>
              <a:t>Vertreternummer</a:t>
            </a:r>
          </a:p>
        </p:txBody>
      </p:sp>
      <p:grpSp>
        <p:nvGrpSpPr>
          <p:cNvPr id="20" name="Gruppieren 19"/>
          <p:cNvGrpSpPr/>
          <p:nvPr/>
        </p:nvGrpSpPr>
        <p:grpSpPr>
          <a:xfrm>
            <a:off x="552983" y="1661801"/>
            <a:ext cx="8457453" cy="4427537"/>
            <a:chOff x="444500" y="1341562"/>
            <a:chExt cx="7096125" cy="4427537"/>
          </a:xfrm>
        </p:grpSpPr>
        <p:sp>
          <p:nvSpPr>
            <p:cNvPr id="21" name="Text Box 2"/>
            <p:cNvSpPr txBox="1">
              <a:spLocks noChangeArrowheads="1"/>
            </p:cNvSpPr>
            <p:nvPr/>
          </p:nvSpPr>
          <p:spPr bwMode="gray">
            <a:xfrm>
              <a:off x="542925" y="3424362"/>
              <a:ext cx="1863725"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96DCFA"/>
                  </a:solidFill>
                  <a:effectLst/>
                  <a:uLnTx/>
                  <a:uFillTx/>
                  <a:latin typeface="Arial" charset="0"/>
                </a:rPr>
                <a:t> Hier können Sie den</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Wunsch auf Beitrags-</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anpassung an den </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Innendienst zur</a:t>
              </a:r>
              <a:br>
                <a:rPr kumimoji="0" lang="de-DE" altLang="de-DE" sz="1200" b="0" i="0" u="none" strike="noStrike" kern="0" cap="none" spc="0" normalizeH="0" baseline="0" noProof="0">
                  <a:ln>
                    <a:noFill/>
                  </a:ln>
                  <a:solidFill>
                    <a:srgbClr val="96DCFA"/>
                  </a:solidFill>
                  <a:effectLst/>
                  <a:uLnTx/>
                  <a:uFillTx/>
                  <a:latin typeface="Arial" charset="0"/>
                </a:rPr>
              </a:br>
              <a:r>
                <a:rPr kumimoji="0" lang="de-DE" altLang="de-DE" sz="1200" b="0" i="0" u="none" strike="noStrike" kern="0" cap="none" spc="0" normalizeH="0" baseline="0" noProof="0">
                  <a:ln>
                    <a:noFill/>
                  </a:ln>
                  <a:solidFill>
                    <a:srgbClr val="96DCFA"/>
                  </a:solidFill>
                  <a:effectLst/>
                  <a:uLnTx/>
                  <a:uFillTx/>
                  <a:latin typeface="Arial" charset="0"/>
                </a:rPr>
                <a:t>     Bearbeitung senden.</a:t>
              </a:r>
            </a:p>
          </p:txBody>
        </p:sp>
        <p:sp>
          <p:nvSpPr>
            <p:cNvPr id="22" name="Text Box 3"/>
            <p:cNvSpPr txBox="1">
              <a:spLocks noChangeArrowheads="1"/>
            </p:cNvSpPr>
            <p:nvPr/>
          </p:nvSpPr>
          <p:spPr bwMode="gray">
            <a:xfrm>
              <a:off x="527050" y="2656012"/>
              <a:ext cx="170656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000000"/>
                  </a:solidFill>
                  <a:effectLst/>
                  <a:uLnTx/>
                  <a:uFillTx/>
                  <a:latin typeface="Arial" charset="0"/>
                </a:rPr>
                <a:t> </a:t>
              </a:r>
              <a:r>
                <a:rPr kumimoji="0" lang="de-DE" altLang="de-DE" sz="1200" b="0" i="0" u="none" strike="noStrike" kern="0" cap="none" spc="0" normalizeH="0" baseline="0" noProof="0">
                  <a:ln>
                    <a:noFill/>
                  </a:ln>
                  <a:solidFill>
                    <a:srgbClr val="96DCFA"/>
                  </a:solidFill>
                  <a:effectLst/>
                  <a:uLnTx/>
                  <a:uFillTx/>
                  <a:latin typeface="Arial" charset="0"/>
                </a:rPr>
                <a:t>Siehe nächste Folie</a:t>
              </a:r>
            </a:p>
          </p:txBody>
        </p:sp>
        <p:sp>
          <p:nvSpPr>
            <p:cNvPr id="23" name="Text Box 10"/>
            <p:cNvSpPr txBox="1">
              <a:spLocks noChangeArrowheads="1"/>
            </p:cNvSpPr>
            <p:nvPr/>
          </p:nvSpPr>
          <p:spPr bwMode="gray">
            <a:xfrm>
              <a:off x="444500" y="4895974"/>
              <a:ext cx="141128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 typeface="Wingdings" pitchFamily="2" charset="2"/>
                <a:buChar char="à"/>
                <a:tabLst/>
                <a:defRPr/>
              </a:pPr>
              <a:r>
                <a:rPr kumimoji="0" lang="de-DE" altLang="de-DE" sz="1200" b="0" i="0" u="none" strike="noStrike" kern="0" cap="none" spc="0" normalizeH="0" baseline="0" noProof="0">
                  <a:ln>
                    <a:noFill/>
                  </a:ln>
                  <a:solidFill>
                    <a:srgbClr val="96DCFA"/>
                  </a:solidFill>
                  <a:effectLst/>
                  <a:uLnTx/>
                  <a:uFillTx/>
                  <a:latin typeface="Arial" charset="0"/>
                </a:rPr>
                <a:t> BNrB eintragen</a:t>
              </a:r>
            </a:p>
          </p:txBody>
        </p:sp>
        <p:pic>
          <p:nvPicPr>
            <p:cNvPr id="24" name="Grafik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341562"/>
              <a:ext cx="7096125"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1"/>
            <p:cNvSpPr>
              <a:spLocks noChangeArrowheads="1"/>
            </p:cNvSpPr>
            <p:nvPr/>
          </p:nvSpPr>
          <p:spPr bwMode="auto">
            <a:xfrm>
              <a:off x="2611438" y="1651124"/>
              <a:ext cx="1087437" cy="17938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6" name="Rectangle 11"/>
            <p:cNvSpPr>
              <a:spLocks noChangeArrowheads="1"/>
            </p:cNvSpPr>
            <p:nvPr/>
          </p:nvSpPr>
          <p:spPr bwMode="auto">
            <a:xfrm>
              <a:off x="3502025" y="2424237"/>
              <a:ext cx="166688" cy="180975"/>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7" name="Rectangle 11"/>
            <p:cNvSpPr>
              <a:spLocks noChangeArrowheads="1"/>
            </p:cNvSpPr>
            <p:nvPr/>
          </p:nvSpPr>
          <p:spPr bwMode="auto">
            <a:xfrm>
              <a:off x="2722563" y="4495924"/>
              <a:ext cx="1114425" cy="1603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8" name="Rectangle 11"/>
            <p:cNvSpPr>
              <a:spLocks noChangeArrowheads="1"/>
            </p:cNvSpPr>
            <p:nvPr/>
          </p:nvSpPr>
          <p:spPr bwMode="auto">
            <a:xfrm>
              <a:off x="1577975" y="3351337"/>
              <a:ext cx="2366963" cy="617537"/>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29" name="Rectangle 11"/>
            <p:cNvSpPr>
              <a:spLocks noChangeArrowheads="1"/>
            </p:cNvSpPr>
            <p:nvPr/>
          </p:nvSpPr>
          <p:spPr bwMode="auto">
            <a:xfrm>
              <a:off x="452438" y="3225924"/>
              <a:ext cx="1087437" cy="180975"/>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30" name="Rectangle 11"/>
            <p:cNvSpPr>
              <a:spLocks noChangeArrowheads="1"/>
            </p:cNvSpPr>
            <p:nvPr/>
          </p:nvSpPr>
          <p:spPr bwMode="auto">
            <a:xfrm>
              <a:off x="2720975" y="4838824"/>
              <a:ext cx="1114425" cy="16033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1200" b="0" i="0" u="none" strike="noStrike" kern="0" cap="none" spc="0" normalizeH="0" baseline="0" noProof="0">
                <a:ln>
                  <a:noFill/>
                </a:ln>
                <a:solidFill>
                  <a:srgbClr val="000000"/>
                </a:solidFill>
                <a:effectLst/>
                <a:uLnTx/>
                <a:uFillTx/>
                <a:latin typeface="Arial" charset="0"/>
              </a:endParaRPr>
            </a:p>
          </p:txBody>
        </p:sp>
        <p:sp>
          <p:nvSpPr>
            <p:cNvPr id="32" name="Textfeld 21"/>
            <p:cNvSpPr txBox="1">
              <a:spLocks noChangeArrowheads="1"/>
            </p:cNvSpPr>
            <p:nvPr/>
          </p:nvSpPr>
          <p:spPr bwMode="auto">
            <a:xfrm>
              <a:off x="2747169" y="2437064"/>
              <a:ext cx="739775" cy="360000"/>
            </a:xfrm>
            <a:prstGeom prst="rect">
              <a:avLst/>
            </a:prstGeom>
            <a:solidFill>
              <a:srgbClr val="E5ECF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endParaRPr kumimoji="0" lang="de-DE" altLang="de-DE" sz="800" b="0" i="0" u="none" strike="noStrike" kern="0" cap="none" spc="0" normalizeH="0" baseline="0" noProof="0">
                <a:ln>
                  <a:noFill/>
                </a:ln>
                <a:solidFill>
                  <a:srgbClr val="000000"/>
                </a:solidFill>
                <a:effectLst/>
                <a:uLnTx/>
                <a:uFillTx/>
                <a:latin typeface="Arial" charset="0"/>
              </a:endParaRPr>
            </a:p>
          </p:txBody>
        </p:sp>
      </p:grpSp>
      <p:sp>
        <p:nvSpPr>
          <p:cNvPr id="33" name="Text Box 2"/>
          <p:cNvSpPr txBox="1">
            <a:spLocks noChangeArrowheads="1"/>
          </p:cNvSpPr>
          <p:nvPr/>
        </p:nvSpPr>
        <p:spPr bwMode="gray">
          <a:xfrm>
            <a:off x="8898903" y="3647889"/>
            <a:ext cx="1863725"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1219170" eaLnBrk="1" fontAlgn="auto" latinLnBrk="0" hangingPunct="1">
              <a:lnSpc>
                <a:spcPct val="100000"/>
              </a:lnSpc>
              <a:spcBef>
                <a:spcPts val="0"/>
              </a:spcBef>
              <a:spcAft>
                <a:spcPct val="30000"/>
              </a:spcAft>
              <a:buClr>
                <a:srgbClr val="96DCFA"/>
              </a:buClr>
              <a:buSzTx/>
              <a:buFontTx/>
              <a:buNone/>
              <a:tabLst/>
              <a:defRPr/>
            </a:pPr>
            <a:r>
              <a:rPr kumimoji="0" lang="de-DE" altLang="de-DE" sz="1200" b="0" i="0" u="none" strike="noStrike" kern="0" cap="none" spc="0" normalizeH="0" baseline="0" noProof="0" dirty="0">
                <a:ln>
                  <a:noFill/>
                </a:ln>
                <a:solidFill>
                  <a:srgbClr val="003781"/>
                </a:solidFill>
                <a:effectLst/>
                <a:uLnTx/>
                <a:uFillTx/>
                <a:latin typeface="Arial" charset="0"/>
                <a:sym typeface="Wingdings" panose="05000000000000000000" pitchFamily="2" charset="2"/>
              </a:rPr>
              <a:t> </a:t>
            </a:r>
            <a:r>
              <a:rPr kumimoji="0" lang="de-DE" altLang="de-DE" sz="1200" b="0" i="0" u="none" strike="noStrike" kern="0" cap="none" spc="0" normalizeH="0" baseline="0" noProof="0" dirty="0">
                <a:ln>
                  <a:noFill/>
                </a:ln>
                <a:solidFill>
                  <a:srgbClr val="003781"/>
                </a:solidFill>
                <a:effectLst/>
                <a:uLnTx/>
                <a:uFillTx/>
                <a:latin typeface="Arial" charset="0"/>
              </a:rPr>
              <a:t>Hier können Sie den</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Wunsch auf Beitrags-</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err="1">
                <a:ln>
                  <a:noFill/>
                </a:ln>
                <a:solidFill>
                  <a:srgbClr val="003781"/>
                </a:solidFill>
                <a:effectLst/>
                <a:uLnTx/>
                <a:uFillTx/>
                <a:latin typeface="Arial" charset="0"/>
              </a:rPr>
              <a:t>anpassung</a:t>
            </a:r>
            <a:r>
              <a:rPr kumimoji="0" lang="de-DE" altLang="de-DE" sz="1200" b="0" i="0" u="none" strike="noStrike" kern="0" cap="none" spc="0" normalizeH="0" baseline="0" noProof="0" dirty="0">
                <a:ln>
                  <a:noFill/>
                </a:ln>
                <a:solidFill>
                  <a:srgbClr val="003781"/>
                </a:solidFill>
                <a:effectLst/>
                <a:uLnTx/>
                <a:uFillTx/>
                <a:latin typeface="Arial" charset="0"/>
              </a:rPr>
              <a:t> an den </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Innendienst zur</a:t>
            </a:r>
            <a:br>
              <a:rPr kumimoji="0" lang="de-DE" altLang="de-DE" sz="1200" b="0" i="0" u="none" strike="noStrike" kern="0" cap="none" spc="0" normalizeH="0" baseline="0" noProof="0" dirty="0">
                <a:ln>
                  <a:noFill/>
                </a:ln>
                <a:solidFill>
                  <a:srgbClr val="003781"/>
                </a:solidFill>
                <a:effectLst/>
                <a:uLnTx/>
                <a:uFillTx/>
                <a:latin typeface="Arial" charset="0"/>
              </a:rPr>
            </a:br>
            <a:r>
              <a:rPr kumimoji="0" lang="de-DE" altLang="de-DE" sz="1200" b="0" i="0" u="none" strike="noStrike" kern="0" cap="none" spc="0" normalizeH="0" baseline="0" noProof="0" dirty="0">
                <a:ln>
                  <a:noFill/>
                </a:ln>
                <a:solidFill>
                  <a:srgbClr val="003781"/>
                </a:solidFill>
                <a:effectLst/>
                <a:uLnTx/>
                <a:uFillTx/>
                <a:latin typeface="Arial" charset="0"/>
              </a:rPr>
              <a:t>     </a:t>
            </a:r>
            <a:r>
              <a:rPr kumimoji="0" lang="de-DE" altLang="de-DE" sz="1200" b="0" i="0" u="none" strike="noStrike" kern="0" cap="none" spc="0" normalizeH="0" baseline="0" noProof="0" dirty="0">
                <a:ln>
                  <a:noFill/>
                </a:ln>
                <a:solidFill>
                  <a:srgbClr val="003781"/>
                </a:solidFill>
                <a:effectLst/>
                <a:uLnTx/>
                <a:uFillTx/>
                <a:latin typeface="+mn-lt"/>
              </a:rPr>
              <a:t>Bearbeitung</a:t>
            </a:r>
            <a:r>
              <a:rPr kumimoji="0" lang="de-DE" altLang="de-DE" sz="1200" b="0" i="0" u="none" strike="noStrike" kern="0" cap="none" spc="0" normalizeH="0" baseline="0" noProof="0" dirty="0">
                <a:ln>
                  <a:noFill/>
                </a:ln>
                <a:solidFill>
                  <a:srgbClr val="003781"/>
                </a:solidFill>
                <a:effectLst/>
                <a:uLnTx/>
                <a:uFillTx/>
                <a:latin typeface="Arial" charset="0"/>
              </a:rPr>
              <a:t> senden.</a:t>
            </a:r>
          </a:p>
        </p:txBody>
      </p:sp>
      <p:sp>
        <p:nvSpPr>
          <p:cNvPr id="18" name="Text Box 9"/>
          <p:cNvSpPr txBox="1">
            <a:spLocks noChangeArrowheads="1"/>
          </p:cNvSpPr>
          <p:nvPr/>
        </p:nvSpPr>
        <p:spPr bwMode="gray">
          <a:xfrm rot="814067">
            <a:off x="8352513" y="1301236"/>
            <a:ext cx="2304000" cy="792000"/>
          </a:xfrm>
          <a:prstGeom prst="rect">
            <a:avLst/>
          </a:prstGeom>
          <a:solidFill>
            <a:srgbClr val="F62459"/>
          </a:solidFill>
          <a:ln w="25400">
            <a:solidFill>
              <a:srgbClr val="FFFFFF"/>
            </a:solidFill>
            <a:miter lim="800000"/>
            <a:headEnd/>
            <a:tailEnd/>
          </a:ln>
          <a:effectLst/>
        </p:spPr>
        <p:txBody>
          <a:bodyPr wrap="square" lIns="90000" tIns="46800" rIns="90000" bIns="46800" anchor="ctr" anchorCtr="0">
            <a:no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Änderungen sind nur </a:t>
            </a:r>
          </a:p>
          <a:p>
            <a:pPr marL="0" marR="0" lvl="0" indent="0" algn="ctr"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000" b="1" i="0" u="none" strike="noStrike" kern="0" cap="none" spc="0" normalizeH="0" baseline="0" noProof="0" dirty="0">
                <a:ln>
                  <a:noFill/>
                </a:ln>
                <a:solidFill>
                  <a:srgbClr val="FFFFFF"/>
                </a:solidFill>
                <a:effectLst/>
                <a:uLnTx/>
                <a:uFillTx/>
                <a:latin typeface="Arial" charset="0"/>
              </a:rPr>
              <a:t>möglich, wenn ein Dauerzulagenantrag vorliegt</a:t>
            </a:r>
          </a:p>
        </p:txBody>
      </p:sp>
    </p:spTree>
    <p:extLst>
      <p:ext uri="{BB962C8B-B14F-4D97-AF65-F5344CB8AC3E}">
        <p14:creationId xmlns:p14="http://schemas.microsoft.com/office/powerpoint/2010/main" val="358269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PT"/>
              </a:rPr>
              <a:t>E-Mail an Innendienst</a:t>
            </a:r>
            <a:endParaRPr kumimoji="0" lang="de-DE" sz="4700" b="0" i="0" u="none" strike="noStrike" kern="1200" cap="none" spc="0" normalizeH="0" baseline="0" noProof="0" dirty="0">
              <a:ln>
                <a:noFill/>
              </a:ln>
              <a:solidFill>
                <a:srgbClr val="002060"/>
              </a:solidFill>
              <a:effectLst/>
              <a:uLnTx/>
              <a:uFillTx/>
              <a:latin typeface="Allianz Neo PPT"/>
            </a:endParaRPr>
          </a:p>
        </p:txBody>
      </p:sp>
      <p:sp>
        <p:nvSpPr>
          <p:cNvPr id="39" name="Text Box 2"/>
          <p:cNvSpPr txBox="1">
            <a:spLocks noChangeArrowheads="1"/>
          </p:cNvSpPr>
          <p:nvPr/>
        </p:nvSpPr>
        <p:spPr bwMode="gray">
          <a:xfrm>
            <a:off x="7464773" y="3374536"/>
            <a:ext cx="2890833" cy="1978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180975" indent="-180975" algn="l" eaLnBrk="0" hangingPunct="0">
              <a:defRPr sz="2000">
                <a:solidFill>
                  <a:schemeClr val="accent1"/>
                </a:solidFill>
                <a:latin typeface="Arial" charset="0"/>
              </a:defRPr>
            </a:lvl1pPr>
            <a:lvl2pPr marL="742950" indent="-285750" algn="l" eaLnBrk="0" hangingPunct="0">
              <a:defRPr>
                <a:solidFill>
                  <a:schemeClr val="tx1"/>
                </a:solidFill>
                <a:latin typeface="Arial" charset="0"/>
              </a:defRPr>
            </a:lvl2pPr>
            <a:lvl3pPr marL="192088" indent="-188913" algn="l" eaLnBrk="0" hangingPunct="0">
              <a:buChar char="§"/>
              <a:defRPr>
                <a:solidFill>
                  <a:schemeClr val="tx1"/>
                </a:solidFill>
                <a:latin typeface="Arial" charset="0"/>
              </a:defRPr>
            </a:lvl3pPr>
            <a:lvl4pPr marL="384175" indent="-190500" algn="l" eaLnBrk="0" hangingPunct="0">
              <a:buClr>
                <a:schemeClr val="tx1"/>
              </a:buClr>
              <a:buChar char="-"/>
              <a:defRPr>
                <a:solidFill>
                  <a:schemeClr val="tx1"/>
                </a:solidFill>
                <a:latin typeface="Arial" charset="0"/>
              </a:defRPr>
            </a:lvl4pPr>
            <a:lvl5pPr marL="574675" indent="-177800" algn="l" eaLnBrk="0" hangingPunct="0">
              <a:buClr>
                <a:schemeClr val="tx1"/>
              </a:buClr>
              <a:buChar char="-"/>
              <a:defRPr>
                <a:solidFill>
                  <a:schemeClr val="tx1"/>
                </a:solidFill>
                <a:latin typeface="Arial" charset="0"/>
              </a:defRPr>
            </a:lvl5pPr>
            <a:lvl6pPr marL="1031875" indent="-177800" eaLnBrk="0" fontAlgn="base" hangingPunct="0">
              <a:spcBef>
                <a:spcPct val="0"/>
              </a:spcBef>
              <a:spcAft>
                <a:spcPct val="30000"/>
              </a:spcAft>
              <a:buClr>
                <a:schemeClr val="tx1"/>
              </a:buClr>
              <a:buChar char="-"/>
              <a:defRPr>
                <a:solidFill>
                  <a:schemeClr val="tx1"/>
                </a:solidFill>
                <a:latin typeface="Arial" charset="0"/>
              </a:defRPr>
            </a:lvl6pPr>
            <a:lvl7pPr marL="1489075" indent="-177800" eaLnBrk="0" fontAlgn="base" hangingPunct="0">
              <a:spcBef>
                <a:spcPct val="0"/>
              </a:spcBef>
              <a:spcAft>
                <a:spcPct val="30000"/>
              </a:spcAft>
              <a:buClr>
                <a:schemeClr val="tx1"/>
              </a:buClr>
              <a:buChar char="-"/>
              <a:defRPr>
                <a:solidFill>
                  <a:schemeClr val="tx1"/>
                </a:solidFill>
                <a:latin typeface="Arial" charset="0"/>
              </a:defRPr>
            </a:lvl7pPr>
            <a:lvl8pPr marL="1946275" indent="-177800" eaLnBrk="0" fontAlgn="base" hangingPunct="0">
              <a:spcBef>
                <a:spcPct val="0"/>
              </a:spcBef>
              <a:spcAft>
                <a:spcPct val="30000"/>
              </a:spcAft>
              <a:buClr>
                <a:schemeClr val="tx1"/>
              </a:buClr>
              <a:buChar char="-"/>
              <a:defRPr>
                <a:solidFill>
                  <a:schemeClr val="tx1"/>
                </a:solidFill>
                <a:latin typeface="Arial" charset="0"/>
              </a:defRPr>
            </a:lvl8pPr>
            <a:lvl9pPr marL="2403475" indent="-1778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l" defTabSz="1219170" eaLnBrk="1" fontAlgn="auto" latinLnBrk="0" hangingPunct="1">
              <a:lnSpc>
                <a:spcPct val="100000"/>
              </a:lnSpc>
              <a:spcBef>
                <a:spcPts val="0"/>
              </a:spcBef>
              <a:spcAft>
                <a:spcPct val="30000"/>
              </a:spcAft>
              <a:buClr>
                <a:srgbClr val="96DCFA"/>
              </a:buClr>
              <a:buSzTx/>
              <a:buFont typeface="Wingdings" pitchFamily="2" charset="2"/>
              <a:buNone/>
              <a:tabLst/>
              <a:defRPr/>
            </a:pPr>
            <a:r>
              <a:rPr kumimoji="0" lang="de-DE" altLang="de-DE" sz="1200" b="0" i="0" u="none" strike="noStrike" kern="0" cap="none" spc="0" normalizeH="0" baseline="0" noProof="0" dirty="0">
                <a:ln>
                  <a:noFill/>
                </a:ln>
                <a:solidFill>
                  <a:srgbClr val="003781"/>
                </a:solidFill>
                <a:effectLst/>
                <a:uLnTx/>
                <a:uFillTx/>
                <a:latin typeface="+mn-lt"/>
              </a:rPr>
              <a:t>Wählen Sie hier Ihr entsprechendes</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Anliegen aus. Es wird dann eine E-Mail in</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Ihrem E-Mailprogramm geöffnet und mit</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sng" strike="noStrike" kern="0" cap="none" spc="0" normalizeH="0" baseline="0" noProof="0" dirty="0">
                <a:ln>
                  <a:noFill/>
                </a:ln>
                <a:solidFill>
                  <a:srgbClr val="003781"/>
                </a:solidFill>
                <a:effectLst/>
                <a:uLnTx/>
                <a:uFillTx/>
                <a:latin typeface="+mn-lt"/>
              </a:rPr>
              <a:t>Empfänger und Betreff</a:t>
            </a:r>
            <a:r>
              <a:rPr kumimoji="0" lang="de-DE" altLang="de-DE" sz="1200" b="0" i="0" u="none" strike="noStrike" kern="0" cap="none" spc="0" normalizeH="0" baseline="0" noProof="0" dirty="0">
                <a:ln>
                  <a:noFill/>
                </a:ln>
                <a:solidFill>
                  <a:srgbClr val="003781"/>
                </a:solidFill>
                <a:effectLst/>
                <a:uLnTx/>
                <a:uFillTx/>
                <a:latin typeface="+mn-lt"/>
              </a:rPr>
              <a:t> vorgefüllt.</a:t>
            </a:r>
            <a:br>
              <a:rPr kumimoji="0" lang="de-DE" altLang="de-DE" sz="1200" b="0" i="0" u="none" strike="noStrike" kern="0" cap="none" spc="0" normalizeH="0" baseline="0" noProof="0" dirty="0">
                <a:ln>
                  <a:noFill/>
                </a:ln>
                <a:solidFill>
                  <a:srgbClr val="003781"/>
                </a:solidFill>
                <a:effectLst/>
                <a:uLnTx/>
                <a:uFillTx/>
                <a:latin typeface="+mn-lt"/>
              </a:rPr>
            </a:br>
            <a:r>
              <a:rPr kumimoji="0" lang="de-DE" altLang="de-DE" sz="1200" b="0" i="0" u="none" strike="noStrike" kern="0" cap="none" spc="0" normalizeH="0" baseline="0" noProof="0" dirty="0">
                <a:ln>
                  <a:noFill/>
                </a:ln>
                <a:solidFill>
                  <a:srgbClr val="003781"/>
                </a:solidFill>
                <a:effectLst/>
                <a:uLnTx/>
                <a:uFillTx/>
                <a:latin typeface="+mn-lt"/>
              </a:rPr>
              <a:t>Auswahl möglich bspw. zu:</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„Änderung Vertragsdaten“</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„Änderung Zahlungsdaten“</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„Kunde wünscht/meldet“</a:t>
            </a:r>
          </a:p>
          <a:p>
            <a:pPr marL="180975" marR="0" lvl="0" indent="-180975" algn="l" defTabSz="1219170" eaLnBrk="1" fontAlgn="auto" latinLnBrk="0" hangingPunct="1">
              <a:lnSpc>
                <a:spcPct val="100000"/>
              </a:lnSpc>
              <a:spcBef>
                <a:spcPts val="0"/>
              </a:spcBef>
              <a:spcAft>
                <a:spcPct val="30000"/>
              </a:spcAft>
              <a:buClr>
                <a:srgbClr val="96DCFA"/>
              </a:buClr>
              <a:buSzTx/>
              <a:buFont typeface="Wingdings" pitchFamily="2" charset="2"/>
              <a:buChar char="§"/>
              <a:tabLst/>
              <a:defRPr/>
            </a:pPr>
            <a:r>
              <a:rPr kumimoji="0" lang="de-DE" altLang="de-DE" sz="1200" b="0" i="0" u="none" strike="noStrike" kern="0" cap="none" spc="0" normalizeH="0" baseline="0" noProof="0" dirty="0">
                <a:ln>
                  <a:noFill/>
                </a:ln>
                <a:solidFill>
                  <a:srgbClr val="003781"/>
                </a:solidFill>
                <a:effectLst/>
                <a:uLnTx/>
                <a:uFillTx/>
                <a:latin typeface="+mn-lt"/>
              </a:rPr>
              <a:t>„Sonstiges“</a:t>
            </a:r>
          </a:p>
        </p:txBody>
      </p:sp>
      <p:pic>
        <p:nvPicPr>
          <p:cNvPr id="40" name="Picture 8"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497013"/>
            <a:ext cx="7028962" cy="1050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528888"/>
            <a:ext cx="6780580" cy="3575562"/>
          </a:xfrm>
          <a:prstGeom prst="rect">
            <a:avLst/>
          </a:prstGeom>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33012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a:t>Backup </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04</a:t>
            </a:r>
          </a:p>
        </p:txBody>
      </p:sp>
    </p:spTree>
    <p:extLst>
      <p:ext uri="{BB962C8B-B14F-4D97-AF65-F5344CB8AC3E}">
        <p14:creationId xmlns:p14="http://schemas.microsoft.com/office/powerpoint/2010/main" val="39607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37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Formular</a:t>
            </a:r>
            <a:r>
              <a:rPr lang="de-DE" noProof="0">
                <a:solidFill>
                  <a:srgbClr val="003781"/>
                </a:solidFill>
                <a:latin typeface="Allianz Neo PPT"/>
              </a:rPr>
              <a:t> Festsetzungsantrag</a:t>
            </a:r>
            <a:endParaRPr kumimoji="0" lang="de-DE" sz="4700" b="0" i="0" u="none" strike="noStrike" kern="1200" cap="none" spc="0" normalizeH="0" baseline="0" noProof="0">
              <a:ln>
                <a:noFill/>
              </a:ln>
              <a:solidFill>
                <a:srgbClr val="002060"/>
              </a:solidFill>
              <a:effectLst/>
              <a:uLnTx/>
              <a:uFillTx/>
              <a:latin typeface="Allianz Neo PPT"/>
            </a:endParaRPr>
          </a:p>
        </p:txBody>
      </p:sp>
      <p:pic>
        <p:nvPicPr>
          <p:cNvPr id="6" name="Bildplatzhalter 7" descr="Wind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14350" y="1415117"/>
            <a:ext cx="3230731" cy="4428000"/>
          </a:xfrm>
          <a:prstGeom prst="rect">
            <a:avLst/>
          </a:prstGeom>
          <a:ln w="6350">
            <a:solidFill>
              <a:schemeClr val="tx2"/>
            </a:solidFill>
          </a:ln>
        </p:spPr>
      </p:pic>
      <p:sp>
        <p:nvSpPr>
          <p:cNvPr id="9" name="Rechteck 8"/>
          <p:cNvSpPr/>
          <p:nvPr/>
        </p:nvSpPr>
        <p:spPr>
          <a:xfrm>
            <a:off x="4330774" y="1417485"/>
            <a:ext cx="6292402" cy="4339650"/>
          </a:xfrm>
          <a:prstGeom prst="rect">
            <a:avLst/>
          </a:prstGeom>
        </p:spPr>
        <p:txBody>
          <a:bodyPr wrap="square">
            <a:spAutoFit/>
          </a:bodyPr>
          <a:lstStyle/>
          <a:p>
            <a:pPr defTabSz="1219170"/>
            <a:r>
              <a:rPr lang="de-DE" sz="1200" b="1" u="sng" dirty="0">
                <a:solidFill>
                  <a:srgbClr val="002060"/>
                </a:solidFill>
              </a:rPr>
              <a:t>Festsetzungsantrag</a:t>
            </a:r>
          </a:p>
          <a:p>
            <a:pPr defTabSz="1219170"/>
            <a:endParaRPr lang="de-DE" sz="1200" dirty="0">
              <a:solidFill>
                <a:srgbClr val="002060"/>
              </a:solidFill>
            </a:endParaRPr>
          </a:p>
          <a:p>
            <a:pPr defTabSz="1219170"/>
            <a:r>
              <a:rPr lang="de-DE" sz="1200" dirty="0">
                <a:solidFill>
                  <a:srgbClr val="002060"/>
                </a:solidFill>
              </a:rPr>
              <a:t>Mit einem Antrag auf Festsetzung kann Widerspruch gegen nicht bewilligte, gekürzte oder zurück geforderte staatliche Zulagen bei der </a:t>
            </a:r>
            <a:r>
              <a:rPr lang="de-DE" sz="1200" dirty="0" err="1">
                <a:solidFill>
                  <a:srgbClr val="002060"/>
                </a:solidFill>
              </a:rPr>
              <a:t>ZfA</a:t>
            </a:r>
            <a:r>
              <a:rPr lang="de-DE" sz="1200" dirty="0">
                <a:solidFill>
                  <a:srgbClr val="002060"/>
                </a:solidFill>
              </a:rPr>
              <a:t> eingelegt und erneut beantragt werden (§90 Abs. 4 EStG).</a:t>
            </a:r>
          </a:p>
          <a:p>
            <a:pPr defTabSz="1219170"/>
            <a:endParaRPr lang="de-DE" sz="1200" dirty="0">
              <a:solidFill>
                <a:srgbClr val="002060"/>
              </a:solidFill>
            </a:endParaRPr>
          </a:p>
          <a:p>
            <a:pPr defTabSz="1219170" fontAlgn="ctr"/>
            <a:r>
              <a:rPr lang="de-DE" sz="1200" u="sng" dirty="0">
                <a:solidFill>
                  <a:srgbClr val="002060"/>
                </a:solidFill>
              </a:rPr>
              <a:t>Wann kann ein Antrag auf Festsetzung gestellt werden?</a:t>
            </a:r>
            <a:r>
              <a:rPr lang="de-DE" sz="1200" b="1" dirty="0">
                <a:solidFill>
                  <a:srgbClr val="002060"/>
                </a:solidFill>
              </a:rPr>
              <a:t>	</a:t>
            </a:r>
          </a:p>
          <a:p>
            <a:pPr defTabSz="1219170"/>
            <a:r>
              <a:rPr lang="de-DE" sz="1200" dirty="0">
                <a:solidFill>
                  <a:srgbClr val="002060"/>
                </a:solidFill>
              </a:rPr>
              <a:t>Der Antrag auf Festsetzung muss </a:t>
            </a:r>
            <a:r>
              <a:rPr lang="de-DE" sz="1200" u="sng" dirty="0">
                <a:solidFill>
                  <a:srgbClr val="002060"/>
                </a:solidFill>
              </a:rPr>
              <a:t>innerhalb eines Jahres</a:t>
            </a:r>
            <a:r>
              <a:rPr lang="de-DE" sz="1200" dirty="0">
                <a:solidFill>
                  <a:srgbClr val="002060"/>
                </a:solidFill>
              </a:rPr>
              <a:t> nach Versand der Bescheinigung nach §92 EStG gestellt werden. </a:t>
            </a:r>
          </a:p>
          <a:p>
            <a:pPr defTabSz="1219170"/>
            <a:r>
              <a:rPr lang="de-DE" sz="1200" dirty="0">
                <a:solidFill>
                  <a:srgbClr val="002060"/>
                </a:solidFill>
              </a:rPr>
              <a:t>Erfolgt die Weiterleitung zu einem späteren Zeitpunkt, hat der Versicherungsnehmer keinen Rechtsanspruch mehr auf die Gewährung der Zulagen bzw. auf die Prüfung des Sachverhalts von Seiten der </a:t>
            </a:r>
            <a:r>
              <a:rPr lang="de-DE" sz="1200" dirty="0" err="1">
                <a:solidFill>
                  <a:srgbClr val="002060"/>
                </a:solidFill>
              </a:rPr>
              <a:t>ZfA</a:t>
            </a:r>
            <a:r>
              <a:rPr lang="de-DE" sz="1200" dirty="0">
                <a:solidFill>
                  <a:srgbClr val="002060"/>
                </a:solidFill>
              </a:rPr>
              <a:t>. </a:t>
            </a:r>
          </a:p>
          <a:p>
            <a:pPr defTabSz="1219170"/>
            <a:r>
              <a:rPr lang="de-DE" sz="1200" u="sng" dirty="0">
                <a:solidFill>
                  <a:srgbClr val="002060"/>
                </a:solidFill>
              </a:rPr>
              <a:t/>
            </a:r>
            <a:br>
              <a:rPr lang="de-DE" sz="1200" u="sng" dirty="0">
                <a:solidFill>
                  <a:srgbClr val="002060"/>
                </a:solidFill>
              </a:rPr>
            </a:br>
            <a:r>
              <a:rPr lang="de-DE" sz="1200" dirty="0">
                <a:solidFill>
                  <a:srgbClr val="002060"/>
                </a:solidFill>
              </a:rPr>
              <a:t>Ein Festsetzungsantrag kann gestellt werden z.B. bei: </a:t>
            </a:r>
          </a:p>
          <a:p>
            <a:pPr marL="171450" indent="-171450" defTabSz="1219170">
              <a:buFont typeface="Arial" panose="020B0604020202020204" pitchFamily="34" charset="0"/>
              <a:buChar char="•"/>
            </a:pPr>
            <a:r>
              <a:rPr lang="de-DE" sz="1200" dirty="0">
                <a:solidFill>
                  <a:srgbClr val="002060"/>
                </a:solidFill>
              </a:rPr>
              <a:t>Änderung der Zulagenberechtigung (unmittelbar/mittelbar)</a:t>
            </a:r>
          </a:p>
          <a:p>
            <a:pPr marL="171450" indent="-171450" defTabSz="1219170">
              <a:buFont typeface="Arial" panose="020B0604020202020204" pitchFamily="34" charset="0"/>
              <a:buChar char="•"/>
            </a:pPr>
            <a:r>
              <a:rPr lang="de-DE" sz="1200" dirty="0">
                <a:solidFill>
                  <a:srgbClr val="002060"/>
                </a:solidFill>
              </a:rPr>
              <a:t>Nachmeldung eines Kindes</a:t>
            </a:r>
          </a:p>
          <a:p>
            <a:pPr marL="171450" indent="-171450" defTabSz="1219170">
              <a:buFont typeface="Arial" panose="020B0604020202020204" pitchFamily="34" charset="0"/>
              <a:buChar char="•"/>
            </a:pPr>
            <a:r>
              <a:rPr lang="de-DE" sz="1200" dirty="0">
                <a:solidFill>
                  <a:srgbClr val="002060"/>
                </a:solidFill>
              </a:rPr>
              <a:t>Mitteilung des Beamtenstatus</a:t>
            </a:r>
          </a:p>
          <a:p>
            <a:pPr defTabSz="1219170"/>
            <a:r>
              <a:rPr lang="de-DE" sz="1200" dirty="0">
                <a:solidFill>
                  <a:srgbClr val="002060"/>
                </a:solidFill>
              </a:rPr>
              <a:t> </a:t>
            </a:r>
          </a:p>
          <a:p>
            <a:pPr defTabSz="1219170" fontAlgn="ctr"/>
            <a:r>
              <a:rPr lang="de-DE" sz="1200" u="sng" dirty="0">
                <a:solidFill>
                  <a:srgbClr val="002060"/>
                </a:solidFill>
              </a:rPr>
              <a:t>Wie muss ein Antrag auf Festsetzung aussehen und welche Unterlagen sind beizufügen?</a:t>
            </a:r>
          </a:p>
          <a:p>
            <a:pPr defTabSz="1219170"/>
            <a:r>
              <a:rPr lang="de-DE" sz="1200" dirty="0">
                <a:solidFill>
                  <a:srgbClr val="002060"/>
                </a:solidFill>
              </a:rPr>
              <a:t>Der Festsetzungsantrag ist schriftlich an den Anbieter zu richten mit der Bescheinigung nach §92 EStG, für das Jahr, für welches Widerspruch eingelegt wird.</a:t>
            </a:r>
          </a:p>
          <a:p>
            <a:pPr defTabSz="1219170"/>
            <a:r>
              <a:rPr lang="de-DE" sz="1200" dirty="0">
                <a:solidFill>
                  <a:srgbClr val="002060"/>
                </a:solidFill>
              </a:rPr>
              <a:t>Für Beantragung des Festsetzungsantrages nehmen Sie das Formular zum Festsetzungsantrag. Die </a:t>
            </a:r>
            <a:r>
              <a:rPr lang="de-DE" sz="1200" u="sng" dirty="0">
                <a:solidFill>
                  <a:srgbClr val="002060"/>
                </a:solidFill>
              </a:rPr>
              <a:t>Unterschrift des Kunden</a:t>
            </a:r>
            <a:r>
              <a:rPr lang="de-DE" sz="1200" dirty="0">
                <a:solidFill>
                  <a:srgbClr val="002060"/>
                </a:solidFill>
              </a:rPr>
              <a:t> ist in jedem Fall erforderlich.</a:t>
            </a:r>
          </a:p>
        </p:txBody>
      </p:sp>
      <p:sp>
        <p:nvSpPr>
          <p:cNvPr id="4" name="Rechteck 3">
            <a:extLst>
              <a:ext uri="{FF2B5EF4-FFF2-40B4-BE49-F238E27FC236}">
                <a16:creationId xmlns:a16="http://schemas.microsoft.com/office/drawing/2014/main" id="{773463E9-B27C-D4A3-E135-AD6E8AA0CA26}"/>
              </a:ext>
            </a:extLst>
          </p:cNvPr>
          <p:cNvSpPr/>
          <p:nvPr/>
        </p:nvSpPr>
        <p:spPr>
          <a:xfrm rot="240000">
            <a:off x="2319351" y="1300033"/>
            <a:ext cx="1760318" cy="5716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200" dirty="0">
                <a:solidFill>
                  <a:srgbClr val="414141"/>
                </a:solidFill>
              </a:rPr>
              <a:t>Das Formular finden Sie im Maklerportal</a:t>
            </a:r>
          </a:p>
        </p:txBody>
      </p:sp>
    </p:spTree>
    <p:extLst>
      <p:ext uri="{BB962C8B-B14F-4D97-AF65-F5344CB8AC3E}">
        <p14:creationId xmlns:p14="http://schemas.microsoft.com/office/powerpoint/2010/main" val="67545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dirty="0"/>
              <a:t>© Allianz </a:t>
            </a:r>
            <a:r>
              <a:rPr lang="de-DE" dirty="0" smtClean="0"/>
              <a:t>2023</a:t>
            </a:r>
            <a:endParaRPr lang="de-DE" dirty="0"/>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4</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solidFill>
                  <a:schemeClr val="bg1"/>
                </a:solidFill>
              </a:rPr>
              <a:t>Inhalt / </a:t>
            </a:r>
            <a:r>
              <a:rPr lang="de-DE">
                <a:solidFill>
                  <a:schemeClr val="accent4"/>
                </a:solidFill>
              </a:rPr>
              <a:t>Themen</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520274149"/>
              </p:ext>
            </p:extLst>
          </p:nvPr>
        </p:nvGraphicFramePr>
        <p:xfrm>
          <a:off x="3996275" y="1378069"/>
          <a:ext cx="6840000" cy="3880070"/>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3502600">
                  <a:extLst>
                    <a:ext uri="{9D8B030D-6E8A-4147-A177-3AD203B41FA5}">
                      <a16:colId xmlns:a16="http://schemas.microsoft.com/office/drawing/2014/main" val="3594622348"/>
                    </a:ext>
                  </a:extLst>
                </a:gridCol>
                <a:gridCol w="1847517">
                  <a:extLst>
                    <a:ext uri="{9D8B030D-6E8A-4147-A177-3AD203B41FA5}">
                      <a16:colId xmlns:a16="http://schemas.microsoft.com/office/drawing/2014/main" val="1143073045"/>
                    </a:ext>
                  </a:extLst>
                </a:gridCol>
                <a:gridCol w="841883">
                  <a:extLst>
                    <a:ext uri="{9D8B030D-6E8A-4147-A177-3AD203B41FA5}">
                      <a16:colId xmlns:a16="http://schemas.microsoft.com/office/drawing/2014/main" val="2353681851"/>
                    </a:ext>
                  </a:extLst>
                </a:gridCol>
              </a:tblGrid>
              <a:tr h="370840">
                <a:tc>
                  <a:txBody>
                    <a:bodyPr/>
                    <a:lstStyle/>
                    <a:p>
                      <a:pPr algn="l">
                        <a:lnSpc>
                          <a:spcPct val="90000"/>
                        </a:lnSpc>
                      </a:pPr>
                      <a:r>
                        <a:rPr lang="de-DE" sz="4700" dirty="0">
                          <a:solidFill>
                            <a:srgbClr val="13A0D3"/>
                          </a:solidFill>
                        </a:rPr>
                        <a:t>1</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dirty="0" err="1" smtClean="0">
                          <a:solidFill>
                            <a:schemeClr val="bg1"/>
                          </a:solidFill>
                        </a:rPr>
                        <a:t>Handlungsoptionen</a:t>
                      </a:r>
                      <a:endParaRPr lang="it-IT" sz="1510" dirty="0">
                        <a:solidFill>
                          <a:schemeClr val="bg1"/>
                        </a:solidFill>
                      </a:endParaRP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00" dirty="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00" dirty="0">
                          <a:solidFill>
                            <a:srgbClr val="13A0D3"/>
                          </a:solidFill>
                        </a:rPr>
                        <a:t>2</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smtClean="0">
                          <a:solidFill>
                            <a:schemeClr val="bg1"/>
                          </a:solidFill>
                        </a:rPr>
                        <a:t>ACA</a:t>
                      </a:r>
                      <a:r>
                        <a:rPr lang="it-IT" sz="1500" baseline="0" dirty="0">
                          <a:solidFill>
                            <a:schemeClr val="bg1"/>
                          </a:solidFill>
                        </a:rPr>
                        <a:t>:  </a:t>
                      </a:r>
                      <a:r>
                        <a:rPr lang="it-IT" sz="1500" baseline="0" dirty="0" err="1">
                          <a:solidFill>
                            <a:schemeClr val="bg1"/>
                          </a:solidFill>
                        </a:rPr>
                        <a:t>siehe</a:t>
                      </a:r>
                      <a:r>
                        <a:rPr lang="it-IT" sz="1500" baseline="0" dirty="0">
                          <a:solidFill>
                            <a:schemeClr val="bg1"/>
                          </a:solidFill>
                        </a:rPr>
                        <a:t> </a:t>
                      </a:r>
                      <a:r>
                        <a:rPr lang="it-IT" sz="1500" baseline="0" dirty="0" err="1">
                          <a:solidFill>
                            <a:schemeClr val="bg1"/>
                          </a:solidFill>
                        </a:rPr>
                        <a:t>Foliensatz</a:t>
                      </a:r>
                      <a:r>
                        <a:rPr lang="it-IT" sz="1500" baseline="0" dirty="0">
                          <a:solidFill>
                            <a:schemeClr val="bg1"/>
                          </a:solidFill>
                        </a:rPr>
                        <a:t> </a:t>
                      </a:r>
                      <a:r>
                        <a:rPr lang="it-IT" sz="1500" baseline="0" dirty="0" smtClean="0">
                          <a:solidFill>
                            <a:schemeClr val="bg1"/>
                          </a:solidFill>
                        </a:rPr>
                        <a:t>«</a:t>
                      </a:r>
                      <a:r>
                        <a:rPr lang="it-IT" sz="1500" baseline="0" dirty="0" err="1" smtClean="0">
                          <a:solidFill>
                            <a:schemeClr val="bg1"/>
                          </a:solidFill>
                        </a:rPr>
                        <a:t>Vertriebsinfo</a:t>
                      </a:r>
                      <a:r>
                        <a:rPr lang="it-IT" sz="1500" baseline="0" dirty="0" smtClean="0">
                          <a:solidFill>
                            <a:schemeClr val="bg1"/>
                          </a:solidFill>
                        </a:rPr>
                        <a:t> </a:t>
                      </a:r>
                      <a:r>
                        <a:rPr lang="it-IT" sz="1500" baseline="0" dirty="0" err="1" smtClean="0">
                          <a:solidFill>
                            <a:schemeClr val="bg1"/>
                          </a:solidFill>
                        </a:rPr>
                        <a:t>Riester</a:t>
                      </a:r>
                      <a:r>
                        <a:rPr lang="it-IT" sz="1500" baseline="0" dirty="0" smtClean="0">
                          <a:solidFill>
                            <a:schemeClr val="bg1"/>
                          </a:solidFill>
                        </a:rPr>
                        <a:t> </a:t>
                      </a:r>
                      <a:r>
                        <a:rPr lang="it-IT" sz="1500" baseline="0" dirty="0" err="1" smtClean="0">
                          <a:solidFill>
                            <a:schemeClr val="bg1"/>
                          </a:solidFill>
                        </a:rPr>
                        <a:t>Bestandsbearbeitung</a:t>
                      </a:r>
                      <a:r>
                        <a:rPr lang="it-IT" sz="1500" baseline="0" dirty="0" smtClean="0">
                          <a:solidFill>
                            <a:schemeClr val="bg1"/>
                          </a:solidFill>
                        </a:rPr>
                        <a:t>»</a:t>
                      </a:r>
                      <a:endParaRPr lang="it-IT" sz="1500" baseline="0" dirty="0" smtClean="0">
                        <a:solidFill>
                          <a:srgbClr val="003781"/>
                        </a:solidFill>
                      </a:endParaRP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2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it-IT" sz="1510" dirty="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00" dirty="0">
                          <a:solidFill>
                            <a:srgbClr val="13A0D3"/>
                          </a:solidFill>
                        </a:rPr>
                        <a:t>3</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510" dirty="0">
                          <a:solidFill>
                            <a:schemeClr val="bg1"/>
                          </a:solidFill>
                        </a:rPr>
                        <a:t>Bestandsmanagement im Maklerportal</a:t>
                      </a:r>
                    </a:p>
                  </a:txBody>
                  <a:tcPr marL="0" marR="0" marT="0" marB="32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4720">
                        <a:solidFill>
                          <a:srgbClr val="13A0D3"/>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370839">
                <a:tc>
                  <a:txBody>
                    <a:bodyPr/>
                    <a:lstStyle/>
                    <a:p>
                      <a:pPr marL="0" lvl="0" algn="l" defTabSz="914400" rtl="0" eaLnBrk="1" latinLnBrk="0" hangingPunct="1">
                        <a:lnSpc>
                          <a:spcPct val="90000"/>
                        </a:lnSpc>
                        <a:buNone/>
                      </a:pPr>
                      <a:r>
                        <a:rPr lang="de-DE" sz="4700" kern="1200" dirty="0">
                          <a:solidFill>
                            <a:srgbClr val="13A0D3"/>
                          </a:solidFill>
                          <a:latin typeface="+mn-lt"/>
                          <a:ea typeface="+mn-ea"/>
                          <a:cs typeface="+mn-cs"/>
                        </a:rPr>
                        <a:t>4</a:t>
                      </a:r>
                    </a:p>
                  </a:txBody>
                  <a:tcPr marL="0" marR="0" marT="0" marB="324000" anchor="ctr">
                    <a:lnL w="0">
                      <a:noFill/>
                    </a:lnL>
                    <a:lnR w="0">
                      <a:noFill/>
                    </a:lnR>
                    <a:lnT w="0">
                      <a:noFill/>
                    </a:lnT>
                    <a:lnB w="0">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10" kern="1200" dirty="0" smtClean="0">
                          <a:solidFill>
                            <a:schemeClr val="bg1"/>
                          </a:solidFill>
                          <a:latin typeface="+mn-lt"/>
                          <a:ea typeface="+mn-ea"/>
                          <a:cs typeface="+mn-cs"/>
                        </a:rPr>
                        <a:t>Backup</a:t>
                      </a:r>
                      <a:endParaRPr lang="de-DE" sz="1510" kern="1200" dirty="0">
                        <a:solidFill>
                          <a:schemeClr val="bg1"/>
                        </a:solidFill>
                        <a:latin typeface="+mn-lt"/>
                        <a:ea typeface="+mn-ea"/>
                        <a:cs typeface="+mn-cs"/>
                      </a:endParaRPr>
                    </a:p>
                  </a:txBody>
                  <a:tcPr marL="0" marR="0" marT="0" marB="324000" anchor="ctr">
                    <a:lnL w="0">
                      <a:noFill/>
                    </a:lnL>
                    <a:lnR w="0">
                      <a:noFill/>
                    </a:lnR>
                    <a:lnT w="0">
                      <a:noFill/>
                    </a:lnT>
                    <a:lnB w="0">
                      <a:noFill/>
                    </a:lnB>
                    <a:lnTlToBr w="12700" cmpd="sng">
                      <a:noFill/>
                      <a:prstDash val="solid"/>
                    </a:lnTlToBr>
                    <a:lnBlToTr w="12700" cmpd="sng">
                      <a:noFill/>
                      <a:prstDash val="solid"/>
                    </a:lnBlToTr>
                    <a:noFill/>
                  </a:tcPr>
                </a:tc>
                <a:tc>
                  <a:txBody>
                    <a:bodyPr/>
                    <a:lstStyle/>
                    <a:p>
                      <a:pPr lvl="0" algn="l">
                        <a:lnSpc>
                          <a:spcPct val="90000"/>
                        </a:lnSpc>
                        <a:buNone/>
                      </a:pPr>
                      <a:endParaRPr lang="de-DE" sz="4700" dirty="0">
                        <a:solidFill>
                          <a:srgbClr val="13A0D3"/>
                        </a:solidFill>
                      </a:endParaRPr>
                    </a:p>
                  </a:txBody>
                  <a:tcPr marL="0" marR="0" marT="0" marB="324000">
                    <a:lnL w="0">
                      <a:noFill/>
                    </a:lnL>
                    <a:lnR w="0">
                      <a:noFill/>
                    </a:lnR>
                    <a:lnT w="0">
                      <a:noFill/>
                    </a:lnT>
                    <a:lnB w="0">
                      <a:noFill/>
                    </a:lnB>
                    <a:lnTlToBr w="12700" cmpd="sng">
                      <a:noFill/>
                      <a:prstDash val="solid"/>
                    </a:lnTlToBr>
                    <a:lnBlToTr w="12700" cmpd="sng">
                      <a:noFill/>
                      <a:prstDash val="solid"/>
                    </a:lnBlToTr>
                    <a:noFill/>
                  </a:tcPr>
                </a:tc>
                <a:tc>
                  <a:txBody>
                    <a:bodyPr/>
                    <a:lstStyle/>
                    <a:p>
                      <a:pPr lvl="0" algn="l">
                        <a:buNone/>
                      </a:pPr>
                      <a:endParaRPr lang="de-DE" sz="1500" dirty="0">
                        <a:solidFill>
                          <a:schemeClr val="bg1"/>
                        </a:solidFill>
                      </a:endParaRPr>
                    </a:p>
                  </a:txBody>
                  <a:tcPr marL="0" marR="0" marT="0" marB="324000">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2219821630"/>
                  </a:ext>
                </a:extLst>
              </a:tr>
            </a:tbl>
          </a:graphicData>
        </a:graphic>
      </p:graphicFrame>
    </p:spTree>
    <p:extLst>
      <p:ext uri="{BB962C8B-B14F-4D97-AF65-F5344CB8AC3E}">
        <p14:creationId xmlns:p14="http://schemas.microsoft.com/office/powerpoint/2010/main" val="225285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sz="8000"/>
              <a:t>Handlungsoptionen </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dirty="0">
                <a:solidFill>
                  <a:schemeClr val="bg1"/>
                </a:solidFill>
              </a:rPr>
              <a:t>01</a:t>
            </a:r>
          </a:p>
        </p:txBody>
      </p:sp>
    </p:spTree>
    <p:extLst>
      <p:ext uri="{BB962C8B-B14F-4D97-AF65-F5344CB8AC3E}">
        <p14:creationId xmlns:p14="http://schemas.microsoft.com/office/powerpoint/2010/main" val="9820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219" y="456787"/>
            <a:ext cx="3552413"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Halten</a:t>
            </a:r>
            <a:r>
              <a:rPr lang="en-US" sz="4700">
                <a:solidFill>
                  <a:srgbClr val="003781"/>
                </a:solidFill>
                <a:latin typeface="Allianz Neo PPT"/>
              </a:rPr>
              <a:t> </a:t>
            </a:r>
            <a:r>
              <a:rPr lang="en-US" sz="4700" err="1">
                <a:solidFill>
                  <a:srgbClr val="003781"/>
                </a:solidFill>
                <a:latin typeface="Allianz Neo PPT"/>
              </a:rPr>
              <a:t>Sie</a:t>
            </a:r>
            <a:r>
              <a:rPr lang="en-US" sz="4700">
                <a:solidFill>
                  <a:srgbClr val="003781"/>
                </a:solidFill>
                <a:latin typeface="Allianz Neo PPT"/>
              </a:rPr>
              <a:t> die </a:t>
            </a:r>
            <a:r>
              <a:rPr lang="en-US" sz="4700" err="1">
                <a:solidFill>
                  <a:srgbClr val="003781"/>
                </a:solidFill>
                <a:latin typeface="Allianz Neo PPT"/>
              </a:rPr>
              <a:t>Vorsorge</a:t>
            </a:r>
            <a:r>
              <a:rPr lang="en-US" sz="4700">
                <a:solidFill>
                  <a:srgbClr val="003781"/>
                </a:solidFill>
                <a:latin typeface="Allianz Neo PPT"/>
              </a:rPr>
              <a:t>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scheckheftgeplegt</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sp>
        <p:nvSpPr>
          <p:cNvPr id="13" name="Inhaltsplatzhalter 8"/>
          <p:cNvSpPr txBox="1">
            <a:spLocks/>
          </p:cNvSpPr>
          <p:nvPr/>
        </p:nvSpPr>
        <p:spPr>
          <a:xfrm>
            <a:off x="504825" y="1975266"/>
            <a:ext cx="6733463" cy="2380164"/>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r>
              <a:rPr kumimoji="0" lang="de-DE" altLang="de-DE" sz="1600" b="0" i="0" u="none" strike="noStrike" kern="1200" cap="none" spc="0" normalizeH="0" baseline="0" noProof="0" dirty="0">
                <a:ln>
                  <a:noFill/>
                </a:ln>
                <a:solidFill>
                  <a:srgbClr val="002060"/>
                </a:solidFill>
                <a:effectLst/>
                <a:uLnTx/>
                <a:uFillTx/>
                <a:ea typeface="+mn-ea"/>
                <a:cs typeface="+mn-cs"/>
              </a:rPr>
              <a:t>Eine staatlich geförderte Altersvorsorge ist nur dann optimal, wenn alle Fördermöglichkeiten vollständig ausgeschöpft werden.</a:t>
            </a:r>
            <a:r>
              <a:rPr lang="de-DE" altLang="de-DE" sz="1600" b="0" i="0" u="none" strike="noStrike" kern="1200" cap="none" spc="0" normalizeH="0" baseline="0" noProof="0" dirty="0">
                <a:ln>
                  <a:noFill/>
                </a:ln>
                <a:effectLst/>
                <a:uLnTx/>
                <a:uFillTx/>
              </a:rPr>
              <a:t/>
            </a:r>
            <a:br>
              <a:rPr lang="de-DE" altLang="de-DE" sz="1600" b="0" i="0" u="none" strike="noStrike" kern="1200" cap="none" spc="0" normalizeH="0" baseline="0" noProof="0" dirty="0">
                <a:ln>
                  <a:noFill/>
                </a:ln>
                <a:effectLst/>
                <a:uLnTx/>
                <a:uFillTx/>
              </a:rPr>
            </a:br>
            <a:r>
              <a:rPr lang="de-DE" altLang="de-DE" sz="1600" b="0" i="0" u="none" strike="noStrike" kern="1200" cap="none" spc="0" normalizeH="0" baseline="0" noProof="0" dirty="0">
                <a:ln>
                  <a:noFill/>
                </a:ln>
                <a:effectLst/>
                <a:uLnTx/>
                <a:uFillTx/>
              </a:rPr>
              <a:t/>
            </a:r>
            <a:br>
              <a:rPr lang="de-DE" altLang="de-DE" sz="1600" b="0" i="0" u="none" strike="noStrike" kern="1200" cap="none" spc="0" normalizeH="0" baseline="0" noProof="0" dirty="0">
                <a:ln>
                  <a:noFill/>
                </a:ln>
                <a:effectLst/>
                <a:uLnTx/>
                <a:uFillTx/>
              </a:rPr>
            </a:br>
            <a:r>
              <a:rPr kumimoji="0" lang="de-DE" altLang="de-DE" sz="1600" b="0" i="0" u="none" strike="noStrike" kern="1200" cap="none" spc="0" normalizeH="0" baseline="0" noProof="0" dirty="0">
                <a:ln>
                  <a:noFill/>
                </a:ln>
                <a:solidFill>
                  <a:srgbClr val="002060"/>
                </a:solidFill>
                <a:effectLst/>
                <a:uLnTx/>
                <a:uFillTx/>
                <a:ea typeface="+mn-ea"/>
                <a:cs typeface="+mn-cs"/>
              </a:rPr>
              <a:t>Überprüfen Sie </a:t>
            </a:r>
            <a:r>
              <a:rPr kumimoji="0" lang="de-DE" altLang="de-DE" sz="1600" b="1" i="0" u="none" strike="noStrike" kern="1200" cap="none" spc="0" normalizeH="0" baseline="0" noProof="0" dirty="0">
                <a:ln>
                  <a:noFill/>
                </a:ln>
                <a:solidFill>
                  <a:srgbClr val="002060"/>
                </a:solidFill>
                <a:effectLst/>
                <a:uLnTx/>
                <a:uFillTx/>
                <a:ea typeface="+mn-ea"/>
                <a:cs typeface="+mn-cs"/>
              </a:rPr>
              <a:t>regelmäßig</a:t>
            </a:r>
            <a:r>
              <a:rPr kumimoji="0" lang="de-DE" altLang="de-DE" sz="1600" b="0" i="0" u="none" strike="noStrike" kern="1200" cap="none" spc="0" normalizeH="0" baseline="0" noProof="0" dirty="0">
                <a:ln>
                  <a:noFill/>
                </a:ln>
                <a:solidFill>
                  <a:srgbClr val="002060"/>
                </a:solidFill>
                <a:effectLst/>
                <a:uLnTx/>
                <a:uFillTx/>
                <a:ea typeface="+mn-ea"/>
                <a:cs typeface="+mn-cs"/>
              </a:rPr>
              <a:t> die Verträge Ihrer Riester-Kunden. Schnell ergeben sich Änderungen im Leben, die ein Nachbessern erfordern.</a:t>
            </a:r>
            <a:r>
              <a:rPr lang="de-DE" altLang="de-DE" sz="1600" b="0" i="0" u="none" strike="noStrike" kern="1200" cap="none" spc="0" normalizeH="0" baseline="0" noProof="0" dirty="0">
                <a:ln>
                  <a:noFill/>
                </a:ln>
                <a:effectLst/>
                <a:uLnTx/>
                <a:uFillTx/>
              </a:rPr>
              <a:t/>
            </a:r>
            <a:br>
              <a:rPr lang="de-DE" altLang="de-DE" sz="1600" b="0" i="0" u="none" strike="noStrike" kern="1200" cap="none" spc="0" normalizeH="0" baseline="0" noProof="0" dirty="0">
                <a:ln>
                  <a:noFill/>
                </a:ln>
                <a:effectLst/>
                <a:uLnTx/>
                <a:uFillTx/>
              </a:rPr>
            </a:br>
            <a:endParaRPr kumimoji="0" lang="de-DE" altLang="de-DE" sz="1600" b="0" i="0" u="none" strike="noStrike" kern="1200" cap="none" spc="0" normalizeH="0" baseline="0" noProof="0">
              <a:ln>
                <a:noFill/>
              </a:ln>
              <a:solidFill>
                <a:srgbClr val="002060"/>
              </a:solidFill>
              <a:effectLst/>
              <a:uLnTx/>
              <a:uFillTx/>
              <a:ea typeface="+mn-ea"/>
              <a:cs typeface="+mn-cs"/>
            </a:endParaRPr>
          </a:p>
          <a:p>
            <a:pPr>
              <a:buClr>
                <a:srgbClr val="96DCFA"/>
              </a:buClr>
              <a:defRPr/>
            </a:pPr>
            <a:r>
              <a:rPr kumimoji="0" lang="de-DE" altLang="de-DE" sz="1600" b="0" i="0" u="none" strike="noStrike" kern="1200" cap="none" spc="0" normalizeH="0" baseline="0" noProof="0" dirty="0">
                <a:ln>
                  <a:noFill/>
                </a:ln>
                <a:solidFill>
                  <a:srgbClr val="002060"/>
                </a:solidFill>
                <a:effectLst/>
                <a:uLnTx/>
                <a:uFillTx/>
                <a:ea typeface="+mn-ea"/>
                <a:cs typeface="+mn-cs"/>
              </a:rPr>
              <a:t>Für die Beantragung</a:t>
            </a:r>
            <a:r>
              <a:rPr lang="de-DE" altLang="de-DE" sz="1600" dirty="0">
                <a:solidFill>
                  <a:srgbClr val="002060"/>
                </a:solidFill>
              </a:rPr>
              <a:t> und Auszahlung</a:t>
            </a:r>
            <a:r>
              <a:rPr kumimoji="0" lang="de-DE" altLang="de-DE" sz="1600" b="0" i="0" u="none" strike="noStrike" kern="1200" cap="none" spc="0" normalizeH="0" baseline="0" noProof="0" dirty="0">
                <a:ln>
                  <a:noFill/>
                </a:ln>
                <a:solidFill>
                  <a:srgbClr val="002060"/>
                </a:solidFill>
                <a:effectLst/>
                <a:uLnTx/>
                <a:uFillTx/>
                <a:ea typeface="+mn-ea"/>
                <a:cs typeface="+mn-cs"/>
              </a:rPr>
              <a:t> der Fördermittel ist </a:t>
            </a:r>
            <a:r>
              <a:rPr lang="de-DE" altLang="de-DE" sz="1600" dirty="0">
                <a:solidFill>
                  <a:srgbClr val="002060"/>
                </a:solidFill>
              </a:rPr>
              <a:t>das Vorliegen</a:t>
            </a:r>
            <a:r>
              <a:rPr kumimoji="0" lang="de-DE" altLang="de-DE" sz="1600" b="0" i="0" u="none" strike="noStrike" kern="1200" cap="none" spc="0" normalizeH="0" baseline="0" noProof="0" dirty="0">
                <a:ln>
                  <a:noFill/>
                </a:ln>
                <a:solidFill>
                  <a:srgbClr val="002060"/>
                </a:solidFill>
                <a:effectLst/>
                <a:uLnTx/>
                <a:uFillTx/>
                <a:ea typeface="+mn-ea"/>
                <a:cs typeface="+mn-cs"/>
              </a:rPr>
              <a:t> der </a:t>
            </a:r>
            <a:r>
              <a:rPr kumimoji="0" lang="de-DE" altLang="de-DE" sz="1600" b="1" i="0" u="none" strike="noStrike" kern="1200" cap="none" spc="0" normalizeH="0" baseline="0" noProof="0" dirty="0">
                <a:ln>
                  <a:noFill/>
                </a:ln>
                <a:solidFill>
                  <a:srgbClr val="002060"/>
                </a:solidFill>
                <a:effectLst/>
                <a:uLnTx/>
                <a:uFillTx/>
                <a:ea typeface="+mn-ea"/>
                <a:cs typeface="+mn-cs"/>
              </a:rPr>
              <a:t>Steuer-ID</a:t>
            </a:r>
            <a:r>
              <a:rPr kumimoji="0" lang="de-DE" altLang="de-DE" sz="1600" b="0" i="0" u="none" strike="noStrike" kern="1200" cap="none" spc="0" normalizeH="0" baseline="0" noProof="0" dirty="0">
                <a:ln>
                  <a:noFill/>
                </a:ln>
                <a:solidFill>
                  <a:srgbClr val="002060"/>
                </a:solidFill>
                <a:effectLst/>
                <a:uLnTx/>
                <a:uFillTx/>
                <a:ea typeface="+mn-ea"/>
                <a:cs typeface="+mn-cs"/>
              </a:rPr>
              <a:t> (bei Verheirateten </a:t>
            </a:r>
            <a:r>
              <a:rPr kumimoji="0" lang="de-DE" altLang="de-DE" sz="1600" b="1" i="0" u="none" strike="noStrike" kern="1200" cap="none" spc="0" normalizeH="0" baseline="0" noProof="0" dirty="0">
                <a:ln>
                  <a:noFill/>
                </a:ln>
                <a:solidFill>
                  <a:srgbClr val="002060"/>
                </a:solidFill>
                <a:effectLst/>
                <a:uLnTx/>
                <a:uFillTx/>
                <a:ea typeface="+mn-ea"/>
                <a:cs typeface="+mn-cs"/>
              </a:rPr>
              <a:t>auch die des Ehepartners und </a:t>
            </a:r>
            <a:r>
              <a:rPr lang="de-DE" altLang="de-DE" sz="1600" b="1" noProof="0" dirty="0">
                <a:solidFill>
                  <a:srgbClr val="002060"/>
                </a:solidFill>
              </a:rPr>
              <a:t>der zulagenberechtigten Kinder) </a:t>
            </a:r>
            <a:r>
              <a:rPr kumimoji="0" lang="de-DE" altLang="de-DE" sz="1600" i="0" u="none" strike="noStrike" kern="1200" cap="none" spc="0" normalizeH="0" baseline="0" noProof="0" dirty="0">
                <a:ln>
                  <a:noFill/>
                </a:ln>
                <a:solidFill>
                  <a:srgbClr val="002060"/>
                </a:solidFill>
                <a:effectLst/>
                <a:uLnTx/>
                <a:uFillTx/>
                <a:ea typeface="+mn-ea"/>
                <a:cs typeface="+mn-cs"/>
              </a:rPr>
              <a:t>erforderlich.</a:t>
            </a:r>
            <a:endParaRPr lang="de-DE" altLang="de-DE" sz="160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endParaRPr kumimoji="0" lang="de-DE" alt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a:ln>
                <a:noFill/>
              </a:ln>
              <a:solidFill>
                <a:srgbClr val="002060"/>
              </a:solidFill>
              <a:effectLst/>
              <a:uLnTx/>
              <a:uFillTx/>
              <a:ea typeface="+mn-ea"/>
              <a:cs typeface="+mn-cs"/>
            </a:endParaRPr>
          </a:p>
        </p:txBody>
      </p:sp>
      <p:grpSp>
        <p:nvGrpSpPr>
          <p:cNvPr id="15" name="Gruppieren 14"/>
          <p:cNvGrpSpPr/>
          <p:nvPr/>
        </p:nvGrpSpPr>
        <p:grpSpPr>
          <a:xfrm>
            <a:off x="504824" y="4611392"/>
            <a:ext cx="6417344" cy="979744"/>
            <a:chOff x="504824" y="4611392"/>
            <a:chExt cx="6733464" cy="979744"/>
          </a:xfrm>
        </p:grpSpPr>
        <p:sp>
          <p:nvSpPr>
            <p:cNvPr id="16" name="Rechteck 15">
              <a:hlinkClick r:id="rId3"/>
              <a:extLst>
                <a:ext uri="{FF2B5EF4-FFF2-40B4-BE49-F238E27FC236}">
                  <a16:creationId xmlns:a16="http://schemas.microsoft.com/office/drawing/2014/main" id="{373CECB8-A722-2D4C-BEA8-F9CB440202B6}"/>
                </a:ext>
              </a:extLst>
            </p:cNvPr>
            <p:cNvSpPr/>
            <p:nvPr/>
          </p:nvSpPr>
          <p:spPr>
            <a:xfrm>
              <a:off x="506918" y="4611392"/>
              <a:ext cx="6731370" cy="979744"/>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de-DE" sz="1600">
                  <a:solidFill>
                    <a:srgbClr val="006192"/>
                  </a:solidFill>
                </a:rPr>
                <a:t>Wir liefern Ihnen konkrete Handlungsvorschläge, wie Sie die Zufriedenheit Ihrer Riester-Kunden durch Beratungsqualität </a:t>
              </a:r>
              <a:br>
                <a:rPr lang="de-DE" sz="1600">
                  <a:solidFill>
                    <a:srgbClr val="006192"/>
                  </a:solidFill>
                </a:rPr>
              </a:br>
              <a:r>
                <a:rPr lang="de-DE" sz="1600">
                  <a:solidFill>
                    <a:srgbClr val="006192"/>
                  </a:solidFill>
                </a:rPr>
                <a:t>weiter stärken. </a:t>
              </a:r>
            </a:p>
          </p:txBody>
        </p:sp>
        <p:sp>
          <p:nvSpPr>
            <p:cNvPr id="17" name="Richtungspfeil 16"/>
            <p:cNvSpPr/>
            <p:nvPr/>
          </p:nvSpPr>
          <p:spPr>
            <a:xfrm>
              <a:off x="504824" y="4611392"/>
              <a:ext cx="364545" cy="979744"/>
            </a:xfrm>
            <a:prstGeom prst="homePlate">
              <a:avLst/>
            </a:prstGeom>
            <a:solidFill>
              <a:schemeClr val="accent4">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600"/>
            </a:p>
          </p:txBody>
        </p:sp>
      </p:grpSp>
    </p:spTree>
    <p:extLst>
      <p:ext uri="{BB962C8B-B14F-4D97-AF65-F5344CB8AC3E}">
        <p14:creationId xmlns:p14="http://schemas.microsoft.com/office/powerpoint/2010/main" val="401161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299" y="456787"/>
            <a:ext cx="3548252" cy="376642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7</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a:solidFill>
                  <a:srgbClr val="003781"/>
                </a:solidFill>
                <a:latin typeface="Allianz Neo PPT"/>
              </a:rPr>
              <a:t>So </a:t>
            </a:r>
            <a:r>
              <a:rPr lang="en-US" sz="4700" err="1">
                <a:solidFill>
                  <a:srgbClr val="003781"/>
                </a:solidFill>
                <a:latin typeface="Allianz Neo PPT"/>
              </a:rPr>
              <a:t>einfach</a:t>
            </a:r>
            <a:r>
              <a:rPr lang="en-US" sz="4700">
                <a:solidFill>
                  <a:srgbClr val="003781"/>
                </a:solidFill>
                <a:latin typeface="Allianz Neo PPT"/>
              </a:rPr>
              <a:t> </a:t>
            </a:r>
            <a:r>
              <a:rPr lang="en-US" sz="4700" err="1">
                <a:solidFill>
                  <a:srgbClr val="003781"/>
                </a:solidFill>
                <a:latin typeface="Allianz Neo PPT"/>
              </a:rPr>
              <a:t>ist</a:t>
            </a:r>
            <a:r>
              <a:rPr lang="en-US" sz="4700">
                <a:solidFill>
                  <a:srgbClr val="003781"/>
                </a:solidFill>
                <a:latin typeface="Allianz Neo PPT"/>
              </a:rPr>
              <a:t> die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noProof="0" err="1">
                <a:solidFill>
                  <a:srgbClr val="00B0F0"/>
                </a:solidFill>
                <a:latin typeface="Allianz Neo PPT"/>
              </a:rPr>
              <a:t>Bearbeitung</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sp>
        <p:nvSpPr>
          <p:cNvPr id="13" name="Inhaltsplatzhalter 8"/>
          <p:cNvSpPr txBox="1">
            <a:spLocks/>
          </p:cNvSpPr>
          <p:nvPr/>
        </p:nvSpPr>
        <p:spPr>
          <a:xfrm>
            <a:off x="504825" y="1975266"/>
            <a:ext cx="6513596" cy="2380164"/>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lvl="0"/>
            <a:r>
              <a:rPr lang="de-DE" altLang="de-DE" sz="1600" dirty="0">
                <a:solidFill>
                  <a:srgbClr val="002060"/>
                </a:solidFill>
              </a:rPr>
              <a:t>In ACA </a:t>
            </a:r>
            <a:r>
              <a:rPr lang="de-DE" altLang="de-DE" sz="1600" dirty="0" smtClean="0">
                <a:solidFill>
                  <a:srgbClr val="002060"/>
                </a:solidFill>
              </a:rPr>
              <a:t>finden </a:t>
            </a:r>
            <a:r>
              <a:rPr lang="de-DE" altLang="de-DE" sz="1600" dirty="0">
                <a:solidFill>
                  <a:srgbClr val="002060"/>
                </a:solidFill>
              </a:rPr>
              <a:t>Sie Ihre Kunden</a:t>
            </a:r>
            <a:r>
              <a:rPr lang="de-DE" altLang="de-DE" sz="1600" baseline="30000" dirty="0">
                <a:solidFill>
                  <a:srgbClr val="002060"/>
                </a:solidFill>
              </a:rPr>
              <a:t>1</a:t>
            </a:r>
            <a:r>
              <a:rPr lang="de-DE" altLang="de-DE" sz="1600" dirty="0">
                <a:solidFill>
                  <a:srgbClr val="002060"/>
                </a:solidFill>
              </a:rPr>
              <a:t> mit einer </a:t>
            </a:r>
            <a:r>
              <a:rPr lang="de-DE" altLang="de-DE" sz="1600" dirty="0" err="1">
                <a:solidFill>
                  <a:srgbClr val="002060"/>
                </a:solidFill>
              </a:rPr>
              <a:t>RiesterRente</a:t>
            </a:r>
            <a:r>
              <a:rPr lang="de-DE" altLang="de-DE" sz="1600" dirty="0">
                <a:solidFill>
                  <a:srgbClr val="002060"/>
                </a:solidFill>
              </a:rPr>
              <a:t>.</a:t>
            </a:r>
          </a:p>
          <a:p>
            <a:pPr lvl="0"/>
            <a:r>
              <a:rPr lang="de-DE" altLang="de-DE" sz="1600" dirty="0"/>
              <a:t/>
            </a:r>
            <a:br>
              <a:rPr lang="de-DE" altLang="de-DE" sz="1600" dirty="0"/>
            </a:br>
            <a:r>
              <a:rPr lang="de-DE" altLang="de-DE" sz="1600" dirty="0">
                <a:solidFill>
                  <a:srgbClr val="002060"/>
                </a:solidFill>
              </a:rPr>
              <a:t>Für jeden Kunden ist im ACA hinterlegt, wo Optimierungschancen bestehen, bzw. welche Themen Anknüpfungspunkte für eine Beratung bieten. Hierfür haben wir verschiedene Handlungsoptionen definiert, die im Folgenden erläutert werden.</a:t>
            </a:r>
            <a:r>
              <a:rPr lang="de-DE" altLang="de-DE" sz="1600" dirty="0"/>
              <a:t/>
            </a:r>
            <a:br>
              <a:rPr lang="de-DE" altLang="de-DE" sz="1600" dirty="0"/>
            </a:br>
            <a:endParaRPr lang="de-DE" altLang="de-DE" sz="1600" dirty="0">
              <a:solidFill>
                <a:srgbClr val="002060"/>
              </a:solidFill>
            </a:endParaRPr>
          </a:p>
          <a:p>
            <a:pPr lvl="0"/>
            <a:r>
              <a:rPr lang="de-DE" altLang="de-DE" sz="1600" dirty="0">
                <a:solidFill>
                  <a:srgbClr val="002060"/>
                </a:solidFill>
              </a:rPr>
              <a:t>Bitte beachten Sie, dass bei der Ermittlung der Zulage das Vorjahr (</a:t>
            </a:r>
            <a:r>
              <a:rPr lang="de-DE" altLang="de-DE" sz="1600" dirty="0" smtClean="0">
                <a:solidFill>
                  <a:srgbClr val="002060"/>
                </a:solidFill>
              </a:rPr>
              <a:t>2022) </a:t>
            </a:r>
            <a:r>
              <a:rPr lang="de-DE" altLang="de-DE" sz="1600" dirty="0">
                <a:solidFill>
                  <a:srgbClr val="002060"/>
                </a:solidFill>
              </a:rPr>
              <a:t>herangezogen wird.</a:t>
            </a:r>
          </a:p>
          <a:p>
            <a:pPr marL="0" marR="0" lvl="0" indent="0" algn="l" defTabSz="1219170" rtl="0" eaLnBrk="1" fontAlgn="auto" latinLnBrk="0" hangingPunct="1">
              <a:lnSpc>
                <a:spcPct val="100000"/>
              </a:lnSpc>
              <a:spcBef>
                <a:spcPts val="200"/>
              </a:spcBef>
              <a:spcAft>
                <a:spcPts val="200"/>
              </a:spcAft>
              <a:buClr>
                <a:srgbClr val="96DCFA"/>
              </a:buClr>
              <a:buSzTx/>
              <a:buFont typeface="Arial" panose="020B0604020202020204" pitchFamily="34" charset="0"/>
              <a:buNone/>
              <a:tabLst/>
              <a:defRPr/>
            </a:pPr>
            <a:endParaRPr kumimoji="0" lang="de-DE" alt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2060"/>
              </a:solidFill>
              <a:effectLst/>
              <a:uLnTx/>
              <a:uFillTx/>
            </a:endParaRPr>
          </a:p>
        </p:txBody>
      </p:sp>
      <p:grpSp>
        <p:nvGrpSpPr>
          <p:cNvPr id="15" name="Gruppieren 14"/>
          <p:cNvGrpSpPr/>
          <p:nvPr/>
        </p:nvGrpSpPr>
        <p:grpSpPr>
          <a:xfrm>
            <a:off x="504824" y="4645977"/>
            <a:ext cx="6417344" cy="979744"/>
            <a:chOff x="504824" y="4611392"/>
            <a:chExt cx="6733464" cy="979744"/>
          </a:xfrm>
        </p:grpSpPr>
        <p:sp>
          <p:nvSpPr>
            <p:cNvPr id="16" name="Rechteck 15">
              <a:hlinkClick r:id="rId3"/>
              <a:extLst>
                <a:ext uri="{FF2B5EF4-FFF2-40B4-BE49-F238E27FC236}">
                  <a16:creationId xmlns:a16="http://schemas.microsoft.com/office/drawing/2014/main" id="{373CECB8-A722-2D4C-BEA8-F9CB440202B6}"/>
                </a:ext>
              </a:extLst>
            </p:cNvPr>
            <p:cNvSpPr/>
            <p:nvPr/>
          </p:nvSpPr>
          <p:spPr>
            <a:xfrm>
              <a:off x="506918" y="4611392"/>
              <a:ext cx="6731370" cy="979744"/>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de-DE" sz="1600" dirty="0">
                  <a:solidFill>
                    <a:srgbClr val="006192"/>
                  </a:solidFill>
                </a:rPr>
                <a:t>In der Excelliste erhalten Sie alle wichtigen </a:t>
              </a:r>
              <a:br>
                <a:rPr lang="de-DE" sz="1600" dirty="0">
                  <a:solidFill>
                    <a:srgbClr val="006192"/>
                  </a:solidFill>
                </a:rPr>
              </a:br>
              <a:r>
                <a:rPr lang="de-DE" sz="1600" dirty="0">
                  <a:solidFill>
                    <a:srgbClr val="006192"/>
                  </a:solidFill>
                </a:rPr>
                <a:t>Informationen und wissen genau, was im Einzelfall zu tun ist.</a:t>
              </a:r>
            </a:p>
          </p:txBody>
        </p:sp>
        <p:sp>
          <p:nvSpPr>
            <p:cNvPr id="17" name="Richtungspfeil 16"/>
            <p:cNvSpPr/>
            <p:nvPr/>
          </p:nvSpPr>
          <p:spPr>
            <a:xfrm>
              <a:off x="504824" y="4611392"/>
              <a:ext cx="364545" cy="979744"/>
            </a:xfrm>
            <a:prstGeom prst="homePlate">
              <a:avLst/>
            </a:prstGeom>
            <a:solidFill>
              <a:schemeClr val="accent4">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600"/>
            </a:p>
          </p:txBody>
        </p:sp>
      </p:grpSp>
      <p:sp>
        <p:nvSpPr>
          <p:cNvPr id="10" name="Inhaltsplatzhalter 8">
            <a:extLst>
              <a:ext uri="{FF2B5EF4-FFF2-40B4-BE49-F238E27FC236}">
                <a16:creationId xmlns:a16="http://schemas.microsoft.com/office/drawing/2014/main" id="{0E74011D-E69C-EBAC-79F9-BCDEBDA8A488}"/>
              </a:ext>
            </a:extLst>
          </p:cNvPr>
          <p:cNvSpPr txBox="1">
            <a:spLocks/>
          </p:cNvSpPr>
          <p:nvPr/>
        </p:nvSpPr>
        <p:spPr>
          <a:xfrm>
            <a:off x="504870" y="5870062"/>
            <a:ext cx="6513596" cy="342261"/>
          </a:xfrm>
          <a:prstGeom prst="rect">
            <a:avLst/>
          </a:prstGeom>
        </p:spPr>
        <p:txBody>
          <a:bodyPr vert="horz" lIns="0" tIns="0" rIns="0" bIns="0" rtlCol="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altLang="de-DE" sz="1200" baseline="30000" dirty="0">
                <a:solidFill>
                  <a:srgbClr val="002060"/>
                </a:solidFill>
              </a:rPr>
              <a:t>1</a:t>
            </a:r>
            <a:r>
              <a:rPr lang="de-DE" altLang="de-DE" sz="1200" dirty="0">
                <a:solidFill>
                  <a:srgbClr val="002060"/>
                </a:solidFill>
              </a:rPr>
              <a:t> </a:t>
            </a:r>
            <a:r>
              <a:rPr lang="de-DE" altLang="de-DE" sz="1200" dirty="0" smtClean="0">
                <a:solidFill>
                  <a:srgbClr val="002060"/>
                </a:solidFill>
              </a:rPr>
              <a:t>Verträge, deren VSNR mit AL- beginnt </a:t>
            </a:r>
            <a:r>
              <a:rPr lang="de-DE" altLang="de-DE" sz="1200" dirty="0">
                <a:solidFill>
                  <a:srgbClr val="002060"/>
                </a:solidFill>
              </a:rPr>
              <a:t>sind in der Aktion nicht enthalten</a:t>
            </a:r>
            <a:endParaRPr lang="de-DE" altLang="de-DE" sz="12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53358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519" y="446011"/>
            <a:ext cx="3044968" cy="3777201"/>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8</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117424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3781"/>
                </a:solidFill>
                <a:latin typeface="Allianz Neo PPT"/>
              </a:rPr>
              <a:t>Kunden-Sicherheit</a:t>
            </a:r>
            <a:r>
              <a:rPr lang="en-US" sz="4700">
                <a:solidFill>
                  <a:srgbClr val="003781"/>
                </a:solidFill>
                <a:latin typeface="Allianz Neo PPT"/>
              </a:rPr>
              <a:t> </a:t>
            </a:r>
            <a:r>
              <a:rPr lang="en-US" sz="4700" err="1">
                <a:solidFill>
                  <a:srgbClr val="003781"/>
                </a:solidFill>
                <a:latin typeface="Allianz Neo PPT"/>
              </a:rPr>
              <a:t>ist</a:t>
            </a:r>
            <a:r>
              <a:rPr lang="en-US" sz="4700">
                <a:solidFill>
                  <a:srgbClr val="003781"/>
                </a:solidFill>
                <a:latin typeface="Allianz Neo PPT"/>
              </a:rPr>
              <a:t>   </a:t>
            </a:r>
            <a:r>
              <a:rPr kumimoji="0" lang="en-US" sz="4700" b="0" i="0" u="none" strike="noStrike" kern="1200" cap="none" spc="0" normalizeH="0" baseline="0" noProof="0">
                <a:ln>
                  <a:noFill/>
                </a:ln>
                <a:solidFill>
                  <a:srgbClr val="003781"/>
                </a:solidFill>
                <a:effectLst/>
                <a:uLnTx/>
                <a:uFillTx/>
                <a:latin typeface="Allianz Neo PPT"/>
                <a:ea typeface="+mn-ea"/>
                <a:cs typeface="+mn-cs"/>
              </a:rPr>
              <a:t> </a:t>
            </a:r>
          </a:p>
          <a:p>
            <a:pPr marL="0" marR="0" lvl="0" indent="0" algn="l" defTabSz="914400" rtl="0" eaLnBrk="1" fontAlgn="auto" latinLnBrk="0" hangingPunct="1">
              <a:lnSpc>
                <a:spcPct val="80000"/>
              </a:lnSpc>
              <a:spcBef>
                <a:spcPts val="0"/>
              </a:spcBef>
              <a:spcAft>
                <a:spcPts val="0"/>
              </a:spcAft>
              <a:buClrTx/>
              <a:buSzTx/>
              <a:buFont typeface="+mj-lt"/>
              <a:buNone/>
              <a:tabLst/>
              <a:defRPr/>
            </a:pPr>
            <a:r>
              <a:rPr lang="en-US" sz="4700" err="1">
                <a:solidFill>
                  <a:srgbClr val="00B0F0"/>
                </a:solidFill>
                <a:latin typeface="Allianz Neo PPT"/>
              </a:rPr>
              <a:t>Ihr</a:t>
            </a:r>
            <a:r>
              <a:rPr lang="en-US" sz="4700">
                <a:solidFill>
                  <a:srgbClr val="00B0F0"/>
                </a:solidFill>
                <a:latin typeface="Allianz Neo PPT"/>
              </a:rPr>
              <a:t> </a:t>
            </a:r>
            <a:r>
              <a:rPr lang="en-US" sz="4700" err="1">
                <a:solidFill>
                  <a:srgbClr val="00B0F0"/>
                </a:solidFill>
                <a:latin typeface="Allianz Neo PPT"/>
              </a:rPr>
              <a:t>Verdienst-Potenzial</a:t>
            </a:r>
            <a:endParaRPr kumimoji="0" lang="en-US" sz="4700" b="0" i="0" u="none" strike="noStrike" kern="1200" cap="none" spc="0" normalizeH="0" baseline="0" noProof="0">
              <a:ln>
                <a:noFill/>
              </a:ln>
              <a:solidFill>
                <a:srgbClr val="00B0F0"/>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sz="1500" b="0" i="0" u="none" strike="noStrike" kern="1200" cap="none" spc="0" normalizeH="0" baseline="0" noProof="0">
              <a:ln>
                <a:noFill/>
              </a:ln>
              <a:solidFill>
                <a:srgbClr val="003781"/>
              </a:solidFill>
              <a:effectLst/>
              <a:uLnTx/>
              <a:uFillTx/>
              <a:latin typeface="Allianz Neo PPT"/>
              <a:ea typeface="+mn-ea"/>
              <a:cs typeface="+mn-cs"/>
            </a:endParaRPr>
          </a:p>
        </p:txBody>
      </p:sp>
      <p:graphicFrame>
        <p:nvGraphicFramePr>
          <p:cNvPr id="12" name="Group 92"/>
          <p:cNvGraphicFramePr>
            <a:graphicFrameLocks/>
          </p:cNvGraphicFramePr>
          <p:nvPr>
            <p:extLst>
              <p:ext uri="{D42A27DB-BD31-4B8C-83A1-F6EECF244321}">
                <p14:modId xmlns:p14="http://schemas.microsoft.com/office/powerpoint/2010/main" val="598666590"/>
              </p:ext>
            </p:extLst>
          </p:nvPr>
        </p:nvGraphicFramePr>
        <p:xfrm>
          <a:off x="479076" y="1773991"/>
          <a:ext cx="7255574" cy="3451933"/>
        </p:xfrm>
        <a:graphic>
          <a:graphicData uri="http://schemas.openxmlformats.org/drawingml/2006/table">
            <a:tbl>
              <a:tblPr firstRow="1">
                <a:tableStyleId>{F5AB1C69-6EDB-4FF4-983F-18BD219EF322}</a:tableStyleId>
              </a:tblPr>
              <a:tblGrid>
                <a:gridCol w="900562">
                  <a:extLst>
                    <a:ext uri="{9D8B030D-6E8A-4147-A177-3AD203B41FA5}">
                      <a16:colId xmlns:a16="http://schemas.microsoft.com/office/drawing/2014/main" val="20000"/>
                    </a:ext>
                  </a:extLst>
                </a:gridCol>
                <a:gridCol w="6355012">
                  <a:extLst>
                    <a:ext uri="{9D8B030D-6E8A-4147-A177-3AD203B41FA5}">
                      <a16:colId xmlns:a16="http://schemas.microsoft.com/office/drawing/2014/main" val="20001"/>
                    </a:ext>
                  </a:extLst>
                </a:gridCol>
              </a:tblGrid>
              <a:tr h="546163">
                <a:tc gridSpan="2">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a:ln>
                            <a:noFill/>
                          </a:ln>
                          <a:effectLst/>
                          <a:latin typeface="+mn-lt"/>
                        </a:rPr>
                        <a:t>    </a:t>
                      </a:r>
                      <a:r>
                        <a:rPr kumimoji="0" lang="de-DE" altLang="de-DE" sz="1600" u="none" strike="noStrike" cap="none" normalizeH="0" baseline="0">
                          <a:ln>
                            <a:noFill/>
                          </a:ln>
                          <a:solidFill>
                            <a:schemeClr val="tx1"/>
                          </a:solidFill>
                          <a:effectLst/>
                          <a:latin typeface="+mn-lt"/>
                        </a:rPr>
                        <a:t>Vorteile für Sie und Ihre Kunden </a:t>
                      </a:r>
                      <a:endParaRPr kumimoji="0" lang="de-DE" altLang="de-DE" sz="1600" b="0" i="0" u="none" strike="noStrike" cap="none" normalizeH="0" baseline="0">
                        <a:ln>
                          <a:noFill/>
                        </a:ln>
                        <a:solidFill>
                          <a:schemeClr val="tx1"/>
                        </a:solidFill>
                        <a:effectLst/>
                        <a:latin typeface="+mn-lt"/>
                      </a:endParaRPr>
                    </a:p>
                  </a:txBody>
                  <a:tcPr marL="73940" marR="73940" anchor="ctr" horzOverflow="overflow"/>
                </a:tc>
                <a:tc hMerge="1">
                  <a:txBody>
                    <a:bodyPr/>
                    <a:lstStyle/>
                    <a:p>
                      <a:endParaRPr lang="de-DE"/>
                    </a:p>
                  </a:txBody>
                  <a:tcPr/>
                </a:tc>
                <a:extLst>
                  <a:ext uri="{0D108BD9-81ED-4DB2-BD59-A6C34878D82A}">
                    <a16:rowId xmlns:a16="http://schemas.microsoft.com/office/drawing/2014/main" val="10000"/>
                  </a:ext>
                </a:extLst>
              </a:tr>
              <a:tr h="695255">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Arial" charset="0"/>
                        <a:buNone/>
                        <a:tabLst/>
                      </a:pPr>
                      <a:r>
                        <a:rPr kumimoji="0" lang="de-DE" altLang="de-DE" sz="1600" u="none" strike="noStrike" cap="none" normalizeH="0" baseline="0">
                          <a:ln>
                            <a:noFill/>
                          </a:ln>
                          <a:effectLst/>
                          <a:latin typeface="+mn-lt"/>
                        </a:rPr>
                        <a:t>Sie bauen die Altersvorsorge Ihrer Kunden weiter aus.</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1"/>
                  </a:ext>
                </a:extLst>
              </a:tr>
              <a:tr h="818484">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a:ln>
                            <a:noFill/>
                          </a:ln>
                          <a:effectLst/>
                          <a:latin typeface="+mn-lt"/>
                        </a:rPr>
                        <a:t>Ihr Kunde kann sicher sein, dass seine Vorsorge auf dem neuesten Stand ist und er keinen Cent staatliche Förderung verschenkt.</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2"/>
                  </a:ext>
                </a:extLst>
              </a:tr>
              <a:tr h="695255">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Arial" charset="0"/>
                        <a:buNone/>
                        <a:tabLst/>
                      </a:pPr>
                      <a:r>
                        <a:rPr kumimoji="0" lang="de-DE" altLang="de-DE" sz="1600" u="none" strike="noStrike" cap="none" normalizeH="0" baseline="0">
                          <a:ln>
                            <a:noFill/>
                          </a:ln>
                          <a:effectLst/>
                          <a:latin typeface="+mn-lt"/>
                        </a:rPr>
                        <a:t>Sie gewährleisten mit wenig Aufwand eine bedarfsgerechte Beratung.</a:t>
                      </a:r>
                      <a:endParaRPr kumimoji="0" lang="de-DE" altLang="de-DE" sz="1600" b="0" i="0" u="none" strike="noStrike" cap="none" normalizeH="0" baseline="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3"/>
                  </a:ext>
                </a:extLst>
              </a:tr>
              <a:tr h="696776">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en-US" altLang="de-DE" sz="1600" u="none" strike="noStrike" cap="none" normalizeH="0" baseline="0">
                          <a:ln>
                            <a:noFill/>
                          </a:ln>
                          <a:effectLst/>
                          <a:latin typeface="+mn-lt"/>
                          <a:sym typeface="Wingdings" pitchFamily="2" charset="2"/>
                        </a:rPr>
                        <a:t></a:t>
                      </a:r>
                      <a:endParaRPr kumimoji="0" lang="en-US" altLang="de-DE" sz="1600" b="0" i="0" u="none" strike="noStrike" cap="none" normalizeH="0" baseline="0">
                        <a:ln>
                          <a:noFill/>
                        </a:ln>
                        <a:solidFill>
                          <a:srgbClr val="00B0F0"/>
                        </a:solidFill>
                        <a:effectLst/>
                        <a:latin typeface="+mn-lt"/>
                        <a:cs typeface="Arial" charset="0"/>
                        <a:sym typeface="Wingdings" pitchFamily="2" charset="2"/>
                      </a:endParaRPr>
                    </a:p>
                  </a:txBody>
                  <a:tcPr marL="73940" marR="73940" anchor="ctr" horzOverflow="overflow"/>
                </a:tc>
                <a:tc>
                  <a:txBody>
                    <a:bodyPr/>
                    <a:lstStyle>
                      <a:lvl1pPr algn="l" eaLnBrk="0" hangingPunct="0">
                        <a:defRPr>
                          <a:solidFill>
                            <a:schemeClr val="accent1"/>
                          </a:solidFill>
                          <a:latin typeface="Arial" charset="0"/>
                        </a:defRPr>
                      </a:lvl1pPr>
                      <a:lvl2pPr marL="1588" algn="l" eaLnBrk="0" hangingPunct="0">
                        <a:defRPr sz="1600">
                          <a:solidFill>
                            <a:schemeClr val="tx1"/>
                          </a:solidFill>
                          <a:latin typeface="Arial" charset="0"/>
                        </a:defRPr>
                      </a:lvl2pPr>
                      <a:lvl3pPr marL="3175" algn="l" eaLnBrk="0" hangingPunct="0">
                        <a:defRPr sz="1600">
                          <a:solidFill>
                            <a:schemeClr val="tx1"/>
                          </a:solidFill>
                          <a:latin typeface="Arial" charset="0"/>
                        </a:defRPr>
                      </a:lvl3pPr>
                      <a:lvl4pPr marL="287338" indent="14288" algn="l" eaLnBrk="0" hangingPunct="0">
                        <a:buClr>
                          <a:schemeClr val="tx1"/>
                        </a:buClr>
                        <a:defRPr sz="1600">
                          <a:solidFill>
                            <a:schemeClr val="tx1"/>
                          </a:solidFill>
                          <a:latin typeface="Arial" charset="0"/>
                        </a:defRPr>
                      </a:lvl4pPr>
                      <a:lvl5pPr marL="544513" indent="260350" algn="l" eaLnBrk="0" hangingPunct="0">
                        <a:buClr>
                          <a:schemeClr val="tx1"/>
                        </a:buClr>
                        <a:defRPr sz="1600">
                          <a:solidFill>
                            <a:schemeClr val="tx1"/>
                          </a:solidFill>
                          <a:latin typeface="Arial" charset="0"/>
                        </a:defRPr>
                      </a:lvl5pPr>
                      <a:lvl6pPr marL="1001713" indent="260350" eaLnBrk="0" fontAlgn="base" hangingPunct="0">
                        <a:spcBef>
                          <a:spcPct val="0"/>
                        </a:spcBef>
                        <a:spcAft>
                          <a:spcPct val="30000"/>
                        </a:spcAft>
                        <a:buClr>
                          <a:schemeClr val="tx1"/>
                        </a:buClr>
                        <a:defRPr sz="1600">
                          <a:solidFill>
                            <a:schemeClr val="tx1"/>
                          </a:solidFill>
                          <a:latin typeface="Arial" charset="0"/>
                        </a:defRPr>
                      </a:lvl6pPr>
                      <a:lvl7pPr marL="1458913" indent="260350" eaLnBrk="0" fontAlgn="base" hangingPunct="0">
                        <a:spcBef>
                          <a:spcPct val="0"/>
                        </a:spcBef>
                        <a:spcAft>
                          <a:spcPct val="30000"/>
                        </a:spcAft>
                        <a:buClr>
                          <a:schemeClr val="tx1"/>
                        </a:buClr>
                        <a:defRPr sz="1600">
                          <a:solidFill>
                            <a:schemeClr val="tx1"/>
                          </a:solidFill>
                          <a:latin typeface="Arial" charset="0"/>
                        </a:defRPr>
                      </a:lvl7pPr>
                      <a:lvl8pPr marL="1916113" indent="260350" eaLnBrk="0" fontAlgn="base" hangingPunct="0">
                        <a:spcBef>
                          <a:spcPct val="0"/>
                        </a:spcBef>
                        <a:spcAft>
                          <a:spcPct val="30000"/>
                        </a:spcAft>
                        <a:buClr>
                          <a:schemeClr val="tx1"/>
                        </a:buClr>
                        <a:defRPr sz="1600">
                          <a:solidFill>
                            <a:schemeClr val="tx1"/>
                          </a:solidFill>
                          <a:latin typeface="Arial" charset="0"/>
                        </a:defRPr>
                      </a:lvl8pPr>
                      <a:lvl9pPr marL="2373313" indent="260350" eaLnBrk="0" fontAlgn="base" hangingPunct="0">
                        <a:spcBef>
                          <a:spcPct val="0"/>
                        </a:spcBef>
                        <a:spcAft>
                          <a:spcPct val="30000"/>
                        </a:spcAft>
                        <a:buClr>
                          <a:schemeClr val="tx1"/>
                        </a:buClr>
                        <a:defRPr sz="16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de-DE" altLang="de-DE" sz="1600" u="none" strike="noStrike" cap="none" normalizeH="0" baseline="0" dirty="0">
                          <a:ln>
                            <a:noFill/>
                          </a:ln>
                          <a:effectLst/>
                          <a:latin typeface="+mn-lt"/>
                        </a:rPr>
                        <a:t>Sie steigern Kundenzufriedenheit und -treue.</a:t>
                      </a:r>
                      <a:endParaRPr kumimoji="0" lang="de-DE" altLang="de-DE" sz="1600" b="0" i="0" u="none" strike="noStrike" cap="none" normalizeH="0" baseline="0" dirty="0">
                        <a:ln>
                          <a:noFill/>
                        </a:ln>
                        <a:solidFill>
                          <a:srgbClr val="00B0F0"/>
                        </a:solidFill>
                        <a:effectLst/>
                        <a:latin typeface="+mn-lt"/>
                      </a:endParaRPr>
                    </a:p>
                  </a:txBody>
                  <a:tcPr marL="73940" marR="7394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108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a:t>
            </a: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2023</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9</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a:solidFill>
                  <a:srgbClr val="003781"/>
                </a:solidFill>
                <a:latin typeface="Allianz Neo PPT"/>
              </a:rPr>
              <a:t>Die 6 Handlungsoptionen (HO)</a:t>
            </a:r>
            <a:endParaRPr kumimoji="0" lang="de-DE" sz="4700" b="0" i="0" u="none" strike="noStrike" kern="1200" cap="none" spc="0" normalizeH="0" baseline="0" noProof="0">
              <a:ln>
                <a:noFill/>
              </a:ln>
              <a:solidFill>
                <a:srgbClr val="00B0F0"/>
              </a:solidFill>
              <a:effectLst/>
              <a:uLnTx/>
              <a:uFillTx/>
              <a:latin typeface="Allianz Neo PPT"/>
              <a:ea typeface="+mj-ea"/>
              <a:cs typeface="+mj-cs"/>
            </a:endParaRPr>
          </a:p>
        </p:txBody>
      </p:sp>
      <p:grpSp>
        <p:nvGrpSpPr>
          <p:cNvPr id="6" name="Gruppieren 5"/>
          <p:cNvGrpSpPr>
            <a:grpSpLocks noChangeAspect="1"/>
          </p:cNvGrpSpPr>
          <p:nvPr/>
        </p:nvGrpSpPr>
        <p:grpSpPr>
          <a:xfrm>
            <a:off x="1424364" y="1343495"/>
            <a:ext cx="7693773" cy="4634625"/>
            <a:chOff x="465138" y="1325563"/>
            <a:chExt cx="8255000" cy="4972698"/>
          </a:xfrm>
        </p:grpSpPr>
        <p:sp>
          <p:nvSpPr>
            <p:cNvPr id="8" name="Rectangle 28"/>
            <p:cNvSpPr>
              <a:spLocks noChangeArrowheads="1"/>
            </p:cNvSpPr>
            <p:nvPr/>
          </p:nvSpPr>
          <p:spPr bwMode="gray">
            <a:xfrm>
              <a:off x="481013" y="1325563"/>
              <a:ext cx="8239125" cy="4927600"/>
            </a:xfrm>
            <a:prstGeom prst="rect">
              <a:avLst/>
            </a:prstGeom>
            <a:solidFill>
              <a:srgbClr val="FFFFFF">
                <a:lumMod val="95000"/>
              </a:srgbClr>
            </a:solidFill>
            <a:ln w="6350">
              <a:solidFill>
                <a:srgbClr val="D2D2D2"/>
              </a:solidFill>
              <a:miter lim="800000"/>
              <a:headEnd/>
              <a:tailEnd/>
            </a:ln>
            <a:effectLst/>
          </p:spPr>
          <p:txBody>
            <a:bodyPr wrap="none" lIns="90000" tIns="46800" rIns="90000" bIns="468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30000"/>
                </a:spcAft>
                <a:buClr>
                  <a:srgbClr val="113388"/>
                </a:buClr>
                <a:buSzTx/>
                <a:buFontTx/>
                <a:buNone/>
                <a:tabLst/>
                <a:defRPr/>
              </a:pPr>
              <a:r>
                <a:rPr kumimoji="0" lang="de-DE" altLang="de-DE" sz="1200" b="1" i="0" u="none" strike="noStrike" kern="0" cap="none" spc="0" normalizeH="0" baseline="30000" noProof="0">
                  <a:ln>
                    <a:noFill/>
                  </a:ln>
                  <a:solidFill>
                    <a:srgbClr val="000000"/>
                  </a:solidFill>
                  <a:effectLst/>
                  <a:uLnTx/>
                  <a:uFillTx/>
                  <a:latin typeface="+mn-lt"/>
                  <a:cs typeface="Arial" charset="0"/>
                </a:rPr>
                <a:t>1</a:t>
              </a:r>
              <a:endParaRPr kumimoji="0" lang="de-DE" altLang="de-DE" sz="1200" b="0" i="0" u="none" strike="noStrike" kern="0" cap="none" spc="0" normalizeH="0" baseline="0" noProof="0">
                <a:ln>
                  <a:noFill/>
                </a:ln>
                <a:solidFill>
                  <a:srgbClr val="000000"/>
                </a:solidFill>
                <a:effectLst/>
                <a:uLnTx/>
                <a:uFillTx/>
                <a:latin typeface="+mn-lt"/>
                <a:cs typeface="Arial" charset="0"/>
              </a:endParaRPr>
            </a:p>
          </p:txBody>
        </p:sp>
        <p:sp>
          <p:nvSpPr>
            <p:cNvPr id="9" name="Text Box 46"/>
            <p:cNvSpPr txBox="1">
              <a:spLocks noChangeArrowheads="1"/>
            </p:cNvSpPr>
            <p:nvPr/>
          </p:nvSpPr>
          <p:spPr bwMode="gray">
            <a:xfrm>
              <a:off x="5780088" y="1479550"/>
              <a:ext cx="2882900" cy="6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4:</a:t>
              </a:r>
              <a:r>
                <a:rPr kumimoji="0" lang="de-DE" altLang="de-DE" sz="1600" b="1" i="0" u="none" strike="noStrike" kern="0" cap="none" spc="0" normalizeH="0" baseline="30000" noProof="0">
                  <a:ln>
                    <a:noFill/>
                  </a:ln>
                  <a:solidFill>
                    <a:srgbClr val="002060"/>
                  </a:solidFill>
                  <a:effectLst/>
                  <a:uLnTx/>
                  <a:uFillTx/>
                  <a:latin typeface="+mn-lt"/>
                  <a:cs typeface="Arial" charset="0"/>
                </a:rPr>
                <a:t>1</a:t>
              </a:r>
              <a:endParaRPr kumimoji="0" lang="de-DE" altLang="de-DE" sz="1600" b="1" i="0" u="none" strike="noStrike" kern="0" cap="none" spc="0" normalizeH="0" baseline="0" noProof="0">
                <a:ln>
                  <a:noFill/>
                </a:ln>
                <a:solidFill>
                  <a:srgbClr val="002060"/>
                </a:solidFill>
                <a:effectLst/>
                <a:uLnTx/>
                <a:uFillTx/>
                <a:latin typeface="+mn-lt"/>
                <a:cs typeface="Arial" charset="0"/>
              </a:endParaRPr>
            </a:p>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Steuer-ID einholen</a:t>
              </a:r>
              <a:endParaRPr kumimoji="0" lang="de-DE" altLang="de-DE" sz="1600" b="0" i="0" u="none" strike="noStrike" kern="0" cap="none" spc="0" normalizeH="0" baseline="0" noProof="1">
                <a:ln>
                  <a:noFill/>
                </a:ln>
                <a:solidFill>
                  <a:srgbClr val="002060"/>
                </a:solidFill>
                <a:effectLst/>
                <a:uLnTx/>
                <a:uFillTx/>
                <a:latin typeface="+mn-lt"/>
                <a:cs typeface="Arial" charset="0"/>
              </a:endParaRPr>
            </a:p>
          </p:txBody>
        </p:sp>
        <p:sp>
          <p:nvSpPr>
            <p:cNvPr id="10" name="Text Box 47"/>
            <p:cNvSpPr txBox="1">
              <a:spLocks noChangeArrowheads="1"/>
            </p:cNvSpPr>
            <p:nvPr/>
          </p:nvSpPr>
          <p:spPr bwMode="gray">
            <a:xfrm>
              <a:off x="5964237" y="2873375"/>
              <a:ext cx="2698750"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en-US" altLang="de-DE" sz="1600" b="1" i="0" u="none" strike="noStrike" kern="0" cap="none" spc="0" normalizeH="0" baseline="0" noProof="0" err="1">
                  <a:ln>
                    <a:noFill/>
                  </a:ln>
                  <a:solidFill>
                    <a:srgbClr val="002060"/>
                  </a:solidFill>
                  <a:effectLst/>
                  <a:uLnTx/>
                  <a:uFillTx/>
                  <a:latin typeface="+mn-lt"/>
                  <a:cs typeface="Arial" charset="0"/>
                </a:rPr>
                <a:t>Handlungsoption</a:t>
              </a:r>
              <a:r>
                <a:rPr kumimoji="0" lang="en-US" altLang="de-DE" sz="1600" b="1" i="0" u="none" strike="noStrike" kern="0" cap="none" spc="0" normalizeH="0" baseline="0" noProof="0">
                  <a:ln>
                    <a:noFill/>
                  </a:ln>
                  <a:solidFill>
                    <a:srgbClr val="002060"/>
                  </a:solidFill>
                  <a:effectLst/>
                  <a:uLnTx/>
                  <a:uFillTx/>
                  <a:latin typeface="+mn-lt"/>
                  <a:cs typeface="Arial" charset="0"/>
                </a:rPr>
                <a:t> 5:</a:t>
              </a:r>
            </a:p>
            <a:p>
              <a:pPr marL="177800" marR="0" lvl="0" indent="-17780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Zuwachs einschließen</a:t>
              </a:r>
              <a:endParaRPr kumimoji="0" lang="en-US" altLang="de-DE" sz="1600" b="0" i="0" u="none" strike="noStrike" kern="0" cap="none" spc="0" normalizeH="0" baseline="0" noProof="0">
                <a:ln>
                  <a:noFill/>
                </a:ln>
                <a:solidFill>
                  <a:srgbClr val="002060"/>
                </a:solidFill>
                <a:effectLst/>
                <a:uLnTx/>
                <a:uFillTx/>
                <a:latin typeface="+mn-lt"/>
                <a:cs typeface="Arial" charset="0"/>
              </a:endParaRPr>
            </a:p>
            <a:p>
              <a:pPr marL="177800" marR="0" lvl="0" indent="-177800" algn="r" defTabSz="801688" eaLnBrk="1" fontAlgn="base" latinLnBrk="0" hangingPunct="1">
                <a:lnSpc>
                  <a:spcPct val="100000"/>
                </a:lnSpc>
                <a:spcBef>
                  <a:spcPct val="20000"/>
                </a:spcBef>
                <a:spcAft>
                  <a:spcPct val="0"/>
                </a:spcAft>
                <a:buClrTx/>
                <a:buSzTx/>
                <a:buFontTx/>
                <a:buNone/>
                <a:tabLst/>
                <a:defRPr/>
              </a:pPr>
              <a:endParaRPr kumimoji="0" lang="en-US" altLang="de-DE" sz="1600" b="0" i="0" u="none" strike="noStrike" kern="0" cap="none" spc="0" normalizeH="0" baseline="0" noProof="0">
                <a:ln>
                  <a:noFill/>
                </a:ln>
                <a:solidFill>
                  <a:srgbClr val="000000"/>
                </a:solidFill>
                <a:effectLst/>
                <a:uLnTx/>
                <a:uFillTx/>
                <a:latin typeface="+mn-lt"/>
                <a:cs typeface="Arial" charset="0"/>
              </a:endParaRPr>
            </a:p>
          </p:txBody>
        </p:sp>
        <p:sp>
          <p:nvSpPr>
            <p:cNvPr id="11" name="Text Box 52"/>
            <p:cNvSpPr txBox="1">
              <a:spLocks noChangeArrowheads="1"/>
            </p:cNvSpPr>
            <p:nvPr/>
          </p:nvSpPr>
          <p:spPr bwMode="gray">
            <a:xfrm>
              <a:off x="473075" y="1479550"/>
              <a:ext cx="2617788" cy="12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1:</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Erhöhung auf max. Beitrag</a:t>
              </a:r>
              <a:endParaRPr kumimoji="0" lang="de-DE" altLang="de-DE" sz="1600" b="0" i="0" u="none" strike="noStrike" kern="0" cap="none" spc="0" normalizeH="0" baseline="0" noProof="1">
                <a:ln>
                  <a:noFill/>
                </a:ln>
                <a:solidFill>
                  <a:srgbClr val="002060"/>
                </a:solidFill>
                <a:effectLst/>
                <a:uLnTx/>
                <a:uFillTx/>
                <a:latin typeface="+mn-lt"/>
                <a:cs typeface="Arial" charset="0"/>
              </a:endParaRPr>
            </a:p>
            <a:p>
              <a:pPr marL="0" marR="0" lvl="0" indent="0" algn="r" defTabSz="801688" eaLnBrk="1" fontAlgn="base" latinLnBrk="0" hangingPunct="1">
                <a:lnSpc>
                  <a:spcPct val="100000"/>
                </a:lnSpc>
                <a:spcBef>
                  <a:spcPct val="20000"/>
                </a:spcBef>
                <a:spcAft>
                  <a:spcPct val="0"/>
                </a:spcAft>
                <a:buClrTx/>
                <a:buSzTx/>
                <a:buFontTx/>
                <a:buNone/>
                <a:tabLst/>
                <a:defRPr/>
              </a:pPr>
              <a:endParaRPr kumimoji="0" lang="de-DE" altLang="de-DE" sz="1600" b="0" i="0" u="none" strike="noStrike" kern="0" cap="none" spc="0" normalizeH="0" baseline="0" noProof="1">
                <a:ln>
                  <a:noFill/>
                </a:ln>
                <a:solidFill>
                  <a:srgbClr val="000000"/>
                </a:solidFill>
                <a:effectLst/>
                <a:uLnTx/>
                <a:uFillTx/>
                <a:latin typeface="+mn-lt"/>
                <a:cs typeface="Arial" charset="0"/>
              </a:endParaRPr>
            </a:p>
          </p:txBody>
        </p:sp>
        <p:sp>
          <p:nvSpPr>
            <p:cNvPr id="13" name="Text Box 53"/>
            <p:cNvSpPr txBox="1">
              <a:spLocks noChangeArrowheads="1"/>
            </p:cNvSpPr>
            <p:nvPr/>
          </p:nvSpPr>
          <p:spPr bwMode="gray">
            <a:xfrm>
              <a:off x="473075" y="2873375"/>
              <a:ext cx="2524125" cy="163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2: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Beitragsanpassung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aufgrund gekürzter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Zulage</a:t>
              </a:r>
              <a:endParaRPr kumimoji="0" lang="en-US" altLang="de-DE" sz="1600" b="0" i="0" u="none" strike="noStrike" kern="0" cap="none" spc="0" normalizeH="0" baseline="0" noProof="0">
                <a:ln>
                  <a:noFill/>
                </a:ln>
                <a:solidFill>
                  <a:srgbClr val="002060"/>
                </a:solidFill>
                <a:effectLst/>
                <a:uLnTx/>
                <a:uFillTx/>
                <a:latin typeface="+mn-lt"/>
                <a:cs typeface="Arial" charset="0"/>
              </a:endParaRPr>
            </a:p>
            <a:p>
              <a:pPr marL="0" marR="0" lvl="0" indent="0" algn="r" defTabSz="801688" eaLnBrk="1" fontAlgn="base" latinLnBrk="0" hangingPunct="1">
                <a:lnSpc>
                  <a:spcPct val="100000"/>
                </a:lnSpc>
                <a:spcBef>
                  <a:spcPct val="20000"/>
                </a:spcBef>
                <a:spcAft>
                  <a:spcPct val="0"/>
                </a:spcAft>
                <a:buClrTx/>
                <a:buSzTx/>
                <a:buFontTx/>
                <a:buNone/>
                <a:tabLst/>
                <a:defRPr/>
              </a:pPr>
              <a:endParaRPr kumimoji="0" lang="en-US" altLang="de-DE" sz="1600" b="0" i="0" u="none" strike="noStrike" kern="0" cap="none" spc="0" normalizeH="0" baseline="0" noProof="1">
                <a:ln>
                  <a:noFill/>
                </a:ln>
                <a:solidFill>
                  <a:srgbClr val="000000"/>
                </a:solidFill>
                <a:effectLst/>
                <a:uLnTx/>
                <a:uFillTx/>
                <a:latin typeface="+mn-lt"/>
                <a:cs typeface="Arial" charset="0"/>
              </a:endParaRPr>
            </a:p>
          </p:txBody>
        </p:sp>
        <p:sp>
          <p:nvSpPr>
            <p:cNvPr id="14" name="Text Box 53"/>
            <p:cNvSpPr txBox="1">
              <a:spLocks noChangeArrowheads="1"/>
            </p:cNvSpPr>
            <p:nvPr/>
          </p:nvSpPr>
          <p:spPr bwMode="gray">
            <a:xfrm>
              <a:off x="5537200" y="4495800"/>
              <a:ext cx="3125788"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6:</a:t>
              </a:r>
            </a:p>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Dauerzulagenantrag </a:t>
              </a:r>
            </a:p>
            <a:p>
              <a:pPr marL="0" marR="0" lvl="0" indent="0" algn="r"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einholen</a:t>
              </a:r>
              <a:endParaRPr kumimoji="0" lang="de-DE" altLang="de-DE" sz="1600" b="0" i="0" u="none" strike="noStrike" kern="0" cap="none" spc="0" normalizeH="0" baseline="0" noProof="1">
                <a:ln>
                  <a:noFill/>
                </a:ln>
                <a:solidFill>
                  <a:srgbClr val="002060"/>
                </a:solidFill>
                <a:effectLst/>
                <a:uLnTx/>
                <a:uFillTx/>
                <a:latin typeface="+mn-lt"/>
                <a:cs typeface="Arial" charset="0"/>
              </a:endParaRPr>
            </a:p>
          </p:txBody>
        </p:sp>
        <p:sp>
          <p:nvSpPr>
            <p:cNvPr id="15" name="Text Box 52"/>
            <p:cNvSpPr txBox="1">
              <a:spLocks noChangeArrowheads="1"/>
            </p:cNvSpPr>
            <p:nvPr/>
          </p:nvSpPr>
          <p:spPr bwMode="gray">
            <a:xfrm>
              <a:off x="473075" y="4495800"/>
              <a:ext cx="3714750" cy="9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1" i="0" u="none" strike="noStrike" kern="0" cap="none" spc="0" normalizeH="0" baseline="0" noProof="0">
                  <a:ln>
                    <a:noFill/>
                  </a:ln>
                  <a:solidFill>
                    <a:srgbClr val="002060"/>
                  </a:solidFill>
                  <a:effectLst/>
                  <a:uLnTx/>
                  <a:uFillTx/>
                  <a:latin typeface="+mn-lt"/>
                  <a:cs typeface="Arial" charset="0"/>
                </a:rPr>
                <a:t>Handlungsoption 3:</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Vertragsüberprüfung wird </a:t>
              </a:r>
            </a:p>
            <a:p>
              <a:pPr marL="0" marR="0" lvl="0" indent="0" defTabSz="801688" eaLnBrk="1" fontAlgn="base" latinLnBrk="0" hangingPunct="1">
                <a:lnSpc>
                  <a:spcPct val="100000"/>
                </a:lnSpc>
                <a:spcBef>
                  <a:spcPct val="20000"/>
                </a:spcBef>
                <a:spcAft>
                  <a:spcPct val="0"/>
                </a:spcAft>
                <a:buClrTx/>
                <a:buSzTx/>
                <a:buFontTx/>
                <a:buNone/>
                <a:tabLst/>
                <a:defRPr/>
              </a:pPr>
              <a:r>
                <a:rPr kumimoji="0" lang="de-DE" altLang="de-DE" sz="1600" b="0" i="0" u="none" strike="noStrike" kern="0" cap="none" spc="0" normalizeH="0" baseline="0" noProof="0">
                  <a:ln>
                    <a:noFill/>
                  </a:ln>
                  <a:solidFill>
                    <a:srgbClr val="002060"/>
                  </a:solidFill>
                  <a:effectLst/>
                  <a:uLnTx/>
                  <a:uFillTx/>
                  <a:latin typeface="+mn-lt"/>
                  <a:cs typeface="Arial" charset="0"/>
                </a:rPr>
                <a:t>empfohlen</a:t>
              </a:r>
            </a:p>
          </p:txBody>
        </p:sp>
        <p:pic>
          <p:nvPicPr>
            <p:cNvPr id="16"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88" y="5143500"/>
              <a:ext cx="3786187" cy="4413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36"/>
            <p:cNvSpPr>
              <a:spLocks/>
            </p:cNvSpPr>
            <p:nvPr/>
          </p:nvSpPr>
          <p:spPr bwMode="gray">
            <a:xfrm rot="671694">
              <a:off x="2905125" y="2600325"/>
              <a:ext cx="490538" cy="1647825"/>
            </a:xfrm>
            <a:custGeom>
              <a:avLst/>
              <a:gdLst>
                <a:gd name="T0" fmla="*/ 2147483647 w 82"/>
                <a:gd name="T1" fmla="*/ 2147483647 h 275"/>
                <a:gd name="T2" fmla="*/ 2147483647 w 82"/>
                <a:gd name="T3" fmla="*/ 0 h 275"/>
                <a:gd name="T4" fmla="*/ 2147483647 w 82"/>
                <a:gd name="T5" fmla="*/ 2147483647 h 275"/>
                <a:gd name="T6" fmla="*/ 0 w 82"/>
                <a:gd name="T7" fmla="*/ 2147483647 h 275"/>
                <a:gd name="T8" fmla="*/ 2147483647 w 82"/>
                <a:gd name="T9" fmla="*/ 2147483647 h 275"/>
                <a:gd name="T10" fmla="*/ 2147483647 w 82"/>
                <a:gd name="T11" fmla="*/ 2147483647 h 275"/>
                <a:gd name="T12" fmla="*/ 2147483647 w 82"/>
                <a:gd name="T13" fmla="*/ 2147483647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007A53"/>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grpSp>
          <p:nvGrpSpPr>
            <p:cNvPr id="18" name="Group 37"/>
            <p:cNvGrpSpPr>
              <a:grpSpLocks/>
            </p:cNvGrpSpPr>
            <p:nvPr/>
          </p:nvGrpSpPr>
          <p:grpSpPr bwMode="auto">
            <a:xfrm>
              <a:off x="3101975" y="1566863"/>
              <a:ext cx="3378200" cy="3760787"/>
              <a:chOff x="1954" y="987"/>
              <a:chExt cx="2128" cy="2369"/>
            </a:xfrm>
          </p:grpSpPr>
          <p:sp>
            <p:nvSpPr>
              <p:cNvPr id="25" name="Freeform 38"/>
              <p:cNvSpPr>
                <a:spLocks/>
              </p:cNvSpPr>
              <p:nvPr/>
            </p:nvSpPr>
            <p:spPr bwMode="gray">
              <a:xfrm rot="671694">
                <a:off x="2077" y="987"/>
                <a:ext cx="872" cy="685"/>
              </a:xfrm>
              <a:custGeom>
                <a:avLst/>
                <a:gdLst>
                  <a:gd name="T0" fmla="*/ 2147483647 w 231"/>
                  <a:gd name="T1" fmla="*/ 2147483647 h 181"/>
                  <a:gd name="T2" fmla="*/ 2147483647 w 231"/>
                  <a:gd name="T3" fmla="*/ 2147483647 h 181"/>
                  <a:gd name="T4" fmla="*/ 2147483647 w 231"/>
                  <a:gd name="T5" fmla="*/ 0 h 181"/>
                  <a:gd name="T6" fmla="*/ 0 w 231"/>
                  <a:gd name="T7" fmla="*/ 2147483647 h 181"/>
                  <a:gd name="T8" fmla="*/ 2147483647 w 231"/>
                  <a:gd name="T9" fmla="*/ 214748364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FF99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6" name="Freeform 39"/>
              <p:cNvSpPr>
                <a:spLocks/>
              </p:cNvSpPr>
              <p:nvPr/>
            </p:nvSpPr>
            <p:spPr bwMode="gray">
              <a:xfrm rot="671694">
                <a:off x="3378" y="1725"/>
                <a:ext cx="578" cy="926"/>
              </a:xfrm>
              <a:custGeom>
                <a:avLst/>
                <a:gdLst>
                  <a:gd name="T0" fmla="*/ 2147483647 w 153"/>
                  <a:gd name="T1" fmla="*/ 0 h 245"/>
                  <a:gd name="T2" fmla="*/ 0 w 153"/>
                  <a:gd name="T3" fmla="*/ 2147483647 h 245"/>
                  <a:gd name="T4" fmla="*/ 2147483647 w 153"/>
                  <a:gd name="T5" fmla="*/ 2147483647 h 245"/>
                  <a:gd name="T6" fmla="*/ 2147483647 w 153"/>
                  <a:gd name="T7" fmla="*/ 2147483647 h 245"/>
                  <a:gd name="T8" fmla="*/ 2147483647 w 153"/>
                  <a:gd name="T9" fmla="*/ 2147483647 h 245"/>
                  <a:gd name="T10" fmla="*/ 2147483647 w 153"/>
                  <a:gd name="T11" fmla="*/ 0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rgbClr val="C799FF"/>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7" name="Freeform 40"/>
              <p:cNvSpPr>
                <a:spLocks/>
              </p:cNvSpPr>
              <p:nvPr/>
            </p:nvSpPr>
            <p:spPr bwMode="gray">
              <a:xfrm rot="671694">
                <a:off x="2962" y="1262"/>
                <a:ext cx="855" cy="728"/>
              </a:xfrm>
              <a:custGeom>
                <a:avLst/>
                <a:gdLst>
                  <a:gd name="T0" fmla="*/ 2147483647 w 227"/>
                  <a:gd name="T1" fmla="*/ 2147483647 h 193"/>
                  <a:gd name="T2" fmla="*/ 2147483647 w 227"/>
                  <a:gd name="T3" fmla="*/ 2147483647 h 193"/>
                  <a:gd name="T4" fmla="*/ 2147483647 w 227"/>
                  <a:gd name="T5" fmla="*/ 0 h 193"/>
                  <a:gd name="T6" fmla="*/ 0 w 227"/>
                  <a:gd name="T7" fmla="*/ 2147483647 h 193"/>
                  <a:gd name="T8" fmla="*/ 2147483647 w 227"/>
                  <a:gd name="T9" fmla="*/ 2147483647 h 193"/>
                  <a:gd name="T10" fmla="*/ 2147483647 w 227"/>
                  <a:gd name="T11" fmla="*/ 2147483647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rgbClr val="949300"/>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8" name="Freeform 41"/>
              <p:cNvSpPr>
                <a:spLocks/>
              </p:cNvSpPr>
              <p:nvPr/>
            </p:nvSpPr>
            <p:spPr bwMode="gray">
              <a:xfrm rot="671694">
                <a:off x="2850" y="2497"/>
                <a:ext cx="872" cy="726"/>
              </a:xfrm>
              <a:custGeom>
                <a:avLst/>
                <a:gdLst>
                  <a:gd name="T0" fmla="*/ 2147483647 w 232"/>
                  <a:gd name="T1" fmla="*/ 2147483647 h 192"/>
                  <a:gd name="T2" fmla="*/ 0 w 232"/>
                  <a:gd name="T3" fmla="*/ 2147483647 h 192"/>
                  <a:gd name="T4" fmla="*/ 2147483647 w 232"/>
                  <a:gd name="T5" fmla="*/ 2147483647 h 192"/>
                  <a:gd name="T6" fmla="*/ 2147483647 w 232"/>
                  <a:gd name="T7" fmla="*/ 2147483647 h 192"/>
                  <a:gd name="T8" fmla="*/ 2147483647 w 232"/>
                  <a:gd name="T9" fmla="*/ 0 h 192"/>
                  <a:gd name="T10" fmla="*/ 2147483647 w 232"/>
                  <a:gd name="T11" fmla="*/ 214748364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rgbClr val="A50034"/>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9" name="Freeform 42"/>
              <p:cNvSpPr>
                <a:spLocks/>
              </p:cNvSpPr>
              <p:nvPr/>
            </p:nvSpPr>
            <p:spPr bwMode="gray">
              <a:xfrm rot="671694">
                <a:off x="2179" y="1121"/>
                <a:ext cx="872" cy="721"/>
              </a:xfrm>
              <a:custGeom>
                <a:avLst/>
                <a:gdLst>
                  <a:gd name="T0" fmla="*/ 2147483647 w 231"/>
                  <a:gd name="T1" fmla="*/ 2147483647 h 191"/>
                  <a:gd name="T2" fmla="*/ 2147483647 w 231"/>
                  <a:gd name="T3" fmla="*/ 2147483647 h 191"/>
                  <a:gd name="T4" fmla="*/ 2147483647 w 231"/>
                  <a:gd name="T5" fmla="*/ 0 h 191"/>
                  <a:gd name="T6" fmla="*/ 0 w 231"/>
                  <a:gd name="T7" fmla="*/ 2147483647 h 191"/>
                  <a:gd name="T8" fmla="*/ 2147483647 w 231"/>
                  <a:gd name="T9" fmla="*/ 2147483647 h 191"/>
                  <a:gd name="T10" fmla="*/ 2147483647 w 231"/>
                  <a:gd name="T11" fmla="*/ 2147483647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rgbClr val="FF9900"/>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0" name="Freeform 43"/>
              <p:cNvSpPr>
                <a:spLocks/>
              </p:cNvSpPr>
              <p:nvPr/>
            </p:nvSpPr>
            <p:spPr bwMode="gray">
              <a:xfrm rot="671694">
                <a:off x="1954" y="1688"/>
                <a:ext cx="580" cy="926"/>
              </a:xfrm>
              <a:custGeom>
                <a:avLst/>
                <a:gdLst>
                  <a:gd name="T0" fmla="*/ 2147483647 w 153"/>
                  <a:gd name="T1" fmla="*/ 2147483647 h 245"/>
                  <a:gd name="T2" fmla="*/ 2147483647 w 153"/>
                  <a:gd name="T3" fmla="*/ 2147483647 h 245"/>
                  <a:gd name="T4" fmla="*/ 2147483647 w 153"/>
                  <a:gd name="T5" fmla="*/ 0 h 245"/>
                  <a:gd name="T6" fmla="*/ 0 w 153"/>
                  <a:gd name="T7" fmla="*/ 2147483647 h 245"/>
                  <a:gd name="T8" fmla="*/ 2147483647 w 153"/>
                  <a:gd name="T9" fmla="*/ 2147483647 h 245"/>
                  <a:gd name="T10" fmla="*/ 2147483647 w 153"/>
                  <a:gd name="T11" fmla="*/ 2147483647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rgbClr val="007A53"/>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1" name="Freeform 44"/>
              <p:cNvSpPr>
                <a:spLocks/>
              </p:cNvSpPr>
              <p:nvPr/>
            </p:nvSpPr>
            <p:spPr bwMode="gray">
              <a:xfrm rot="671694">
                <a:off x="2078" y="2331"/>
                <a:ext cx="867" cy="734"/>
              </a:xfrm>
              <a:custGeom>
                <a:avLst/>
                <a:gdLst>
                  <a:gd name="T0" fmla="*/ 2147483647 w 230"/>
                  <a:gd name="T1" fmla="*/ 0 h 194"/>
                  <a:gd name="T2" fmla="*/ 0 w 230"/>
                  <a:gd name="T3" fmla="*/ 2147483647 h 194"/>
                  <a:gd name="T4" fmla="*/ 2147483647 w 230"/>
                  <a:gd name="T5" fmla="*/ 2147483647 h 194"/>
                  <a:gd name="T6" fmla="*/ 2147483647 w 230"/>
                  <a:gd name="T7" fmla="*/ 2147483647 h 194"/>
                  <a:gd name="T8" fmla="*/ 2147483647 w 230"/>
                  <a:gd name="T9" fmla="*/ 2147483647 h 194"/>
                  <a:gd name="T10" fmla="*/ 2147483647 w 230"/>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rgbClr val="819CCC"/>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2" name="Freeform 45"/>
              <p:cNvSpPr>
                <a:spLocks/>
              </p:cNvSpPr>
              <p:nvPr/>
            </p:nvSpPr>
            <p:spPr bwMode="gray">
              <a:xfrm rot="671694">
                <a:off x="3770" y="1659"/>
                <a:ext cx="312" cy="1043"/>
              </a:xfrm>
              <a:custGeom>
                <a:avLst/>
                <a:gdLst>
                  <a:gd name="T0" fmla="*/ 2147483647 w 83"/>
                  <a:gd name="T1" fmla="*/ 2147483647 h 276"/>
                  <a:gd name="T2" fmla="*/ 2147483647 w 83"/>
                  <a:gd name="T3" fmla="*/ 2147483647 h 276"/>
                  <a:gd name="T4" fmla="*/ 2147483647 w 83"/>
                  <a:gd name="T5" fmla="*/ 2147483647 h 276"/>
                  <a:gd name="T6" fmla="*/ 2147483647 w 83"/>
                  <a:gd name="T7" fmla="*/ 2147483647 h 276"/>
                  <a:gd name="T8" fmla="*/ 2147483647 w 83"/>
                  <a:gd name="T9" fmla="*/ 0 h 276"/>
                  <a:gd name="T10" fmla="*/ 0 w 83"/>
                  <a:gd name="T11" fmla="*/ 2147483647 h 276"/>
                  <a:gd name="T12" fmla="*/ 2147483647 w 83"/>
                  <a:gd name="T13" fmla="*/ 2147483647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C799FF"/>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3" name="Freeform 46"/>
              <p:cNvSpPr>
                <a:spLocks/>
              </p:cNvSpPr>
              <p:nvPr/>
            </p:nvSpPr>
            <p:spPr bwMode="gray">
              <a:xfrm rot="671694">
                <a:off x="2957" y="2664"/>
                <a:ext cx="872" cy="692"/>
              </a:xfrm>
              <a:custGeom>
                <a:avLst/>
                <a:gdLst>
                  <a:gd name="T0" fmla="*/ 2147483647 w 231"/>
                  <a:gd name="T1" fmla="*/ 2147483647 h 183"/>
                  <a:gd name="T2" fmla="*/ 0 w 231"/>
                  <a:gd name="T3" fmla="*/ 2147483647 h 183"/>
                  <a:gd name="T4" fmla="*/ 2147483647 w 231"/>
                  <a:gd name="T5" fmla="*/ 2147483647 h 183"/>
                  <a:gd name="T6" fmla="*/ 2147483647 w 231"/>
                  <a:gd name="T7" fmla="*/ 0 h 183"/>
                  <a:gd name="T8" fmla="*/ 2147483647 w 231"/>
                  <a:gd name="T9" fmla="*/ 2147483647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A50034"/>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4" name="Freeform 47"/>
              <p:cNvSpPr>
                <a:spLocks/>
              </p:cNvSpPr>
              <p:nvPr/>
            </p:nvSpPr>
            <p:spPr bwMode="gray">
              <a:xfrm rot="671694">
                <a:off x="1969" y="2705"/>
                <a:ext cx="996" cy="480"/>
              </a:xfrm>
              <a:custGeom>
                <a:avLst/>
                <a:gdLst>
                  <a:gd name="T0" fmla="*/ 2147483647 w 264"/>
                  <a:gd name="T1" fmla="*/ 2147483647 h 127"/>
                  <a:gd name="T2" fmla="*/ 2147483647 w 264"/>
                  <a:gd name="T3" fmla="*/ 0 h 127"/>
                  <a:gd name="T4" fmla="*/ 0 w 264"/>
                  <a:gd name="T5" fmla="*/ 2147483647 h 127"/>
                  <a:gd name="T6" fmla="*/ 2147483647 w 264"/>
                  <a:gd name="T7" fmla="*/ 2147483647 h 127"/>
                  <a:gd name="T8" fmla="*/ 2147483647 w 264"/>
                  <a:gd name="T9" fmla="*/ 2147483647 h 127"/>
                  <a:gd name="T10" fmla="*/ 2147483647 w 264"/>
                  <a:gd name="T11" fmla="*/ 2147483647 h 127"/>
                  <a:gd name="T12" fmla="*/ 2147483647 w 264"/>
                  <a:gd name="T13" fmla="*/ 2147483647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819CCC"/>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35" name="Freeform 48"/>
              <p:cNvSpPr>
                <a:spLocks/>
              </p:cNvSpPr>
              <p:nvPr/>
            </p:nvSpPr>
            <p:spPr bwMode="gray">
              <a:xfrm rot="671694">
                <a:off x="2942" y="1151"/>
                <a:ext cx="986" cy="478"/>
              </a:xfrm>
              <a:custGeom>
                <a:avLst/>
                <a:gdLst>
                  <a:gd name="T0" fmla="*/ 2147483647 w 262"/>
                  <a:gd name="T1" fmla="*/ 2147483647 h 126"/>
                  <a:gd name="T2" fmla="*/ 2147483647 w 262"/>
                  <a:gd name="T3" fmla="*/ 2147483647 h 126"/>
                  <a:gd name="T4" fmla="*/ 2147483647 w 262"/>
                  <a:gd name="T5" fmla="*/ 2147483647 h 126"/>
                  <a:gd name="T6" fmla="*/ 2147483647 w 262"/>
                  <a:gd name="T7" fmla="*/ 0 h 126"/>
                  <a:gd name="T8" fmla="*/ 0 w 262"/>
                  <a:gd name="T9" fmla="*/ 2147483647 h 126"/>
                  <a:gd name="T10" fmla="*/ 2147483647 w 262"/>
                  <a:gd name="T11" fmla="*/ 2147483647 h 126"/>
                  <a:gd name="T12" fmla="*/ 2147483647 w 262"/>
                  <a:gd name="T13" fmla="*/ 2147483647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9493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grpSp>
            <p:nvGrpSpPr>
              <p:cNvPr id="36" name="Group 49"/>
              <p:cNvGrpSpPr>
                <a:grpSpLocks/>
              </p:cNvGrpSpPr>
              <p:nvPr/>
            </p:nvGrpSpPr>
            <p:grpSpPr bwMode="auto">
              <a:xfrm rot="671694">
                <a:off x="2547" y="1768"/>
                <a:ext cx="804" cy="802"/>
                <a:chOff x="2342" y="1777"/>
                <a:chExt cx="1082" cy="1080"/>
              </a:xfrm>
            </p:grpSpPr>
            <p:sp>
              <p:nvSpPr>
                <p:cNvPr id="38" name="Oval 5"/>
                <p:cNvSpPr>
                  <a:spLocks noChangeArrowheads="1"/>
                </p:cNvSpPr>
                <p:nvPr/>
              </p:nvSpPr>
              <p:spPr bwMode="gray">
                <a:xfrm>
                  <a:off x="2342" y="1777"/>
                  <a:ext cx="1082" cy="1080"/>
                </a:xfrm>
                <a:prstGeom prst="ellipse">
                  <a:avLst/>
                </a:prstGeom>
                <a:gradFill rotWithShape="1">
                  <a:gsLst>
                    <a:gs pos="0">
                      <a:srgbClr val="FFFFFF"/>
                    </a:gs>
                    <a:gs pos="100000">
                      <a:srgbClr val="B2B2B2"/>
                    </a:gs>
                  </a:gsLst>
                  <a:path path="shape">
                    <a:fillToRect l="50000" t="50000" r="50000" b="50000"/>
                  </a:path>
                </a:gradFill>
                <a:ln w="19050">
                  <a:solidFill>
                    <a:srgbClr val="FFFFFF"/>
                  </a:solidFill>
                  <a:round/>
                  <a:headEnd/>
                  <a:tailEnd/>
                </a:ln>
              </p:spPr>
              <p:txBody>
                <a:bodyPr wrap="none" lIns="90000" tIns="90000" rIns="72000" bIns="900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altLang="de-DE" sz="1800" b="0" i="0" u="none" strike="noStrike" kern="0" cap="none" spc="0" normalizeH="0" baseline="0" noProof="1">
                    <a:ln>
                      <a:noFill/>
                    </a:ln>
                    <a:solidFill>
                      <a:srgbClr val="000000"/>
                    </a:solidFill>
                    <a:effectLst/>
                    <a:uLnTx/>
                    <a:uFillTx/>
                    <a:latin typeface="+mn-lt"/>
                    <a:cs typeface="Arial" charset="0"/>
                  </a:endParaRPr>
                </a:p>
              </p:txBody>
            </p:sp>
            <p:sp>
              <p:nvSpPr>
                <p:cNvPr id="39" name="Freeform 6"/>
                <p:cNvSpPr>
                  <a:spLocks/>
                </p:cNvSpPr>
                <p:nvPr/>
              </p:nvSpPr>
              <p:spPr bwMode="gray">
                <a:xfrm>
                  <a:off x="2356" y="2249"/>
                  <a:ext cx="1055" cy="597"/>
                </a:xfrm>
                <a:custGeom>
                  <a:avLst/>
                  <a:gdLst>
                    <a:gd name="T0" fmla="*/ 2147483647 w 412"/>
                    <a:gd name="T1" fmla="*/ 2147483647 h 234"/>
                    <a:gd name="T2" fmla="*/ 214748364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pic>
              <p:nvPicPr>
                <p:cNvPr id="4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547" y="1800"/>
                  <a:ext cx="676"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53"/>
              <p:cNvSpPr>
                <a:spLocks noChangeArrowheads="1"/>
              </p:cNvSpPr>
              <p:nvPr/>
            </p:nvSpPr>
            <p:spPr bwMode="auto">
              <a:xfrm>
                <a:off x="2439" y="1975"/>
                <a:ext cx="1044" cy="49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EA501"/>
                      </a:outerShdw>
                    </a:effectLst>
                  </a14:hiddenEffects>
                </a:ext>
              </a:extLst>
            </p:spPr>
            <p:txBody>
              <a:bodyPr>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altLang="de-DE" sz="1400" b="1" i="0" u="none" strike="noStrike" kern="0" cap="none" spc="0" normalizeH="0" baseline="0" noProof="0">
                    <a:ln>
                      <a:noFill/>
                    </a:ln>
                    <a:solidFill>
                      <a:srgbClr val="0070C0"/>
                    </a:solidFill>
                    <a:effectLst/>
                    <a:uLnTx/>
                    <a:uFillTx/>
                    <a:latin typeface="+mn-lt"/>
                    <a:cs typeface="Arial" charset="0"/>
                  </a:rPr>
                  <a:t>Handlungs-</a:t>
                </a:r>
                <a:br>
                  <a:rPr kumimoji="0" lang="de-DE" altLang="de-DE" sz="1400" b="1" i="0" u="none" strike="noStrike" kern="0" cap="none" spc="0" normalizeH="0" baseline="0" noProof="0">
                    <a:ln>
                      <a:noFill/>
                    </a:ln>
                    <a:solidFill>
                      <a:srgbClr val="0070C0"/>
                    </a:solidFill>
                    <a:effectLst/>
                    <a:uLnTx/>
                    <a:uFillTx/>
                    <a:latin typeface="+mn-lt"/>
                    <a:cs typeface="Arial" charset="0"/>
                  </a:rPr>
                </a:br>
                <a:r>
                  <a:rPr kumimoji="0" lang="de-DE" altLang="de-DE" sz="1400" b="1" i="0" u="none" strike="noStrike" kern="0" cap="none" spc="0" normalizeH="0" baseline="0" noProof="0" err="1">
                    <a:ln>
                      <a:noFill/>
                    </a:ln>
                    <a:solidFill>
                      <a:srgbClr val="0070C0"/>
                    </a:solidFill>
                    <a:effectLst/>
                    <a:uLnTx/>
                    <a:uFillTx/>
                    <a:latin typeface="+mn-lt"/>
                    <a:cs typeface="Arial" charset="0"/>
                  </a:rPr>
                  <a:t>optionen</a:t>
                </a:r>
                <a:r>
                  <a:rPr kumimoji="0" lang="de-DE" altLang="de-DE" sz="1400" b="1" i="0" u="none" strike="noStrike" kern="0" cap="none" spc="0" normalizeH="0" baseline="0" noProof="0">
                    <a:ln>
                      <a:noFill/>
                    </a:ln>
                    <a:solidFill>
                      <a:srgbClr val="113388"/>
                    </a:solidFill>
                    <a:effectLst/>
                    <a:uLnTx/>
                    <a:uFillTx/>
                    <a:latin typeface="+mn-lt"/>
                    <a:cs typeface="Arial" charset="0"/>
                  </a:rPr>
                  <a:t/>
                </a:r>
                <a:br>
                  <a:rPr kumimoji="0" lang="de-DE" altLang="de-DE" sz="1400" b="1" i="0" u="none" strike="noStrike" kern="0" cap="none" spc="0" normalizeH="0" baseline="0" noProof="0">
                    <a:ln>
                      <a:noFill/>
                    </a:ln>
                    <a:solidFill>
                      <a:srgbClr val="113388"/>
                    </a:solidFill>
                    <a:effectLst/>
                    <a:uLnTx/>
                    <a:uFillTx/>
                    <a:latin typeface="+mn-lt"/>
                    <a:cs typeface="Arial" charset="0"/>
                  </a:rPr>
                </a:br>
                <a:endParaRPr kumimoji="0" lang="de-DE" altLang="de-DE" sz="1400" b="1" i="0" u="none" strike="noStrike" kern="0" cap="none" spc="0" normalizeH="0" baseline="0" noProof="1">
                  <a:ln>
                    <a:noFill/>
                  </a:ln>
                  <a:solidFill>
                    <a:srgbClr val="113388"/>
                  </a:solidFill>
                  <a:effectLst/>
                  <a:uLnTx/>
                  <a:uFillTx/>
                  <a:latin typeface="+mn-lt"/>
                  <a:cs typeface="Arial" charset="0"/>
                </a:endParaRPr>
              </a:p>
            </p:txBody>
          </p:sp>
        </p:grpSp>
        <p:sp>
          <p:nvSpPr>
            <p:cNvPr id="19" name="Line 49"/>
            <p:cNvSpPr>
              <a:spLocks noChangeShapeType="1"/>
            </p:cNvSpPr>
            <p:nvPr/>
          </p:nvSpPr>
          <p:spPr bwMode="gray">
            <a:xfrm>
              <a:off x="6208713" y="2538413"/>
              <a:ext cx="249555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0" name="Line 49"/>
            <p:cNvSpPr>
              <a:spLocks noChangeShapeType="1"/>
            </p:cNvSpPr>
            <p:nvPr/>
          </p:nvSpPr>
          <p:spPr bwMode="gray">
            <a:xfrm>
              <a:off x="465138" y="2482850"/>
              <a:ext cx="271621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2" name="Line 49"/>
            <p:cNvSpPr>
              <a:spLocks noChangeShapeType="1"/>
            </p:cNvSpPr>
            <p:nvPr/>
          </p:nvSpPr>
          <p:spPr bwMode="gray">
            <a:xfrm>
              <a:off x="6281738" y="4302125"/>
              <a:ext cx="2422525"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3" name="Line 49"/>
            <p:cNvSpPr>
              <a:spLocks noChangeShapeType="1"/>
            </p:cNvSpPr>
            <p:nvPr/>
          </p:nvSpPr>
          <p:spPr bwMode="gray">
            <a:xfrm>
              <a:off x="465138" y="4270375"/>
              <a:ext cx="262255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cs typeface="Arial" charset="0"/>
              </a:endParaRPr>
            </a:p>
          </p:txBody>
        </p:sp>
        <p:sp>
          <p:nvSpPr>
            <p:cNvPr id="24" name="Textfeld 23"/>
            <p:cNvSpPr txBox="1"/>
            <p:nvPr/>
          </p:nvSpPr>
          <p:spPr>
            <a:xfrm>
              <a:off x="481013" y="5878066"/>
              <a:ext cx="8181975" cy="420195"/>
            </a:xfrm>
            <a:prstGeom prst="rect">
              <a:avLst/>
            </a:prstGeom>
          </p:spPr>
          <p:txBody>
            <a:bodyPr vert="horz" wrap="square" lIns="72000" tIns="72000" rIns="72000" bIns="72000" rtlCol="0">
              <a:spAutoFit/>
            </a:bodyPr>
            <a:lstStyle/>
            <a:p>
              <a:pPr marL="0" marR="0" lvl="0" indent="0" defTabSz="1219170" eaLnBrk="1" fontAlgn="auto" latinLnBrk="0" hangingPunct="1">
                <a:lnSpc>
                  <a:spcPct val="100000"/>
                </a:lnSpc>
                <a:spcBef>
                  <a:spcPts val="0"/>
                </a:spcBef>
                <a:spcAft>
                  <a:spcPct val="0"/>
                </a:spcAft>
                <a:buClrTx/>
                <a:buSzTx/>
                <a:buFontTx/>
                <a:buNone/>
                <a:tabLst/>
                <a:defRPr/>
              </a:pPr>
              <a:r>
                <a:rPr kumimoji="0" lang="de-DE" altLang="de-DE" sz="800" b="1" i="0" u="none" strike="noStrike" kern="0" cap="none" spc="0" normalizeH="0" baseline="30000" noProof="0">
                  <a:ln>
                    <a:noFill/>
                  </a:ln>
                  <a:solidFill>
                    <a:srgbClr val="F62459"/>
                  </a:solidFill>
                  <a:effectLst/>
                  <a:uLnTx/>
                  <a:uFillTx/>
                  <a:cs typeface="Arial" charset="0"/>
                </a:rPr>
                <a:t>1</a:t>
              </a:r>
              <a:r>
                <a:rPr kumimoji="0" lang="de-DE" altLang="de-DE" sz="800" b="1" i="0" u="none" strike="noStrike" kern="0" cap="none" spc="0" normalizeH="0" baseline="0" noProof="0">
                  <a:ln>
                    <a:noFill/>
                  </a:ln>
                  <a:solidFill>
                    <a:srgbClr val="F62459"/>
                  </a:solidFill>
                  <a:effectLst/>
                  <a:uLnTx/>
                  <a:uFillTx/>
                </a:rPr>
                <a:t>Seit 2020 ist neben der Steuer-ID des Ehegatten auch die Steuer-ID der Kinder zwingend erforderlich.</a:t>
              </a:r>
            </a:p>
            <a:p>
              <a:pPr marL="0" marR="0" lvl="0" indent="0" defTabSz="1219170" eaLnBrk="1" fontAlgn="auto" latinLnBrk="0" hangingPunct="1">
                <a:lnSpc>
                  <a:spcPct val="100000"/>
                </a:lnSpc>
                <a:spcBef>
                  <a:spcPts val="0"/>
                </a:spcBef>
                <a:spcAft>
                  <a:spcPct val="0"/>
                </a:spcAft>
                <a:buClrTx/>
                <a:buSzTx/>
                <a:buFontTx/>
                <a:buNone/>
                <a:tabLst/>
                <a:defRPr/>
              </a:pPr>
              <a:r>
                <a:rPr kumimoji="0" lang="de-DE" altLang="de-DE" sz="800" b="1" i="0" u="none" strike="noStrike" kern="0" cap="none" spc="0" normalizeH="0" baseline="0" noProof="0">
                  <a:ln>
                    <a:noFill/>
                  </a:ln>
                  <a:solidFill>
                    <a:srgbClr val="F62459"/>
                  </a:solidFill>
                  <a:effectLst/>
                  <a:uLnTx/>
                  <a:uFillTx/>
                </a:rPr>
                <a:t>  Weitere Erläuterungen hierzu finden Sie auf S. 17</a:t>
              </a:r>
            </a:p>
          </p:txBody>
        </p:sp>
      </p:grpSp>
    </p:spTree>
    <p:extLst>
      <p:ext uri="{BB962C8B-B14F-4D97-AF65-F5344CB8AC3E}">
        <p14:creationId xmlns:p14="http://schemas.microsoft.com/office/powerpoint/2010/main" val="411211662"/>
      </p:ext>
    </p:extLst>
  </p:cSld>
  <p:clrMapOvr>
    <a:masterClrMapping/>
  </p:clrMapOvr>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23FFF454C59A4FB370BBDFCF1E3ECE" ma:contentTypeVersion="2" ma:contentTypeDescription="Ein neues Dokument erstellen." ma:contentTypeScope="" ma:versionID="e8a8516811b3e33b8033f4f5f49d170e">
  <xsd:schema xmlns:xsd="http://www.w3.org/2001/XMLSchema" xmlns:xs="http://www.w3.org/2001/XMLSchema" xmlns:p="http://schemas.microsoft.com/office/2006/metadata/properties" xmlns:ns2="ba2e13e9-4433-45e8-acbc-dcce92505a5b" targetNamespace="http://schemas.microsoft.com/office/2006/metadata/properties" ma:root="true" ma:fieldsID="281b4d48b5b7780cc387e910202453ad" ns2:_="">
    <xsd:import namespace="ba2e13e9-4433-45e8-acbc-dcce92505a5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e13e9-4433-45e8-acbc-dcce92505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C8F16A-A376-44D1-A842-972198BAA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e13e9-4433-45e8-acbc-dcce92505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09F4D-9BBA-4EF8-8A6F-30A509A7A49A}">
  <ds:schemaRefs>
    <ds:schemaRef ds:uri="ba2e13e9-4433-45e8-acbc-dcce92505a5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E2769DD-41D6-49DF-AA13-A63AF67A77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3533</Words>
  <Application>Microsoft Office PowerPoint</Application>
  <PresentationFormat>Benutzerdefiniert</PresentationFormat>
  <Paragraphs>429</Paragraphs>
  <Slides>37</Slides>
  <Notes>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2</vt:i4>
      </vt:variant>
      <vt:variant>
        <vt:lpstr>Folientitel</vt:lpstr>
      </vt:variant>
      <vt:variant>
        <vt:i4>37</vt:i4>
      </vt:variant>
    </vt:vector>
  </HeadingPairs>
  <TitlesOfParts>
    <vt:vector size="47" baseType="lpstr">
      <vt:lpstr>Allianz Neo</vt:lpstr>
      <vt:lpstr>Calibri</vt:lpstr>
      <vt:lpstr>Wingdings</vt:lpstr>
      <vt:lpstr>Allianz Neo PPT</vt:lpstr>
      <vt:lpstr>Arial Unicode MS</vt:lpstr>
      <vt:lpstr>Arial</vt:lpstr>
      <vt:lpstr>Allianz white</vt:lpstr>
      <vt:lpstr>Allianz blue</vt:lpstr>
      <vt:lpstr>Bitmap</vt:lpstr>
      <vt:lpstr>Bitmap-Bild</vt:lpstr>
      <vt:lpstr>Riester Bestands- bearbeitung</vt:lpstr>
      <vt:lpstr>PowerPoint-Präsentation</vt:lpstr>
      <vt:lpstr>PowerPoint-Präsentation</vt:lpstr>
      <vt:lpstr>PowerPoint-Präsentation</vt:lpstr>
      <vt:lpstr>Handlungsoptionen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ACA </vt:lpstr>
      <vt:lpstr>Bestandsmanagement im Maklerportal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Backup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Riester Bestands- bearbeitung</dc:title>
  <dc:creator>Mik Schulz</dc:creator>
  <cp:lastModifiedBy>von Tschammer, Arne (Allianz Deutschland)</cp:lastModifiedBy>
  <cp:revision>211</cp:revision>
  <dcterms:created xsi:type="dcterms:W3CDTF">2021-05-25T12:15:33Z</dcterms:created>
  <dcterms:modified xsi:type="dcterms:W3CDTF">2023-06-02T11:17:23Z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0x0101002923FFF454C59A4FB370BBDFCF1E3ECE</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Order">
    <vt:r8>100</vt:r8>
  </property>
  <property fmtid="{D5CDD505-2E9C-101B-9397-08002B2CF9AE}" pid="12" name="MediaServiceImageTags">
    <vt:lpwstr/>
  </property>
  <property fmtid="{D5CDD505-2E9C-101B-9397-08002B2CF9AE}" pid="13" name="_dlc_DocIdItemGuid">
    <vt:lpwstr>335d0653-5c22-48a2-bc7f-6c66c5321bd4</vt:lpwstr>
  </property>
  <property fmtid="{D5CDD505-2E9C-101B-9397-08002B2CF9AE}" pid="14" name="DossierDepartment">
    <vt:lpwstr/>
  </property>
  <property fmtid="{D5CDD505-2E9C-101B-9397-08002B2CF9AE}" pid="15" name="AllianzContractingParties">
    <vt:lpwstr/>
  </property>
  <property fmtid="{D5CDD505-2E9C-101B-9397-08002B2CF9AE}" pid="16" name="jd372f7c472a465da36675f4ba8e760c">
    <vt:lpwstr/>
  </property>
  <property fmtid="{D5CDD505-2E9C-101B-9397-08002B2CF9AE}" pid="17" name="Contract_Type">
    <vt:lpwstr/>
  </property>
  <property fmtid="{D5CDD505-2E9C-101B-9397-08002B2CF9AE}" pid="18" name="gfeb211f74454fac898018954e830c8f">
    <vt:lpwstr/>
  </property>
  <property fmtid="{D5CDD505-2E9C-101B-9397-08002B2CF9AE}" pid="19" name="Document_Class">
    <vt:lpwstr/>
  </property>
</Properties>
</file>