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sldIdLst>
    <p:sldId id="257" r:id="rId5"/>
    <p:sldId id="267" r:id="rId6"/>
    <p:sldId id="266" r:id="rId7"/>
    <p:sldId id="263" r:id="rId8"/>
    <p:sldId id="264" r:id="rId9"/>
    <p:sldId id="265" r:id="rId10"/>
  </p:sldIdLst>
  <p:sldSz cx="11520488" cy="6480175"/>
  <p:notesSz cx="6858000" cy="9144000"/>
  <p:defaultTextStyle>
    <a:defPPr>
      <a:defRPr lang="de-DE"/>
    </a:defPPr>
    <a:lvl1pPr marL="0" algn="l" defTabSz="864017" rtl="0" eaLnBrk="1" latinLnBrk="0" hangingPunct="1">
      <a:defRPr sz="1701" kern="1200">
        <a:solidFill>
          <a:schemeClr val="tx1"/>
        </a:solidFill>
        <a:latin typeface="+mn-lt"/>
        <a:ea typeface="+mn-ea"/>
        <a:cs typeface="+mn-cs"/>
      </a:defRPr>
    </a:lvl1pPr>
    <a:lvl2pPr marL="432008" algn="l" defTabSz="864017" rtl="0" eaLnBrk="1" latinLnBrk="0" hangingPunct="1">
      <a:defRPr sz="1701" kern="1200">
        <a:solidFill>
          <a:schemeClr val="tx1"/>
        </a:solidFill>
        <a:latin typeface="+mn-lt"/>
        <a:ea typeface="+mn-ea"/>
        <a:cs typeface="+mn-cs"/>
      </a:defRPr>
    </a:lvl2pPr>
    <a:lvl3pPr marL="864017" algn="l" defTabSz="864017" rtl="0" eaLnBrk="1" latinLnBrk="0" hangingPunct="1">
      <a:defRPr sz="1701" kern="1200">
        <a:solidFill>
          <a:schemeClr val="tx1"/>
        </a:solidFill>
        <a:latin typeface="+mn-lt"/>
        <a:ea typeface="+mn-ea"/>
        <a:cs typeface="+mn-cs"/>
      </a:defRPr>
    </a:lvl3pPr>
    <a:lvl4pPr marL="1296025" algn="l" defTabSz="864017" rtl="0" eaLnBrk="1" latinLnBrk="0" hangingPunct="1">
      <a:defRPr sz="1701" kern="1200">
        <a:solidFill>
          <a:schemeClr val="tx1"/>
        </a:solidFill>
        <a:latin typeface="+mn-lt"/>
        <a:ea typeface="+mn-ea"/>
        <a:cs typeface="+mn-cs"/>
      </a:defRPr>
    </a:lvl4pPr>
    <a:lvl5pPr marL="1728033" algn="l" defTabSz="864017" rtl="0" eaLnBrk="1" latinLnBrk="0" hangingPunct="1">
      <a:defRPr sz="1701" kern="1200">
        <a:solidFill>
          <a:schemeClr val="tx1"/>
        </a:solidFill>
        <a:latin typeface="+mn-lt"/>
        <a:ea typeface="+mn-ea"/>
        <a:cs typeface="+mn-cs"/>
      </a:defRPr>
    </a:lvl5pPr>
    <a:lvl6pPr marL="2160041" algn="l" defTabSz="864017" rtl="0" eaLnBrk="1" latinLnBrk="0" hangingPunct="1">
      <a:defRPr sz="1701" kern="1200">
        <a:solidFill>
          <a:schemeClr val="tx1"/>
        </a:solidFill>
        <a:latin typeface="+mn-lt"/>
        <a:ea typeface="+mn-ea"/>
        <a:cs typeface="+mn-cs"/>
      </a:defRPr>
    </a:lvl6pPr>
    <a:lvl7pPr marL="2592050" algn="l" defTabSz="864017" rtl="0" eaLnBrk="1" latinLnBrk="0" hangingPunct="1">
      <a:defRPr sz="1701" kern="1200">
        <a:solidFill>
          <a:schemeClr val="tx1"/>
        </a:solidFill>
        <a:latin typeface="+mn-lt"/>
        <a:ea typeface="+mn-ea"/>
        <a:cs typeface="+mn-cs"/>
      </a:defRPr>
    </a:lvl7pPr>
    <a:lvl8pPr marL="3024058" algn="l" defTabSz="864017" rtl="0" eaLnBrk="1" latinLnBrk="0" hangingPunct="1">
      <a:defRPr sz="1701" kern="1200">
        <a:solidFill>
          <a:schemeClr val="tx1"/>
        </a:solidFill>
        <a:latin typeface="+mn-lt"/>
        <a:ea typeface="+mn-ea"/>
        <a:cs typeface="+mn-cs"/>
      </a:defRPr>
    </a:lvl8pPr>
    <a:lvl9pPr marL="3456066" algn="l" defTabSz="864017" rtl="0" eaLnBrk="1" latinLnBrk="0" hangingPunct="1">
      <a:defRPr sz="17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ach, Birgit (Allianz Deutschland)" initials="SB(D" lastIdx="7" clrIdx="0">
    <p:extLst>
      <p:ext uri="{19B8F6BF-5375-455C-9EA6-DF929625EA0E}">
        <p15:presenceInfo xmlns:p15="http://schemas.microsoft.com/office/powerpoint/2012/main" userId="S-1-5-21-2006190760-3459553193-1651965558-477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7444FB-99DB-485D-5E49-13D31578C29A}" v="11" dt="2023-05-03T09:51:15.9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5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on Tschammer, Arne (Allianz Kunde und Markt)" userId="S::arne.von-tschammer@allianz.de::052f4853-5977-4a42-acc0-739442858c30" providerId="AD" clId="Web-{9E7444FB-99DB-485D-5E49-13D31578C29A}"/>
    <pc:docChg chg="modSld">
      <pc:chgData name="von Tschammer, Arne (Allianz Kunde und Markt)" userId="S::arne.von-tschammer@allianz.de::052f4853-5977-4a42-acc0-739442858c30" providerId="AD" clId="Web-{9E7444FB-99DB-485D-5E49-13D31578C29A}" dt="2023-05-03T09:51:15.545" v="8" actId="20577"/>
      <pc:docMkLst>
        <pc:docMk/>
      </pc:docMkLst>
      <pc:sldChg chg="modSp">
        <pc:chgData name="von Tschammer, Arne (Allianz Kunde und Markt)" userId="S::arne.von-tschammer@allianz.de::052f4853-5977-4a42-acc0-739442858c30" providerId="AD" clId="Web-{9E7444FB-99DB-485D-5E49-13D31578C29A}" dt="2023-05-03T09:51:15.545" v="8" actId="20577"/>
        <pc:sldMkLst>
          <pc:docMk/>
          <pc:sldMk cId="1657263950" sldId="257"/>
        </pc:sldMkLst>
        <pc:spChg chg="mod">
          <ac:chgData name="von Tschammer, Arne (Allianz Kunde und Markt)" userId="S::arne.von-tschammer@allianz.de::052f4853-5977-4a42-acc0-739442858c30" providerId="AD" clId="Web-{9E7444FB-99DB-485D-5E49-13D31578C29A}" dt="2023-05-03T09:51:11.701" v="7" actId="20577"/>
          <ac:spMkLst>
            <pc:docMk/>
            <pc:sldMk cId="1657263950" sldId="257"/>
            <ac:spMk id="5" creationId="{00000000-0000-0000-0000-000000000000}"/>
          </ac:spMkLst>
        </pc:spChg>
        <pc:spChg chg="mod">
          <ac:chgData name="von Tschammer, Arne (Allianz Kunde und Markt)" userId="S::arne.von-tschammer@allianz.de::052f4853-5977-4a42-acc0-739442858c30" providerId="AD" clId="Web-{9E7444FB-99DB-485D-5E49-13D31578C29A}" dt="2023-05-03T09:51:15.545" v="8" actId="20577"/>
          <ac:spMkLst>
            <pc:docMk/>
            <pc:sldMk cId="1657263950" sldId="257"/>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E2581BF6-597A-45B4-8AC9-E60836C8E9B7}"/>
              </a:ext>
            </a:extLst>
          </p:cNvPr>
          <p:cNvSpPr>
            <a:spLocks noGrp="1"/>
          </p:cNvSpPr>
          <p:nvPr>
            <p:ph type="pic" sz="quarter" idx="10"/>
          </p:nvPr>
        </p:nvSpPr>
        <p:spPr>
          <a:xfrm>
            <a:off x="5098002" y="0"/>
            <a:ext cx="6422486" cy="6480175"/>
          </a:xfrm>
          <a:solidFill>
            <a:schemeClr val="tx2"/>
          </a:solidFill>
        </p:spPr>
        <p:txBody>
          <a:bodyPr/>
          <a:lstStyle/>
          <a:p>
            <a:endParaRPr lang="de-DE"/>
          </a:p>
        </p:txBody>
      </p:sp>
      <p:sp>
        <p:nvSpPr>
          <p:cNvPr id="2" name="Titel 1">
            <a:extLst>
              <a:ext uri="{FF2B5EF4-FFF2-40B4-BE49-F238E27FC236}">
                <a16:creationId xmlns:a16="http://schemas.microsoft.com/office/drawing/2014/main" id="{54344D3D-750E-4AA5-BD45-F6CFA3D07F07}"/>
              </a:ext>
            </a:extLst>
          </p:cNvPr>
          <p:cNvSpPr>
            <a:spLocks noGrp="1"/>
          </p:cNvSpPr>
          <p:nvPr>
            <p:ph type="ctrTitle"/>
          </p:nvPr>
        </p:nvSpPr>
        <p:spPr>
          <a:xfrm>
            <a:off x="468314" y="1799999"/>
            <a:ext cx="4413788" cy="2268000"/>
          </a:xfrm>
        </p:spPr>
        <p:txBody>
          <a:bodyPr rIns="216000" anchor="ctr" anchorCtr="0"/>
          <a:lstStyle>
            <a:lvl1pPr algn="l">
              <a:lnSpc>
                <a:spcPct val="80000"/>
              </a:lnSpc>
              <a:defRPr sz="6000">
                <a:latin typeface="Allianz Neo" panose="020B0504020203020204" pitchFamily="34" charset="0"/>
              </a:defRPr>
            </a:lvl1pPr>
          </a:lstStyle>
          <a:p>
            <a:r>
              <a:rPr lang="de-DE" dirty="0"/>
              <a:t>Mastertitelformat bearbeiten</a:t>
            </a:r>
          </a:p>
        </p:txBody>
      </p:sp>
      <p:sp>
        <p:nvSpPr>
          <p:cNvPr id="3" name="Untertitel 2">
            <a:extLst>
              <a:ext uri="{FF2B5EF4-FFF2-40B4-BE49-F238E27FC236}">
                <a16:creationId xmlns:a16="http://schemas.microsoft.com/office/drawing/2014/main" id="{9F4A5A7B-32F1-4538-86EC-D0B2317455D4}"/>
              </a:ext>
            </a:extLst>
          </p:cNvPr>
          <p:cNvSpPr>
            <a:spLocks noGrp="1"/>
          </p:cNvSpPr>
          <p:nvPr>
            <p:ph type="subTitle" idx="1"/>
          </p:nvPr>
        </p:nvSpPr>
        <p:spPr>
          <a:xfrm>
            <a:off x="468314" y="4536000"/>
            <a:ext cx="4413788" cy="531099"/>
          </a:xfrm>
        </p:spPr>
        <p:txBody>
          <a:bodyPr rIns="216000"/>
          <a:lstStyle>
            <a:lvl1pPr marL="0" indent="0" algn="l">
              <a:buNone/>
              <a:defRPr sz="1500">
                <a:latin typeface="Allianz Neo" panose="020B05040202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1" name="Grafik 10">
            <a:extLst>
              <a:ext uri="{FF2B5EF4-FFF2-40B4-BE49-F238E27FC236}">
                <a16:creationId xmlns:a16="http://schemas.microsoft.com/office/drawing/2014/main" id="{9DB0C78F-5BF6-4741-8EF4-0317AF8FB6BD}"/>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68313" y="468313"/>
            <a:ext cx="1944000" cy="481220"/>
          </a:xfrm>
          <a:prstGeom prst="rect">
            <a:avLst/>
          </a:prstGeom>
        </p:spPr>
      </p:pic>
      <p:sp>
        <p:nvSpPr>
          <p:cNvPr id="15" name="Textplatzhalter 14">
            <a:extLst>
              <a:ext uri="{FF2B5EF4-FFF2-40B4-BE49-F238E27FC236}">
                <a16:creationId xmlns:a16="http://schemas.microsoft.com/office/drawing/2014/main" id="{453A991D-E53C-4B2C-9CE8-F24616E7F33B}"/>
              </a:ext>
            </a:extLst>
          </p:cNvPr>
          <p:cNvSpPr>
            <a:spLocks noGrp="1"/>
          </p:cNvSpPr>
          <p:nvPr>
            <p:ph type="body" sz="quarter" idx="11" hasCustomPrompt="1"/>
          </p:nvPr>
        </p:nvSpPr>
        <p:spPr>
          <a:xfrm>
            <a:off x="468314" y="5760000"/>
            <a:ext cx="1547812" cy="360000"/>
          </a:xfrm>
        </p:spPr>
        <p:txBody>
          <a:bodyPr anchor="b" anchorCtr="0"/>
          <a:lstStyle>
            <a:lvl1pPr>
              <a:defRPr sz="800">
                <a:latin typeface="Allianz Neo" panose="020B0504020203020204" pitchFamily="34" charset="0"/>
              </a:defRPr>
            </a:lvl1pPr>
          </a:lstStyle>
          <a:p>
            <a:pPr lvl="0"/>
            <a:r>
              <a:rPr lang="de-DE"/>
              <a:t>Erste Ebene</a:t>
            </a:r>
          </a:p>
        </p:txBody>
      </p:sp>
      <p:sp>
        <p:nvSpPr>
          <p:cNvPr id="16" name="Textplatzhalter 14">
            <a:extLst>
              <a:ext uri="{FF2B5EF4-FFF2-40B4-BE49-F238E27FC236}">
                <a16:creationId xmlns:a16="http://schemas.microsoft.com/office/drawing/2014/main" id="{CED49C62-4C22-4829-ACC8-9191840D3A35}"/>
              </a:ext>
            </a:extLst>
          </p:cNvPr>
          <p:cNvSpPr>
            <a:spLocks noGrp="1"/>
          </p:cNvSpPr>
          <p:nvPr>
            <p:ph type="body" sz="quarter" idx="12" hasCustomPrompt="1"/>
          </p:nvPr>
        </p:nvSpPr>
        <p:spPr>
          <a:xfrm>
            <a:off x="2232026" y="5760000"/>
            <a:ext cx="1547812" cy="360000"/>
          </a:xfrm>
        </p:spPr>
        <p:txBody>
          <a:bodyPr anchor="b" anchorCtr="0"/>
          <a:lstStyle>
            <a:lvl1pPr>
              <a:defRPr sz="800">
                <a:latin typeface="Allianz Neo" panose="020B0504020203020204" pitchFamily="34" charset="0"/>
              </a:defRPr>
            </a:lvl1pPr>
          </a:lstStyle>
          <a:p>
            <a:pPr lvl="0"/>
            <a:r>
              <a:rPr lang="de-DE"/>
              <a:t>Erste Ebene</a:t>
            </a:r>
          </a:p>
        </p:txBody>
      </p:sp>
    </p:spTree>
    <p:extLst>
      <p:ext uri="{BB962C8B-B14F-4D97-AF65-F5344CB8AC3E}">
        <p14:creationId xmlns:p14="http://schemas.microsoft.com/office/powerpoint/2010/main" val="2622163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pic>
        <p:nvPicPr>
          <p:cNvPr id="14" name="Grafik 13">
            <a:extLst>
              <a:ext uri="{FF2B5EF4-FFF2-40B4-BE49-F238E27FC236}">
                <a16:creationId xmlns:a16="http://schemas.microsoft.com/office/drawing/2014/main" id="{9DB0C78F-5BF6-4741-8EF4-0317AF8FB6BD}"/>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68313" y="468313"/>
            <a:ext cx="1944000" cy="481220"/>
          </a:xfrm>
          <a:prstGeom prst="rect">
            <a:avLst/>
          </a:prstGeom>
        </p:spPr>
      </p:pic>
      <p:sp>
        <p:nvSpPr>
          <p:cNvPr id="17" name="Datumsplatzhalter 1">
            <a:extLst>
              <a:ext uri="{FF2B5EF4-FFF2-40B4-BE49-F238E27FC236}">
                <a16:creationId xmlns:a16="http://schemas.microsoft.com/office/drawing/2014/main" id="{2E080B7E-C6CE-4560-9592-5A09C2DE0277}"/>
              </a:ext>
            </a:extLst>
          </p:cNvPr>
          <p:cNvSpPr>
            <a:spLocks noGrp="1"/>
          </p:cNvSpPr>
          <p:nvPr>
            <p:ph type="dt" sz="half" idx="10"/>
          </p:nvPr>
        </p:nvSpPr>
        <p:spPr>
          <a:xfrm rot="-5400000">
            <a:off x="9594058" y="3726657"/>
            <a:ext cx="3384550" cy="468312"/>
          </a:xfrm>
        </p:spPr>
        <p:txBody>
          <a:bodyPr/>
          <a:lstStyle>
            <a:lvl1pPr>
              <a:defRPr>
                <a:latin typeface="Allianz Neo" panose="020B0504020203020204" pitchFamily="34" charset="0"/>
              </a:defRPr>
            </a:lvl1pPr>
          </a:lstStyle>
          <a:p>
            <a:r>
              <a:rPr lang="de-DE"/>
              <a:t>© Allianz 2021</a:t>
            </a:r>
            <a:endParaRPr lang="de-DE" dirty="0"/>
          </a:p>
        </p:txBody>
      </p:sp>
      <p:sp>
        <p:nvSpPr>
          <p:cNvPr id="18" name="Foliennummernplatzhalter 4">
            <a:extLst>
              <a:ext uri="{FF2B5EF4-FFF2-40B4-BE49-F238E27FC236}">
                <a16:creationId xmlns:a16="http://schemas.microsoft.com/office/drawing/2014/main" id="{B79FBDAD-9508-4725-89E9-94C983654F52}"/>
              </a:ext>
            </a:extLst>
          </p:cNvPr>
          <p:cNvSpPr>
            <a:spLocks noGrp="1"/>
          </p:cNvSpPr>
          <p:nvPr>
            <p:ph type="sldNum" sz="quarter" idx="12"/>
          </p:nvPr>
        </p:nvSpPr>
        <p:spPr>
          <a:xfrm>
            <a:off x="11052174" y="5653089"/>
            <a:ext cx="468313" cy="827086"/>
          </a:xfrm>
        </p:spPr>
        <p:txBody>
          <a:bodyPr/>
          <a:lstStyle>
            <a:lvl1pPr>
              <a:defRPr>
                <a:latin typeface="Allianz Neo" panose="020B0504020203020204" pitchFamily="34" charset="0"/>
              </a:defRPr>
            </a:lvl1pPr>
          </a:lstStyle>
          <a:p>
            <a:fld id="{0F96B16C-3F5F-44BC-AFCC-8CBCBD90898D}" type="slidenum">
              <a:rPr lang="de-DE" smtClean="0"/>
              <a:pPr/>
              <a:t>‹Nr.›</a:t>
            </a:fld>
            <a:endParaRPr lang="de-DE"/>
          </a:p>
        </p:txBody>
      </p:sp>
    </p:spTree>
    <p:extLst>
      <p:ext uri="{BB962C8B-B14F-4D97-AF65-F5344CB8AC3E}">
        <p14:creationId xmlns:p14="http://schemas.microsoft.com/office/powerpoint/2010/main" val="259517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image">
    <p:spTree>
      <p:nvGrpSpPr>
        <p:cNvPr id="1" name=""/>
        <p:cNvGrpSpPr/>
        <p:nvPr/>
      </p:nvGrpSpPr>
      <p:grpSpPr>
        <a:xfrm>
          <a:off x="0" y="0"/>
          <a:ext cx="0" cy="0"/>
          <a:chOff x="0" y="0"/>
          <a:chExt cx="0" cy="0"/>
        </a:xfrm>
      </p:grpSpPr>
      <p:sp>
        <p:nvSpPr>
          <p:cNvPr id="6" name="Textplatzhalter 5"/>
          <p:cNvSpPr>
            <a:spLocks noGrp="1"/>
          </p:cNvSpPr>
          <p:nvPr>
            <p:ph type="body" sz="quarter" idx="13" hasCustomPrompt="1"/>
          </p:nvPr>
        </p:nvSpPr>
        <p:spPr>
          <a:xfrm>
            <a:off x="477838" y="468000"/>
            <a:ext cx="10294937" cy="695325"/>
          </a:xfrm>
        </p:spPr>
        <p:txBody>
          <a:bodyPr/>
          <a:lstStyle>
            <a:lvl1pPr>
              <a:lnSpc>
                <a:spcPts val="4500"/>
              </a:lnSpc>
              <a:defRPr sz="4700" baseline="0">
                <a:solidFill>
                  <a:srgbClr val="13A0D3"/>
                </a:solidFill>
                <a:latin typeface="Allianz Neo" panose="020B0504020203020204" pitchFamily="34" charset="0"/>
              </a:defRPr>
            </a:lvl1pPr>
            <a:lvl2pPr>
              <a:defRPr sz="4700">
                <a:latin typeface="Allianz Neo" panose="020B0504020203020204" pitchFamily="34" charset="0"/>
              </a:defRPr>
            </a:lvl2pPr>
            <a:lvl3pPr>
              <a:defRPr sz="4700">
                <a:latin typeface="Allianz Neo" panose="020B0504020203020204" pitchFamily="34" charset="0"/>
              </a:defRPr>
            </a:lvl3pPr>
            <a:lvl4pPr>
              <a:defRPr sz="4700">
                <a:latin typeface="Allianz Neo" panose="020B0504020203020204" pitchFamily="34" charset="0"/>
              </a:defRPr>
            </a:lvl4pPr>
            <a:lvl5pPr>
              <a:defRPr sz="4700">
                <a:latin typeface="Allianz Neo" panose="020B0504020203020204" pitchFamily="34" charset="0"/>
              </a:defRPr>
            </a:lvl5pPr>
          </a:lstStyle>
          <a:p>
            <a:pPr lvl="0"/>
            <a:r>
              <a:rPr lang="de-DE" dirty="0"/>
              <a:t>So funktioniert</a:t>
            </a:r>
          </a:p>
          <a:p>
            <a:pPr lvl="0"/>
            <a:r>
              <a:rPr lang="de-DE" dirty="0"/>
              <a:t>die Aktion</a:t>
            </a:r>
          </a:p>
        </p:txBody>
      </p:sp>
      <p:sp>
        <p:nvSpPr>
          <p:cNvPr id="15" name="Datumsplatzhalter 2">
            <a:extLst>
              <a:ext uri="{FF2B5EF4-FFF2-40B4-BE49-F238E27FC236}">
                <a16:creationId xmlns:a16="http://schemas.microsoft.com/office/drawing/2014/main" id="{0605AB15-DA03-45D2-994B-0725B277F5CB}"/>
              </a:ext>
            </a:extLst>
          </p:cNvPr>
          <p:cNvSpPr>
            <a:spLocks noGrp="1"/>
          </p:cNvSpPr>
          <p:nvPr>
            <p:ph type="dt" sz="half" idx="10"/>
          </p:nvPr>
        </p:nvSpPr>
        <p:spPr>
          <a:xfrm rot="-5400000">
            <a:off x="10833188" y="4965837"/>
            <a:ext cx="906122" cy="468305"/>
          </a:xfrm>
        </p:spPr>
        <p:txBody>
          <a:bodyPr/>
          <a:lstStyle/>
          <a:p>
            <a:pPr defTabSz="864006"/>
            <a:r>
              <a:rPr lang="de-DE" dirty="0">
                <a:solidFill>
                  <a:srgbClr val="003781"/>
                </a:solidFill>
                <a:latin typeface="Allianz Neo PPT"/>
              </a:rPr>
              <a:t>© Allianz 2021</a:t>
            </a:r>
          </a:p>
        </p:txBody>
      </p:sp>
      <p:sp>
        <p:nvSpPr>
          <p:cNvPr id="16" name="Foliennummernplatzhalter 6">
            <a:extLst>
              <a:ext uri="{FF2B5EF4-FFF2-40B4-BE49-F238E27FC236}">
                <a16:creationId xmlns:a16="http://schemas.microsoft.com/office/drawing/2014/main" id="{01B67B75-DBB7-4AB5-98D0-194D2FE8383F}"/>
              </a:ext>
            </a:extLst>
          </p:cNvPr>
          <p:cNvSpPr>
            <a:spLocks noGrp="1"/>
          </p:cNvSpPr>
          <p:nvPr>
            <p:ph type="sldNum" sz="quarter" idx="12"/>
          </p:nvPr>
        </p:nvSpPr>
        <p:spPr>
          <a:xfrm>
            <a:off x="11052174" y="5653089"/>
            <a:ext cx="468313" cy="827086"/>
          </a:xfrm>
        </p:spPr>
        <p:txBody>
          <a:bodyPr/>
          <a:lstStyle/>
          <a:p>
            <a:pPr defTabSz="864006"/>
            <a:fld id="{0F96B16C-3F5F-44BC-AFCC-8CBCBD90898D}" type="slidenum">
              <a:rPr lang="de-DE">
                <a:solidFill>
                  <a:srgbClr val="003781"/>
                </a:solidFill>
                <a:latin typeface="Allianz Neo PPT"/>
              </a:rPr>
              <a:pPr defTabSz="864006"/>
              <a:t>‹Nr.›</a:t>
            </a:fld>
            <a:endParaRPr lang="de-DE">
              <a:solidFill>
                <a:srgbClr val="003781"/>
              </a:solidFill>
              <a:latin typeface="Allianz Neo PPT"/>
            </a:endParaRPr>
          </a:p>
        </p:txBody>
      </p:sp>
      <p:sp>
        <p:nvSpPr>
          <p:cNvPr id="8" name="Textplatzhalter 7"/>
          <p:cNvSpPr>
            <a:spLocks noGrp="1"/>
          </p:cNvSpPr>
          <p:nvPr>
            <p:ph type="body" sz="quarter" idx="14" hasCustomPrompt="1"/>
          </p:nvPr>
        </p:nvSpPr>
        <p:spPr>
          <a:xfrm>
            <a:off x="468000" y="1868400"/>
            <a:ext cx="10390187" cy="4057650"/>
          </a:xfrm>
        </p:spPr>
        <p:txBody>
          <a:bodyPr/>
          <a:lstStyle>
            <a:lvl1pPr>
              <a:defRPr sz="2000">
                <a:latin typeface="Allianz Neo" panose="020B0504020203020204" pitchFamily="34" charset="0"/>
              </a:defRPr>
            </a:lvl1pPr>
            <a:lvl2pPr>
              <a:defRPr sz="1600">
                <a:latin typeface="Allianz Neo" panose="020B0504020203020204" pitchFamily="34" charset="0"/>
              </a:defRPr>
            </a:lvl2pPr>
            <a:lvl3pPr>
              <a:defRPr sz="1600">
                <a:latin typeface="Allianz Neo" panose="020B0504020203020204" pitchFamily="34" charset="0"/>
              </a:defRPr>
            </a:lvl3pPr>
            <a:lvl4pPr>
              <a:defRPr sz="1600">
                <a:latin typeface="Allianz Neo" panose="020B0504020203020204" pitchFamily="34" charset="0"/>
              </a:defRPr>
            </a:lvl4pPr>
            <a:lvl5pPr>
              <a:defRPr sz="2000">
                <a:latin typeface="Allianz Neo" panose="020B0504020203020204" pitchFamily="34" charset="0"/>
              </a:defRPr>
            </a:lvl5pPr>
          </a:lstStyle>
          <a:p>
            <a:pPr lvl="0"/>
            <a:r>
              <a:rPr lang="de-DE" dirty="0"/>
              <a:t>Text</a:t>
            </a:r>
          </a:p>
        </p:txBody>
      </p:sp>
    </p:spTree>
    <p:extLst>
      <p:ext uri="{BB962C8B-B14F-4D97-AF65-F5344CB8AC3E}">
        <p14:creationId xmlns:p14="http://schemas.microsoft.com/office/powerpoint/2010/main" val="3786941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DE283E6-A5BA-4B3C-88E4-54966FAC3487}"/>
              </a:ext>
            </a:extLst>
          </p:cNvPr>
          <p:cNvSpPr>
            <a:spLocks noGrp="1"/>
          </p:cNvSpPr>
          <p:nvPr>
            <p:ph type="title"/>
          </p:nvPr>
        </p:nvSpPr>
        <p:spPr>
          <a:xfrm>
            <a:off x="468314" y="1152524"/>
            <a:ext cx="10367962" cy="900114"/>
          </a:xfrm>
          <a:prstGeom prst="rect">
            <a:avLst/>
          </a:prstGeom>
        </p:spPr>
        <p:txBody>
          <a:bodyPr vert="horz" lIns="0" tIns="0" rIns="0" bIns="0" rtlCol="0" anchor="t" anchorCtr="0">
            <a:noAutofit/>
          </a:bodyPr>
          <a:lstStyle/>
          <a:p>
            <a:r>
              <a:rPr lang="de-DE"/>
              <a:t>Mastertitelformat bearbeiten</a:t>
            </a:r>
          </a:p>
        </p:txBody>
      </p:sp>
      <p:sp>
        <p:nvSpPr>
          <p:cNvPr id="3" name="Textplatzhalter 2">
            <a:extLst>
              <a:ext uri="{FF2B5EF4-FFF2-40B4-BE49-F238E27FC236}">
                <a16:creationId xmlns:a16="http://schemas.microsoft.com/office/drawing/2014/main" id="{9C845E14-909C-4B3E-8D6E-D6710B870348}"/>
              </a:ext>
            </a:extLst>
          </p:cNvPr>
          <p:cNvSpPr>
            <a:spLocks noGrp="1"/>
          </p:cNvSpPr>
          <p:nvPr>
            <p:ph type="body" idx="1"/>
          </p:nvPr>
        </p:nvSpPr>
        <p:spPr>
          <a:xfrm>
            <a:off x="468314" y="2268538"/>
            <a:ext cx="10367961" cy="3384550"/>
          </a:xfrm>
          <a:prstGeom prst="rect">
            <a:avLst/>
          </a:prstGeom>
        </p:spPr>
        <p:txBody>
          <a:bodyPr vert="horz" lIns="0" tIns="0" rIns="0" bIns="0" rtlCol="0" anchor="t" anchorCtr="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 nicht verwenden</a:t>
            </a:r>
          </a:p>
        </p:txBody>
      </p:sp>
      <p:sp>
        <p:nvSpPr>
          <p:cNvPr id="4" name="Datumsplatzhalter 3">
            <a:extLst>
              <a:ext uri="{FF2B5EF4-FFF2-40B4-BE49-F238E27FC236}">
                <a16:creationId xmlns:a16="http://schemas.microsoft.com/office/drawing/2014/main" id="{2C011674-EBDC-44CC-9043-F666555AC269}"/>
              </a:ext>
            </a:extLst>
          </p:cNvPr>
          <p:cNvSpPr>
            <a:spLocks noGrp="1"/>
          </p:cNvSpPr>
          <p:nvPr>
            <p:ph type="dt" sz="half" idx="2"/>
          </p:nvPr>
        </p:nvSpPr>
        <p:spPr>
          <a:xfrm rot="-5400000">
            <a:off x="9594058" y="3726657"/>
            <a:ext cx="3384550" cy="468312"/>
          </a:xfrm>
          <a:prstGeom prst="rect">
            <a:avLst/>
          </a:prstGeom>
        </p:spPr>
        <p:txBody>
          <a:bodyPr vert="horz" lIns="0" tIns="36000" rIns="0" bIns="0" rtlCol="0" anchor="t" anchorCtr="0">
            <a:noAutofit/>
          </a:bodyPr>
          <a:lstStyle>
            <a:lvl1pPr algn="l">
              <a:defRPr sz="750">
                <a:solidFill>
                  <a:schemeClr val="bg1"/>
                </a:solidFill>
              </a:defRPr>
            </a:lvl1pPr>
          </a:lstStyle>
          <a:p>
            <a:pPr marL="0" marR="0" lvl="0" indent="0" algn="l" defTabSz="864017" rtl="0" eaLnBrk="1" fontAlgn="auto" latinLnBrk="0" hangingPunct="1">
              <a:lnSpc>
                <a:spcPct val="100000"/>
              </a:lnSpc>
              <a:spcBef>
                <a:spcPts val="0"/>
              </a:spcBef>
              <a:spcAft>
                <a:spcPts val="0"/>
              </a:spcAft>
              <a:buClrTx/>
              <a:buSzTx/>
              <a:buFontTx/>
              <a:buNone/>
              <a:tabLst/>
              <a:defRPr/>
            </a:pPr>
            <a:r>
              <a:rPr kumimoji="0" lang="de-DE" sz="750" b="0" i="0" u="none" strike="noStrike" kern="1200" cap="none" spc="0" normalizeH="0" baseline="0" noProof="0">
                <a:ln>
                  <a:noFill/>
                </a:ln>
                <a:solidFill>
                  <a:srgbClr val="003781"/>
                </a:solidFill>
                <a:effectLst/>
                <a:uLnTx/>
                <a:uFillTx/>
                <a:latin typeface="Allianz Neo PPT"/>
                <a:ea typeface="+mn-ea"/>
                <a:cs typeface="+mn-cs"/>
              </a:rPr>
              <a:t>© Allianz 2021</a:t>
            </a:r>
          </a:p>
        </p:txBody>
      </p:sp>
      <p:sp>
        <p:nvSpPr>
          <p:cNvPr id="5" name="Fußzeilenplatzhalter 4">
            <a:extLst>
              <a:ext uri="{FF2B5EF4-FFF2-40B4-BE49-F238E27FC236}">
                <a16:creationId xmlns:a16="http://schemas.microsoft.com/office/drawing/2014/main" id="{288440D7-D4EC-4E78-AA22-CBC23D0FE46F}"/>
              </a:ext>
            </a:extLst>
          </p:cNvPr>
          <p:cNvSpPr>
            <a:spLocks noGrp="1"/>
          </p:cNvSpPr>
          <p:nvPr>
            <p:ph type="ftr" sz="quarter" idx="3"/>
          </p:nvPr>
        </p:nvSpPr>
        <p:spPr>
          <a:xfrm>
            <a:off x="468313" y="468000"/>
            <a:ext cx="5075237" cy="252000"/>
          </a:xfrm>
          <a:prstGeom prst="rect">
            <a:avLst/>
          </a:prstGeom>
        </p:spPr>
        <p:txBody>
          <a:bodyPr vert="horz" lIns="0" tIns="0" rIns="0" bIns="0" rtlCol="0" anchor="t" anchorCtr="0">
            <a:noAutofit/>
          </a:bodyPr>
          <a:lstStyle>
            <a:lvl1pPr algn="l">
              <a:defRPr sz="1200" b="1" cap="all" spc="60" baseline="0">
                <a:solidFill>
                  <a:schemeClr val="bg1"/>
                </a:solidFill>
              </a:defRPr>
            </a:lvl1pPr>
          </a:lstStyle>
          <a:p>
            <a:pPr marL="0" marR="0" lvl="0" indent="0" algn="l" defTabSz="864017" rtl="0" eaLnBrk="1" fontAlgn="auto" latinLnBrk="0" hangingPunct="1">
              <a:lnSpc>
                <a:spcPct val="100000"/>
              </a:lnSpc>
              <a:spcBef>
                <a:spcPts val="0"/>
              </a:spcBef>
              <a:spcAft>
                <a:spcPts val="0"/>
              </a:spcAft>
              <a:buClrTx/>
              <a:buSzTx/>
              <a:buFontTx/>
              <a:buNone/>
              <a:tabLst/>
              <a:defRPr/>
            </a:pPr>
            <a:r>
              <a:rPr kumimoji="0" lang="de-DE" sz="1200" b="1" i="0" u="none" strike="noStrike" kern="1200" cap="all" spc="60" normalizeH="0" baseline="0" noProof="0">
                <a:ln>
                  <a:noFill/>
                </a:ln>
                <a:solidFill>
                  <a:srgbClr val="003781"/>
                </a:solidFill>
                <a:effectLst/>
                <a:uLnTx/>
                <a:uFillTx/>
                <a:latin typeface="Allianz Neo PPT"/>
                <a:ea typeface="+mn-ea"/>
                <a:cs typeface="+mn-cs"/>
              </a:rPr>
              <a:t>Topline goes here</a:t>
            </a:r>
          </a:p>
        </p:txBody>
      </p:sp>
      <p:sp>
        <p:nvSpPr>
          <p:cNvPr id="6" name="Foliennummernplatzhalter 5">
            <a:extLst>
              <a:ext uri="{FF2B5EF4-FFF2-40B4-BE49-F238E27FC236}">
                <a16:creationId xmlns:a16="http://schemas.microsoft.com/office/drawing/2014/main" id="{ECFEBF46-B211-4AF6-9DBD-FCB5138157CA}"/>
              </a:ext>
            </a:extLst>
          </p:cNvPr>
          <p:cNvSpPr>
            <a:spLocks noGrp="1"/>
          </p:cNvSpPr>
          <p:nvPr>
            <p:ph type="sldNum" sz="quarter" idx="4"/>
          </p:nvPr>
        </p:nvSpPr>
        <p:spPr>
          <a:xfrm>
            <a:off x="11052174" y="5653089"/>
            <a:ext cx="468313" cy="827086"/>
          </a:xfrm>
          <a:prstGeom prst="rect">
            <a:avLst/>
          </a:prstGeom>
        </p:spPr>
        <p:txBody>
          <a:bodyPr vert="horz" lIns="72000" tIns="0" rIns="0" bIns="0" rtlCol="0" anchor="ctr" anchorCtr="0">
            <a:noAutofit/>
          </a:bodyPr>
          <a:lstStyle>
            <a:lvl1pPr algn="l">
              <a:defRPr sz="750" b="1">
                <a:solidFill>
                  <a:schemeClr val="bg1"/>
                </a:solidFill>
              </a:defRPr>
            </a:lvl1pPr>
          </a:lstStyle>
          <a:p>
            <a:pPr marL="0" marR="0" lvl="0" indent="0" algn="l" defTabSz="864017" rtl="0" eaLnBrk="1" fontAlgn="auto" latinLnBrk="0" hangingPunct="1">
              <a:lnSpc>
                <a:spcPct val="100000"/>
              </a:lnSpc>
              <a:spcBef>
                <a:spcPts val="0"/>
              </a:spcBef>
              <a:spcAft>
                <a:spcPts val="0"/>
              </a:spcAft>
              <a:buClrTx/>
              <a:buSzTx/>
              <a:buFontTx/>
              <a:buNone/>
              <a:tabLst/>
              <a:defRPr/>
            </a:pPr>
            <a:fld id="{0F96B16C-3F5F-44BC-AFCC-8CBCBD90898D}" type="slidenum">
              <a:rPr kumimoji="0" lang="de-DE" sz="750" b="1" i="0" u="none" strike="noStrike" kern="1200" cap="none" spc="0" normalizeH="0" baseline="0" noProof="0" smtClean="0">
                <a:ln>
                  <a:noFill/>
                </a:ln>
                <a:solidFill>
                  <a:srgbClr val="003781"/>
                </a:solidFill>
                <a:effectLst/>
                <a:uLnTx/>
                <a:uFillTx/>
                <a:latin typeface="Allianz Neo PPT"/>
                <a:ea typeface="+mn-ea"/>
                <a:cs typeface="+mn-cs"/>
              </a:rPr>
              <a:pPr marL="0" marR="0" lvl="0" indent="0" algn="l" defTabSz="864017" rtl="0" eaLnBrk="1" fontAlgn="auto" latinLnBrk="0" hangingPunct="1">
                <a:lnSpc>
                  <a:spcPct val="100000"/>
                </a:lnSpc>
                <a:spcBef>
                  <a:spcPts val="0"/>
                </a:spcBef>
                <a:spcAft>
                  <a:spcPts val="0"/>
                </a:spcAft>
                <a:buClrTx/>
                <a:buSzTx/>
                <a:buFontTx/>
                <a:buNone/>
                <a:tabLst/>
                <a:defRPr/>
              </a:pPr>
              <a:t>‹Nr.›</a:t>
            </a:fld>
            <a:endParaRPr kumimoji="0" lang="de-DE" sz="750" b="1" i="0" u="none" strike="noStrike" kern="1200" cap="none" spc="0" normalizeH="0" baseline="0" noProof="0">
              <a:ln>
                <a:noFill/>
              </a:ln>
              <a:solidFill>
                <a:srgbClr val="003781"/>
              </a:solidFill>
              <a:effectLst/>
              <a:uLnTx/>
              <a:uFillTx/>
              <a:latin typeface="Allianz Neo PPT"/>
              <a:ea typeface="+mn-ea"/>
              <a:cs typeface="+mn-cs"/>
            </a:endParaRPr>
          </a:p>
        </p:txBody>
      </p:sp>
      <p:sp>
        <p:nvSpPr>
          <p:cNvPr id="7" name="MSIPCMContentMarking" descr="{&quot;HashCode&quot;:417909460,&quot;Placement&quot;:&quot;Header&quot;,&quot;Top&quot;:0.0,&quot;Left&quot;:426.85788,&quot;SlideWidth&quot;:907,&quot;SlideHeight&quot;:510}"/>
          <p:cNvSpPr txBox="1"/>
          <p:nvPr userDrawn="1"/>
        </p:nvSpPr>
        <p:spPr>
          <a:xfrm>
            <a:off x="5421095" y="0"/>
            <a:ext cx="678298" cy="262344"/>
          </a:xfrm>
          <a:prstGeom prst="rect">
            <a:avLst/>
          </a:prstGeom>
        </p:spPr>
        <p:txBody>
          <a:bodyPr vert="horz" wrap="square" lIns="0" tIns="0" rIns="0" bIns="0" rtlCol="0" anchor="ctr" anchorCtr="1">
            <a:spAutoFit/>
          </a:bodyPr>
          <a:lstStyle/>
          <a:p>
            <a:pPr marL="0" marR="0" lvl="0" indent="0" algn="ctr" defTabSz="864017"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100" normalizeH="0" baseline="0" noProof="0">
                <a:ln>
                  <a:noFill/>
                </a:ln>
                <a:solidFill>
                  <a:srgbClr val="000000"/>
                </a:solidFill>
                <a:effectLst/>
                <a:uLnTx/>
                <a:uFillTx/>
                <a:latin typeface="Calibri" panose="020F0502020204030204" pitchFamily="34" charset="0"/>
                <a:ea typeface="+mn-ea"/>
                <a:cs typeface="+mn-cs"/>
              </a:rPr>
              <a:t>Internal</a:t>
            </a:r>
          </a:p>
        </p:txBody>
      </p:sp>
    </p:spTree>
    <p:extLst>
      <p:ext uri="{BB962C8B-B14F-4D97-AF65-F5344CB8AC3E}">
        <p14:creationId xmlns:p14="http://schemas.microsoft.com/office/powerpoint/2010/main" val="376196041"/>
      </p:ext>
    </p:extLst>
  </p:cSld>
  <p:clrMap bg1="dk1" tx1="lt1" bg2="dk2" tx2="lt2" accent1="accent1" accent2="accent2" accent3="accent3" accent4="accent4" accent5="accent5" accent6="accent6" hlink="hlink" folHlink="folHlink"/>
  <p:sldLayoutIdLst>
    <p:sldLayoutId id="2147483665" r:id="rId1"/>
    <p:sldLayoutId id="2147483668" r:id="rId2"/>
    <p:sldLayoutId id="2147483661" r:id="rId3"/>
  </p:sldLayoutIdLst>
  <p:hf hdr="0"/>
  <p:txStyles>
    <p:titleStyle>
      <a:lvl1pPr algn="l" defTabSz="914400" rtl="0" eaLnBrk="1" latinLnBrk="0" hangingPunct="1">
        <a:lnSpc>
          <a:spcPct val="80000"/>
        </a:lnSpc>
        <a:spcBef>
          <a:spcPct val="0"/>
        </a:spcBef>
        <a:buNone/>
        <a:defRPr sz="4700" kern="120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5">
          <p15:clr>
            <a:srgbClr val="F26B43"/>
          </p15:clr>
        </p15:guide>
        <p15:guide id="2" pos="6826">
          <p15:clr>
            <a:srgbClr val="F26B43"/>
          </p15:clr>
        </p15:guide>
        <p15:guide id="3" orient="horz" pos="295">
          <p15:clr>
            <a:srgbClr val="F26B43"/>
          </p15:clr>
        </p15:guide>
        <p15:guide id="6" orient="horz" pos="3561">
          <p15:clr>
            <a:srgbClr val="F26B43"/>
          </p15:clr>
        </p15:guide>
        <p15:guide id="9" pos="1270">
          <p15:clr>
            <a:srgbClr val="F26B43"/>
          </p15:clr>
        </p15:guide>
        <p15:guide id="10" pos="1406">
          <p15:clr>
            <a:srgbClr val="F26B43"/>
          </p15:clr>
        </p15:guide>
        <p15:guide id="11" pos="2381">
          <p15:clr>
            <a:srgbClr val="F26B43"/>
          </p15:clr>
        </p15:guide>
        <p15:guide id="12" pos="2517">
          <p15:clr>
            <a:srgbClr val="F26B43"/>
          </p15:clr>
        </p15:guide>
        <p15:guide id="13" pos="3492">
          <p15:clr>
            <a:srgbClr val="F26B43"/>
          </p15:clr>
        </p15:guide>
        <p15:guide id="14" pos="3629">
          <p15:clr>
            <a:srgbClr val="F26B43"/>
          </p15:clr>
        </p15:guide>
        <p15:guide id="15" pos="4604">
          <p15:clr>
            <a:srgbClr val="F26B43"/>
          </p15:clr>
        </p15:guide>
        <p15:guide id="16" pos="4740">
          <p15:clr>
            <a:srgbClr val="F26B43"/>
          </p15:clr>
        </p15:guide>
        <p15:guide id="17" pos="5715">
          <p15:clr>
            <a:srgbClr val="F26B43"/>
          </p15:clr>
        </p15:guide>
        <p15:guide id="18" pos="5851">
          <p15:clr>
            <a:srgbClr val="F26B43"/>
          </p15:clr>
        </p15:guide>
        <p15:guide id="19" orient="horz" pos="726">
          <p15:clr>
            <a:srgbClr val="F26B43"/>
          </p15:clr>
        </p15:guide>
        <p15:guide id="20" orient="horz" pos="862">
          <p15:clr>
            <a:srgbClr val="F26B43"/>
          </p15:clr>
        </p15:guide>
        <p15:guide id="21" orient="horz" pos="1293">
          <p15:clr>
            <a:srgbClr val="F26B43"/>
          </p15:clr>
        </p15:guide>
        <p15:guide id="22" orient="horz" pos="142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goa-cdeportale.allianz.de/EV-/--4/EV---4071Z0.pdf.download.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468314" y="1799999"/>
            <a:ext cx="5254272" cy="2268000"/>
          </a:xfrm>
        </p:spPr>
        <p:txBody>
          <a:bodyPr/>
          <a:lstStyle/>
          <a:p>
            <a:r>
              <a:rPr lang="de-DE" dirty="0"/>
              <a:t>Briefprozess</a:t>
            </a:r>
            <a:br>
              <a:rPr lang="de-DE" dirty="0"/>
            </a:br>
            <a:r>
              <a:rPr lang="de-DE" dirty="0">
                <a:solidFill>
                  <a:srgbClr val="13A0D3"/>
                </a:solidFill>
              </a:rPr>
              <a:t>„</a:t>
            </a:r>
            <a:r>
              <a:rPr lang="de-DE" dirty="0" err="1" smtClean="0">
                <a:solidFill>
                  <a:srgbClr val="13A0D3"/>
                </a:solidFill>
              </a:rPr>
              <a:t>RiesterRente</a:t>
            </a:r>
            <a:r>
              <a:rPr lang="de-DE" dirty="0">
                <a:solidFill>
                  <a:srgbClr val="13A0D3"/>
                </a:solidFill>
              </a:rPr>
              <a:t>“</a:t>
            </a:r>
          </a:p>
        </p:txBody>
      </p:sp>
      <p:sp>
        <p:nvSpPr>
          <p:cNvPr id="4" name="Untertitel 3"/>
          <p:cNvSpPr>
            <a:spLocks noGrp="1"/>
          </p:cNvSpPr>
          <p:nvPr>
            <p:ph type="subTitle" idx="1"/>
          </p:nvPr>
        </p:nvSpPr>
        <p:spPr/>
        <p:txBody>
          <a:bodyPr/>
          <a:lstStyle/>
          <a:p>
            <a:r>
              <a:rPr lang="de-DE" dirty="0"/>
              <a:t>M-MKK-MK-VAB</a:t>
            </a:r>
          </a:p>
        </p:txBody>
      </p:sp>
      <p:sp>
        <p:nvSpPr>
          <p:cNvPr id="5" name="Textplatzhalter 4"/>
          <p:cNvSpPr>
            <a:spLocks noGrp="1"/>
          </p:cNvSpPr>
          <p:nvPr>
            <p:ph type="body" sz="quarter" idx="11"/>
          </p:nvPr>
        </p:nvSpPr>
        <p:spPr>
          <a:xfrm>
            <a:off x="468314" y="5760000"/>
            <a:ext cx="1763712" cy="360000"/>
          </a:xfrm>
        </p:spPr>
        <p:txBody>
          <a:bodyPr/>
          <a:lstStyle/>
          <a:p>
            <a:r>
              <a:rPr lang="de-DE" dirty="0">
                <a:latin typeface="Allianz Neo"/>
              </a:rPr>
              <a:t>Briefprozess </a:t>
            </a:r>
            <a:r>
              <a:rPr lang="de-DE" dirty="0" err="1">
                <a:latin typeface="Allianz Neo"/>
              </a:rPr>
              <a:t>RiesterRente</a:t>
            </a:r>
          </a:p>
          <a:p>
            <a:r>
              <a:rPr lang="de-DE" dirty="0"/>
              <a:t>Vertriebliches Aktions- und Bestandskundenmanagement</a:t>
            </a:r>
          </a:p>
        </p:txBody>
      </p:sp>
      <p:sp>
        <p:nvSpPr>
          <p:cNvPr id="6" name="Textplatzhalter 5"/>
          <p:cNvSpPr>
            <a:spLocks noGrp="1"/>
          </p:cNvSpPr>
          <p:nvPr>
            <p:ph type="body" sz="quarter" idx="12"/>
          </p:nvPr>
        </p:nvSpPr>
        <p:spPr/>
        <p:txBody>
          <a:bodyPr/>
          <a:lstStyle/>
          <a:p>
            <a:r>
              <a:rPr lang="de-DE" dirty="0"/>
              <a:t>München</a:t>
            </a:r>
          </a:p>
          <a:p>
            <a:r>
              <a:rPr lang="de-DE" dirty="0">
                <a:latin typeface="Allianz Neo"/>
              </a:rPr>
              <a:t>17.04.2023</a:t>
            </a:r>
            <a:endParaRPr lang="de-DE" dirty="0"/>
          </a:p>
        </p:txBody>
      </p:sp>
      <p:sp>
        <p:nvSpPr>
          <p:cNvPr id="8" name="Textplatzhalter 23">
            <a:extLst>
              <a:ext uri="{FF2B5EF4-FFF2-40B4-BE49-F238E27FC236}">
                <a16:creationId xmlns:a16="http://schemas.microsoft.com/office/drawing/2014/main" id="{1E1A45A6-AAFC-4D86-9200-4A15BD3453D8}"/>
              </a:ext>
            </a:extLst>
          </p:cNvPr>
          <p:cNvSpPr txBox="1">
            <a:spLocks/>
          </p:cNvSpPr>
          <p:nvPr/>
        </p:nvSpPr>
        <p:spPr>
          <a:xfrm rot="-5400000">
            <a:off x="10409269" y="5454154"/>
            <a:ext cx="1210993" cy="136069"/>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800">
                <a:solidFill>
                  <a:schemeClr val="tx1"/>
                </a:solidFill>
                <a:latin typeface="Allianz Neo" panose="020B0504020203020204" pitchFamily="34" charset="0"/>
              </a:rPr>
              <a:t>© Allianz 20XX</a:t>
            </a:r>
            <a:endParaRPr lang="en-US" sz="800" dirty="0">
              <a:solidFill>
                <a:schemeClr val="tx1"/>
              </a:solidFill>
              <a:latin typeface="Allianz Neo" panose="020B0504020203020204" pitchFamily="34" charset="0"/>
            </a:endParaRPr>
          </a:p>
        </p:txBody>
      </p:sp>
      <p:grpSp>
        <p:nvGrpSpPr>
          <p:cNvPr id="10" name="Gruppieren 9">
            <a:extLst>
              <a:ext uri="{FF2B5EF4-FFF2-40B4-BE49-F238E27FC236}">
                <a16:creationId xmlns:a16="http://schemas.microsoft.com/office/drawing/2014/main" id="{3D992E8D-AA7B-4060-A3AA-F254E94E8CDE}"/>
              </a:ext>
              <a:ext uri="{C183D7F6-B498-43B3-948B-1728B52AA6E4}">
                <adec:decorative xmlns:adec="http://schemas.microsoft.com/office/drawing/2017/decorative" xmlns="" val="1"/>
              </a:ext>
            </a:extLst>
          </p:cNvPr>
          <p:cNvGrpSpPr>
            <a:grpSpLocks noChangeAspect="1"/>
          </p:cNvGrpSpPr>
          <p:nvPr/>
        </p:nvGrpSpPr>
        <p:grpSpPr>
          <a:xfrm>
            <a:off x="6069954" y="1344613"/>
            <a:ext cx="3456936" cy="3456936"/>
            <a:chOff x="7350562" y="1197546"/>
            <a:chExt cx="328528" cy="328528"/>
          </a:xfrm>
          <a:solidFill>
            <a:schemeClr val="bg1"/>
          </a:solidFill>
          <a:effectLst>
            <a:outerShdw blurRad="76200" dist="838200" dir="21540000" sy="23000" kx="-1200000" algn="bl" rotWithShape="0">
              <a:prstClr val="black">
                <a:alpha val="20000"/>
              </a:prstClr>
            </a:outerShdw>
          </a:effectLst>
        </p:grpSpPr>
        <p:sp>
          <p:nvSpPr>
            <p:cNvPr id="11" name="Freihandform 1459">
              <a:extLst>
                <a:ext uri="{FF2B5EF4-FFF2-40B4-BE49-F238E27FC236}">
                  <a16:creationId xmlns:a16="http://schemas.microsoft.com/office/drawing/2014/main" id="{F31EC1C1-BFDF-41CD-99C7-EE8459FD8522}"/>
                </a:ext>
              </a:extLst>
            </p:cNvPr>
            <p:cNvSpPr/>
            <p:nvPr/>
          </p:nvSpPr>
          <p:spPr>
            <a:xfrm>
              <a:off x="7350562" y="1197546"/>
              <a:ext cx="328528" cy="328528"/>
            </a:xfrm>
            <a:custGeom>
              <a:avLst/>
              <a:gdLst/>
              <a:ahLst/>
              <a:cxnLst>
                <a:cxn ang="3cd4">
                  <a:pos x="hc" y="t"/>
                </a:cxn>
                <a:cxn ang="cd2">
                  <a:pos x="l" y="vc"/>
                </a:cxn>
                <a:cxn ang="cd4">
                  <a:pos x="hc" y="b"/>
                </a:cxn>
                <a:cxn ang="0">
                  <a:pos x="r" y="vc"/>
                </a:cxn>
              </a:cxnLst>
              <a:rect l="l" t="t" r="r" b="b"/>
              <a:pathLst>
                <a:path w="1412" h="1412">
                  <a:moveTo>
                    <a:pt x="705" y="1376"/>
                  </a:moveTo>
                  <a:cubicBezTo>
                    <a:pt x="337" y="1376"/>
                    <a:pt x="36" y="1075"/>
                    <a:pt x="36" y="705"/>
                  </a:cubicBezTo>
                  <a:cubicBezTo>
                    <a:pt x="36" y="337"/>
                    <a:pt x="337" y="36"/>
                    <a:pt x="705" y="36"/>
                  </a:cubicBezTo>
                  <a:cubicBezTo>
                    <a:pt x="1075" y="36"/>
                    <a:pt x="1376" y="337"/>
                    <a:pt x="1376" y="705"/>
                  </a:cubicBezTo>
                  <a:cubicBezTo>
                    <a:pt x="1376" y="1075"/>
                    <a:pt x="1075" y="1376"/>
                    <a:pt x="705" y="1376"/>
                  </a:cubicBezTo>
                  <a:close/>
                  <a:moveTo>
                    <a:pt x="705" y="0"/>
                  </a:moveTo>
                  <a:cubicBezTo>
                    <a:pt x="317" y="0"/>
                    <a:pt x="0" y="318"/>
                    <a:pt x="0" y="705"/>
                  </a:cubicBezTo>
                  <a:cubicBezTo>
                    <a:pt x="0" y="1094"/>
                    <a:pt x="317" y="1412"/>
                    <a:pt x="705" y="1412"/>
                  </a:cubicBezTo>
                  <a:cubicBezTo>
                    <a:pt x="1094" y="1412"/>
                    <a:pt x="1412" y="1094"/>
                    <a:pt x="1412" y="705"/>
                  </a:cubicBezTo>
                  <a:cubicBezTo>
                    <a:pt x="1412" y="318"/>
                    <a:pt x="1094" y="0"/>
                    <a:pt x="705" y="0"/>
                  </a:cubicBezTo>
                  <a:close/>
                </a:path>
              </a:pathLst>
            </a:custGeom>
            <a:grpFill/>
            <a:ln cap="flat">
              <a:noFill/>
              <a:prstDash val="solid"/>
            </a:ln>
          </p:spPr>
          <p:txBody>
            <a:bodyPr vert="horz" wrap="none" lIns="95246" tIns="47623" rIns="95246" bIns="47623" anchor="ctr" anchorCtr="1" compatLnSpc="0"/>
            <a:lstStyle/>
            <a:p>
              <a:pPr hangingPunct="0"/>
              <a:endParaRPr lang="en-US" sz="1905" dirty="0">
                <a:solidFill>
                  <a:schemeClr val="bg1"/>
                </a:solidFill>
                <a:ea typeface="Arial Unicode MS" pitchFamily="2"/>
                <a:cs typeface="Arial Unicode MS" pitchFamily="2"/>
              </a:endParaRPr>
            </a:p>
          </p:txBody>
        </p:sp>
        <p:sp>
          <p:nvSpPr>
            <p:cNvPr id="12" name="Freihandform 1460">
              <a:extLst>
                <a:ext uri="{FF2B5EF4-FFF2-40B4-BE49-F238E27FC236}">
                  <a16:creationId xmlns:a16="http://schemas.microsoft.com/office/drawing/2014/main" id="{C35EE32F-5EE9-4334-B699-A9C89C588AE8}"/>
                </a:ext>
              </a:extLst>
            </p:cNvPr>
            <p:cNvSpPr/>
            <p:nvPr/>
          </p:nvSpPr>
          <p:spPr>
            <a:xfrm>
              <a:off x="7424370" y="1296035"/>
              <a:ext cx="180679" cy="131318"/>
            </a:xfrm>
            <a:custGeom>
              <a:avLst/>
              <a:gdLst/>
              <a:ahLst/>
              <a:cxnLst>
                <a:cxn ang="3cd4">
                  <a:pos x="hc" y="t"/>
                </a:cxn>
                <a:cxn ang="cd2">
                  <a:pos x="l" y="vc"/>
                </a:cxn>
                <a:cxn ang="cd4">
                  <a:pos x="hc" y="b"/>
                </a:cxn>
                <a:cxn ang="0">
                  <a:pos x="r" y="vc"/>
                </a:cxn>
              </a:cxnLst>
              <a:rect l="l" t="t" r="r" b="b"/>
              <a:pathLst>
                <a:path w="777" h="565">
                  <a:moveTo>
                    <a:pt x="741" y="115"/>
                  </a:moveTo>
                  <a:lnTo>
                    <a:pt x="388" y="316"/>
                  </a:lnTo>
                  <a:lnTo>
                    <a:pt x="36" y="115"/>
                  </a:lnTo>
                  <a:lnTo>
                    <a:pt x="36" y="53"/>
                  </a:lnTo>
                  <a:cubicBezTo>
                    <a:pt x="36" y="43"/>
                    <a:pt x="43" y="36"/>
                    <a:pt x="53" y="36"/>
                  </a:cubicBezTo>
                  <a:lnTo>
                    <a:pt x="724" y="36"/>
                  </a:lnTo>
                  <a:cubicBezTo>
                    <a:pt x="733" y="36"/>
                    <a:pt x="741" y="43"/>
                    <a:pt x="741" y="53"/>
                  </a:cubicBezTo>
                  <a:close/>
                  <a:moveTo>
                    <a:pt x="741" y="513"/>
                  </a:moveTo>
                  <a:cubicBezTo>
                    <a:pt x="741" y="521"/>
                    <a:pt x="733" y="530"/>
                    <a:pt x="724" y="530"/>
                  </a:cubicBezTo>
                  <a:lnTo>
                    <a:pt x="53" y="530"/>
                  </a:lnTo>
                  <a:cubicBezTo>
                    <a:pt x="43" y="530"/>
                    <a:pt x="36" y="521"/>
                    <a:pt x="36" y="513"/>
                  </a:cubicBezTo>
                  <a:lnTo>
                    <a:pt x="36" y="155"/>
                  </a:lnTo>
                  <a:lnTo>
                    <a:pt x="379" y="352"/>
                  </a:lnTo>
                  <a:cubicBezTo>
                    <a:pt x="381" y="352"/>
                    <a:pt x="386" y="354"/>
                    <a:pt x="388" y="354"/>
                  </a:cubicBezTo>
                  <a:cubicBezTo>
                    <a:pt x="392" y="354"/>
                    <a:pt x="394" y="352"/>
                    <a:pt x="396" y="352"/>
                  </a:cubicBezTo>
                  <a:lnTo>
                    <a:pt x="741" y="155"/>
                  </a:lnTo>
                  <a:close/>
                  <a:moveTo>
                    <a:pt x="724" y="0"/>
                  </a:moveTo>
                  <a:lnTo>
                    <a:pt x="53" y="0"/>
                  </a:lnTo>
                  <a:cubicBezTo>
                    <a:pt x="24" y="0"/>
                    <a:pt x="0" y="24"/>
                    <a:pt x="0" y="53"/>
                  </a:cubicBezTo>
                  <a:lnTo>
                    <a:pt x="0" y="513"/>
                  </a:lnTo>
                  <a:cubicBezTo>
                    <a:pt x="0" y="540"/>
                    <a:pt x="24" y="565"/>
                    <a:pt x="53" y="565"/>
                  </a:cubicBezTo>
                  <a:lnTo>
                    <a:pt x="724" y="565"/>
                  </a:lnTo>
                  <a:cubicBezTo>
                    <a:pt x="752" y="565"/>
                    <a:pt x="777" y="540"/>
                    <a:pt x="777" y="513"/>
                  </a:cubicBezTo>
                  <a:lnTo>
                    <a:pt x="777" y="53"/>
                  </a:lnTo>
                  <a:cubicBezTo>
                    <a:pt x="777" y="24"/>
                    <a:pt x="752" y="0"/>
                    <a:pt x="724" y="0"/>
                  </a:cubicBezTo>
                  <a:close/>
                </a:path>
              </a:pathLst>
            </a:custGeom>
            <a:grpFill/>
            <a:ln cap="flat">
              <a:noFill/>
              <a:prstDash val="solid"/>
            </a:ln>
          </p:spPr>
          <p:txBody>
            <a:bodyPr vert="horz" wrap="none" lIns="95246" tIns="47623" rIns="95246" bIns="47623" anchor="ctr" anchorCtr="1" compatLnSpc="0"/>
            <a:lstStyle/>
            <a:p>
              <a:pPr hangingPunct="0"/>
              <a:endParaRPr lang="en-US" sz="1905" dirty="0">
                <a:solidFill>
                  <a:schemeClr val="bg1"/>
                </a:solidFill>
                <a:ea typeface="Arial Unicode MS" pitchFamily="2"/>
                <a:cs typeface="Arial Unicode MS" pitchFamily="2"/>
              </a:endParaRPr>
            </a:p>
          </p:txBody>
        </p:sp>
      </p:grpSp>
    </p:spTree>
    <p:extLst>
      <p:ext uri="{BB962C8B-B14F-4D97-AF65-F5344CB8AC3E}">
        <p14:creationId xmlns:p14="http://schemas.microsoft.com/office/powerpoint/2010/main" val="1657263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468000" y="468000"/>
            <a:ext cx="10294937" cy="695325"/>
          </a:xfrm>
        </p:spPr>
        <p:txBody>
          <a:bodyPr/>
          <a:lstStyle/>
          <a:p>
            <a:r>
              <a:rPr lang="de-DE" sz="3600" dirty="0">
                <a:solidFill>
                  <a:schemeClr val="bg1"/>
                </a:solidFill>
              </a:rPr>
              <a:t>Briefprozess </a:t>
            </a:r>
            <a:r>
              <a:rPr lang="de-DE" sz="3600" dirty="0"/>
              <a:t>„</a:t>
            </a:r>
            <a:r>
              <a:rPr lang="de-DE" sz="3600" dirty="0" err="1"/>
              <a:t>Riesterbestandskunden</a:t>
            </a:r>
            <a:r>
              <a:rPr lang="de-DE" sz="3600" dirty="0"/>
              <a:t>“ </a:t>
            </a:r>
            <a:r>
              <a:rPr lang="de-DE" sz="3600" dirty="0">
                <a:solidFill>
                  <a:schemeClr val="bg1"/>
                </a:solidFill>
              </a:rPr>
              <a:t>- allgemein</a:t>
            </a:r>
            <a:endParaRPr lang="de-DE" sz="3600" dirty="0"/>
          </a:p>
        </p:txBody>
      </p:sp>
      <p:sp>
        <p:nvSpPr>
          <p:cNvPr id="3" name="Datumsplatzhalter 2"/>
          <p:cNvSpPr>
            <a:spLocks noGrp="1"/>
          </p:cNvSpPr>
          <p:nvPr>
            <p:ph type="dt" sz="half" idx="10"/>
          </p:nvPr>
        </p:nvSpPr>
        <p:spPr/>
        <p:txBody>
          <a:bodyPr/>
          <a:lstStyle/>
          <a:p>
            <a:pPr defTabSz="864006"/>
            <a:r>
              <a:rPr lang="de-DE" dirty="0">
                <a:solidFill>
                  <a:srgbClr val="003781"/>
                </a:solidFill>
                <a:latin typeface="Allianz Neo PPT"/>
              </a:rPr>
              <a:t>© Allianz </a:t>
            </a:r>
            <a:r>
              <a:rPr lang="de-DE" dirty="0" smtClean="0">
                <a:solidFill>
                  <a:srgbClr val="003781"/>
                </a:solidFill>
                <a:latin typeface="Allianz Neo PPT"/>
              </a:rPr>
              <a:t>2023</a:t>
            </a:r>
            <a:endParaRPr lang="de-DE" dirty="0">
              <a:solidFill>
                <a:srgbClr val="003781"/>
              </a:solidFill>
              <a:latin typeface="Allianz Neo PPT"/>
            </a:endParaRPr>
          </a:p>
        </p:txBody>
      </p:sp>
      <p:sp>
        <p:nvSpPr>
          <p:cNvPr id="4" name="Foliennummernplatzhalter 3"/>
          <p:cNvSpPr>
            <a:spLocks noGrp="1"/>
          </p:cNvSpPr>
          <p:nvPr>
            <p:ph type="sldNum" sz="quarter" idx="12"/>
          </p:nvPr>
        </p:nvSpPr>
        <p:spPr/>
        <p:txBody>
          <a:bodyPr/>
          <a:lstStyle/>
          <a:p>
            <a:pPr defTabSz="864006"/>
            <a:fld id="{0F96B16C-3F5F-44BC-AFCC-8CBCBD90898D}" type="slidenum">
              <a:rPr lang="de-DE" smtClean="0">
                <a:solidFill>
                  <a:srgbClr val="003781"/>
                </a:solidFill>
                <a:latin typeface="Allianz Neo PPT"/>
              </a:rPr>
              <a:pPr defTabSz="864006"/>
              <a:t>2</a:t>
            </a:fld>
            <a:endParaRPr lang="de-DE">
              <a:solidFill>
                <a:srgbClr val="003781"/>
              </a:solidFill>
              <a:latin typeface="Allianz Neo PPT"/>
            </a:endParaRPr>
          </a:p>
        </p:txBody>
      </p:sp>
      <p:sp>
        <p:nvSpPr>
          <p:cNvPr id="6" name="Rechteck 5"/>
          <p:cNvSpPr/>
          <p:nvPr/>
        </p:nvSpPr>
        <p:spPr>
          <a:xfrm>
            <a:off x="1190653" y="1163324"/>
            <a:ext cx="4515880" cy="2328254"/>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endParaRPr lang="de-DE"/>
          </a:p>
        </p:txBody>
      </p:sp>
      <p:sp>
        <p:nvSpPr>
          <p:cNvPr id="7" name="Rechteck 6"/>
          <p:cNvSpPr/>
          <p:nvPr/>
        </p:nvSpPr>
        <p:spPr>
          <a:xfrm>
            <a:off x="1190653" y="4179615"/>
            <a:ext cx="4515880" cy="1530147"/>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5946139" y="1163323"/>
            <a:ext cx="4659693" cy="2328254"/>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Inhaltsplatzhalter 10">
            <a:extLst>
              <a:ext uri="{FF2B5EF4-FFF2-40B4-BE49-F238E27FC236}">
                <a16:creationId xmlns:a16="http://schemas.microsoft.com/office/drawing/2014/main" id="{BF37877E-C2B4-44E9-89E3-D5FCE1D95CC5}"/>
              </a:ext>
            </a:extLst>
          </p:cNvPr>
          <p:cNvSpPr txBox="1">
            <a:spLocks/>
          </p:cNvSpPr>
          <p:nvPr/>
        </p:nvSpPr>
        <p:spPr>
          <a:xfrm>
            <a:off x="1449004" y="1289360"/>
            <a:ext cx="3875386" cy="1968283"/>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Zulageninformation</a:t>
            </a:r>
          </a:p>
          <a:p>
            <a:endParaRPr lang="de-DE" sz="1400" dirty="0"/>
          </a:p>
          <a:p>
            <a:pPr marL="285750" indent="-285750">
              <a:buFont typeface="Arial" panose="020B0604020202020204" pitchFamily="34" charset="0"/>
              <a:buChar char="•"/>
            </a:pPr>
            <a:r>
              <a:rPr lang="de-DE" sz="1400" dirty="0"/>
              <a:t>Aktuelle Standmitteilung an alle Riester-Kunden inkl. der wichtigsten Informationen und der Checkliste/ Zulagenantrag</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Zeitpunkt: jährlich zw. Januar und Mai, wird in Tranchen versandt</a:t>
            </a:r>
          </a:p>
        </p:txBody>
      </p:sp>
      <p:sp>
        <p:nvSpPr>
          <p:cNvPr id="10" name="Rechteck 9"/>
          <p:cNvSpPr/>
          <p:nvPr/>
        </p:nvSpPr>
        <p:spPr>
          <a:xfrm rot="16200000">
            <a:off x="-463896" y="2095220"/>
            <a:ext cx="2328255"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11" name="Rechteck 10"/>
          <p:cNvSpPr/>
          <p:nvPr/>
        </p:nvSpPr>
        <p:spPr>
          <a:xfrm rot="16200000">
            <a:off x="-64843" y="4712458"/>
            <a:ext cx="1530147" cy="464462"/>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 an Vermittler</a:t>
            </a:r>
          </a:p>
        </p:txBody>
      </p:sp>
      <p:sp>
        <p:nvSpPr>
          <p:cNvPr id="12" name="Inhaltsplatzhalter 10">
            <a:extLst>
              <a:ext uri="{FF2B5EF4-FFF2-40B4-BE49-F238E27FC236}">
                <a16:creationId xmlns:a16="http://schemas.microsoft.com/office/drawing/2014/main" id="{BF37877E-C2B4-44E9-89E3-D5FCE1D95CC5}"/>
              </a:ext>
            </a:extLst>
          </p:cNvPr>
          <p:cNvSpPr txBox="1">
            <a:spLocks/>
          </p:cNvSpPr>
          <p:nvPr/>
        </p:nvSpPr>
        <p:spPr>
          <a:xfrm>
            <a:off x="6210122" y="1289596"/>
            <a:ext cx="4348958" cy="1968047"/>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Zulagenerinnerung</a:t>
            </a:r>
          </a:p>
          <a:p>
            <a:endParaRPr lang="de-DE" sz="1400" b="1" dirty="0"/>
          </a:p>
          <a:p>
            <a:pPr marL="285750" indent="-285750">
              <a:buFont typeface="Arial" panose="020B0604020202020204" pitchFamily="34" charset="0"/>
              <a:buChar char="•"/>
            </a:pPr>
            <a:r>
              <a:rPr lang="de-DE" sz="1400" dirty="0"/>
              <a:t>Stets aktuelle und vollständige Kundendaten für die Beantragung der staatlichen Förderung bei der </a:t>
            </a:r>
            <a:r>
              <a:rPr lang="de-DE" sz="1400" dirty="0" err="1"/>
              <a:t>ZfA</a:t>
            </a:r>
            <a:r>
              <a:rPr lang="de-DE" sz="1400" dirty="0"/>
              <a:t> notwendig</a:t>
            </a:r>
          </a:p>
          <a:p>
            <a:pPr marL="285750" indent="-285750">
              <a:buFont typeface="Arial" panose="020B0604020202020204" pitchFamily="34" charset="0"/>
              <a:buChar char="•"/>
            </a:pPr>
            <a:r>
              <a:rPr lang="de-DE" sz="1400" dirty="0"/>
              <a:t>Fehlen relevante Daten, versendet Allianz Leben die Zulagenerinnerung, mit der Bitte die Daten zu vervollständigen</a:t>
            </a:r>
          </a:p>
          <a:p>
            <a:pPr marL="285750" indent="-285750">
              <a:buFont typeface="Arial" panose="020B0604020202020204" pitchFamily="34" charset="0"/>
              <a:buChar char="•"/>
            </a:pPr>
            <a:r>
              <a:rPr lang="de-DE" sz="1400" dirty="0"/>
              <a:t>Zeitpunkt: ca. 6 Wochen nach Policierung</a:t>
            </a:r>
          </a:p>
        </p:txBody>
      </p:sp>
      <p:sp>
        <p:nvSpPr>
          <p:cNvPr id="13" name="Inhaltsplatzhalter 10">
            <a:extLst>
              <a:ext uri="{FF2B5EF4-FFF2-40B4-BE49-F238E27FC236}">
                <a16:creationId xmlns:a16="http://schemas.microsoft.com/office/drawing/2014/main" id="{BF37877E-C2B4-44E9-89E3-D5FCE1D95CC5}"/>
              </a:ext>
            </a:extLst>
          </p:cNvPr>
          <p:cNvSpPr txBox="1">
            <a:spLocks/>
          </p:cNvSpPr>
          <p:nvPr/>
        </p:nvSpPr>
        <p:spPr>
          <a:xfrm>
            <a:off x="1449004" y="4305621"/>
            <a:ext cx="3578340" cy="1209528"/>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Mitteilung an Vermittler</a:t>
            </a:r>
          </a:p>
          <a:p>
            <a:endParaRPr lang="de-DE" sz="1400" dirty="0"/>
          </a:p>
          <a:p>
            <a:pPr marL="285750" indent="-285750">
              <a:buFont typeface="Arial" panose="020B0604020202020204" pitchFamily="34" charset="0"/>
              <a:buChar char="•"/>
            </a:pPr>
            <a:r>
              <a:rPr lang="de-DE" sz="1400" dirty="0"/>
              <a:t>Je nach Vereinbarung erhält der Vermittler eine </a:t>
            </a:r>
            <a:r>
              <a:rPr lang="de-DE" sz="1400" dirty="0" smtClean="0"/>
              <a:t>Information</a:t>
            </a:r>
            <a:r>
              <a:rPr lang="de-DE" sz="1400" baseline="30000" dirty="0" smtClean="0"/>
              <a:t>1</a:t>
            </a:r>
            <a:endParaRPr lang="de-DE" sz="1400" baseline="30000" dirty="0">
              <a:solidFill>
                <a:srgbClr val="FF0000"/>
              </a:solidFill>
            </a:endParaRPr>
          </a:p>
        </p:txBody>
      </p:sp>
      <p:sp>
        <p:nvSpPr>
          <p:cNvPr id="14" name="Pfeil nach rechts 13"/>
          <p:cNvSpPr/>
          <p:nvPr/>
        </p:nvSpPr>
        <p:spPr>
          <a:xfrm>
            <a:off x="1214732" y="3649323"/>
            <a:ext cx="9391100"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Gleichschenkliges Dreieck 23"/>
          <p:cNvSpPr/>
          <p:nvPr/>
        </p:nvSpPr>
        <p:spPr>
          <a:xfrm rot="10800000">
            <a:off x="1652807" y="3456820"/>
            <a:ext cx="315685" cy="199992"/>
          </a:xfrm>
          <a:prstGeom prst="triangle">
            <a:avLst/>
          </a:prstGeom>
          <a:solidFill>
            <a:srgbClr val="122B5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Gleichschenkliges Dreieck 24"/>
          <p:cNvSpPr/>
          <p:nvPr/>
        </p:nvSpPr>
        <p:spPr>
          <a:xfrm>
            <a:off x="1652806" y="4019700"/>
            <a:ext cx="315685" cy="199992"/>
          </a:xfrm>
          <a:prstGeom prst="triangle">
            <a:avLst/>
          </a:prstGeom>
          <a:solidFill>
            <a:srgbClr val="122B5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Gleichschenkliges Dreieck 25"/>
          <p:cNvSpPr/>
          <p:nvPr/>
        </p:nvSpPr>
        <p:spPr>
          <a:xfrm rot="10800000">
            <a:off x="6398931" y="3456820"/>
            <a:ext cx="315685" cy="199992"/>
          </a:xfrm>
          <a:prstGeom prst="triangle">
            <a:avLst/>
          </a:prstGeom>
          <a:solidFill>
            <a:srgbClr val="122B5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Textplatzhalter 10">
            <a:extLst>
              <a:ext uri="{FF2B5EF4-FFF2-40B4-BE49-F238E27FC236}">
                <a16:creationId xmlns:a16="http://schemas.microsoft.com/office/drawing/2014/main" id="{0640EE29-55AD-44B8-8A13-3651BA1F87F0}"/>
              </a:ext>
            </a:extLst>
          </p:cNvPr>
          <p:cNvSpPr txBox="1">
            <a:spLocks/>
          </p:cNvSpPr>
          <p:nvPr/>
        </p:nvSpPr>
        <p:spPr>
          <a:xfrm>
            <a:off x="1190653" y="5961310"/>
            <a:ext cx="10000064" cy="466912"/>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900" baseline="30000" dirty="0"/>
              <a:t>1</a:t>
            </a:r>
            <a:r>
              <a:rPr lang="de-DE" sz="900" dirty="0"/>
              <a:t> Je nach Festlegung zur Vertreterkopie: Papierkopie, elektronische Mitteilung oder keine Info </a:t>
            </a:r>
          </a:p>
          <a:p>
            <a:endParaRPr lang="de-DE" sz="900" dirty="0"/>
          </a:p>
        </p:txBody>
      </p:sp>
    </p:spTree>
    <p:extLst>
      <p:ext uri="{BB962C8B-B14F-4D97-AF65-F5344CB8AC3E}">
        <p14:creationId xmlns:p14="http://schemas.microsoft.com/office/powerpoint/2010/main" val="1256100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468000" y="468000"/>
            <a:ext cx="10936600" cy="695325"/>
          </a:xfrm>
        </p:spPr>
        <p:txBody>
          <a:bodyPr/>
          <a:lstStyle/>
          <a:p>
            <a:r>
              <a:rPr lang="de-DE" sz="3600" dirty="0">
                <a:solidFill>
                  <a:schemeClr val="bg1"/>
                </a:solidFill>
              </a:rPr>
              <a:t>Briefprozess </a:t>
            </a:r>
            <a:r>
              <a:rPr lang="de-DE" sz="3600" dirty="0"/>
              <a:t>„</a:t>
            </a:r>
            <a:r>
              <a:rPr lang="de-DE" sz="3600" dirty="0" err="1"/>
              <a:t>Riesterbestandskunden</a:t>
            </a:r>
            <a:r>
              <a:rPr lang="de-DE" sz="3600" dirty="0"/>
              <a:t>“ </a:t>
            </a:r>
            <a:r>
              <a:rPr lang="de-DE" sz="3600" dirty="0">
                <a:solidFill>
                  <a:schemeClr val="bg1"/>
                </a:solidFill>
              </a:rPr>
              <a:t>- allgemein (2)</a:t>
            </a:r>
            <a:endParaRPr lang="de-DE" sz="3600" dirty="0"/>
          </a:p>
        </p:txBody>
      </p:sp>
      <p:sp>
        <p:nvSpPr>
          <p:cNvPr id="4" name="Foliennummernplatzhalter 3"/>
          <p:cNvSpPr>
            <a:spLocks noGrp="1"/>
          </p:cNvSpPr>
          <p:nvPr>
            <p:ph type="sldNum" sz="quarter" idx="12"/>
          </p:nvPr>
        </p:nvSpPr>
        <p:spPr/>
        <p:txBody>
          <a:bodyPr/>
          <a:lstStyle/>
          <a:p>
            <a:pPr defTabSz="864006"/>
            <a:fld id="{0F96B16C-3F5F-44BC-AFCC-8CBCBD90898D}" type="slidenum">
              <a:rPr lang="de-DE" smtClean="0">
                <a:solidFill>
                  <a:srgbClr val="003781"/>
                </a:solidFill>
                <a:latin typeface="Allianz Neo PPT"/>
              </a:rPr>
              <a:pPr defTabSz="864006"/>
              <a:t>3</a:t>
            </a:fld>
            <a:endParaRPr lang="de-DE">
              <a:solidFill>
                <a:srgbClr val="003781"/>
              </a:solidFill>
              <a:latin typeface="Allianz Neo PPT"/>
            </a:endParaRPr>
          </a:p>
        </p:txBody>
      </p:sp>
      <p:sp>
        <p:nvSpPr>
          <p:cNvPr id="55" name="Rechteck 54"/>
          <p:cNvSpPr/>
          <p:nvPr/>
        </p:nvSpPr>
        <p:spPr>
          <a:xfrm>
            <a:off x="7329080" y="1163324"/>
            <a:ext cx="3871387" cy="4277912"/>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p:cNvSpPr/>
          <p:nvPr/>
        </p:nvSpPr>
        <p:spPr>
          <a:xfrm>
            <a:off x="1190653" y="1163323"/>
            <a:ext cx="6041324" cy="4277912"/>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Inhaltsplatzhalter 10">
            <a:extLst>
              <a:ext uri="{FF2B5EF4-FFF2-40B4-BE49-F238E27FC236}">
                <a16:creationId xmlns:a16="http://schemas.microsoft.com/office/drawing/2014/main" id="{BF37877E-C2B4-44E9-89E3-D5FCE1D95CC5}"/>
              </a:ext>
            </a:extLst>
          </p:cNvPr>
          <p:cNvSpPr txBox="1">
            <a:spLocks/>
          </p:cNvSpPr>
          <p:nvPr/>
        </p:nvSpPr>
        <p:spPr>
          <a:xfrm>
            <a:off x="1448847" y="1281803"/>
            <a:ext cx="5848553" cy="469095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Zulageneingang</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Information an bestimmte Riester-Kunden über die Höhe Ihrer Zulagengutschrift (vgl. nachfolgend Fall 1 und 2)</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Zeitpunkt: jährlich</a:t>
            </a:r>
          </a:p>
          <a:p>
            <a:pPr marL="252000"/>
            <a:r>
              <a:rPr lang="de-DE" sz="1400" dirty="0">
                <a:solidFill>
                  <a:srgbClr val="003781"/>
                </a:solidFill>
              </a:rPr>
              <a:t>(Briefe werden in allen Quartalen versandt, da die Zulagengutschriften durch die </a:t>
            </a:r>
            <a:r>
              <a:rPr lang="de-DE" sz="1400" dirty="0" err="1">
                <a:solidFill>
                  <a:srgbClr val="003781"/>
                </a:solidFill>
              </a:rPr>
              <a:t>ZfA</a:t>
            </a:r>
            <a:r>
              <a:rPr lang="de-DE" sz="1400" dirty="0">
                <a:solidFill>
                  <a:srgbClr val="003781"/>
                </a:solidFill>
              </a:rPr>
              <a:t> jeweils ab Mitte eines jeden Quartals erfolgen)</a:t>
            </a:r>
          </a:p>
          <a:p>
            <a:endParaRPr lang="de-DE" sz="1400" dirty="0"/>
          </a:p>
          <a:p>
            <a:r>
              <a:rPr lang="de-DE" sz="1400" u="sng" dirty="0">
                <a:effectLst>
                  <a:outerShdw blurRad="38100" dist="38100" dir="2700000" algn="tl">
                    <a:srgbClr val="000000">
                      <a:alpha val="43137"/>
                    </a:srgbClr>
                  </a:outerShdw>
                </a:effectLst>
              </a:rPr>
              <a:t>Fall 1:</a:t>
            </a:r>
          </a:p>
          <a:p>
            <a:pPr marL="285750" indent="-285750">
              <a:buFont typeface="Arial" panose="020B0604020202020204" pitchFamily="34" charset="0"/>
              <a:buChar char="•"/>
            </a:pPr>
            <a:r>
              <a:rPr lang="de-DE" sz="1400" dirty="0"/>
              <a:t>Überzahlung aufgrund des </a:t>
            </a:r>
            <a:r>
              <a:rPr lang="de-DE" sz="1400" dirty="0" smtClean="0">
                <a:solidFill>
                  <a:srgbClr val="003781"/>
                </a:solidFill>
              </a:rPr>
              <a:t>Zahlungseingangs</a:t>
            </a:r>
            <a:r>
              <a:rPr lang="de-DE" sz="1400" baseline="30000" dirty="0" smtClean="0">
                <a:solidFill>
                  <a:srgbClr val="003781"/>
                </a:solidFill>
              </a:rPr>
              <a:t>1</a:t>
            </a:r>
            <a:r>
              <a:rPr lang="de-DE" sz="1400" dirty="0" smtClean="0">
                <a:solidFill>
                  <a:srgbClr val="003781"/>
                </a:solidFill>
              </a:rPr>
              <a:t> </a:t>
            </a:r>
            <a:r>
              <a:rPr lang="de-DE" sz="1400" dirty="0"/>
              <a:t>bei Kunden mit vereinbartem </a:t>
            </a:r>
            <a:r>
              <a:rPr lang="de-DE" sz="1400" dirty="0" smtClean="0"/>
              <a:t>Bruttoverfahren (Kundenschreiben Zulageneingangsbestätigung Brutto)</a:t>
            </a:r>
            <a:endParaRPr lang="de-DE" sz="1400" dirty="0"/>
          </a:p>
          <a:p>
            <a:endParaRPr lang="de-DE" sz="1400" dirty="0"/>
          </a:p>
          <a:p>
            <a:r>
              <a:rPr lang="de-DE" sz="1400" u="sng" dirty="0">
                <a:effectLst>
                  <a:outerShdw blurRad="38100" dist="38100" dir="2700000" algn="tl">
                    <a:srgbClr val="000000">
                      <a:alpha val="43137"/>
                    </a:srgbClr>
                  </a:outerShdw>
                </a:effectLst>
              </a:rPr>
              <a:t>Fall 2:</a:t>
            </a:r>
          </a:p>
          <a:p>
            <a:pPr marL="285750" indent="-285750">
              <a:buFont typeface="Arial" panose="020B0604020202020204" pitchFamily="34" charset="0"/>
              <a:buChar char="•"/>
            </a:pPr>
            <a:r>
              <a:rPr lang="de-DE" sz="1400" dirty="0"/>
              <a:t>Fall 1 trifft nicht zu und Grundzulage ist kleiner als 175 € (Zulageneingang ist für das letzte Beitragsjahr)</a:t>
            </a:r>
          </a:p>
          <a:p>
            <a:pPr marL="252000" lvl="4" indent="-285750">
              <a:buFont typeface="Wingdings" panose="05000000000000000000" pitchFamily="2" charset="2"/>
              <a:buChar char="à"/>
            </a:pPr>
            <a:r>
              <a:rPr lang="de-DE" sz="1400" dirty="0"/>
              <a:t>Kunde hat zu geringen Beitrag geleistet um volle Zulage zu </a:t>
            </a:r>
          </a:p>
          <a:p>
            <a:pPr marL="252000" lvl="4" indent="0">
              <a:buNone/>
            </a:pPr>
            <a:r>
              <a:rPr lang="de-DE" sz="1400" dirty="0"/>
              <a:t> erhalten</a:t>
            </a:r>
          </a:p>
        </p:txBody>
      </p:sp>
      <p:sp>
        <p:nvSpPr>
          <p:cNvPr id="59" name="Inhaltsplatzhalter 10">
            <a:extLst>
              <a:ext uri="{FF2B5EF4-FFF2-40B4-BE49-F238E27FC236}">
                <a16:creationId xmlns:a16="http://schemas.microsoft.com/office/drawing/2014/main" id="{BF37877E-C2B4-44E9-89E3-D5FCE1D95CC5}"/>
              </a:ext>
            </a:extLst>
          </p:cNvPr>
          <p:cNvSpPr txBox="1">
            <a:spLocks/>
          </p:cNvSpPr>
          <p:nvPr/>
        </p:nvSpPr>
        <p:spPr>
          <a:xfrm>
            <a:off x="7599787" y="1281803"/>
            <a:ext cx="3452387" cy="219330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Zulagenrückforderung</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Information an Riester-Kunden über die Höhe Ihrer Zulagenrückforderung, wenn:</a:t>
            </a:r>
          </a:p>
          <a:p>
            <a:pPr marL="266700" indent="-266700"/>
            <a:r>
              <a:rPr lang="de-DE" sz="1400" dirty="0">
                <a:sym typeface="Wingdings" panose="05000000000000000000" pitchFamily="2" charset="2"/>
              </a:rPr>
              <a:t></a:t>
            </a:r>
            <a:r>
              <a:rPr lang="de-DE" sz="1400" dirty="0"/>
              <a:t>  Der Kunde die </a:t>
            </a:r>
            <a:r>
              <a:rPr lang="de-DE" sz="1400" dirty="0" smtClean="0"/>
              <a:t>Zulageneingangs-bestätigung erhalten </a:t>
            </a:r>
            <a:r>
              <a:rPr lang="de-DE" sz="1400" dirty="0"/>
              <a:t>hat und aus dieser bestätigten Zulage innerhalb des nächsten Jahres nach dem Zulageneingang eine Rückforderung fällig wird</a:t>
            </a:r>
          </a:p>
          <a:p>
            <a:endParaRPr lang="de-DE" sz="1400" dirty="0"/>
          </a:p>
          <a:p>
            <a:pPr marL="285750" indent="-285750">
              <a:buFont typeface="Arial" panose="020B0604020202020204" pitchFamily="34" charset="0"/>
              <a:buChar char="•"/>
            </a:pPr>
            <a:r>
              <a:rPr lang="de-DE" sz="1400" dirty="0"/>
              <a:t>Zeitpunkt: jährlich</a:t>
            </a:r>
          </a:p>
          <a:p>
            <a:pPr marL="252000"/>
            <a:r>
              <a:rPr lang="de-DE" sz="1400" dirty="0"/>
              <a:t>(Briefe werden in allen Quartalen</a:t>
            </a:r>
          </a:p>
          <a:p>
            <a:pPr marL="252000"/>
            <a:r>
              <a:rPr lang="de-DE" sz="1400" dirty="0"/>
              <a:t>versandt, da Zulagenrückforderungen zu</a:t>
            </a:r>
          </a:p>
          <a:p>
            <a:pPr marL="252000"/>
            <a:r>
              <a:rPr lang="de-DE" sz="1400" dirty="0"/>
              <a:t>Beginn eines jeden Quartals eingehen)</a:t>
            </a:r>
          </a:p>
        </p:txBody>
      </p:sp>
      <p:sp>
        <p:nvSpPr>
          <p:cNvPr id="62" name="Pfeil nach rechts 61"/>
          <p:cNvSpPr/>
          <p:nvPr/>
        </p:nvSpPr>
        <p:spPr>
          <a:xfrm>
            <a:off x="1190653" y="5561409"/>
            <a:ext cx="10009814"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Gleichschenkliges Dreieck 62"/>
          <p:cNvSpPr/>
          <p:nvPr/>
        </p:nvSpPr>
        <p:spPr>
          <a:xfrm rot="10800000">
            <a:off x="1760466" y="5380332"/>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Gleichschenkliges Dreieck 63"/>
          <p:cNvSpPr/>
          <p:nvPr/>
        </p:nvSpPr>
        <p:spPr>
          <a:xfrm rot="10800000">
            <a:off x="7866991" y="5380332"/>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rot="16200000">
            <a:off x="-1438724" y="3070047"/>
            <a:ext cx="4277912"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15" name="Textplatzhalter 10">
            <a:extLst>
              <a:ext uri="{FF2B5EF4-FFF2-40B4-BE49-F238E27FC236}">
                <a16:creationId xmlns:a16="http://schemas.microsoft.com/office/drawing/2014/main" id="{0640EE29-55AD-44B8-8A13-3651BA1F87F0}"/>
              </a:ext>
            </a:extLst>
          </p:cNvPr>
          <p:cNvSpPr txBox="1">
            <a:spLocks/>
          </p:cNvSpPr>
          <p:nvPr/>
        </p:nvSpPr>
        <p:spPr>
          <a:xfrm>
            <a:off x="1190653" y="5961310"/>
            <a:ext cx="10000064" cy="466912"/>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900" baseline="30000" dirty="0"/>
              <a:t>1</a:t>
            </a:r>
            <a:r>
              <a:rPr lang="de-DE" sz="900" dirty="0"/>
              <a:t> Überzahlung bedeutet, dass in dem Beitragsjahr, für welches die Zulage eingeht, die Beitragszahlung + Zulage &gt; 2.100 EUR ist. Der Betrag, der die 2.100 EUR</a:t>
            </a:r>
          </a:p>
          <a:p>
            <a:r>
              <a:rPr lang="de-DE" sz="900" dirty="0"/>
              <a:t>übersteigt, wird dem Kunden als </a:t>
            </a:r>
            <a:r>
              <a:rPr lang="de-DE" sz="900" dirty="0" err="1"/>
              <a:t>zuviel</a:t>
            </a:r>
            <a:r>
              <a:rPr lang="de-DE" sz="900" dirty="0"/>
              <a:t> bezahlter Beitrag zurückbezahlt (entweder als Auszahlung oder mit den nächsten fälligen Beiträgen verrechnet, sofern es sich innerhalb der nächsten 4 Monate nach dem Zulageneingang vollständig verrechnet).</a:t>
            </a:r>
          </a:p>
          <a:p>
            <a:endParaRPr lang="de-DE" sz="900" dirty="0"/>
          </a:p>
        </p:txBody>
      </p:sp>
    </p:spTree>
    <p:extLst>
      <p:ext uri="{BB962C8B-B14F-4D97-AF65-F5344CB8AC3E}">
        <p14:creationId xmlns:p14="http://schemas.microsoft.com/office/powerpoint/2010/main" val="203977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p:cNvSpPr/>
          <p:nvPr/>
        </p:nvSpPr>
        <p:spPr>
          <a:xfrm>
            <a:off x="1190652" y="1163325"/>
            <a:ext cx="5372217" cy="2655142"/>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platzhalter 1"/>
          <p:cNvSpPr>
            <a:spLocks noGrp="1"/>
          </p:cNvSpPr>
          <p:nvPr>
            <p:ph type="body" sz="quarter" idx="13"/>
          </p:nvPr>
        </p:nvSpPr>
        <p:spPr>
          <a:xfrm>
            <a:off x="468000" y="468000"/>
            <a:ext cx="10294937" cy="695325"/>
          </a:xfrm>
        </p:spPr>
        <p:txBody>
          <a:bodyPr/>
          <a:lstStyle/>
          <a:p>
            <a:r>
              <a:rPr lang="de-DE" sz="3600" dirty="0">
                <a:solidFill>
                  <a:schemeClr val="bg1"/>
                </a:solidFill>
              </a:rPr>
              <a:t>Briefprozess </a:t>
            </a:r>
            <a:r>
              <a:rPr lang="de-DE" sz="3600" dirty="0"/>
              <a:t>„Wechsel zur Allianz“</a:t>
            </a:r>
          </a:p>
        </p:txBody>
      </p:sp>
      <p:sp>
        <p:nvSpPr>
          <p:cNvPr id="3" name="Datumsplatzhalter 2"/>
          <p:cNvSpPr>
            <a:spLocks noGrp="1"/>
          </p:cNvSpPr>
          <p:nvPr>
            <p:ph type="dt" sz="half" idx="10"/>
          </p:nvPr>
        </p:nvSpPr>
        <p:spPr/>
        <p:txBody>
          <a:bodyPr/>
          <a:lstStyle/>
          <a:p>
            <a:pPr defTabSz="864006"/>
            <a:r>
              <a:rPr lang="de-DE" dirty="0">
                <a:solidFill>
                  <a:srgbClr val="003781"/>
                </a:solidFill>
                <a:latin typeface="Allianz Neo PPT"/>
              </a:rPr>
              <a:t>© Allianz </a:t>
            </a:r>
            <a:r>
              <a:rPr lang="de-DE" dirty="0" smtClean="0">
                <a:solidFill>
                  <a:srgbClr val="003781"/>
                </a:solidFill>
                <a:latin typeface="Allianz Neo PPT"/>
              </a:rPr>
              <a:t>2023</a:t>
            </a:r>
            <a:endParaRPr lang="de-DE" dirty="0">
              <a:solidFill>
                <a:srgbClr val="003781"/>
              </a:solidFill>
              <a:latin typeface="Allianz Neo PPT"/>
            </a:endParaRPr>
          </a:p>
        </p:txBody>
      </p:sp>
      <p:sp>
        <p:nvSpPr>
          <p:cNvPr id="4" name="Foliennummernplatzhalter 3"/>
          <p:cNvSpPr>
            <a:spLocks noGrp="1"/>
          </p:cNvSpPr>
          <p:nvPr>
            <p:ph type="sldNum" sz="quarter" idx="12"/>
          </p:nvPr>
        </p:nvSpPr>
        <p:spPr/>
        <p:txBody>
          <a:bodyPr/>
          <a:lstStyle/>
          <a:p>
            <a:pPr defTabSz="864006"/>
            <a:fld id="{0F96B16C-3F5F-44BC-AFCC-8CBCBD90898D}" type="slidenum">
              <a:rPr lang="de-DE" smtClean="0">
                <a:solidFill>
                  <a:srgbClr val="003781"/>
                </a:solidFill>
                <a:latin typeface="Allianz Neo PPT"/>
              </a:rPr>
              <a:pPr defTabSz="864006"/>
              <a:t>4</a:t>
            </a:fld>
            <a:endParaRPr lang="de-DE">
              <a:solidFill>
                <a:srgbClr val="003781"/>
              </a:solidFill>
              <a:latin typeface="Allianz Neo PPT"/>
            </a:endParaRPr>
          </a:p>
        </p:txBody>
      </p:sp>
      <p:sp>
        <p:nvSpPr>
          <p:cNvPr id="37" name="Inhaltsplatzhalter 10">
            <a:extLst>
              <a:ext uri="{FF2B5EF4-FFF2-40B4-BE49-F238E27FC236}">
                <a16:creationId xmlns:a16="http://schemas.microsoft.com/office/drawing/2014/main" id="{BF37877E-C2B4-44E9-89E3-D5FCE1D95CC5}"/>
              </a:ext>
            </a:extLst>
          </p:cNvPr>
          <p:cNvSpPr txBox="1">
            <a:spLocks/>
          </p:cNvSpPr>
          <p:nvPr/>
        </p:nvSpPr>
        <p:spPr>
          <a:xfrm>
            <a:off x="1450109" y="1281803"/>
            <a:ext cx="5112761" cy="398937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Versicherungsunterlagen inkl. „Hinweisschreiben“</a:t>
            </a:r>
          </a:p>
          <a:p>
            <a:endParaRPr lang="de-DE" sz="1400" b="1" dirty="0"/>
          </a:p>
          <a:p>
            <a:pPr marL="285750" indent="-285750">
              <a:buFont typeface="Arial" panose="020B0604020202020204" pitchFamily="34" charset="0"/>
              <a:buChar char="•"/>
            </a:pPr>
            <a:r>
              <a:rPr lang="de-DE" sz="1400" dirty="0"/>
              <a:t>Bei Fortführung der </a:t>
            </a:r>
            <a:r>
              <a:rPr lang="de-DE" sz="1400" dirty="0" err="1"/>
              <a:t>RiesterRente</a:t>
            </a:r>
            <a:r>
              <a:rPr lang="de-DE" sz="1400" dirty="0"/>
              <a:t> bei der Allianz, wird in der Regel eine neue Versicherung policiert</a:t>
            </a:r>
          </a:p>
          <a:p>
            <a:pPr marL="285750" indent="-285750">
              <a:buFont typeface="Arial" panose="020B0604020202020204" pitchFamily="34" charset="0"/>
              <a:buChar char="•"/>
            </a:pPr>
            <a:r>
              <a:rPr lang="de-DE" sz="1400" dirty="0"/>
              <a:t>Hinweis an Kunden, dass der Übertragungswert berücksichtigt wird, sobald das Geld vom bisherigen Anbieter bei Allianz Leben eintrifft</a:t>
            </a:r>
          </a:p>
          <a:p>
            <a:pPr marL="285750" indent="-285750">
              <a:buFont typeface="Arial" panose="020B0604020202020204" pitchFamily="34" charset="0"/>
              <a:buChar char="•"/>
            </a:pPr>
            <a:r>
              <a:rPr lang="de-DE" sz="1400" dirty="0"/>
              <a:t>Bitte Formular </a:t>
            </a:r>
            <a:r>
              <a:rPr lang="de-DE" sz="1400" dirty="0">
                <a:solidFill>
                  <a:schemeClr val="bg1">
                    <a:lumMod val="60000"/>
                    <a:lumOff val="40000"/>
                  </a:schemeClr>
                </a:solidFill>
                <a:hlinkClick r:id="rId2"/>
              </a:rPr>
              <a:t>EV4071</a:t>
            </a:r>
            <a:r>
              <a:rPr lang="de-DE" sz="1400" dirty="0"/>
              <a:t> gemeinsam mit dem Kunden ausfüllen </a:t>
            </a:r>
            <a:r>
              <a:rPr lang="de-DE" sz="1400" dirty="0">
                <a:solidFill>
                  <a:srgbClr val="002060"/>
                </a:solidFill>
              </a:rPr>
              <a:t>und mit dem Neuantrag einreichen</a:t>
            </a:r>
          </a:p>
          <a:p>
            <a:pPr marL="285750" indent="-285750">
              <a:buFont typeface="Arial" panose="020B0604020202020204" pitchFamily="34" charset="0"/>
              <a:buChar char="•"/>
            </a:pPr>
            <a:r>
              <a:rPr lang="de-DE" sz="1400" dirty="0">
                <a:solidFill>
                  <a:srgbClr val="002060"/>
                </a:solidFill>
              </a:rPr>
              <a:t>Zeitpunkt</a:t>
            </a:r>
            <a:r>
              <a:rPr lang="de-DE" sz="1400" dirty="0"/>
              <a:t>: anlassbezogen</a:t>
            </a:r>
          </a:p>
        </p:txBody>
      </p:sp>
      <p:sp>
        <p:nvSpPr>
          <p:cNvPr id="39" name="Inhaltsplatzhalter 10">
            <a:extLst>
              <a:ext uri="{FF2B5EF4-FFF2-40B4-BE49-F238E27FC236}">
                <a16:creationId xmlns:a16="http://schemas.microsoft.com/office/drawing/2014/main" id="{BF37877E-C2B4-44E9-89E3-D5FCE1D95CC5}"/>
              </a:ext>
            </a:extLst>
          </p:cNvPr>
          <p:cNvSpPr txBox="1">
            <a:spLocks/>
          </p:cNvSpPr>
          <p:nvPr/>
        </p:nvSpPr>
        <p:spPr>
          <a:xfrm>
            <a:off x="6998922" y="1276138"/>
            <a:ext cx="3356942" cy="110439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Bestätigungsschreiben</a:t>
            </a:r>
          </a:p>
          <a:p>
            <a:endParaRPr lang="de-DE" sz="1400" b="1" dirty="0"/>
          </a:p>
          <a:p>
            <a:pPr marL="285750" indent="-285750">
              <a:buFont typeface="Arial" panose="020B0604020202020204" pitchFamily="34" charset="0"/>
              <a:buChar char="•"/>
            </a:pPr>
            <a:r>
              <a:rPr lang="de-DE" sz="1400" dirty="0"/>
              <a:t>Zeitpunkt: anlassbezogen (sobald das Geld bei Allianz Leben eintrifft)</a:t>
            </a:r>
          </a:p>
        </p:txBody>
      </p:sp>
      <p:sp>
        <p:nvSpPr>
          <p:cNvPr id="41" name="Inhaltsplatzhalter 10">
            <a:extLst>
              <a:ext uri="{FF2B5EF4-FFF2-40B4-BE49-F238E27FC236}">
                <a16:creationId xmlns:a16="http://schemas.microsoft.com/office/drawing/2014/main" id="{BF37877E-C2B4-44E9-89E3-D5FCE1D95CC5}"/>
              </a:ext>
            </a:extLst>
          </p:cNvPr>
          <p:cNvSpPr txBox="1">
            <a:spLocks/>
          </p:cNvSpPr>
          <p:nvPr/>
        </p:nvSpPr>
        <p:spPr>
          <a:xfrm>
            <a:off x="2209877" y="4475963"/>
            <a:ext cx="3357306" cy="1840595"/>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400" dirty="0"/>
              <a:t>(gemeinsam mit Versicherungsunterlagen)</a:t>
            </a:r>
          </a:p>
        </p:txBody>
      </p:sp>
      <p:sp>
        <p:nvSpPr>
          <p:cNvPr id="42" name="Pfeil nach rechts 41"/>
          <p:cNvSpPr/>
          <p:nvPr/>
        </p:nvSpPr>
        <p:spPr>
          <a:xfrm>
            <a:off x="1190655" y="3940707"/>
            <a:ext cx="9299545"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Gleichschenkliges Dreieck 42"/>
          <p:cNvSpPr/>
          <p:nvPr/>
        </p:nvSpPr>
        <p:spPr>
          <a:xfrm rot="10800000">
            <a:off x="1729624" y="3740715"/>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Gleichschenkliges Dreieck 43"/>
          <p:cNvSpPr/>
          <p:nvPr/>
        </p:nvSpPr>
        <p:spPr>
          <a:xfrm rot="10800000">
            <a:off x="7226391" y="3740715"/>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6739467" y="1163322"/>
            <a:ext cx="3750733" cy="2655144"/>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rot="16200000">
            <a:off x="-627340" y="2258663"/>
            <a:ext cx="2655144"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21" name="Rechteck 20"/>
          <p:cNvSpPr/>
          <p:nvPr/>
        </p:nvSpPr>
        <p:spPr>
          <a:xfrm rot="16200000">
            <a:off x="-64842" y="5008806"/>
            <a:ext cx="1530148" cy="464462"/>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 an Vermittler</a:t>
            </a:r>
          </a:p>
        </p:txBody>
      </p:sp>
    </p:spTree>
    <p:extLst>
      <p:ext uri="{BB962C8B-B14F-4D97-AF65-F5344CB8AC3E}">
        <p14:creationId xmlns:p14="http://schemas.microsoft.com/office/powerpoint/2010/main" val="3805320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468000" y="468000"/>
            <a:ext cx="10294937" cy="695325"/>
          </a:xfrm>
        </p:spPr>
        <p:txBody>
          <a:bodyPr/>
          <a:lstStyle/>
          <a:p>
            <a:r>
              <a:rPr lang="de-DE" sz="3600" dirty="0">
                <a:solidFill>
                  <a:schemeClr val="bg1"/>
                </a:solidFill>
              </a:rPr>
              <a:t>Briefprozess </a:t>
            </a:r>
            <a:r>
              <a:rPr lang="de-DE" sz="3600" dirty="0"/>
              <a:t>„Wechsel zur Konkurrenz“</a:t>
            </a:r>
          </a:p>
        </p:txBody>
      </p:sp>
      <p:sp>
        <p:nvSpPr>
          <p:cNvPr id="3" name="Datumsplatzhalter 2"/>
          <p:cNvSpPr>
            <a:spLocks noGrp="1"/>
          </p:cNvSpPr>
          <p:nvPr>
            <p:ph type="dt" sz="half" idx="10"/>
          </p:nvPr>
        </p:nvSpPr>
        <p:spPr/>
        <p:txBody>
          <a:bodyPr/>
          <a:lstStyle/>
          <a:p>
            <a:pPr defTabSz="864006"/>
            <a:r>
              <a:rPr lang="de-DE" dirty="0">
                <a:solidFill>
                  <a:srgbClr val="003781"/>
                </a:solidFill>
                <a:latin typeface="Allianz Neo PPT"/>
              </a:rPr>
              <a:t>© Allianz </a:t>
            </a:r>
            <a:r>
              <a:rPr lang="de-DE" dirty="0" smtClean="0">
                <a:solidFill>
                  <a:srgbClr val="003781"/>
                </a:solidFill>
                <a:latin typeface="Allianz Neo PPT"/>
              </a:rPr>
              <a:t>2023</a:t>
            </a:r>
            <a:endParaRPr lang="de-DE" dirty="0">
              <a:solidFill>
                <a:srgbClr val="003781"/>
              </a:solidFill>
              <a:latin typeface="Allianz Neo PPT"/>
            </a:endParaRPr>
          </a:p>
        </p:txBody>
      </p:sp>
      <p:sp>
        <p:nvSpPr>
          <p:cNvPr id="4" name="Foliennummernplatzhalter 3"/>
          <p:cNvSpPr>
            <a:spLocks noGrp="1"/>
          </p:cNvSpPr>
          <p:nvPr>
            <p:ph type="sldNum" sz="quarter" idx="12"/>
          </p:nvPr>
        </p:nvSpPr>
        <p:spPr>
          <a:xfrm>
            <a:off x="11042576" y="5638287"/>
            <a:ext cx="468313" cy="827086"/>
          </a:xfrm>
        </p:spPr>
        <p:txBody>
          <a:bodyPr/>
          <a:lstStyle/>
          <a:p>
            <a:pPr defTabSz="864006"/>
            <a:fld id="{0F96B16C-3F5F-44BC-AFCC-8CBCBD90898D}" type="slidenum">
              <a:rPr lang="de-DE" smtClean="0">
                <a:solidFill>
                  <a:srgbClr val="003781"/>
                </a:solidFill>
                <a:latin typeface="Allianz Neo PPT"/>
              </a:rPr>
              <a:pPr defTabSz="864006"/>
              <a:t>5</a:t>
            </a:fld>
            <a:endParaRPr lang="de-DE">
              <a:solidFill>
                <a:srgbClr val="003781"/>
              </a:solidFill>
              <a:latin typeface="Allianz Neo PPT"/>
            </a:endParaRPr>
          </a:p>
        </p:txBody>
      </p:sp>
      <p:sp>
        <p:nvSpPr>
          <p:cNvPr id="56" name="Inhaltsplatzhalter 10">
            <a:extLst>
              <a:ext uri="{FF2B5EF4-FFF2-40B4-BE49-F238E27FC236}">
                <a16:creationId xmlns:a16="http://schemas.microsoft.com/office/drawing/2014/main" id="{BF37877E-C2B4-44E9-89E3-D5FCE1D95CC5}"/>
              </a:ext>
            </a:extLst>
          </p:cNvPr>
          <p:cNvSpPr txBox="1">
            <a:spLocks/>
          </p:cNvSpPr>
          <p:nvPr/>
        </p:nvSpPr>
        <p:spPr>
          <a:xfrm>
            <a:off x="1450109" y="1285648"/>
            <a:ext cx="3925077" cy="1968283"/>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smtClean="0"/>
              <a:t>Bestandserhaltungsschreiben</a:t>
            </a:r>
            <a:r>
              <a:rPr lang="de-DE" baseline="30000" dirty="0" smtClean="0"/>
              <a:t>1</a:t>
            </a:r>
            <a:endParaRPr lang="de-DE" baseline="30000" dirty="0">
              <a:solidFill>
                <a:srgbClr val="FF0000"/>
              </a:solidFill>
            </a:endParaRP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Zeitpunkt: anlassbezogen (nach Eingang des Wechselwunsches des Kunden bei Allianz Leben)</a:t>
            </a:r>
          </a:p>
        </p:txBody>
      </p:sp>
      <p:sp>
        <p:nvSpPr>
          <p:cNvPr id="57" name="Inhaltsplatzhalter 10">
            <a:extLst>
              <a:ext uri="{FF2B5EF4-FFF2-40B4-BE49-F238E27FC236}">
                <a16:creationId xmlns:a16="http://schemas.microsoft.com/office/drawing/2014/main" id="{BF37877E-C2B4-44E9-89E3-D5FCE1D95CC5}"/>
              </a:ext>
            </a:extLst>
          </p:cNvPr>
          <p:cNvSpPr txBox="1">
            <a:spLocks/>
          </p:cNvSpPr>
          <p:nvPr/>
        </p:nvSpPr>
        <p:spPr>
          <a:xfrm>
            <a:off x="6190685" y="1293647"/>
            <a:ext cx="4174134" cy="1968047"/>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Bestätigung des durchgeführten Anbieterwechsels</a:t>
            </a:r>
          </a:p>
          <a:p>
            <a:endParaRPr lang="de-DE" sz="1400" b="1" dirty="0"/>
          </a:p>
          <a:p>
            <a:pPr marL="285750" indent="-285750">
              <a:buFont typeface="Arial" panose="020B0604020202020204" pitchFamily="34" charset="0"/>
              <a:buChar char="•"/>
            </a:pPr>
            <a:r>
              <a:rPr lang="de-DE" sz="1400" dirty="0"/>
              <a:t>Kunde konnte nicht zum Belassen seiner </a:t>
            </a:r>
            <a:r>
              <a:rPr lang="de-DE" sz="1400" dirty="0" err="1"/>
              <a:t>RiesterRente</a:t>
            </a:r>
            <a:r>
              <a:rPr lang="de-DE" sz="1400" dirty="0"/>
              <a:t> bei der Allianz überzeugt werden</a:t>
            </a:r>
          </a:p>
          <a:p>
            <a:pPr marL="285750" indent="-285750">
              <a:buFont typeface="Arial" panose="020B0604020202020204" pitchFamily="34" charset="0"/>
              <a:buChar char="•"/>
            </a:pPr>
            <a:r>
              <a:rPr lang="de-DE" sz="1400" dirty="0"/>
              <a:t>Zeitpunkt: 3 Bankarbeitstage vor dem Übertragungstermin</a:t>
            </a:r>
          </a:p>
        </p:txBody>
      </p:sp>
      <p:sp>
        <p:nvSpPr>
          <p:cNvPr id="58" name="Inhaltsplatzhalter 10">
            <a:extLst>
              <a:ext uri="{FF2B5EF4-FFF2-40B4-BE49-F238E27FC236}">
                <a16:creationId xmlns:a16="http://schemas.microsoft.com/office/drawing/2014/main" id="{BF37877E-C2B4-44E9-89E3-D5FCE1D95CC5}"/>
              </a:ext>
            </a:extLst>
          </p:cNvPr>
          <p:cNvSpPr txBox="1">
            <a:spLocks/>
          </p:cNvSpPr>
          <p:nvPr/>
        </p:nvSpPr>
        <p:spPr>
          <a:xfrm>
            <a:off x="1457567" y="4116746"/>
            <a:ext cx="5378237" cy="1778553"/>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Stornogefahrmitteilung</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Vertrag befindet sich noch in der </a:t>
            </a:r>
            <a:r>
              <a:rPr lang="de-DE" sz="1400" dirty="0" smtClean="0"/>
              <a:t>Provisionshaftzeit </a:t>
            </a:r>
            <a:r>
              <a:rPr lang="de-DE" sz="1400" dirty="0"/>
              <a:t>und der Vermittler hat im Rahmen des BE-Prozesses keine Information erhalten</a:t>
            </a:r>
          </a:p>
          <a:p>
            <a:pPr marL="285750" indent="-285750">
              <a:buFont typeface="Arial" panose="020B0604020202020204" pitchFamily="34" charset="0"/>
              <a:buChar char="•"/>
            </a:pPr>
            <a:r>
              <a:rPr lang="de-DE" sz="1400" dirty="0"/>
              <a:t>Mitteilung im </a:t>
            </a:r>
            <a:r>
              <a:rPr lang="de-DE" sz="1400" dirty="0" err="1" smtClean="0"/>
              <a:t>ElPoKo</a:t>
            </a:r>
            <a:r>
              <a:rPr lang="de-DE" sz="1400" dirty="0" smtClean="0"/>
              <a:t> (ABV) oder in den Bestandsservices im Maklerportal</a:t>
            </a:r>
            <a:endParaRPr lang="de-DE" sz="1400" dirty="0"/>
          </a:p>
          <a:p>
            <a:pPr marL="285750" indent="-285750">
              <a:buFont typeface="Arial" panose="020B0604020202020204" pitchFamily="34" charset="0"/>
              <a:buChar char="•"/>
            </a:pPr>
            <a:r>
              <a:rPr lang="de-DE" sz="1400" dirty="0"/>
              <a:t>Zeitpunkt: zeitgleich mit Bestandserhaltungsschreiben</a:t>
            </a:r>
            <a:endParaRPr lang="de-DE" sz="1400" dirty="0">
              <a:solidFill>
                <a:srgbClr val="FF0000"/>
              </a:solidFill>
            </a:endParaRPr>
          </a:p>
        </p:txBody>
      </p:sp>
      <p:sp>
        <p:nvSpPr>
          <p:cNvPr id="61" name="Pfeil nach rechts 60"/>
          <p:cNvSpPr/>
          <p:nvPr/>
        </p:nvSpPr>
        <p:spPr>
          <a:xfrm>
            <a:off x="1183097" y="3543881"/>
            <a:ext cx="9393167"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Gleichschenkliges Dreieck 61"/>
          <p:cNvSpPr/>
          <p:nvPr/>
        </p:nvSpPr>
        <p:spPr>
          <a:xfrm rot="10800000">
            <a:off x="1732038" y="3350110"/>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Gleichschenkliges Dreieck 62"/>
          <p:cNvSpPr/>
          <p:nvPr/>
        </p:nvSpPr>
        <p:spPr>
          <a:xfrm rot="10800000">
            <a:off x="6060957" y="3350019"/>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Gleichschenkliges Dreieck 63"/>
          <p:cNvSpPr/>
          <p:nvPr/>
        </p:nvSpPr>
        <p:spPr>
          <a:xfrm>
            <a:off x="1732038" y="3932027"/>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1190653" y="1163325"/>
            <a:ext cx="4360677" cy="2335956"/>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p:nvSpPr>
        <p:spPr>
          <a:xfrm>
            <a:off x="5916571" y="1171027"/>
            <a:ext cx="4659693" cy="2328254"/>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p:cNvSpPr/>
          <p:nvPr/>
        </p:nvSpPr>
        <p:spPr>
          <a:xfrm>
            <a:off x="1190652" y="3986355"/>
            <a:ext cx="5645153" cy="1921964"/>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p:cNvSpPr/>
          <p:nvPr/>
        </p:nvSpPr>
        <p:spPr>
          <a:xfrm rot="16200000">
            <a:off x="-463896" y="2095220"/>
            <a:ext cx="2328255"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25" name="Rechteck 24"/>
          <p:cNvSpPr/>
          <p:nvPr/>
        </p:nvSpPr>
        <p:spPr>
          <a:xfrm rot="16200000">
            <a:off x="-64841" y="4529089"/>
            <a:ext cx="1530147" cy="464462"/>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 an Vermittler</a:t>
            </a:r>
          </a:p>
        </p:txBody>
      </p:sp>
      <p:sp>
        <p:nvSpPr>
          <p:cNvPr id="27" name="Textplatzhalter 10">
            <a:extLst>
              <a:ext uri="{FF2B5EF4-FFF2-40B4-BE49-F238E27FC236}">
                <a16:creationId xmlns:a16="http://schemas.microsoft.com/office/drawing/2014/main" id="{0640EE29-55AD-44B8-8A13-3651BA1F87F0}"/>
              </a:ext>
            </a:extLst>
          </p:cNvPr>
          <p:cNvSpPr txBox="1">
            <a:spLocks/>
          </p:cNvSpPr>
          <p:nvPr/>
        </p:nvSpPr>
        <p:spPr>
          <a:xfrm>
            <a:off x="1190653" y="5961310"/>
            <a:ext cx="10000064" cy="466912"/>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900" baseline="30000" dirty="0"/>
              <a:t>1</a:t>
            </a:r>
            <a:r>
              <a:rPr lang="de-DE" sz="900" dirty="0"/>
              <a:t> Im Normalfall werden vor Versand dieses Schreibens die üblichen Bestandserhaltungsmaßnahmen angestoßen (telefonische BE und Auftrag an Vertreter, BE zu betreiben). Greifen diese nicht, startet der oben beschriebene Briefprozess. Falls dem Kunden im Rahmen des BE-Prozesses bereits (telefonisch) die Nachteile des Anbieterwechsel genannt wurden, werden diese im ANBWB-Schreiben nicht noch mal genannt.</a:t>
            </a:r>
          </a:p>
          <a:p>
            <a:endParaRPr lang="de-DE" sz="900" dirty="0"/>
          </a:p>
        </p:txBody>
      </p:sp>
    </p:spTree>
    <p:extLst>
      <p:ext uri="{BB962C8B-B14F-4D97-AF65-F5344CB8AC3E}">
        <p14:creationId xmlns:p14="http://schemas.microsoft.com/office/powerpoint/2010/main" val="392638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468000" y="468000"/>
            <a:ext cx="10294937" cy="695325"/>
          </a:xfrm>
        </p:spPr>
        <p:txBody>
          <a:bodyPr/>
          <a:lstStyle/>
          <a:p>
            <a:r>
              <a:rPr lang="de-DE" sz="3600" dirty="0">
                <a:solidFill>
                  <a:schemeClr val="bg1"/>
                </a:solidFill>
              </a:rPr>
              <a:t>Briefprozess </a:t>
            </a:r>
            <a:r>
              <a:rPr lang="de-DE" sz="3600" dirty="0"/>
              <a:t>„Kündigung der Riesterrente“</a:t>
            </a:r>
          </a:p>
        </p:txBody>
      </p:sp>
      <p:sp>
        <p:nvSpPr>
          <p:cNvPr id="3" name="Datumsplatzhalter 2"/>
          <p:cNvSpPr>
            <a:spLocks noGrp="1"/>
          </p:cNvSpPr>
          <p:nvPr>
            <p:ph type="dt" sz="half" idx="10"/>
          </p:nvPr>
        </p:nvSpPr>
        <p:spPr/>
        <p:txBody>
          <a:bodyPr/>
          <a:lstStyle/>
          <a:p>
            <a:pPr defTabSz="864006"/>
            <a:r>
              <a:rPr lang="de-DE" dirty="0">
                <a:solidFill>
                  <a:srgbClr val="003781"/>
                </a:solidFill>
                <a:latin typeface="Allianz Neo PPT"/>
              </a:rPr>
              <a:t>© Allianz </a:t>
            </a:r>
            <a:r>
              <a:rPr lang="de-DE" dirty="0" smtClean="0">
                <a:solidFill>
                  <a:srgbClr val="003781"/>
                </a:solidFill>
                <a:latin typeface="Allianz Neo PPT"/>
              </a:rPr>
              <a:t>2023</a:t>
            </a:r>
            <a:endParaRPr lang="de-DE" dirty="0">
              <a:solidFill>
                <a:srgbClr val="003781"/>
              </a:solidFill>
              <a:latin typeface="Allianz Neo PPT"/>
            </a:endParaRPr>
          </a:p>
        </p:txBody>
      </p:sp>
      <p:sp>
        <p:nvSpPr>
          <p:cNvPr id="4" name="Foliennummernplatzhalter 3"/>
          <p:cNvSpPr>
            <a:spLocks noGrp="1"/>
          </p:cNvSpPr>
          <p:nvPr>
            <p:ph type="sldNum" sz="quarter" idx="12"/>
          </p:nvPr>
        </p:nvSpPr>
        <p:spPr>
          <a:xfrm>
            <a:off x="11042576" y="5638287"/>
            <a:ext cx="468313" cy="827086"/>
          </a:xfrm>
        </p:spPr>
        <p:txBody>
          <a:bodyPr/>
          <a:lstStyle/>
          <a:p>
            <a:pPr defTabSz="864006"/>
            <a:fld id="{0F96B16C-3F5F-44BC-AFCC-8CBCBD90898D}" type="slidenum">
              <a:rPr lang="de-DE" smtClean="0">
                <a:solidFill>
                  <a:srgbClr val="003781"/>
                </a:solidFill>
                <a:latin typeface="Allianz Neo PPT"/>
              </a:rPr>
              <a:pPr defTabSz="864006"/>
              <a:t>6</a:t>
            </a:fld>
            <a:endParaRPr lang="de-DE">
              <a:solidFill>
                <a:srgbClr val="003781"/>
              </a:solidFill>
              <a:latin typeface="Allianz Neo PPT"/>
            </a:endParaRPr>
          </a:p>
        </p:txBody>
      </p:sp>
      <p:sp>
        <p:nvSpPr>
          <p:cNvPr id="21" name="Inhaltsplatzhalter 10">
            <a:extLst>
              <a:ext uri="{FF2B5EF4-FFF2-40B4-BE49-F238E27FC236}">
                <a16:creationId xmlns:a16="http://schemas.microsoft.com/office/drawing/2014/main" id="{BF37877E-C2B4-44E9-89E3-D5FCE1D95CC5}"/>
              </a:ext>
            </a:extLst>
          </p:cNvPr>
          <p:cNvSpPr txBox="1">
            <a:spLocks/>
          </p:cNvSpPr>
          <p:nvPr/>
        </p:nvSpPr>
        <p:spPr>
          <a:xfrm>
            <a:off x="1450109" y="1281803"/>
            <a:ext cx="4458205" cy="2522332"/>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Vorbescheid </a:t>
            </a:r>
            <a:r>
              <a:rPr lang="de-DE" baseline="30000" dirty="0"/>
              <a:t>1</a:t>
            </a:r>
          </a:p>
          <a:p>
            <a:endParaRPr lang="de-DE" sz="1400" dirty="0">
              <a:solidFill>
                <a:srgbClr val="FF0000"/>
              </a:solidFill>
            </a:endParaRPr>
          </a:p>
          <a:p>
            <a:pPr marL="285750" indent="-285750">
              <a:buFont typeface="Arial" panose="020B0604020202020204" pitchFamily="34" charset="0"/>
              <a:buChar char="•"/>
            </a:pPr>
            <a:r>
              <a:rPr lang="de-DE" sz="1400" dirty="0"/>
              <a:t>Zeitpunkt: anlassbezogen (nach Eingang des Kündigungswunsches des Kunden bei Allianz Leben)</a:t>
            </a:r>
          </a:p>
          <a:p>
            <a:endParaRPr lang="de-DE" sz="1400" dirty="0"/>
          </a:p>
          <a:p>
            <a:r>
              <a:rPr lang="de-DE" sz="1400" b="1" dirty="0"/>
              <a:t>Ausnahme: </a:t>
            </a:r>
            <a:r>
              <a:rPr lang="de-DE" sz="1400" dirty="0"/>
              <a:t>Wenn der Zeitraum zwischen Eingang des Kündigungswunsches und dem Durchführungstermin der Kündigung weniger als ca. 5 Tage beträgt, wird dieses Schreiben nicht versandt!</a:t>
            </a:r>
          </a:p>
          <a:p>
            <a:pPr marL="285750" indent="-285750">
              <a:buFont typeface="Arial" panose="020B0604020202020204" pitchFamily="34" charset="0"/>
              <a:buChar char="•"/>
            </a:pPr>
            <a:r>
              <a:rPr lang="de-DE" sz="1400" dirty="0"/>
              <a:t>Je nach Kundensituation verschiedene Ausführungen des </a:t>
            </a:r>
            <a:r>
              <a:rPr lang="de-DE" sz="1400" dirty="0" err="1" smtClean="0"/>
              <a:t>Vorbescheidschreibens</a:t>
            </a:r>
            <a:r>
              <a:rPr lang="de-DE" sz="1400" dirty="0" smtClean="0"/>
              <a:t> </a:t>
            </a:r>
            <a:r>
              <a:rPr lang="de-DE" sz="1400" dirty="0"/>
              <a:t>möglich</a:t>
            </a:r>
          </a:p>
        </p:txBody>
      </p:sp>
      <p:sp>
        <p:nvSpPr>
          <p:cNvPr id="22" name="Inhaltsplatzhalter 10">
            <a:extLst>
              <a:ext uri="{FF2B5EF4-FFF2-40B4-BE49-F238E27FC236}">
                <a16:creationId xmlns:a16="http://schemas.microsoft.com/office/drawing/2014/main" id="{BF37877E-C2B4-44E9-89E3-D5FCE1D95CC5}"/>
              </a:ext>
            </a:extLst>
          </p:cNvPr>
          <p:cNvSpPr txBox="1">
            <a:spLocks/>
          </p:cNvSpPr>
          <p:nvPr/>
        </p:nvSpPr>
        <p:spPr>
          <a:xfrm>
            <a:off x="6518156" y="1281033"/>
            <a:ext cx="4382696" cy="1968047"/>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Kündigungsbestätigung</a:t>
            </a:r>
          </a:p>
          <a:p>
            <a:endParaRPr lang="de-DE" sz="1400" b="1" dirty="0"/>
          </a:p>
          <a:p>
            <a:pPr marL="285750" indent="-285750">
              <a:buFont typeface="Arial" panose="020B0604020202020204" pitchFamily="34" charset="0"/>
              <a:buChar char="•"/>
            </a:pPr>
            <a:r>
              <a:rPr lang="de-DE" sz="1400" dirty="0"/>
              <a:t>Kunde konnte nicht zur Fortführung seiner </a:t>
            </a:r>
            <a:r>
              <a:rPr lang="de-DE" sz="1400" dirty="0" err="1"/>
              <a:t>RiesterRente</a:t>
            </a:r>
            <a:r>
              <a:rPr lang="de-DE" sz="1400" dirty="0"/>
              <a:t> überzeugt werden</a:t>
            </a:r>
          </a:p>
          <a:p>
            <a:pPr marL="285750" indent="-285750">
              <a:buFont typeface="Arial" panose="020B0604020202020204" pitchFamily="34" charset="0"/>
              <a:buChar char="•"/>
            </a:pPr>
            <a:r>
              <a:rPr lang="de-DE" sz="1400" dirty="0"/>
              <a:t>Zeitpunkt: v. a. abhängig von der Rückmeldung der </a:t>
            </a:r>
            <a:r>
              <a:rPr lang="de-DE" sz="1400" dirty="0" err="1"/>
              <a:t>ZfA</a:t>
            </a:r>
            <a:r>
              <a:rPr lang="de-DE" sz="1400" dirty="0"/>
              <a:t> bzgl. Zulagenhöhe und Steuervorteile, die der Kunde zurück zahlen muss</a:t>
            </a:r>
          </a:p>
        </p:txBody>
      </p:sp>
      <p:sp>
        <p:nvSpPr>
          <p:cNvPr id="23" name="Inhaltsplatzhalter 10">
            <a:extLst>
              <a:ext uri="{FF2B5EF4-FFF2-40B4-BE49-F238E27FC236}">
                <a16:creationId xmlns:a16="http://schemas.microsoft.com/office/drawing/2014/main" id="{BF37877E-C2B4-44E9-89E3-D5FCE1D95CC5}"/>
              </a:ext>
            </a:extLst>
          </p:cNvPr>
          <p:cNvSpPr txBox="1">
            <a:spLocks/>
          </p:cNvSpPr>
          <p:nvPr/>
        </p:nvSpPr>
        <p:spPr>
          <a:xfrm>
            <a:off x="1450109" y="4470396"/>
            <a:ext cx="5882846" cy="1878569"/>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Stornogefahrmitteilung</a:t>
            </a:r>
          </a:p>
          <a:p>
            <a:endParaRPr lang="de-DE" sz="600" dirty="0"/>
          </a:p>
          <a:p>
            <a:pPr marL="285750" indent="-285750">
              <a:buFont typeface="Arial" panose="020B0604020202020204" pitchFamily="34" charset="0"/>
              <a:buChar char="•"/>
            </a:pPr>
            <a:r>
              <a:rPr lang="de-DE" sz="1400" dirty="0"/>
              <a:t>Vertrag befindet sich noch in der Provisionshaftzeit und der Vermittler hat im Rahmen des BE-Prozesses keine Information erhalten</a:t>
            </a:r>
          </a:p>
          <a:p>
            <a:pPr marL="285750" indent="-285750">
              <a:buFont typeface="Arial" panose="020B0604020202020204" pitchFamily="34" charset="0"/>
              <a:buChar char="•"/>
            </a:pPr>
            <a:r>
              <a:rPr lang="de-DE" sz="1400" dirty="0"/>
              <a:t>Mitteilung im </a:t>
            </a:r>
            <a:r>
              <a:rPr lang="de-DE" sz="1400" dirty="0" err="1"/>
              <a:t>ElPoKo</a:t>
            </a:r>
            <a:r>
              <a:rPr lang="de-DE" sz="1400" dirty="0"/>
              <a:t> (ABV) oder in den Bestandsservices im Maklerportal</a:t>
            </a:r>
          </a:p>
          <a:p>
            <a:pPr marL="285750" indent="-285750">
              <a:buFont typeface="Arial" panose="020B0604020202020204" pitchFamily="34" charset="0"/>
              <a:buChar char="•"/>
            </a:pPr>
            <a:r>
              <a:rPr lang="de-DE" sz="1400" dirty="0" smtClean="0"/>
              <a:t>Zeitpunkt</a:t>
            </a:r>
            <a:r>
              <a:rPr lang="de-DE" sz="1400" dirty="0"/>
              <a:t>: zeitgleich mit Vorbescheid</a:t>
            </a:r>
            <a:endParaRPr lang="de-DE" sz="1400" dirty="0">
              <a:solidFill>
                <a:srgbClr val="FF0000"/>
              </a:solidFill>
            </a:endParaRPr>
          </a:p>
        </p:txBody>
      </p:sp>
      <p:sp>
        <p:nvSpPr>
          <p:cNvPr id="26" name="Pfeil nach rechts 25"/>
          <p:cNvSpPr/>
          <p:nvPr/>
        </p:nvSpPr>
        <p:spPr>
          <a:xfrm>
            <a:off x="1190654" y="3875555"/>
            <a:ext cx="9710198"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Gleichschenkliges Dreieck 26"/>
          <p:cNvSpPr/>
          <p:nvPr/>
        </p:nvSpPr>
        <p:spPr>
          <a:xfrm rot="10800000">
            <a:off x="1723171" y="3689624"/>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Gleichschenkliges Dreieck 27"/>
          <p:cNvSpPr/>
          <p:nvPr/>
        </p:nvSpPr>
        <p:spPr>
          <a:xfrm rot="10800000">
            <a:off x="6829905" y="3694212"/>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Gleichschenkliges Dreieck 28"/>
          <p:cNvSpPr/>
          <p:nvPr/>
        </p:nvSpPr>
        <p:spPr>
          <a:xfrm>
            <a:off x="1723171" y="4270075"/>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p:cNvSpPr/>
          <p:nvPr/>
        </p:nvSpPr>
        <p:spPr>
          <a:xfrm>
            <a:off x="1190653" y="1163325"/>
            <a:ext cx="4792314" cy="2628713"/>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p:cNvSpPr/>
          <p:nvPr/>
        </p:nvSpPr>
        <p:spPr>
          <a:xfrm>
            <a:off x="6241158" y="1163321"/>
            <a:ext cx="4659693" cy="2640812"/>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p:cNvSpPr/>
          <p:nvPr/>
        </p:nvSpPr>
        <p:spPr>
          <a:xfrm>
            <a:off x="1190652" y="4337457"/>
            <a:ext cx="6071281" cy="1623144"/>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rot="16200000">
            <a:off x="-620175" y="2251497"/>
            <a:ext cx="2640813"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37" name="Rechteck 36"/>
          <p:cNvSpPr/>
          <p:nvPr/>
        </p:nvSpPr>
        <p:spPr>
          <a:xfrm rot="16200000">
            <a:off x="-111512" y="4916970"/>
            <a:ext cx="1623489" cy="464462"/>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 an Vermittler</a:t>
            </a:r>
          </a:p>
        </p:txBody>
      </p:sp>
      <p:sp>
        <p:nvSpPr>
          <p:cNvPr id="39" name="Textplatzhalter 10">
            <a:extLst>
              <a:ext uri="{FF2B5EF4-FFF2-40B4-BE49-F238E27FC236}">
                <a16:creationId xmlns:a16="http://schemas.microsoft.com/office/drawing/2014/main" id="{0640EE29-55AD-44B8-8A13-3651BA1F87F0}"/>
              </a:ext>
            </a:extLst>
          </p:cNvPr>
          <p:cNvSpPr txBox="1">
            <a:spLocks/>
          </p:cNvSpPr>
          <p:nvPr/>
        </p:nvSpPr>
        <p:spPr>
          <a:xfrm>
            <a:off x="1190653" y="5961310"/>
            <a:ext cx="10000064" cy="466912"/>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900" baseline="30000" dirty="0"/>
              <a:t>1</a:t>
            </a:r>
            <a:r>
              <a:rPr lang="de-DE" sz="900" dirty="0"/>
              <a:t> Im Normalfall werden vor Versand dieses Schreibens die üblichen Bestandserhaltungsmaßnahmen angestoßen (telefonische BE und Auftrag an Vertreter,</a:t>
            </a:r>
          </a:p>
          <a:p>
            <a:r>
              <a:rPr lang="de-DE" sz="900" dirty="0"/>
              <a:t>BE zu betreiben). Greifen diese nicht, startet der oben beschriebene Briefprozess.</a:t>
            </a:r>
          </a:p>
          <a:p>
            <a:endParaRPr lang="de-DE" sz="900" dirty="0"/>
          </a:p>
        </p:txBody>
      </p:sp>
    </p:spTree>
    <p:extLst>
      <p:ext uri="{BB962C8B-B14F-4D97-AF65-F5344CB8AC3E}">
        <p14:creationId xmlns:p14="http://schemas.microsoft.com/office/powerpoint/2010/main" val="3628716696"/>
      </p:ext>
    </p:extLst>
  </p:cSld>
  <p:clrMapOvr>
    <a:masterClrMapping/>
  </p:clrMapOvr>
</p:sld>
</file>

<file path=ppt/theme/theme1.xml><?xml version="1.0" encoding="utf-8"?>
<a:theme xmlns:a="http://schemas.openxmlformats.org/drawingml/2006/main" name="1_Allianz white">
  <a:themeElements>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fontScheme name="AllianzNeoPPT Fonts">
      <a:majorFont>
        <a:latin typeface="Allianz Neo PPT"/>
        <a:ea typeface=""/>
        <a:cs typeface=""/>
      </a:majorFont>
      <a:minorFont>
        <a:latin typeface="Allianz Neo PP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square" lIns="0" tIns="0" rIns="0" bIns="0" rtlCol="0">
        <a:spAutoFit/>
      </a:bodyPr>
      <a:lstStyle>
        <a:defPPr algn="l">
          <a:spcAft>
            <a:spcPts val="600"/>
          </a:spcAft>
          <a:defRPr sz="1510" b="1" spc="100" smtClean="0">
            <a:solidFill>
              <a:srgbClr val="13A0D3"/>
            </a:solidFill>
          </a:defRPr>
        </a:defPPr>
      </a:lstStyle>
    </a:txDef>
  </a:objectDefaults>
  <a:extraClrSchemeLst>
    <a:extraClrScheme>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extraClrScheme>
    <a:extraClrScheme>
      <a:clrScheme name="AllianzVibrant">
        <a:dk1>
          <a:srgbClr val="003781"/>
        </a:dk1>
        <a:lt1>
          <a:srgbClr val="FFFFFF"/>
        </a:lt1>
        <a:dk2>
          <a:srgbClr val="414141"/>
        </a:dk2>
        <a:lt2>
          <a:srgbClr val="CFCFCF"/>
        </a:lt2>
        <a:accent1>
          <a:srgbClr val="00908D"/>
        </a:accent1>
        <a:accent2>
          <a:srgbClr val="5FCD8A"/>
        </a:accent2>
        <a:accent3>
          <a:srgbClr val="A6276F"/>
        </a:accent3>
        <a:accent4>
          <a:srgbClr val="F62459"/>
        </a:accent4>
        <a:accent5>
          <a:srgbClr val="F86200"/>
        </a:accent5>
        <a:accent6>
          <a:srgbClr val="FAB600"/>
        </a:accent6>
        <a:hlink>
          <a:srgbClr val="003781"/>
        </a:hlink>
        <a:folHlink>
          <a:srgbClr val="B4B4B4"/>
        </a:folHlink>
      </a:clrScheme>
    </a:extraClrScheme>
  </a:extraClrSchemeLst>
  <a:custClrLst>
    <a:custClr name="rgb(18,43,84)">
      <a:srgbClr val="122B54"/>
    </a:custClr>
    <a:custClr name="rgb(0,97,146)">
      <a:srgbClr val="006192"/>
    </a:custClr>
    <a:custClr name="rgb(0,122,179)">
      <a:srgbClr val="007AB3"/>
    </a:custClr>
    <a:custClr name="rgb(19,160,211)">
      <a:srgbClr val="13A0D3"/>
    </a:custClr>
    <a:custClr name="rgb(181,218,230)">
      <a:srgbClr val="B5DAE6"/>
    </a:custClr>
    <a:custClr name="rgb(223,239,242)">
      <a:srgbClr val="DFEFF2"/>
    </a:custClr>
    <a:custClr name="rgb(0,144,141)">
      <a:srgbClr val="00908D"/>
    </a:custClr>
    <a:custClr name="rgb(95,205,138)">
      <a:srgbClr val="5FCD8A"/>
    </a:custClr>
    <a:custClr name="rgb(166,39,111)">
      <a:srgbClr val="A6276F"/>
    </a:custClr>
    <a:custClr name="rgb(246,36,89)">
      <a:srgbClr val="F62459"/>
    </a:custClr>
    <a:custClr name="rgb(248,98,0)">
      <a:srgbClr val="F86200"/>
    </a:custClr>
    <a:custClr name="rgb(250,182,0)">
      <a:srgbClr val="FAB600"/>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923FFF454C59A4FB370BBDFCF1E3ECE" ma:contentTypeVersion="2" ma:contentTypeDescription="Ein neues Dokument erstellen." ma:contentTypeScope="" ma:versionID="e8a8516811b3e33b8033f4f5f49d170e">
  <xsd:schema xmlns:xsd="http://www.w3.org/2001/XMLSchema" xmlns:xs="http://www.w3.org/2001/XMLSchema" xmlns:p="http://schemas.microsoft.com/office/2006/metadata/properties" xmlns:ns2="ba2e13e9-4433-45e8-acbc-dcce92505a5b" targetNamespace="http://schemas.microsoft.com/office/2006/metadata/properties" ma:root="true" ma:fieldsID="281b4d48b5b7780cc387e910202453ad" ns2:_="">
    <xsd:import namespace="ba2e13e9-4433-45e8-acbc-dcce92505a5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2e13e9-4433-45e8-acbc-dcce92505a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C4E0FC-1571-4C66-8E6D-9CAEF931F6DD}">
  <ds:schemaRefs>
    <ds:schemaRef ds:uri="32b3450f-ce61-451e-aa51-62c538571eae"/>
    <ds:schemaRef ds:uri="http://schemas.openxmlformats.org/package/2006/metadata/core-properties"/>
    <ds:schemaRef ds:uri="http://purl.org/dc/terms/"/>
    <ds:schemaRef ds:uri="e0ae3352-4e21-4473-a79d-2045bd1c0939"/>
    <ds:schemaRef ds:uri="http://schemas.microsoft.com/office/infopath/2007/PartnerControls"/>
    <ds:schemaRef ds:uri="http://schemas.microsoft.com/office/2006/documentManagement/types"/>
    <ds:schemaRef ds:uri="http://purl.org/dc/elements/1.1/"/>
    <ds:schemaRef ds:uri="http://schemas.microsoft.com/sharepoint/v3"/>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C698D364-F81A-477A-AA23-D0DC05618564}">
  <ds:schemaRefs>
    <ds:schemaRef ds:uri="http://schemas.microsoft.com/sharepoint/v3/contenttype/forms"/>
  </ds:schemaRefs>
</ds:datastoreItem>
</file>

<file path=customXml/itemProps3.xml><?xml version="1.0" encoding="utf-8"?>
<ds:datastoreItem xmlns:ds="http://schemas.openxmlformats.org/officeDocument/2006/customXml" ds:itemID="{965C65B9-54A4-43C8-9709-93A01935AB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2e13e9-4433-45e8-acbc-dcce92505a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774</Words>
  <Application>Microsoft Office PowerPoint</Application>
  <PresentationFormat>Benutzerdefiniert</PresentationFormat>
  <Paragraphs>109</Paragraphs>
  <Slides>6</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6</vt:i4>
      </vt:variant>
    </vt:vector>
  </HeadingPairs>
  <TitlesOfParts>
    <vt:vector size="13" baseType="lpstr">
      <vt:lpstr>Allianz Neo</vt:lpstr>
      <vt:lpstr>Allianz Neo PPT</vt:lpstr>
      <vt:lpstr>Arial</vt:lpstr>
      <vt:lpstr>Arial Unicode MS</vt:lpstr>
      <vt:lpstr>Calibri</vt:lpstr>
      <vt:lpstr>Wingdings</vt:lpstr>
      <vt:lpstr>1_Allianz white</vt:lpstr>
      <vt:lpstr>Briefprozess „RiesterRente“</vt:lpstr>
      <vt:lpstr>PowerPoint-Präsentation</vt:lpstr>
      <vt:lpstr>PowerPoint-Präsentation</vt:lpstr>
      <vt:lpstr>PowerPoint-Präsentation</vt:lpstr>
      <vt:lpstr>PowerPoint-Präsentation</vt:lpstr>
      <vt:lpstr>PowerPoint-Präsentation</vt:lpstr>
    </vt:vector>
  </TitlesOfParts>
  <Company>Allianz Deutschland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von Tschammer, Arne (Allianz Deutschland)</dc:creator>
  <cp:lastModifiedBy>von Tschammer, Arne (Allianz Deutschland)</cp:lastModifiedBy>
  <cp:revision>71</cp:revision>
  <dcterms:created xsi:type="dcterms:W3CDTF">2022-04-11T13:13:17Z</dcterms:created>
  <dcterms:modified xsi:type="dcterms:W3CDTF">2023-06-02T11:08:21Z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0x0101002923FFF454C59A4FB370BBDFCF1E3ECE</vt:lpwstr>
  </property>
  <property fmtid="{D5CDD505-2E9C-101B-9397-08002B2CF9AE}" pid="3" name="_dlc_DocIdItemGuid">
    <vt:lpwstr>454a309e-f813-45f1-b3b8-663a4fac295a</vt:lpwstr>
  </property>
  <property fmtid="{D5CDD505-2E9C-101B-9397-08002B2CF9AE}" pid="4" name="DossierDepartment">
    <vt:lpwstr/>
  </property>
  <property fmtid="{D5CDD505-2E9C-101B-9397-08002B2CF9AE}" pid="5" name="AllianzContractingParties">
    <vt:lpwstr/>
  </property>
  <property fmtid="{D5CDD505-2E9C-101B-9397-08002B2CF9AE}" pid="6" name="jd372f7c472a465da36675f4ba8e760c">
    <vt:lpwstr/>
  </property>
  <property fmtid="{D5CDD505-2E9C-101B-9397-08002B2CF9AE}" pid="7" name="MediaServiceImageTags">
    <vt:lpwstr/>
  </property>
  <property fmtid="{D5CDD505-2E9C-101B-9397-08002B2CF9AE}" pid="8" name="Contract_Type">
    <vt:lpwstr/>
  </property>
  <property fmtid="{D5CDD505-2E9C-101B-9397-08002B2CF9AE}" pid="9" name="gfeb211f74454fac898018954e830c8f">
    <vt:lpwstr/>
  </property>
  <property fmtid="{D5CDD505-2E9C-101B-9397-08002B2CF9AE}" pid="10" name="Document_Class">
    <vt:lpwstr/>
  </property>
  <property fmtid="{D5CDD505-2E9C-101B-9397-08002B2CF9AE}" pid="11" name="MSIP_Label_863bc15e-e7bf-41c1-bdb3-03882d8a2e2c_Enabled">
    <vt:lpwstr>true</vt:lpwstr>
  </property>
  <property fmtid="{D5CDD505-2E9C-101B-9397-08002B2CF9AE}" pid="12" name="MSIP_Label_863bc15e-e7bf-41c1-bdb3-03882d8a2e2c_SetDate">
    <vt:lpwstr>2023-06-02T11:08:21Z</vt:lpwstr>
  </property>
  <property fmtid="{D5CDD505-2E9C-101B-9397-08002B2CF9AE}" pid="13" name="MSIP_Label_863bc15e-e7bf-41c1-bdb3-03882d8a2e2c_Method">
    <vt:lpwstr>Privileged</vt:lpwstr>
  </property>
  <property fmtid="{D5CDD505-2E9C-101B-9397-08002B2CF9AE}" pid="14" name="MSIP_Label_863bc15e-e7bf-41c1-bdb3-03882d8a2e2c_Name">
    <vt:lpwstr>863bc15e-e7bf-41c1-bdb3-03882d8a2e2c</vt:lpwstr>
  </property>
  <property fmtid="{D5CDD505-2E9C-101B-9397-08002B2CF9AE}" pid="15" name="MSIP_Label_863bc15e-e7bf-41c1-bdb3-03882d8a2e2c_SiteId">
    <vt:lpwstr>6e06e42d-6925-47c6-b9e7-9581c7ca302a</vt:lpwstr>
  </property>
  <property fmtid="{D5CDD505-2E9C-101B-9397-08002B2CF9AE}" pid="16" name="MSIP_Label_863bc15e-e7bf-41c1-bdb3-03882d8a2e2c_ActionId">
    <vt:lpwstr>6d30c445-7490-4cfd-a50c-1f79f8dccad8</vt:lpwstr>
  </property>
  <property fmtid="{D5CDD505-2E9C-101B-9397-08002B2CF9AE}" pid="17" name="MSIP_Label_863bc15e-e7bf-41c1-bdb3-03882d8a2e2c_ContentBits">
    <vt:lpwstr>1</vt:lpwstr>
  </property>
</Properties>
</file>