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68" r:id="rId5"/>
    <p:sldMasterId id="2147483693" r:id="rId6"/>
  </p:sldMasterIdLst>
  <p:notesMasterIdLst>
    <p:notesMasterId r:id="rId13"/>
  </p:notesMasterIdLst>
  <p:sldIdLst>
    <p:sldId id="325" r:id="rId7"/>
    <p:sldId id="312" r:id="rId8"/>
    <p:sldId id="328" r:id="rId9"/>
    <p:sldId id="331" r:id="rId10"/>
    <p:sldId id="329" r:id="rId11"/>
    <p:sldId id="330" r:id="rId12"/>
  </p:sldIdLst>
  <p:sldSz cx="11520488" cy="6480175"/>
  <p:notesSz cx="6858000" cy="9144000"/>
  <p:embeddedFontLst>
    <p:embeddedFont>
      <p:font typeface="Arial Unicode MS" panose="020B0604020202020204" charset="0"/>
      <p:regular r:id="rId14"/>
    </p:embeddedFont>
    <p:embeddedFont>
      <p:font typeface="Calibri" panose="020F0502020204030204" pitchFamily="34" charset="0"/>
      <p:regular r:id="rId15"/>
      <p:bold r:id="rId16"/>
      <p:italic r:id="rId17"/>
      <p:boldItalic r:id="rId18"/>
    </p:embeddedFont>
    <p:embeddedFont>
      <p:font typeface="Allianz Neo PPT" panose="020B0604020202020204" charset="0"/>
      <p:regular r:id="rId19"/>
      <p:bold r:id="rId20"/>
      <p:italic r:id="rId21"/>
      <p:boldItalic r:id="rId22"/>
    </p:embeddedFont>
  </p:embeddedFontLst>
  <p:defaultTextStyle>
    <a:defPPr>
      <a:defRPr lang="de-DE"/>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mann, Kerstin (Allianz Lebensversicherungs-AG)" initials="BK(L" lastIdx="6" clrIdx="1">
    <p:extLst>
      <p:ext uri="{19B8F6BF-5375-455C-9EA6-DF929625EA0E}">
        <p15:presenceInfo xmlns:p15="http://schemas.microsoft.com/office/powerpoint/2012/main" userId="S-1-5-21-2006190760-3459553193-1651965558-46450" providerId="AD"/>
      </p:ext>
    </p:extLst>
  </p:cmAuthor>
  <p:cmAuthor id="2" name="Baumann, Kerstin (Allianz Lebensversicherungs-AG)" initials="BK(L [2]" lastIdx="1" clrIdx="0">
    <p:extLst>
      <p:ext uri="{19B8F6BF-5375-455C-9EA6-DF929625EA0E}">
        <p15:presenceInfo xmlns:p15="http://schemas.microsoft.com/office/powerpoint/2012/main" userId="Baumann, Kerstin (Allianz Lebensversicherungs-A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0FF"/>
    <a:srgbClr val="EEEEEE"/>
    <a:srgbClr val="FFE8A6"/>
    <a:srgbClr val="D5D4D5"/>
    <a:srgbClr val="E9E9E9"/>
    <a:srgbClr val="E6E6E6"/>
    <a:srgbClr val="DFD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5303" autoAdjust="0"/>
  </p:normalViewPr>
  <p:slideViewPr>
    <p:cSldViewPr snapToGrid="0" showGuides="1">
      <p:cViewPr varScale="1">
        <p:scale>
          <a:sx n="74" d="100"/>
          <a:sy n="74" d="100"/>
        </p:scale>
        <p:origin x="6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font" Target="fonts/font2.fntdata"/><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26.01.2023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651500" y="0"/>
            <a:ext cx="5868988" cy="6480175"/>
          </a:xfrm>
          <a:solidFill>
            <a:schemeClr val="tx2"/>
          </a:solidFill>
        </p:spPr>
        <p:txBody>
          <a:bodyPr/>
          <a:lstStyle/>
          <a:p>
            <a:endParaRPr lang="de-DE"/>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3" y="1799999"/>
            <a:ext cx="5075237" cy="2268000"/>
          </a:xfrm>
        </p:spPr>
        <p:txBody>
          <a:bodyPr rIns="216000" anchor="ctr" anchorCtr="0"/>
          <a:lstStyle>
            <a:lvl1pPr algn="l">
              <a:lnSpc>
                <a:spcPct val="80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68313" y="4536000"/>
            <a:ext cx="5075237" cy="531099"/>
          </a:xfrm>
        </p:spPr>
        <p:txBody>
          <a:bodyPr rIns="216000"/>
          <a:lstStyle>
            <a:lvl1pPr marL="0" indent="0" algn="l">
              <a:buNone/>
              <a:defRPr sz="1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4" y="5760000"/>
            <a:ext cx="1547812" cy="360000"/>
          </a:xfrm>
        </p:spPr>
        <p:txBody>
          <a:bodyPr anchor="b" anchorCtr="0"/>
          <a:lstStyle>
            <a:lvl1pPr>
              <a:defRPr sz="750"/>
            </a:lvl1pPr>
          </a:lstStyle>
          <a:p>
            <a:pPr lvl="0"/>
            <a:r>
              <a:rPr lang="de-DE"/>
              <a:t>Erste Ebene</a:t>
            </a:r>
          </a:p>
        </p:txBody>
      </p:sp>
      <p:sp>
        <p:nvSpPr>
          <p:cNvPr id="16" name="Textplatzhalter 14">
            <a:extLst>
              <a:ext uri="{FF2B5EF4-FFF2-40B4-BE49-F238E27FC236}">
                <a16:creationId xmlns:a16="http://schemas.microsoft.com/office/drawing/2014/main" id="{CED49C62-4C22-4829-ACC8-9191840D3A35}"/>
              </a:ext>
            </a:extLst>
          </p:cNvPr>
          <p:cNvSpPr>
            <a:spLocks noGrp="1"/>
          </p:cNvSpPr>
          <p:nvPr>
            <p:ph type="body" sz="quarter" idx="12" hasCustomPrompt="1"/>
          </p:nvPr>
        </p:nvSpPr>
        <p:spPr>
          <a:xfrm>
            <a:off x="2232026" y="5760000"/>
            <a:ext cx="1547812" cy="360000"/>
          </a:xfrm>
        </p:spPr>
        <p:txBody>
          <a:bodyPr anchor="b" anchorCtr="0"/>
          <a:lstStyle>
            <a:lvl1pPr>
              <a:defRPr sz="750"/>
            </a:lvl1pPr>
          </a:lstStyle>
          <a:p>
            <a:pPr lvl="0"/>
            <a:r>
              <a:rPr lang="de-DE"/>
              <a:t>Erste Ebene</a:t>
            </a:r>
          </a:p>
        </p:txBody>
      </p:sp>
    </p:spTree>
    <p:extLst>
      <p:ext uri="{BB962C8B-B14F-4D97-AF65-F5344CB8AC3E}">
        <p14:creationId xmlns:p14="http://schemas.microsoft.com/office/powerpoint/2010/main" val="2636316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Z Keyvisua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0"/>
            <a:ext cx="11520488" cy="6480175"/>
          </a:xfrm>
          <a:solidFill>
            <a:schemeClr val="bg2"/>
          </a:solidFill>
        </p:spPr>
        <p:txBody>
          <a:bodyPr/>
          <a:lstStyle>
            <a:lvl1pPr>
              <a:defRPr>
                <a:solidFill>
                  <a:schemeClr val="tx1"/>
                </a:solidFill>
              </a:defRPr>
            </a:lvl1pPr>
          </a:lstStyle>
          <a:p>
            <a:endParaRPr lang="de-DE"/>
          </a:p>
        </p:txBody>
      </p:sp>
      <p:sp>
        <p:nvSpPr>
          <p:cNvPr id="3" name="Datumsplatzhalter 2">
            <a:extLst>
              <a:ext uri="{FF2B5EF4-FFF2-40B4-BE49-F238E27FC236}">
                <a16:creationId xmlns:a16="http://schemas.microsoft.com/office/drawing/2014/main" id="{22F37F0F-CC12-4317-9811-C30269EDD386}"/>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5" name="Foliennummernplatzhalter 4">
            <a:extLst>
              <a:ext uri="{FF2B5EF4-FFF2-40B4-BE49-F238E27FC236}">
                <a16:creationId xmlns:a16="http://schemas.microsoft.com/office/drawing/2014/main" id="{A69577E3-FEC7-432A-BEA6-FED227457CE8}"/>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988000" y="3528000"/>
            <a:ext cx="5544000" cy="2125088"/>
          </a:xfrm>
        </p:spPr>
        <p:txBody>
          <a:bodyPr/>
          <a:lstStyle>
            <a:lvl1pPr>
              <a:lnSpc>
                <a:spcPct val="80000"/>
              </a:lnSpc>
              <a:defRPr sz="4700">
                <a:solidFill>
                  <a:schemeClr val="tx1"/>
                </a:solidFill>
              </a:defRPr>
            </a:lvl1pPr>
            <a:lvl2pPr algn="r">
              <a:lnSpc>
                <a:spcPct val="80000"/>
              </a:lnSpc>
              <a:defRPr sz="47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Tree>
    <p:extLst>
      <p:ext uri="{BB962C8B-B14F-4D97-AF65-F5344CB8AC3E}">
        <p14:creationId xmlns:p14="http://schemas.microsoft.com/office/powerpoint/2010/main" val="15526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8" name="Grafik 7">
            <a:extLst>
              <a:ext uri="{FF2B5EF4-FFF2-40B4-BE49-F238E27FC236}">
                <a16:creationId xmlns:a16="http://schemas.microsoft.com/office/drawing/2014/main" id="{461BDC56-BD94-4C43-90E8-CBB9A53F269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237769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Z Chapter Divider2">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6" name="Grafik 5">
            <a:extLst>
              <a:ext uri="{FF2B5EF4-FFF2-40B4-BE49-F238E27FC236}">
                <a16:creationId xmlns:a16="http://schemas.microsoft.com/office/drawing/2014/main" id="{D030324D-388D-4C97-AE26-194C8D2A9E1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13007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Z Chapter Divider3">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68312" y="1692000"/>
            <a:ext cx="10367963" cy="1584000"/>
          </a:xfrm>
        </p:spPr>
        <p:txBody>
          <a:bodyPr rIns="216000" anchor="b" anchorCtr="0"/>
          <a:lstStyle>
            <a:lvl1pPr algn="l">
              <a:lnSpc>
                <a:spcPct val="80000"/>
              </a:lnSpc>
              <a:defRPr sz="94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068763" y="3168000"/>
            <a:ext cx="6767512" cy="1584000"/>
          </a:xfrm>
        </p:spPr>
        <p:txBody>
          <a:bodyPr rIns="216000"/>
          <a:lstStyle>
            <a:lvl1pPr marL="0" indent="0" algn="l">
              <a:lnSpc>
                <a:spcPct val="80000"/>
              </a:lnSpc>
              <a:buNone/>
              <a:defRPr sz="9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9288464" y="468313"/>
            <a:ext cx="1547812" cy="1223687"/>
          </a:xfrm>
        </p:spPr>
        <p:txBody>
          <a:bodyPr anchor="t" anchorCtr="0"/>
          <a:lstStyle>
            <a:lvl1pPr algn="r">
              <a:lnSpc>
                <a:spcPct val="80000"/>
              </a:lnSpc>
              <a:defRPr sz="4700">
                <a:solidFill>
                  <a:srgbClr val="122B54"/>
                </a:solidFill>
              </a:defRPr>
            </a:lvl1pPr>
          </a:lstStyle>
          <a:p>
            <a:pPr lvl="0"/>
            <a:r>
              <a:rPr lang="de-DE"/>
              <a:t>Erste Ebene</a:t>
            </a:r>
          </a:p>
        </p:txBody>
      </p:sp>
      <p:pic>
        <p:nvPicPr>
          <p:cNvPr id="5" name="Grafik 4">
            <a:extLst>
              <a:ext uri="{FF2B5EF4-FFF2-40B4-BE49-F238E27FC236}">
                <a16:creationId xmlns:a16="http://schemas.microsoft.com/office/drawing/2014/main" id="{0CFDCE14-724D-49F7-8BAD-435E832695F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4048765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3112"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5"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4016941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mple Content one wide Column">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E58CF048-5364-F343-A6A5-A500152737DA}"/>
              </a:ext>
            </a:extLst>
          </p:cNvPr>
          <p:cNvSpPr/>
          <p:nvPr userDrawn="1"/>
        </p:nvSpPr>
        <p:spPr>
          <a:xfrm>
            <a:off x="0" y="1"/>
            <a:ext cx="8174347" cy="725852"/>
          </a:xfrm>
          <a:prstGeom prst="rect">
            <a:avLst/>
          </a:prstGeom>
          <a:solidFill>
            <a:schemeClr val="tx2">
              <a:lumMod val="20000"/>
              <a:lumOff val="80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algn="l">
              <a:spcBef>
                <a:spcPts val="94"/>
              </a:spcBef>
              <a:spcAft>
                <a:spcPts val="94"/>
              </a:spcAft>
            </a:pPr>
            <a:endParaRPr lang="de-DE" sz="1323" dirty="0"/>
          </a:p>
        </p:txBody>
      </p:sp>
      <p:sp>
        <p:nvSpPr>
          <p:cNvPr id="7" name="Freeform 54"/>
          <p:cNvSpPr>
            <a:spLocks noEditPoints="1"/>
          </p:cNvSpPr>
          <p:nvPr/>
        </p:nvSpPr>
        <p:spPr bwMode="auto">
          <a:xfrm>
            <a:off x="10760568" y="246289"/>
            <a:ext cx="291900" cy="292833"/>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15174" tIns="57586" rIns="115174" bIns="57586" numCol="1" anchor="t" anchorCtr="0" compatLnSpc="1">
            <a:prstTxWarp prst="textNoShape">
              <a:avLst/>
            </a:prstTxWarp>
          </a:bodyPr>
          <a:lstStyle/>
          <a:p>
            <a:pPr marL="0" marR="0" lvl="0" indent="0" defTabSz="1151750" eaLnBrk="1" fontAlgn="auto" latinLnBrk="0" hangingPunct="1">
              <a:lnSpc>
                <a:spcPct val="100000"/>
              </a:lnSpc>
              <a:spcBef>
                <a:spcPts val="0"/>
              </a:spcBef>
              <a:spcAft>
                <a:spcPts val="0"/>
              </a:spcAft>
              <a:buClrTx/>
              <a:buSzTx/>
              <a:buFontTx/>
              <a:buNone/>
              <a:tabLst/>
              <a:defRPr/>
            </a:pPr>
            <a:endParaRPr kumimoji="0" lang="en-GB" sz="2267" b="0" i="0" u="none" strike="noStrike" kern="0" cap="none" spc="0" normalizeH="0" baseline="0" noProof="0" dirty="0">
              <a:ln>
                <a:noFill/>
              </a:ln>
              <a:solidFill>
                <a:srgbClr val="003781"/>
              </a:solidFill>
              <a:effectLst/>
              <a:uLnTx/>
              <a:uFillTx/>
            </a:endParaRPr>
          </a:p>
        </p:txBody>
      </p:sp>
      <p:sp>
        <p:nvSpPr>
          <p:cNvPr id="14" name="Inhaltsplatzhalter 13" descr="Spalte links" title="Spalte links"/>
          <p:cNvSpPr>
            <a:spLocks noGrp="1"/>
          </p:cNvSpPr>
          <p:nvPr>
            <p:ph sz="quarter" idx="13" hasCustomPrompt="1"/>
          </p:nvPr>
        </p:nvSpPr>
        <p:spPr>
          <a:xfrm>
            <a:off x="480017" y="1445705"/>
            <a:ext cx="10572390" cy="4572458"/>
          </a:xfrm>
          <a:prstGeom prst="rect">
            <a:avLst/>
          </a:prstGeom>
        </p:spPr>
        <p:txBody>
          <a:bodyPr rIns="0"/>
          <a:lstStyle>
            <a:lvl1pPr>
              <a:lnSpc>
                <a:spcPts val="1814"/>
              </a:lnSpc>
              <a:spcAft>
                <a:spcPts val="0"/>
              </a:spcAft>
              <a:defRPr lang="en-GB" sz="1700" b="0" kern="1200" cap="none" baseline="0" noProof="0" dirty="0" smtClean="0">
                <a:solidFill>
                  <a:schemeClr val="tx1"/>
                </a:solidFill>
                <a:latin typeface="+mn-lt"/>
                <a:ea typeface="+mn-ea"/>
                <a:cs typeface="+mn-cs"/>
              </a:defRPr>
            </a:lvl1pPr>
            <a:lvl2pPr>
              <a:defRPr lang="de-DE" sz="1700" kern="1200" dirty="0" smtClean="0">
                <a:solidFill>
                  <a:schemeClr val="tx1"/>
                </a:solidFill>
                <a:latin typeface="+mn-lt"/>
                <a:ea typeface="+mn-ea"/>
                <a:cs typeface="+mn-cs"/>
              </a:defRPr>
            </a:lvl2pPr>
            <a:lvl3pPr>
              <a:defRPr sz="1512">
                <a:solidFill>
                  <a:schemeClr val="tx1"/>
                </a:solidFill>
              </a:defRPr>
            </a:lvl3pPr>
            <a:lvl4pPr>
              <a:defRPr sz="1512">
                <a:solidFill>
                  <a:schemeClr val="tx1"/>
                </a:solidFill>
              </a:defRPr>
            </a:lvl4pPr>
            <a:lvl5pPr>
              <a:defRPr sz="1417">
                <a:solidFill>
                  <a:schemeClr val="tx1"/>
                </a:solidFill>
              </a:defRPr>
            </a:lvl5pPr>
            <a:lvl6pPr>
              <a:defRPr sz="1417">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defTabSz="1151750" rtl="0" eaLnBrk="1" fontAlgn="auto" latinLnBrk="0" hangingPunct="1">
              <a:lnSpc>
                <a:spcPct val="100000"/>
              </a:lnSpc>
              <a:spcBef>
                <a:spcPts val="252"/>
              </a:spcBef>
              <a:spcAft>
                <a:spcPts val="252"/>
              </a:spcAft>
              <a:buClrTx/>
              <a:buSzTx/>
              <a:buFont typeface="Arial" panose="020B0604020202020204" pitchFamily="34" charset="0"/>
              <a:buNone/>
              <a:tabLst/>
            </a:pPr>
            <a:r>
              <a:rPr lang="en-GB" noProof="0" dirty="0"/>
              <a:t>1</a:t>
            </a:r>
          </a:p>
          <a:p>
            <a:pPr lvl="1"/>
            <a:r>
              <a:rPr lang="en-GB" noProof="0" dirty="0"/>
              <a:t>2</a:t>
            </a:r>
          </a:p>
          <a:p>
            <a:pPr lvl="2"/>
            <a:r>
              <a:rPr lang="en-GB" noProof="0" dirty="0"/>
              <a:t>3</a:t>
            </a:r>
          </a:p>
          <a:p>
            <a:pPr lvl="3"/>
            <a:r>
              <a:rPr lang="en-GB" noProof="0" dirty="0"/>
              <a:t>4</a:t>
            </a:r>
          </a:p>
          <a:p>
            <a:pPr lvl="4"/>
            <a:r>
              <a:rPr lang="en-GB" noProof="0" dirty="0"/>
              <a:t>5</a:t>
            </a:r>
          </a:p>
          <a:p>
            <a:pPr lvl="5"/>
            <a:r>
              <a:rPr lang="en-GB" noProof="0" dirty="0"/>
              <a:t>6</a:t>
            </a:r>
          </a:p>
          <a:p>
            <a:pPr lvl="6"/>
            <a:r>
              <a:rPr lang="en-GB" noProof="0" dirty="0"/>
              <a:t>7</a:t>
            </a:r>
          </a:p>
          <a:p>
            <a:pPr lvl="7"/>
            <a:r>
              <a:rPr lang="en-GB" noProof="0" dirty="0"/>
              <a:t>8</a:t>
            </a:r>
          </a:p>
          <a:p>
            <a:pPr lvl="8"/>
            <a:r>
              <a:rPr lang="en-GB" noProof="0" dirty="0"/>
              <a:t>9</a:t>
            </a:r>
          </a:p>
        </p:txBody>
      </p:sp>
      <p:sp>
        <p:nvSpPr>
          <p:cNvPr id="137" name="Freeform 54"/>
          <p:cNvSpPr>
            <a:spLocks noEditPoints="1"/>
          </p:cNvSpPr>
          <p:nvPr/>
        </p:nvSpPr>
        <p:spPr bwMode="auto">
          <a:xfrm>
            <a:off x="10760568" y="246289"/>
            <a:ext cx="291900" cy="292833"/>
          </a:xfrm>
          <a:custGeom>
            <a:avLst/>
            <a:gdLst>
              <a:gd name="T0" fmla="*/ 227 w 396"/>
              <a:gd name="T1" fmla="*/ 310 h 397"/>
              <a:gd name="T2" fmla="*/ 227 w 396"/>
              <a:gd name="T3" fmla="*/ 91 h 397"/>
              <a:gd name="T4" fmla="*/ 204 w 396"/>
              <a:gd name="T5" fmla="*/ 68 h 397"/>
              <a:gd name="T6" fmla="*/ 152 w 396"/>
              <a:gd name="T7" fmla="*/ 68 h 397"/>
              <a:gd name="T8" fmla="*/ 152 w 396"/>
              <a:gd name="T9" fmla="*/ 92 h 397"/>
              <a:gd name="T10" fmla="*/ 155 w 396"/>
              <a:gd name="T11" fmla="*/ 92 h 397"/>
              <a:gd name="T12" fmla="*/ 169 w 396"/>
              <a:gd name="T13" fmla="*/ 109 h 397"/>
              <a:gd name="T14" fmla="*/ 169 w 396"/>
              <a:gd name="T15" fmla="*/ 310 h 397"/>
              <a:gd name="T16" fmla="*/ 227 w 396"/>
              <a:gd name="T17" fmla="*/ 310 h 397"/>
              <a:gd name="T18" fmla="*/ 252 w 396"/>
              <a:gd name="T19" fmla="*/ 310 h 397"/>
              <a:gd name="T20" fmla="*/ 309 w 396"/>
              <a:gd name="T21" fmla="*/ 310 h 397"/>
              <a:gd name="T22" fmla="*/ 309 w 396"/>
              <a:gd name="T23" fmla="*/ 139 h 397"/>
              <a:gd name="T24" fmla="*/ 286 w 396"/>
              <a:gd name="T25" fmla="*/ 116 h 397"/>
              <a:gd name="T26" fmla="*/ 252 w 396"/>
              <a:gd name="T27" fmla="*/ 116 h 397"/>
              <a:gd name="T28" fmla="*/ 252 w 396"/>
              <a:gd name="T29" fmla="*/ 310 h 397"/>
              <a:gd name="T30" fmla="*/ 144 w 396"/>
              <a:gd name="T31" fmla="*/ 310 h 397"/>
              <a:gd name="T32" fmla="*/ 144 w 396"/>
              <a:gd name="T33" fmla="*/ 116 h 397"/>
              <a:gd name="T34" fmla="*/ 111 w 396"/>
              <a:gd name="T35" fmla="*/ 116 h 397"/>
              <a:gd name="T36" fmla="*/ 87 w 396"/>
              <a:gd name="T37" fmla="*/ 139 h 397"/>
              <a:gd name="T38" fmla="*/ 87 w 396"/>
              <a:gd name="T39" fmla="*/ 310 h 397"/>
              <a:gd name="T40" fmla="*/ 144 w 396"/>
              <a:gd name="T41" fmla="*/ 310 h 397"/>
              <a:gd name="T42" fmla="*/ 363 w 396"/>
              <a:gd name="T43" fmla="*/ 199 h 397"/>
              <a:gd name="T44" fmla="*/ 198 w 396"/>
              <a:gd name="T45" fmla="*/ 365 h 397"/>
              <a:gd name="T46" fmla="*/ 33 w 396"/>
              <a:gd name="T47" fmla="*/ 199 h 397"/>
              <a:gd name="T48" fmla="*/ 198 w 396"/>
              <a:gd name="T49" fmla="*/ 32 h 397"/>
              <a:gd name="T50" fmla="*/ 363 w 396"/>
              <a:gd name="T51" fmla="*/ 199 h 397"/>
              <a:gd name="T52" fmla="*/ 396 w 396"/>
              <a:gd name="T53" fmla="*/ 199 h 397"/>
              <a:gd name="T54" fmla="*/ 198 w 396"/>
              <a:gd name="T55" fmla="*/ 0 h 397"/>
              <a:gd name="T56" fmla="*/ 0 w 396"/>
              <a:gd name="T57" fmla="*/ 199 h 397"/>
              <a:gd name="T58" fmla="*/ 198 w 396"/>
              <a:gd name="T59" fmla="*/ 397 h 397"/>
              <a:gd name="T60" fmla="*/ 396 w 396"/>
              <a:gd name="T61" fmla="*/ 19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6" h="397">
                <a:moveTo>
                  <a:pt x="227" y="310"/>
                </a:moveTo>
                <a:cubicBezTo>
                  <a:pt x="227" y="91"/>
                  <a:pt x="227" y="91"/>
                  <a:pt x="227" y="91"/>
                </a:cubicBezTo>
                <a:cubicBezTo>
                  <a:pt x="227" y="73"/>
                  <a:pt x="220" y="68"/>
                  <a:pt x="204" y="68"/>
                </a:cubicBezTo>
                <a:cubicBezTo>
                  <a:pt x="152" y="68"/>
                  <a:pt x="152" y="68"/>
                  <a:pt x="152" y="68"/>
                </a:cubicBezTo>
                <a:cubicBezTo>
                  <a:pt x="152" y="92"/>
                  <a:pt x="152" y="92"/>
                  <a:pt x="152" y="92"/>
                </a:cubicBezTo>
                <a:cubicBezTo>
                  <a:pt x="155" y="92"/>
                  <a:pt x="155" y="92"/>
                  <a:pt x="155" y="92"/>
                </a:cubicBezTo>
                <a:cubicBezTo>
                  <a:pt x="167" y="92"/>
                  <a:pt x="169" y="95"/>
                  <a:pt x="169" y="109"/>
                </a:cubicBezTo>
                <a:cubicBezTo>
                  <a:pt x="169" y="310"/>
                  <a:pt x="169" y="310"/>
                  <a:pt x="169" y="310"/>
                </a:cubicBezTo>
                <a:lnTo>
                  <a:pt x="227" y="310"/>
                </a:lnTo>
                <a:close/>
                <a:moveTo>
                  <a:pt x="252" y="310"/>
                </a:moveTo>
                <a:cubicBezTo>
                  <a:pt x="309" y="310"/>
                  <a:pt x="309" y="310"/>
                  <a:pt x="309" y="310"/>
                </a:cubicBezTo>
                <a:cubicBezTo>
                  <a:pt x="309" y="139"/>
                  <a:pt x="309" y="139"/>
                  <a:pt x="309" y="139"/>
                </a:cubicBezTo>
                <a:cubicBezTo>
                  <a:pt x="309" y="122"/>
                  <a:pt x="302" y="116"/>
                  <a:pt x="286" y="116"/>
                </a:cubicBezTo>
                <a:cubicBezTo>
                  <a:pt x="252" y="116"/>
                  <a:pt x="252" y="116"/>
                  <a:pt x="252" y="116"/>
                </a:cubicBezTo>
                <a:lnTo>
                  <a:pt x="252" y="310"/>
                </a:lnTo>
                <a:close/>
                <a:moveTo>
                  <a:pt x="144" y="310"/>
                </a:moveTo>
                <a:cubicBezTo>
                  <a:pt x="144" y="116"/>
                  <a:pt x="144" y="116"/>
                  <a:pt x="144" y="116"/>
                </a:cubicBezTo>
                <a:cubicBezTo>
                  <a:pt x="111" y="116"/>
                  <a:pt x="111" y="116"/>
                  <a:pt x="111" y="116"/>
                </a:cubicBezTo>
                <a:cubicBezTo>
                  <a:pt x="94" y="116"/>
                  <a:pt x="87" y="122"/>
                  <a:pt x="87" y="139"/>
                </a:cubicBezTo>
                <a:cubicBezTo>
                  <a:pt x="87" y="310"/>
                  <a:pt x="87" y="310"/>
                  <a:pt x="87" y="310"/>
                </a:cubicBezTo>
                <a:lnTo>
                  <a:pt x="144" y="310"/>
                </a:lnTo>
                <a:close/>
                <a:moveTo>
                  <a:pt x="363" y="199"/>
                </a:moveTo>
                <a:cubicBezTo>
                  <a:pt x="363" y="295"/>
                  <a:pt x="293" y="365"/>
                  <a:pt x="198" y="365"/>
                </a:cubicBezTo>
                <a:cubicBezTo>
                  <a:pt x="103" y="365"/>
                  <a:pt x="33" y="295"/>
                  <a:pt x="33" y="199"/>
                </a:cubicBezTo>
                <a:cubicBezTo>
                  <a:pt x="33" y="102"/>
                  <a:pt x="103" y="32"/>
                  <a:pt x="198" y="32"/>
                </a:cubicBezTo>
                <a:cubicBezTo>
                  <a:pt x="293" y="32"/>
                  <a:pt x="363" y="103"/>
                  <a:pt x="363" y="199"/>
                </a:cubicBezTo>
                <a:moveTo>
                  <a:pt x="396" y="199"/>
                </a:moveTo>
                <a:cubicBezTo>
                  <a:pt x="396" y="85"/>
                  <a:pt x="312" y="0"/>
                  <a:pt x="198" y="0"/>
                </a:cubicBezTo>
                <a:cubicBezTo>
                  <a:pt x="85" y="0"/>
                  <a:pt x="0" y="85"/>
                  <a:pt x="0" y="199"/>
                </a:cubicBezTo>
                <a:cubicBezTo>
                  <a:pt x="0" y="312"/>
                  <a:pt x="85" y="397"/>
                  <a:pt x="198" y="397"/>
                </a:cubicBezTo>
                <a:cubicBezTo>
                  <a:pt x="312" y="397"/>
                  <a:pt x="396" y="312"/>
                  <a:pt x="396" y="199"/>
                </a:cubicBezTo>
              </a:path>
            </a:pathLst>
          </a:custGeom>
          <a:solidFill>
            <a:srgbClr val="003781"/>
          </a:solidFill>
          <a:ln>
            <a:noFill/>
          </a:ln>
        </p:spPr>
        <p:txBody>
          <a:bodyPr vert="horz" wrap="square" lIns="115174" tIns="57586" rIns="115174" bIns="57586" numCol="1" anchor="t" anchorCtr="0" compatLnSpc="1">
            <a:prstTxWarp prst="textNoShape">
              <a:avLst/>
            </a:prstTxWarp>
          </a:bodyPr>
          <a:lstStyle/>
          <a:p>
            <a:pPr marL="0" marR="0" lvl="0" indent="0" defTabSz="1151750" eaLnBrk="1" fontAlgn="auto" latinLnBrk="0" hangingPunct="1">
              <a:lnSpc>
                <a:spcPct val="100000"/>
              </a:lnSpc>
              <a:spcBef>
                <a:spcPts val="0"/>
              </a:spcBef>
              <a:spcAft>
                <a:spcPts val="0"/>
              </a:spcAft>
              <a:buClrTx/>
              <a:buSzTx/>
              <a:buFontTx/>
              <a:buNone/>
              <a:tabLst/>
              <a:defRPr/>
            </a:pPr>
            <a:endParaRPr kumimoji="0" lang="en-GB" sz="2267" b="0" i="0" u="none" strike="noStrike" kern="0" cap="none" spc="0" normalizeH="0" baseline="0" noProof="0" dirty="0">
              <a:ln>
                <a:noFill/>
              </a:ln>
              <a:solidFill>
                <a:srgbClr val="003781"/>
              </a:solidFill>
              <a:effectLst/>
              <a:uLnTx/>
              <a:uFillTx/>
            </a:endParaRPr>
          </a:p>
        </p:txBody>
      </p:sp>
      <p:sp>
        <p:nvSpPr>
          <p:cNvPr id="5" name="Foliennummernplatzhalter 4"/>
          <p:cNvSpPr>
            <a:spLocks noGrp="1"/>
          </p:cNvSpPr>
          <p:nvPr>
            <p:ph type="sldNum" sz="quarter" idx="18"/>
          </p:nvPr>
        </p:nvSpPr>
        <p:spPr/>
        <p:txBody>
          <a:bodyPr/>
          <a:lstStyle/>
          <a:p>
            <a:fld id="{61201FF1-C63B-412E-ABF0-3D0E918900AC}" type="slidenum">
              <a:rPr lang="en-GB" smtClean="0"/>
              <a:pPr/>
              <a:t>‹Nr.›</a:t>
            </a:fld>
            <a:endParaRPr lang="en-GB" dirty="0"/>
          </a:p>
        </p:txBody>
      </p:sp>
      <p:sp>
        <p:nvSpPr>
          <p:cNvPr id="12" name="Titel 22"/>
          <p:cNvSpPr>
            <a:spLocks noGrp="1"/>
          </p:cNvSpPr>
          <p:nvPr>
            <p:ph type="title" hasCustomPrompt="1"/>
          </p:nvPr>
        </p:nvSpPr>
        <p:spPr>
          <a:xfrm>
            <a:off x="480021" y="487400"/>
            <a:ext cx="10086430" cy="485902"/>
          </a:xfrm>
        </p:spPr>
        <p:txBody>
          <a:bodyPr tIns="36000"/>
          <a:lstStyle>
            <a:lvl1pPr>
              <a:defRPr sz="2834"/>
            </a:lvl1pPr>
          </a:lstStyle>
          <a:p>
            <a:r>
              <a:rPr lang="de-DE" dirty="0"/>
              <a:t>TitLE</a:t>
            </a:r>
            <a:endParaRPr lang="en-GB" dirty="0"/>
          </a:p>
        </p:txBody>
      </p:sp>
      <p:sp>
        <p:nvSpPr>
          <p:cNvPr id="13" name="Textplatzhalter 5"/>
          <p:cNvSpPr>
            <a:spLocks noGrp="1"/>
          </p:cNvSpPr>
          <p:nvPr>
            <p:ph type="body" sz="quarter" idx="20" hasCustomPrompt="1"/>
          </p:nvPr>
        </p:nvSpPr>
        <p:spPr>
          <a:xfrm>
            <a:off x="486084" y="245950"/>
            <a:ext cx="5273410" cy="146970"/>
          </a:xfrm>
        </p:spPr>
        <p:txBody>
          <a:bodyPr/>
          <a:lstStyle>
            <a:lvl1pPr>
              <a:defRPr sz="945" kern="900" baseline="0"/>
            </a:lvl1pPr>
            <a:lvl2pPr>
              <a:defRPr sz="1134"/>
            </a:lvl2pPr>
            <a:lvl3pPr>
              <a:defRPr sz="1134"/>
            </a:lvl3pPr>
            <a:lvl4pPr>
              <a:defRPr sz="1134"/>
            </a:lvl4pPr>
            <a:lvl5pPr>
              <a:defRPr sz="1134"/>
            </a:lvl5pPr>
          </a:lstStyle>
          <a:p>
            <a:pPr lvl="0"/>
            <a:r>
              <a:rPr lang="de-DE" dirty="0" err="1"/>
              <a:t>Subject</a:t>
            </a:r>
            <a:r>
              <a:rPr lang="de-DE" dirty="0"/>
              <a:t> Line </a:t>
            </a:r>
            <a:r>
              <a:rPr lang="de-DE" dirty="0" err="1"/>
              <a:t>for</a:t>
            </a:r>
            <a:r>
              <a:rPr lang="de-DE" dirty="0"/>
              <a:t> Navigation</a:t>
            </a:r>
          </a:p>
        </p:txBody>
      </p:sp>
      <p:sp>
        <p:nvSpPr>
          <p:cNvPr id="15" name="Datumsplatzhalter 3">
            <a:extLst>
              <a:ext uri="{FF2B5EF4-FFF2-40B4-BE49-F238E27FC236}">
                <a16:creationId xmlns:a16="http://schemas.microsoft.com/office/drawing/2014/main" id="{0F670A6A-2297-1A4C-8608-E36A4EBC89A2}"/>
              </a:ext>
            </a:extLst>
          </p:cNvPr>
          <p:cNvSpPr>
            <a:spLocks noGrp="1"/>
          </p:cNvSpPr>
          <p:nvPr>
            <p:ph type="dt" sz="half" idx="2"/>
          </p:nvPr>
        </p:nvSpPr>
        <p:spPr>
          <a:xfrm>
            <a:off x="1745247" y="6135186"/>
            <a:ext cx="544406" cy="232628"/>
          </a:xfrm>
          <a:prstGeom prst="rect">
            <a:avLst/>
          </a:prstGeom>
        </p:spPr>
        <p:txBody>
          <a:bodyPr wrap="square" lIns="0" tIns="0" rIns="0" bIns="0">
            <a:spAutoFit/>
          </a:bodyPr>
          <a:lstStyle/>
          <a:p>
            <a:fld id="{CDCBB2D3-AC70-0543-A687-84CFA9437C48}" type="datetime1">
              <a:rPr lang="de-DE" sz="756" smtClean="0"/>
              <a:t>26.01.2023</a:t>
            </a:fld>
            <a:r>
              <a:rPr lang="de-DE" sz="756"/>
              <a:t>.20</a:t>
            </a:r>
            <a:endParaRPr lang="en-GB" sz="756" dirty="0"/>
          </a:p>
        </p:txBody>
      </p:sp>
    </p:spTree>
    <p:extLst>
      <p:ext uri="{BB962C8B-B14F-4D97-AF65-F5344CB8AC3E}">
        <p14:creationId xmlns:p14="http://schemas.microsoft.com/office/powerpoint/2010/main" val="416874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216000" y="1692000"/>
            <a:ext cx="11736000" cy="1584000"/>
          </a:xfrm>
        </p:spPr>
        <p:txBody>
          <a:bodyPr rIns="216000" anchor="b" anchorCtr="0"/>
          <a:lstStyle>
            <a:lvl1pPr algn="l">
              <a:lnSpc>
                <a:spcPct val="80000"/>
              </a:lnSpc>
              <a:defRPr sz="12200">
                <a:solidFill>
                  <a:schemeClr val="tx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1" y="3168000"/>
            <a:ext cx="11880000" cy="1584000"/>
          </a:xfrm>
        </p:spPr>
        <p:txBody>
          <a:bodyPr rIns="216000"/>
          <a:lstStyle>
            <a:lvl1pPr marL="0" indent="0" algn="r">
              <a:lnSpc>
                <a:spcPct val="80000"/>
              </a:lnSpc>
              <a:buNone/>
              <a:defRPr sz="122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68312" y="5760000"/>
            <a:ext cx="5183187" cy="360000"/>
          </a:xfrm>
        </p:spPr>
        <p:txBody>
          <a:bodyPr anchor="b" anchorCtr="0"/>
          <a:lstStyle>
            <a:lvl1pPr>
              <a:lnSpc>
                <a:spcPct val="100000"/>
              </a:lnSpc>
              <a:defRPr sz="1500">
                <a:solidFill>
                  <a:schemeClr val="tx1"/>
                </a:solidFill>
              </a:defRPr>
            </a:lvl1pPr>
          </a:lstStyle>
          <a:p>
            <a:pPr lvl="0"/>
            <a:r>
              <a:rPr lang="de-DE"/>
              <a:t>Erste Ebene</a:t>
            </a:r>
          </a:p>
        </p:txBody>
      </p:sp>
    </p:spTree>
    <p:extLst>
      <p:ext uri="{BB962C8B-B14F-4D97-AF65-F5344CB8AC3E}">
        <p14:creationId xmlns:p14="http://schemas.microsoft.com/office/powerpoint/2010/main" val="155821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18695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61039"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333020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304019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5" name="Fußzeilenplatzhalter 4">
            <a:extLst>
              <a:ext uri="{FF2B5EF4-FFF2-40B4-BE49-F238E27FC236}">
                <a16:creationId xmlns:a16="http://schemas.microsoft.com/office/drawing/2014/main" id="{5513B6A4-8638-4E3B-9F05-55866D8738B3}"/>
              </a:ext>
            </a:extLst>
          </p:cNvPr>
          <p:cNvSpPr>
            <a:spLocks noGrp="1"/>
          </p:cNvSpPr>
          <p:nvPr>
            <p:ph type="ftr" sz="quarter" idx="11"/>
          </p:nvPr>
        </p:nvSpPr>
        <p:spPr/>
        <p:txBody>
          <a:bodyPr/>
          <a:lstStyle/>
          <a:p>
            <a:r>
              <a:rPr lang="de-DE"/>
              <a:t>Topline goes here</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7612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78221900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5A3795C5-4CD6-4FB0-947E-23522017299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303717892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Z Text+Fond">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68314" y="1152524"/>
            <a:ext cx="3311524" cy="4500564"/>
          </a:xfr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3995738" y="1152525"/>
            <a:ext cx="6840537" cy="45005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B125DD-B218-4B65-A292-A67AEC69AB51}"/>
              </a:ext>
            </a:extLst>
          </p:cNvPr>
          <p:cNvSpPr>
            <a:spLocks noGrp="1"/>
          </p:cNvSpPr>
          <p:nvPr>
            <p:ph type="dt" sz="half" idx="16"/>
          </p:nvPr>
        </p:nvSpPr>
        <p:spPr/>
        <p:txBody>
          <a:bodyPr/>
          <a:lstStyle/>
          <a:p>
            <a:r>
              <a:rPr lang="de-DE"/>
              <a:t>© Allianz 2021</a:t>
            </a:r>
          </a:p>
        </p:txBody>
      </p:sp>
      <p:sp>
        <p:nvSpPr>
          <p:cNvPr id="5" name="Fußzeilenplatzhalter 4">
            <a:extLst>
              <a:ext uri="{FF2B5EF4-FFF2-40B4-BE49-F238E27FC236}">
                <a16:creationId xmlns:a16="http://schemas.microsoft.com/office/drawing/2014/main" id="{190E4D6E-27A0-4B8A-8544-9BB76F9CE2F6}"/>
              </a:ext>
            </a:extLst>
          </p:cNvPr>
          <p:cNvSpPr>
            <a:spLocks noGrp="1"/>
          </p:cNvSpPr>
          <p:nvPr>
            <p:ph type="ftr" sz="quarter" idx="17"/>
          </p:nvPr>
        </p:nvSpPr>
        <p:spPr/>
        <p:txBody>
          <a:bodyPr/>
          <a:lstStyle/>
          <a:p>
            <a:r>
              <a:rPr lang="de-DE"/>
              <a:t>Topline goes here</a:t>
            </a:r>
          </a:p>
        </p:txBody>
      </p:sp>
      <p:sp>
        <p:nvSpPr>
          <p:cNvPr id="6" name="Foliennummernplatzhalter 5">
            <a:extLst>
              <a:ext uri="{FF2B5EF4-FFF2-40B4-BE49-F238E27FC236}">
                <a16:creationId xmlns:a16="http://schemas.microsoft.com/office/drawing/2014/main" id="{87E3945F-1854-4B62-BEAE-A859F45E3985}"/>
              </a:ext>
            </a:extLst>
          </p:cNvPr>
          <p:cNvSpPr>
            <a:spLocks noGrp="1"/>
          </p:cNvSpPr>
          <p:nvPr>
            <p:ph type="sldNum" sz="quarter" idx="18"/>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21681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Z Quote">
    <p:bg>
      <p:bgPr>
        <a:solidFill>
          <a:srgbClr val="122B54"/>
        </a:solid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Datumsplatzhalter 7">
            <a:extLst>
              <a:ext uri="{FF2B5EF4-FFF2-40B4-BE49-F238E27FC236}">
                <a16:creationId xmlns:a16="http://schemas.microsoft.com/office/drawing/2014/main" id="{FC5EB96C-1978-4B37-B940-72FCA15AA234}"/>
              </a:ext>
            </a:extLst>
          </p:cNvPr>
          <p:cNvSpPr>
            <a:spLocks noGrp="1"/>
          </p:cNvSpPr>
          <p:nvPr>
            <p:ph type="dt" sz="half" idx="16"/>
          </p:nvPr>
        </p:nvSpPr>
        <p:spPr/>
        <p:txBody>
          <a:bodyPr/>
          <a:lstStyle>
            <a:lvl1pPr>
              <a:defRPr>
                <a:solidFill>
                  <a:schemeClr val="tx1"/>
                </a:solidFill>
              </a:defRPr>
            </a:lvl1pPr>
          </a:lstStyle>
          <a:p>
            <a:r>
              <a:rPr lang="de-DE"/>
              <a:t>© Allianz 2021</a:t>
            </a:r>
          </a:p>
        </p:txBody>
      </p:sp>
      <p:sp>
        <p:nvSpPr>
          <p:cNvPr id="11" name="Foliennummernplatzhalter 10">
            <a:extLst>
              <a:ext uri="{FF2B5EF4-FFF2-40B4-BE49-F238E27FC236}">
                <a16:creationId xmlns:a16="http://schemas.microsoft.com/office/drawing/2014/main" id="{DA316743-3033-4FC9-8ADF-C75E03C1806D}"/>
              </a:ext>
            </a:extLst>
          </p:cNvPr>
          <p:cNvSpPr>
            <a:spLocks noGrp="1"/>
          </p:cNvSpPr>
          <p:nvPr>
            <p:ph type="sldNum" sz="quarter" idx="18"/>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144000"/>
            <a:ext cx="1044000" cy="885704"/>
          </a:xfrm>
          <a:prstGeom prst="rect">
            <a:avLst/>
          </a:prstGeom>
        </p:spPr>
      </p:pic>
    </p:spTree>
    <p:extLst>
      <p:ext uri="{BB962C8B-B14F-4D97-AF65-F5344CB8AC3E}">
        <p14:creationId xmlns:p14="http://schemas.microsoft.com/office/powerpoint/2010/main" val="560963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Z Chapter Divider">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16000" y="1296000"/>
            <a:ext cx="12096000" cy="2520000"/>
          </a:xfrm>
        </p:spPr>
        <p:txBody>
          <a:bodyPr rIns="216000" anchor="b" anchorCtr="0"/>
          <a:lstStyle>
            <a:lvl1pPr algn="r">
              <a:lnSpc>
                <a:spcPct val="80000"/>
              </a:lnSpc>
              <a:defRPr sz="18900">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16000" y="3384000"/>
            <a:ext cx="12096000" cy="3384549"/>
          </a:xfrm>
        </p:spPr>
        <p:txBody>
          <a:bodyPr rIns="216000"/>
          <a:lstStyle>
            <a:lvl1pPr marL="0" indent="0" algn="l">
              <a:lnSpc>
                <a:spcPct val="80000"/>
              </a:lnSpc>
              <a:buNone/>
              <a:defRPr sz="189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a:t>
            </a:r>
          </a:p>
        </p:txBody>
      </p:sp>
      <p:sp>
        <p:nvSpPr>
          <p:cNvPr id="4" name="Datumsplatzhalter 3">
            <a:extLst>
              <a:ext uri="{FF2B5EF4-FFF2-40B4-BE49-F238E27FC236}">
                <a16:creationId xmlns:a16="http://schemas.microsoft.com/office/drawing/2014/main" id="{6DC5BE87-8858-4487-A7B7-4B925CB9F291}"/>
              </a:ext>
            </a:extLst>
          </p:cNvPr>
          <p:cNvSpPr>
            <a:spLocks noGrp="1"/>
          </p:cNvSpPr>
          <p:nvPr>
            <p:ph type="dt" sz="half" idx="10"/>
          </p:nvPr>
        </p:nvSpPr>
        <p:spPr/>
        <p:txBody>
          <a:bodyPr/>
          <a:lstStyle>
            <a:lvl1pPr>
              <a:defRPr>
                <a:solidFill>
                  <a:schemeClr val="tx1"/>
                </a:solidFill>
              </a:defRPr>
            </a:lvl1pPr>
          </a:lstStyle>
          <a:p>
            <a:r>
              <a:rPr lang="de-DE"/>
              <a:t>© Allianz 2021</a:t>
            </a:r>
          </a:p>
        </p:txBody>
      </p:sp>
      <p:sp>
        <p:nvSpPr>
          <p:cNvPr id="6" name="Foliennummernplatzhalter 5">
            <a:extLst>
              <a:ext uri="{FF2B5EF4-FFF2-40B4-BE49-F238E27FC236}">
                <a16:creationId xmlns:a16="http://schemas.microsoft.com/office/drawing/2014/main" id="{B126D94C-7A9E-4443-A1F8-19DBCAF0842F}"/>
              </a:ext>
            </a:extLst>
          </p:cNvPr>
          <p:cNvSpPr>
            <a:spLocks noGrp="1"/>
          </p:cNvSpPr>
          <p:nvPr>
            <p:ph type="sldNum" sz="quarter" idx="12"/>
          </p:nvPr>
        </p:nvSpPr>
        <p:spPr/>
        <p:txBody>
          <a:bodyPr/>
          <a:lstStyle>
            <a:lvl1pPr>
              <a:defRPr>
                <a:solidFill>
                  <a:schemeClr val="tx1"/>
                </a:solidFill>
              </a:defRPr>
            </a:lvl1p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8ED41466-DBEC-42EF-BA33-38FB35FBA91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2509065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Z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5"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3995738" y="2268538"/>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Inhaltsplatzhalter 3">
            <a:extLst>
              <a:ext uri="{FF2B5EF4-FFF2-40B4-BE49-F238E27FC236}">
                <a16:creationId xmlns:a16="http://schemas.microsoft.com/office/drawing/2014/main" id="{AC653B4F-70E3-43C6-9A6A-30D34B126E80}"/>
              </a:ext>
            </a:extLst>
          </p:cNvPr>
          <p:cNvSpPr>
            <a:spLocks noGrp="1"/>
          </p:cNvSpPr>
          <p:nvPr>
            <p:ph sz="half" idx="13"/>
          </p:nvPr>
        </p:nvSpPr>
        <p:spPr>
          <a:xfrm>
            <a:off x="7524750" y="2268000"/>
            <a:ext cx="3311524"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EED9CC3-FB9A-433A-B0C4-CCC2B5C9EF07}"/>
              </a:ext>
            </a:extLst>
          </p:cNvPr>
          <p:cNvSpPr>
            <a:spLocks noGrp="1"/>
          </p:cNvSpPr>
          <p:nvPr>
            <p:ph type="dt" sz="half" idx="14"/>
          </p:nvPr>
        </p:nvSpPr>
        <p:spPr/>
        <p:txBody>
          <a:bodyPr/>
          <a:lstStyle/>
          <a:p>
            <a:r>
              <a:rPr lang="de-DE"/>
              <a:t>© Allianz 2021</a:t>
            </a:r>
          </a:p>
        </p:txBody>
      </p:sp>
      <p:sp>
        <p:nvSpPr>
          <p:cNvPr id="6" name="Fußzeilenplatzhalter 5">
            <a:extLst>
              <a:ext uri="{FF2B5EF4-FFF2-40B4-BE49-F238E27FC236}">
                <a16:creationId xmlns:a16="http://schemas.microsoft.com/office/drawing/2014/main" id="{60DA8F77-D054-4725-9E94-DAAB8C08F067}"/>
              </a:ext>
            </a:extLst>
          </p:cNvPr>
          <p:cNvSpPr>
            <a:spLocks noGrp="1"/>
          </p:cNvSpPr>
          <p:nvPr>
            <p:ph type="ftr" sz="quarter" idx="15"/>
          </p:nvPr>
        </p:nvSpPr>
        <p:spPr/>
        <p:txBody>
          <a:bodyPr/>
          <a:lstStyle/>
          <a:p>
            <a:r>
              <a:rPr lang="de-DE"/>
              <a:t>Topline goes here</a:t>
            </a:r>
          </a:p>
        </p:txBody>
      </p:sp>
      <p:sp>
        <p:nvSpPr>
          <p:cNvPr id="7" name="Foliennummernplatzhalter 6">
            <a:extLst>
              <a:ext uri="{FF2B5EF4-FFF2-40B4-BE49-F238E27FC236}">
                <a16:creationId xmlns:a16="http://schemas.microsoft.com/office/drawing/2014/main" id="{7EC8D8D1-129B-451D-A656-331AE3E87DF3}"/>
              </a:ext>
            </a:extLst>
          </p:cNvPr>
          <p:cNvSpPr>
            <a:spLocks noGrp="1"/>
          </p:cNvSpPr>
          <p:nvPr>
            <p:ph type="sldNum" sz="quarter" idx="16"/>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13138563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643348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53021" y="462340"/>
            <a:ext cx="8811372" cy="838196"/>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53019" y="1300536"/>
            <a:ext cx="10614451" cy="4525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endParaRPr lang="de-DE" dirty="0"/>
          </a:p>
        </p:txBody>
      </p:sp>
    </p:spTree>
    <p:extLst>
      <p:ext uri="{BB962C8B-B14F-4D97-AF65-F5344CB8AC3E}">
        <p14:creationId xmlns:p14="http://schemas.microsoft.com/office/powerpoint/2010/main" val="1071165348"/>
      </p:ext>
    </p:extLst>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53019" y="1708547"/>
            <a:ext cx="5205220"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862249" y="1708547"/>
            <a:ext cx="5205220"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36529935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53021" y="827086"/>
            <a:ext cx="8811372" cy="881461"/>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53019" y="1708547"/>
            <a:ext cx="3402145"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059173" y="1708547"/>
            <a:ext cx="3402143"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7665326" y="1708547"/>
            <a:ext cx="3402143" cy="4117611"/>
          </a:xfrm>
        </p:spPr>
        <p:txBody>
          <a:bodyPr/>
          <a:lstStyle>
            <a:lvl1pPr>
              <a:defRPr sz="1512"/>
            </a:lvl1pPr>
            <a:lvl2pPr>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0709216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68314" y="2268538"/>
            <a:ext cx="5075236"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5751734" y="2268538"/>
            <a:ext cx="5075237" cy="33845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3871759D-1483-4B12-A222-90C19F204673}"/>
              </a:ext>
            </a:extLst>
          </p:cNvPr>
          <p:cNvSpPr>
            <a:spLocks noGrp="1"/>
          </p:cNvSpPr>
          <p:nvPr>
            <p:ph type="dt" sz="half" idx="10"/>
          </p:nvPr>
        </p:nvSpPr>
        <p:spPr/>
        <p:txBody>
          <a:bodyPr/>
          <a:lstStyle/>
          <a:p>
            <a:r>
              <a:rPr lang="de-DE"/>
              <a:t>© Allianz 2021</a:t>
            </a:r>
          </a:p>
        </p:txBody>
      </p:sp>
      <p:sp>
        <p:nvSpPr>
          <p:cNvPr id="12" name="Fußzeilenplatzhalter 11">
            <a:extLst>
              <a:ext uri="{FF2B5EF4-FFF2-40B4-BE49-F238E27FC236}">
                <a16:creationId xmlns:a16="http://schemas.microsoft.com/office/drawing/2014/main" id="{F36FFF93-5CB5-4BD1-B035-C1234D6E6957}"/>
              </a:ext>
            </a:extLst>
          </p:cNvPr>
          <p:cNvSpPr>
            <a:spLocks noGrp="1"/>
          </p:cNvSpPr>
          <p:nvPr>
            <p:ph type="ftr" sz="quarter" idx="11"/>
          </p:nvPr>
        </p:nvSpPr>
        <p:spPr/>
        <p:txBody>
          <a:bodyPr/>
          <a:lstStyle/>
          <a:p>
            <a:r>
              <a:rPr lang="de-DE"/>
              <a:t>Topline goes here</a:t>
            </a:r>
          </a:p>
        </p:txBody>
      </p:sp>
      <p:sp>
        <p:nvSpPr>
          <p:cNvPr id="13" name="Foliennummernplatzhalter 12">
            <a:extLst>
              <a:ext uri="{FF2B5EF4-FFF2-40B4-BE49-F238E27FC236}">
                <a16:creationId xmlns:a16="http://schemas.microsoft.com/office/drawing/2014/main" id="{E3D4074F-A8C9-4F58-86BF-73ADF6ECBF34}"/>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34966644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53021" y="827086"/>
            <a:ext cx="8811372" cy="881461"/>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53019" y="3955241"/>
            <a:ext cx="3402145"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059173" y="3955241"/>
            <a:ext cx="3402143"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7665326" y="3955241"/>
            <a:ext cx="3402143" cy="1870917"/>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53019" y="1708546"/>
            <a:ext cx="3402144" cy="1870917"/>
          </a:xfrm>
          <a:solidFill>
            <a:schemeClr val="tx2">
              <a:lumMod val="90000"/>
            </a:schemeClr>
          </a:solidFill>
        </p:spPr>
        <p:txBody>
          <a:bodyPr/>
          <a:lstStyle/>
          <a:p>
            <a:endParaRPr lang="de-DE" dirty="0"/>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059173" y="1708546"/>
            <a:ext cx="3402144" cy="1870917"/>
          </a:xfrm>
          <a:solidFill>
            <a:schemeClr val="tx2">
              <a:lumMod val="90000"/>
            </a:schemeClr>
          </a:solidFill>
        </p:spPr>
        <p:txBody>
          <a:bodyPr/>
          <a:lstStyle/>
          <a:p>
            <a:endParaRPr lang="de-DE" dirty="0"/>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7665326" y="1708546"/>
            <a:ext cx="3402144" cy="1870917"/>
          </a:xfrm>
          <a:solidFill>
            <a:schemeClr val="tx2">
              <a:lumMod val="90000"/>
            </a:schemeClr>
          </a:solidFill>
        </p:spPr>
        <p:txBody>
          <a:bodyPr/>
          <a:lstStyle/>
          <a:p>
            <a:endParaRPr lang="de-DE" dirty="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188427404"/>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436263" cy="5748817"/>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8742418" y="1258617"/>
            <a:ext cx="2325051" cy="4490200"/>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425724480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6667369" cy="561275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211644" y="1708547"/>
            <a:ext cx="3855825" cy="3904204"/>
          </a:xfrm>
        </p:spPr>
        <p:txBody>
          <a:bodyPr/>
          <a:lstStyle>
            <a:lvl1pPr>
              <a:lnSpc>
                <a:spcPts val="3591"/>
              </a:lnSpc>
              <a:spcAft>
                <a:spcPts val="2268"/>
              </a:spcAft>
              <a:defRPr sz="3591" b="0"/>
            </a:lvl1pPr>
            <a:lvl2pPr marL="0" indent="0">
              <a:buNone/>
              <a:defRPr sz="1890"/>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endParaRPr lang="de-DE" dirty="0"/>
          </a:p>
        </p:txBody>
      </p:sp>
    </p:spTree>
    <p:extLst>
      <p:ext uri="{BB962C8B-B14F-4D97-AF65-F5344CB8AC3E}">
        <p14:creationId xmlns:p14="http://schemas.microsoft.com/office/powerpoint/2010/main" val="2163366653"/>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059172" y="-1"/>
            <a:ext cx="7461316" cy="4694300"/>
          </a:xfrm>
          <a:solidFill>
            <a:schemeClr val="tx2"/>
          </a:solidFill>
        </p:spPr>
        <p:txBody>
          <a:bodyPr/>
          <a:lstStyle/>
          <a:p>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9" y="825023"/>
            <a:ext cx="3402145" cy="1360537"/>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2421987"/>
            <a:ext cx="3402143" cy="2272312"/>
          </a:xfrm>
        </p:spPr>
        <p:txBody>
          <a:bodyPr anchor="b" anchorCtr="0"/>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103105" y="476233"/>
            <a:ext cx="962686" cy="238117"/>
          </a:xfrm>
          <a:blipFill>
            <a:blip r:embed="rId2">
              <a:extLst>
                <a:ext uri="{96DAC541-7B7A-43D3-8B79-37D633B846F1}">
                  <asvg:svgBlip xmlns:asvg="http://schemas.microsoft.com/office/drawing/2016/SVG/main" xmlns="" r:embed="rId3"/>
                </a:ext>
              </a:extLst>
            </a:blip>
            <a:stretch>
              <a:fillRect/>
            </a:stretch>
          </a:blipFill>
        </p:spPr>
        <p:txBody>
          <a:bodyPr/>
          <a:lstStyle>
            <a:lvl1pPr>
              <a:defRPr sz="756">
                <a:solidFill>
                  <a:schemeClr val="tx1">
                    <a:alpha val="0"/>
                  </a:schemeClr>
                </a:solidFill>
              </a:defRPr>
            </a:lvl1pPr>
          </a:lstStyle>
          <a:p>
            <a:endParaRPr lang="de-DE" dirty="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53019" y="450012"/>
            <a:ext cx="3402144"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228461595"/>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658240" y="952468"/>
            <a:ext cx="5862248" cy="5527708"/>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9" y="825023"/>
            <a:ext cx="3402145" cy="1360537"/>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2993467"/>
            <a:ext cx="3402143" cy="2832691"/>
          </a:xfrm>
        </p:spPr>
        <p:txBody>
          <a:bodyPr anchor="t" anchorCtr="0"/>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53019" y="450012"/>
            <a:ext cx="3402144"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61304047"/>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862250" y="986484"/>
            <a:ext cx="1972997" cy="2109033"/>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53018" y="825023"/>
            <a:ext cx="5205221" cy="1360537"/>
          </a:xfrm>
        </p:spPr>
        <p:txBody>
          <a:bodyPr/>
          <a:lstStyle>
            <a:lvl1pPr>
              <a:lnSpc>
                <a:spcPts val="8032"/>
              </a:lnSpc>
              <a:defRPr sz="8032"/>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53021" y="3945933"/>
            <a:ext cx="3606152" cy="1880224"/>
          </a:xfrm>
        </p:spPr>
        <p:txBody>
          <a:bodyPr anchor="t"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endParaRPr lang="de-DE" dirty="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164126" y="986484"/>
            <a:ext cx="2245134" cy="2109033"/>
          </a:xfrm>
        </p:spPr>
        <p:txBody>
          <a:bodyPr anchor="ctr"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5862250" y="3384659"/>
            <a:ext cx="1972997" cy="2109033"/>
          </a:xfrm>
          <a:solidFill>
            <a:schemeClr val="tx2"/>
          </a:solidFill>
        </p:spPr>
        <p:txBody>
          <a:bodyPr/>
          <a:lstStyle/>
          <a:p>
            <a:endParaRPr lang="de-DE" dirty="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164126" y="3384659"/>
            <a:ext cx="2245134" cy="2109033"/>
          </a:xfrm>
        </p:spPr>
        <p:txBody>
          <a:bodyPr anchor="ctr" anchorCtr="0"/>
          <a:lstStyle>
            <a:lvl1pPr>
              <a:defRPr sz="1512" b="0"/>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53020" y="450012"/>
            <a:ext cx="5205220"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15059902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665325"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53022" y="1708546"/>
            <a:ext cx="5409227" cy="4117611"/>
          </a:xfrm>
        </p:spPr>
        <p:txBody>
          <a:bodyPr/>
          <a:lstStyle>
            <a:lvl1pPr>
              <a:lnSpc>
                <a:spcPts val="8032"/>
              </a:lnSpc>
              <a:defRPr sz="8032">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289351" y="1708547"/>
            <a:ext cx="2778118" cy="4117611"/>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53020" y="450012"/>
            <a:ext cx="5409229" cy="238117"/>
          </a:xfrm>
        </p:spPr>
        <p:txBody>
          <a:bodyPr/>
          <a:lstStyle>
            <a:lvl1pPr>
              <a:defRPr lang="de-DE" sz="1039" b="1" kern="1200" cap="all" spc="60"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98323920"/>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6633352" cy="6480175"/>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7"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53022" y="1708546"/>
            <a:ext cx="5409227" cy="4117611"/>
          </a:xfrm>
        </p:spPr>
        <p:txBody>
          <a:bodyPr/>
          <a:lstStyle>
            <a:lvl1pPr>
              <a:lnSpc>
                <a:spcPts val="8032"/>
              </a:lnSpc>
              <a:defRPr sz="8032">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143610" y="2857401"/>
            <a:ext cx="3923857" cy="2968756"/>
          </a:xfrm>
        </p:spPr>
        <p:txBody>
          <a:bodyPr/>
          <a:lstStyle>
            <a:lvl1pPr>
              <a:defRPr sz="1512" b="1"/>
            </a:lvl1pPr>
            <a:lvl2pPr marL="0" indent="0">
              <a:buNone/>
              <a:defRPr sz="1512"/>
            </a:lvl2pPr>
            <a:lvl3pPr>
              <a:defRPr sz="1512"/>
            </a:lvl3pPr>
            <a:lvl4pPr>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386338" y="0"/>
            <a:ext cx="4082063" cy="2211083"/>
          </a:xfrm>
          <a:solidFill>
            <a:schemeClr val="tx2">
              <a:lumMod val="90000"/>
            </a:schemeClr>
          </a:solidFill>
        </p:spPr>
        <p:txBody>
          <a:bodyPr/>
          <a:lstStyle>
            <a:lvl1pPr>
              <a:defRPr>
                <a:solidFill>
                  <a:schemeClr val="tx1"/>
                </a:solidFill>
              </a:defRPr>
            </a:lvl1pPr>
          </a:lstStyle>
          <a:p>
            <a:endParaRPr lang="de-DE" dirty="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endParaRPr lang="de-DE" dirty="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53019" y="450012"/>
            <a:ext cx="4748310" cy="238117"/>
          </a:xfrm>
        </p:spPr>
        <p:txBody>
          <a:bodyPr/>
          <a:lstStyle>
            <a:lvl1pPr>
              <a:defRPr lang="de-DE" sz="1039" b="1" kern="1200" cap="all" spc="60"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7143559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53019" y="450012"/>
            <a:ext cx="8811373"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302331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032"/>
              </a:lnSpc>
              <a:defRPr sz="8032"/>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53019" y="450012"/>
            <a:ext cx="8811373"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22589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7C99564-206A-4E78-879E-461DE1C1E398}"/>
              </a:ext>
            </a:extLst>
          </p:cNvPr>
          <p:cNvSpPr>
            <a:spLocks noGrp="1"/>
          </p:cNvSpPr>
          <p:nvPr>
            <p:ph type="dt" sz="half" idx="10"/>
          </p:nvPr>
        </p:nvSpPr>
        <p:spPr/>
        <p:txBody>
          <a:bodyPr/>
          <a:lstStyle/>
          <a:p>
            <a:r>
              <a:rPr lang="de-DE"/>
              <a:t>© Allianz 2021</a:t>
            </a:r>
          </a:p>
        </p:txBody>
      </p:sp>
      <p:sp>
        <p:nvSpPr>
          <p:cNvPr id="4" name="Fußzeilenplatzhalter 3">
            <a:extLst>
              <a:ext uri="{FF2B5EF4-FFF2-40B4-BE49-F238E27FC236}">
                <a16:creationId xmlns:a16="http://schemas.microsoft.com/office/drawing/2014/main" id="{61E6CE44-58CD-4A81-8691-BCFF761164B2}"/>
              </a:ext>
            </a:extLst>
          </p:cNvPr>
          <p:cNvSpPr>
            <a:spLocks noGrp="1"/>
          </p:cNvSpPr>
          <p:nvPr>
            <p:ph type="ftr" sz="quarter" idx="11"/>
          </p:nvPr>
        </p:nvSpPr>
        <p:spPr/>
        <p:txBody>
          <a:bodyPr/>
          <a:lstStyle/>
          <a:p>
            <a:r>
              <a:rPr lang="de-DE"/>
              <a:t>Topline goes here</a:t>
            </a:r>
          </a:p>
        </p:txBody>
      </p:sp>
      <p:sp>
        <p:nvSpPr>
          <p:cNvPr id="5" name="Foliennummernplatzhalter 4">
            <a:extLst>
              <a:ext uri="{FF2B5EF4-FFF2-40B4-BE49-F238E27FC236}">
                <a16:creationId xmlns:a16="http://schemas.microsoft.com/office/drawing/2014/main" id="{E8C3DA5C-4C9C-4ACC-A420-FC8EA23DD6C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19950606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25326723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452429" y="-144000"/>
            <a:ext cx="1044000" cy="885704"/>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68313" y="1708546"/>
            <a:ext cx="6993003" cy="4117611"/>
          </a:xfrm>
        </p:spPr>
        <p:txBody>
          <a:bodyPr/>
          <a:lstStyle>
            <a:lvl1pPr>
              <a:lnSpc>
                <a:spcPts val="3591"/>
              </a:lnSpc>
              <a:spcAft>
                <a:spcPts val="2835"/>
              </a:spcAft>
              <a:defRPr sz="3591"/>
            </a:lvl1pPr>
            <a:lvl2pPr marL="0" indent="0">
              <a:buFont typeface="Arial" panose="020B0604020202020204" pitchFamily="34" charset="0"/>
              <a:buNone/>
              <a:defRPr sz="1512"/>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endParaRPr lang="de-DE" dirty="0"/>
          </a:p>
        </p:txBody>
      </p:sp>
    </p:spTree>
    <p:extLst>
      <p:ext uri="{BB962C8B-B14F-4D97-AF65-F5344CB8AC3E}">
        <p14:creationId xmlns:p14="http://schemas.microsoft.com/office/powerpoint/2010/main" val="1327738319"/>
      </p:ext>
    </p:extLst>
  </p:cSld>
  <p:clrMapOvr>
    <a:masterClrMapping/>
  </p:clrMapOvr>
  <p:extLst>
    <p:ext uri="{DCECCB84-F9BA-43D5-87BE-67443E8EF086}">
      <p15:sldGuideLst xmlns:p15="http://schemas.microsoft.com/office/powerpoint/2012/main">
        <p15:guide id="1" orient="horz" pos="113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1520488" cy="6480175"/>
          </a:xfrm>
          <a:solidFill>
            <a:schemeClr val="tx2">
              <a:lumMod val="90000"/>
            </a:schemeClr>
          </a:solidFill>
        </p:spPr>
        <p:txBody>
          <a:bodyPr/>
          <a:lstStyle>
            <a:lvl1pPr>
              <a:defRPr>
                <a:solidFill>
                  <a:schemeClr val="tx1"/>
                </a:solidFill>
              </a:defRPr>
            </a:lvl1pPr>
          </a:lstStyle>
          <a:p>
            <a:endParaRPr lang="de-DE" dirty="0"/>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721375" y="2857401"/>
            <a:ext cx="4943950" cy="2125088"/>
          </a:xfrm>
        </p:spPr>
        <p:txBody>
          <a:bodyPr/>
          <a:lstStyle>
            <a:lvl1pPr>
              <a:lnSpc>
                <a:spcPts val="3591"/>
              </a:lnSpc>
              <a:defRPr sz="3591">
                <a:solidFill>
                  <a:schemeClr val="tx1"/>
                </a:solidFill>
              </a:defRPr>
            </a:lvl1pPr>
            <a:lvl2pPr marL="0" indent="0" algn="r">
              <a:lnSpc>
                <a:spcPts val="3591"/>
              </a:lnSpc>
              <a:buNone/>
              <a:defRPr sz="3591">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103105" y="476233"/>
            <a:ext cx="962686" cy="238117"/>
          </a:xfrm>
          <a:blipFill>
            <a:blip r:embed="rId2">
              <a:extLst>
                <a:ext uri="{96DAC541-7B7A-43D3-8B79-37D633B846F1}">
                  <asvg:svgBlip xmlns:asvg="http://schemas.microsoft.com/office/drawing/2016/SVG/main" xmlns="" r:embed="rId3"/>
                </a:ext>
              </a:extLst>
            </a:blip>
            <a:stretch>
              <a:fillRect/>
            </a:stretch>
          </a:blipFill>
        </p:spPr>
        <p:txBody>
          <a:bodyPr/>
          <a:lstStyle>
            <a:lvl1pPr>
              <a:defRPr sz="756">
                <a:solidFill>
                  <a:schemeClr val="tx1">
                    <a:alpha val="0"/>
                  </a:schemeClr>
                </a:solidFill>
              </a:defRPr>
            </a:lvl1pPr>
          </a:lstStyle>
          <a:p>
            <a:endParaRPr lang="de-DE" dirty="0"/>
          </a:p>
        </p:txBody>
      </p:sp>
    </p:spTree>
    <p:extLst>
      <p:ext uri="{BB962C8B-B14F-4D97-AF65-F5344CB8AC3E}">
        <p14:creationId xmlns:p14="http://schemas.microsoft.com/office/powerpoint/2010/main" val="39284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495792" y="1734850"/>
            <a:ext cx="1768894" cy="1768867"/>
          </a:xfrm>
          <a:prstGeom prst="ellipse">
            <a:avLst/>
          </a:prstGeom>
          <a:solidFill>
            <a:schemeClr val="tx2">
              <a:lumMod val="90000"/>
            </a:schemeClr>
          </a:solidFill>
          <a:ln w="127000">
            <a:solidFill>
              <a:schemeClr val="bg1"/>
            </a:solidFill>
          </a:ln>
        </p:spPr>
        <p:txBody>
          <a:bodyPr/>
          <a:lstStyle/>
          <a:p>
            <a:endParaRPr lang="de-DE"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53021"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101944" y="1734850"/>
            <a:ext cx="1768894" cy="1768867"/>
          </a:xfrm>
          <a:prstGeom prst="ellipse">
            <a:avLst/>
          </a:prstGeom>
          <a:solidFill>
            <a:schemeClr val="tx2">
              <a:lumMod val="90000"/>
            </a:schemeClr>
          </a:solidFill>
          <a:ln w="127000">
            <a:solidFill>
              <a:schemeClr val="bg1"/>
            </a:solidFill>
          </a:ln>
        </p:spPr>
        <p:txBody>
          <a:bodyPr/>
          <a:lstStyle/>
          <a:p>
            <a:endParaRPr lang="de-DE" dirty="0"/>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7708097" y="1734850"/>
            <a:ext cx="1768894" cy="1768867"/>
          </a:xfrm>
          <a:prstGeom prst="ellipse">
            <a:avLst/>
          </a:prstGeom>
          <a:solidFill>
            <a:schemeClr val="tx2">
              <a:lumMod val="90000"/>
            </a:schemeClr>
          </a:solidFill>
          <a:ln w="127000">
            <a:solidFill>
              <a:schemeClr val="bg1"/>
            </a:solidFill>
          </a:ln>
        </p:spPr>
        <p:txBody>
          <a:bodyPr/>
          <a:lstStyle/>
          <a:p>
            <a:endParaRPr lang="de-DE"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059172"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7665325" y="3764063"/>
            <a:ext cx="3402144" cy="2062095"/>
          </a:xfrm>
        </p:spPr>
        <p:txBody>
          <a:bodyPr/>
          <a:lstStyle>
            <a:lvl1pPr>
              <a:spcAft>
                <a:spcPts val="567"/>
              </a:spcAft>
              <a:defRPr sz="1512" b="1"/>
            </a:lvl1pPr>
            <a:lvl2pPr marL="0" indent="0">
              <a:buNone/>
              <a:tabLst>
                <a:tab pos="272131" algn="l"/>
              </a:tabLst>
              <a:defRPr sz="1512"/>
            </a:lvl2pPr>
            <a:lvl3pPr marL="170082" indent="-170082">
              <a:buFontTx/>
              <a:buBlip>
                <a:blip r:embed="rId2"/>
              </a:buBlip>
              <a:defRPr sz="1512"/>
            </a:lvl3pPr>
            <a:lvl4pPr marL="170082" indent="-170082">
              <a:buFontTx/>
              <a:buBlip>
                <a:blip r:embed="rId3"/>
              </a:buBlip>
              <a:defRPr sz="1512"/>
            </a:lvl4pPr>
            <a:lvl5pPr>
              <a:defRPr sz="1512"/>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53019" y="450012"/>
            <a:ext cx="8811371" cy="238117"/>
          </a:xfrm>
        </p:spPr>
        <p:txBody>
          <a:bodyPr/>
          <a:lstStyle>
            <a:lvl1pPr>
              <a:defRPr lang="de-DE" sz="1039" b="1" kern="1200" cap="all" spc="60"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87172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5609707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AZ Blank + Colo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3" name="Fußzeilenplatzhalter 2">
            <a:extLst>
              <a:ext uri="{FF2B5EF4-FFF2-40B4-BE49-F238E27FC236}">
                <a16:creationId xmlns:a16="http://schemas.microsoft.com/office/drawing/2014/main" id="{5B144D67-8CAD-43A4-B13B-256079466C55}"/>
              </a:ext>
            </a:extLst>
          </p:cNvPr>
          <p:cNvSpPr>
            <a:spLocks noGrp="1"/>
          </p:cNvSpPr>
          <p:nvPr>
            <p:ph type="ftr" sz="quarter" idx="11"/>
          </p:nvPr>
        </p:nvSpPr>
        <p:spPr/>
        <p:txBody>
          <a:bodyPr/>
          <a:lstStyle>
            <a:lvl1pPr>
              <a:defRPr>
                <a:solidFill>
                  <a:schemeClr val="tx1"/>
                </a:solidFill>
              </a:defRPr>
            </a:lvl1pPr>
          </a:lstStyle>
          <a:p>
            <a:r>
              <a:rPr lang="de-DE"/>
              <a:t>Topline goes here</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48742755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Z Blank + Logo">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5" name="Grafik 4">
            <a:extLst>
              <a:ext uri="{FF2B5EF4-FFF2-40B4-BE49-F238E27FC236}">
                <a16:creationId xmlns:a16="http://schemas.microsoft.com/office/drawing/2014/main" id="{174F1EA0-7738-46BE-A0A5-83AD2F0E505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468313"/>
            <a:ext cx="1944000" cy="481220"/>
          </a:xfrm>
          <a:prstGeom prst="rect">
            <a:avLst/>
          </a:prstGeom>
        </p:spPr>
      </p:pic>
    </p:spTree>
    <p:extLst>
      <p:ext uri="{BB962C8B-B14F-4D97-AF65-F5344CB8AC3E}">
        <p14:creationId xmlns:p14="http://schemas.microsoft.com/office/powerpoint/2010/main" val="18374069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AZ Blank without Topline">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1790E4B-B7EA-42D3-8131-523E32566A31}"/>
              </a:ext>
            </a:extLst>
          </p:cNvPr>
          <p:cNvSpPr>
            <a:spLocks noGrp="1"/>
          </p:cNvSpPr>
          <p:nvPr>
            <p:ph type="dt" sz="half" idx="10"/>
          </p:nvPr>
        </p:nvSpPr>
        <p:spPr/>
        <p:txBody>
          <a:bodyPr/>
          <a:lstStyle/>
          <a:p>
            <a:r>
              <a:rPr lang="de-DE"/>
              <a:t>© Allianz 2021</a:t>
            </a:r>
          </a:p>
        </p:txBody>
      </p:sp>
      <p:sp>
        <p:nvSpPr>
          <p:cNvPr id="4" name="Foliennummernplatzhalter 3">
            <a:extLst>
              <a:ext uri="{FF2B5EF4-FFF2-40B4-BE49-F238E27FC236}">
                <a16:creationId xmlns:a16="http://schemas.microsoft.com/office/drawing/2014/main" id="{C4BD1200-5847-478B-A5E7-429A56DAB0DB}"/>
              </a:ext>
            </a:extLst>
          </p:cNvPr>
          <p:cNvSpPr>
            <a:spLocks noGrp="1"/>
          </p:cNvSpPr>
          <p:nvPr>
            <p:ph type="sldNum" sz="quarter" idx="12"/>
          </p:nvPr>
        </p:nvSpPr>
        <p:spPr/>
        <p:txBody>
          <a:bodyPr/>
          <a:lstStyle/>
          <a:p>
            <a:fld id="{0F96B16C-3F5F-44BC-AFCC-8CBCBD90898D}" type="slidenum">
              <a:rPr lang="de-DE" smtClean="0"/>
              <a:pPr/>
              <a:t>‹Nr.›</a:t>
            </a:fld>
            <a:endParaRPr lang="de-DE"/>
          </a:p>
        </p:txBody>
      </p:sp>
    </p:spTree>
    <p:extLst>
      <p:ext uri="{BB962C8B-B14F-4D97-AF65-F5344CB8AC3E}">
        <p14:creationId xmlns:p14="http://schemas.microsoft.com/office/powerpoint/2010/main" val="276491596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Z Quo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F0C7B7FF-9A37-439A-9428-51EF0135364C}"/>
              </a:ext>
            </a:extLst>
          </p:cNvPr>
          <p:cNvSpPr>
            <a:spLocks noGrp="1"/>
          </p:cNvSpPr>
          <p:nvPr>
            <p:ph type="dt" sz="half" idx="10"/>
          </p:nvPr>
        </p:nvSpPr>
        <p:spPr/>
        <p:txBody>
          <a:bodyPr/>
          <a:lstStyle/>
          <a:p>
            <a:r>
              <a:rPr lang="de-DE"/>
              <a:t>© Allianz 2021</a:t>
            </a:r>
          </a:p>
        </p:txBody>
      </p:sp>
      <p:sp>
        <p:nvSpPr>
          <p:cNvPr id="6" name="Foliennummernplatzhalter 5">
            <a:extLst>
              <a:ext uri="{FF2B5EF4-FFF2-40B4-BE49-F238E27FC236}">
                <a16:creationId xmlns:a16="http://schemas.microsoft.com/office/drawing/2014/main" id="{37C0E379-F9CC-4794-962C-33148E5C7DEF}"/>
              </a:ext>
            </a:extLst>
          </p:cNvPr>
          <p:cNvSpPr>
            <a:spLocks noGrp="1"/>
          </p:cNvSpPr>
          <p:nvPr>
            <p:ph type="sldNum" sz="quarter" idx="12"/>
          </p:nvPr>
        </p:nvSpPr>
        <p:spPr/>
        <p:txBody>
          <a:bodyPr/>
          <a:lstStyle/>
          <a:p>
            <a:fld id="{0F96B16C-3F5F-44BC-AFCC-8CBCBD90898D}" type="slidenum">
              <a:rPr lang="de-DE" smtClean="0"/>
              <a:pPr/>
              <a:t>‹Nr.›</a:t>
            </a:fld>
            <a:endParaRPr lang="de-DE"/>
          </a:p>
        </p:txBody>
      </p:sp>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68313" y="-144000"/>
            <a:ext cx="1044000" cy="885704"/>
          </a:xfrm>
          <a:prstGeom prst="rect">
            <a:avLst/>
          </a:prstGeom>
        </p:spPr>
      </p:pic>
      <p:sp>
        <p:nvSpPr>
          <p:cNvPr id="8" name="Inhaltsplatzhalter 2">
            <a:extLst>
              <a:ext uri="{FF2B5EF4-FFF2-40B4-BE49-F238E27FC236}">
                <a16:creationId xmlns:a16="http://schemas.microsoft.com/office/drawing/2014/main" id="{A1DB0DDD-4B70-4A6A-9137-29788C242895}"/>
              </a:ext>
            </a:extLst>
          </p:cNvPr>
          <p:cNvSpPr>
            <a:spLocks noGrp="1"/>
          </p:cNvSpPr>
          <p:nvPr>
            <p:ph sz="quarter" idx="15"/>
          </p:nvPr>
        </p:nvSpPr>
        <p:spPr>
          <a:xfrm>
            <a:off x="468313" y="1368425"/>
            <a:ext cx="10367962" cy="4284663"/>
          </a:xfrm>
        </p:spPr>
        <p:txBody>
          <a:bodyPr/>
          <a:lstStyle>
            <a:lvl1pPr>
              <a:lnSpc>
                <a:spcPct val="80000"/>
              </a:lnSpc>
              <a:spcAft>
                <a:spcPts val="2400"/>
              </a:spcAft>
              <a:defRPr sz="4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1692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tags" Target="../tags/tag1.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image" Target="../media/image30.sv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vmlDrawing" Target="../drawings/vmlDrawing1.v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image" Target="../media/image1.png"/><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image" Target="../media/image4.emf"/><Relationship Id="rId10" Type="http://schemas.openxmlformats.org/officeDocument/2006/relationships/slideLayout" Target="../slideLayouts/slideLayout35.xml"/><Relationship Id="rId19"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1"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bg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bg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bg1"/>
                </a:solidFill>
              </a:defRPr>
            </a:lvl1pPr>
          </a:lstStyle>
          <a:p>
            <a:fld id="{0F96B16C-3F5F-44BC-AFCC-8CBCBD90898D}" type="slidenum">
              <a:rPr lang="de-DE" smtClean="0"/>
              <a:pPr/>
              <a:t>‹Nr.›</a:t>
            </a:fld>
            <a:endParaRPr lang="de-DE"/>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algn="ctr">
              <a:spcBef>
                <a:spcPts val="0"/>
              </a:spcBef>
              <a:spcAft>
                <a:spcPts val="0"/>
              </a:spcAft>
            </a:pPr>
            <a:r>
              <a:rPr lang="de-DE" sz="1000" b="1" spc="100" smtClean="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84" r:id="rId6"/>
    <p:sldLayoutId id="2147483686" r:id="rId7"/>
    <p:sldLayoutId id="2147483687" r:id="rId8"/>
    <p:sldLayoutId id="2147483688" r:id="rId9"/>
    <p:sldLayoutId id="2147483661" r:id="rId10"/>
    <p:sldLayoutId id="2147483689" r:id="rId11"/>
    <p:sldLayoutId id="2147483690" r:id="rId12"/>
    <p:sldLayoutId id="2147483665" r:id="rId13"/>
    <p:sldLayoutId id="2147483663" r:id="rId14"/>
    <p:sldLayoutId id="2147483692" r:id="rId15"/>
  </p:sldLayoutIdLst>
  <p:hf hdr="0"/>
  <p:txStyles>
    <p:titleStyle>
      <a:lvl1pPr algn="l" defTabSz="914400" rtl="0" eaLnBrk="1" latinLnBrk="0" hangingPunct="1">
        <a:lnSpc>
          <a:spcPct val="80000"/>
        </a:lnSpc>
        <a:spcBef>
          <a:spcPct val="0"/>
        </a:spcBef>
        <a:buNone/>
        <a:defRPr sz="47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95" userDrawn="1">
          <p15:clr>
            <a:srgbClr val="F26B43"/>
          </p15:clr>
        </p15:guide>
        <p15:guide id="2" pos="6826" userDrawn="1">
          <p15:clr>
            <a:srgbClr val="F26B43"/>
          </p15:clr>
        </p15:guide>
        <p15:guide id="3" orient="horz" pos="295" userDrawn="1">
          <p15:clr>
            <a:srgbClr val="F26B43"/>
          </p15:clr>
        </p15:guide>
        <p15:guide id="6" orient="horz" pos="3561" userDrawn="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userDrawn="1">
          <p15:clr>
            <a:srgbClr val="F26B43"/>
          </p15:clr>
        </p15:guide>
        <p15:guide id="20" orient="horz" pos="862" userDrawn="1">
          <p15:clr>
            <a:srgbClr val="F26B43"/>
          </p15:clr>
        </p15:guide>
        <p15:guide id="21" orient="horz" pos="1293" userDrawn="1">
          <p15:clr>
            <a:srgbClr val="F26B43"/>
          </p15:clr>
        </p15:guide>
        <p15:guide id="22" orient="horz" pos="14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68314" y="1152524"/>
            <a:ext cx="10367962" cy="90011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68314" y="2268538"/>
            <a:ext cx="10367962" cy="3384550"/>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 nicht verwenden</a:t>
            </a:r>
          </a:p>
        </p:txBody>
      </p:sp>
      <p:sp>
        <p:nvSpPr>
          <p:cNvPr id="4" name="Datumsplatzhalter 3">
            <a:extLst>
              <a:ext uri="{FF2B5EF4-FFF2-40B4-BE49-F238E27FC236}">
                <a16:creationId xmlns:a16="http://schemas.microsoft.com/office/drawing/2014/main" id="{2C011674-EBDC-44CC-9043-F666555AC269}"/>
              </a:ext>
            </a:extLst>
          </p:cNvPr>
          <p:cNvSpPr>
            <a:spLocks noGrp="1"/>
          </p:cNvSpPr>
          <p:nvPr>
            <p:ph type="dt" sz="half" idx="2"/>
          </p:nvPr>
        </p:nvSpPr>
        <p:spPr>
          <a:xfrm rot="-5400000">
            <a:off x="9594058" y="3726657"/>
            <a:ext cx="3384550" cy="468312"/>
          </a:xfrm>
          <a:prstGeom prst="rect">
            <a:avLst/>
          </a:prstGeom>
        </p:spPr>
        <p:txBody>
          <a:bodyPr vert="horz" lIns="0" tIns="36000" rIns="0" bIns="0" rtlCol="0" anchor="t" anchorCtr="0">
            <a:noAutofit/>
          </a:bodyPr>
          <a:lstStyle>
            <a:lvl1pPr algn="l">
              <a:defRPr sz="750">
                <a:solidFill>
                  <a:schemeClr val="tx1"/>
                </a:solidFill>
              </a:defRPr>
            </a:lvl1pPr>
          </a:lstStyle>
          <a:p>
            <a:r>
              <a:rPr lang="de-DE"/>
              <a:t>© Allianz 2021</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68313" y="468000"/>
            <a:ext cx="5075237" cy="252000"/>
          </a:xfrm>
          <a:prstGeom prst="rect">
            <a:avLst/>
          </a:prstGeom>
        </p:spPr>
        <p:txBody>
          <a:bodyPr vert="horz" lIns="0" tIns="0" rIns="0" bIns="0" rtlCol="0" anchor="t" anchorCtr="0">
            <a:noAutofit/>
          </a:bodyPr>
          <a:lstStyle>
            <a:lvl1pPr algn="l">
              <a:defRPr sz="1200" b="1" cap="all" spc="60" baseline="0">
                <a:solidFill>
                  <a:schemeClr val="tx1"/>
                </a:solidFill>
              </a:defRPr>
            </a:lvl1pPr>
          </a:lstStyle>
          <a:p>
            <a:r>
              <a:rPr lang="de-DE"/>
              <a:t>Topline goes here</a:t>
            </a:r>
          </a:p>
        </p:txBody>
      </p:sp>
      <p:sp>
        <p:nvSpPr>
          <p:cNvPr id="6" name="Foliennummernplatzhalter 5">
            <a:extLst>
              <a:ext uri="{FF2B5EF4-FFF2-40B4-BE49-F238E27FC236}">
                <a16:creationId xmlns:a16="http://schemas.microsoft.com/office/drawing/2014/main" id="{ECFEBF46-B211-4AF6-9DBD-FCB5138157CA}"/>
              </a:ext>
            </a:extLst>
          </p:cNvPr>
          <p:cNvSpPr>
            <a:spLocks noGrp="1"/>
          </p:cNvSpPr>
          <p:nvPr>
            <p:ph type="sldNum" sz="quarter" idx="4"/>
          </p:nvPr>
        </p:nvSpPr>
        <p:spPr>
          <a:xfrm>
            <a:off x="11052174" y="5653089"/>
            <a:ext cx="468313" cy="827086"/>
          </a:xfrm>
          <a:prstGeom prst="rect">
            <a:avLst/>
          </a:prstGeom>
        </p:spPr>
        <p:txBody>
          <a:bodyPr vert="horz" lIns="72000" tIns="0" rIns="0" bIns="0" rtlCol="0" anchor="ctr" anchorCtr="0">
            <a:noAutofit/>
          </a:bodyPr>
          <a:lstStyle>
            <a:lvl1pPr algn="l">
              <a:defRPr sz="750" b="1">
                <a:solidFill>
                  <a:schemeClr val="tx1"/>
                </a:solidFill>
              </a:defRPr>
            </a:lvl1pPr>
          </a:lstStyle>
          <a:p>
            <a:fld id="{0F96B16C-3F5F-44BC-AFCC-8CBCBD90898D}" type="slidenum">
              <a:rPr lang="de-DE" smtClean="0"/>
              <a:pPr/>
              <a:t>‹Nr.›</a:t>
            </a:fld>
            <a:endParaRPr lang="de-DE"/>
          </a:p>
        </p:txBody>
      </p:sp>
      <p:sp>
        <p:nvSpPr>
          <p:cNvPr id="7"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p:spPr>
        <p:txBody>
          <a:bodyPr vert="horz" wrap="square" lIns="0" tIns="0" rIns="0" bIns="0" rtlCol="0" anchor="ctr" anchorCtr="1">
            <a:spAutoFit/>
          </a:bodyPr>
          <a:lstStyle/>
          <a:p>
            <a:pPr algn="ctr">
              <a:spcBef>
                <a:spcPts val="0"/>
              </a:spcBef>
              <a:spcAft>
                <a:spcPts val="0"/>
              </a:spcAft>
            </a:pPr>
            <a:r>
              <a:rPr lang="de-DE" sz="1000" b="1" spc="100" smtClean="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0" r:id="rId1"/>
    <p:sldLayoutId id="2147483673" r:id="rId2"/>
    <p:sldLayoutId id="2147483678" r:id="rId3"/>
    <p:sldLayoutId id="2147483681" r:id="rId4"/>
    <p:sldLayoutId id="2147483683" r:id="rId5"/>
    <p:sldLayoutId id="2147483685" r:id="rId6"/>
    <p:sldLayoutId id="2147483671" r:id="rId7"/>
    <p:sldLayoutId id="2147483672" r:id="rId8"/>
    <p:sldLayoutId id="2147483675" r:id="rId9"/>
    <p:sldLayoutId id="2147483679" r:id="rId10"/>
  </p:sldLayoutIdLst>
  <p:hf hdr="0"/>
  <p:txStyles>
    <p:titleStyle>
      <a:lvl1pPr algn="l" defTabSz="914400" rtl="0" eaLnBrk="1" latinLnBrk="0" hangingPunct="1">
        <a:lnSpc>
          <a:spcPct val="80000"/>
        </a:lnSpc>
        <a:spcBef>
          <a:spcPct val="0"/>
        </a:spcBef>
        <a:buNone/>
        <a:defRPr sz="47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00" kern="1200">
          <a:solidFill>
            <a:schemeClr val="tx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00" kern="1200">
          <a:solidFill>
            <a:schemeClr val="tx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tx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95">
          <p15:clr>
            <a:srgbClr val="F26B43"/>
          </p15:clr>
        </p15:guide>
        <p15:guide id="2" pos="6826" userDrawn="1">
          <p15:clr>
            <a:srgbClr val="F26B43"/>
          </p15:clr>
        </p15:guide>
        <p15:guide id="3" orient="horz" pos="295">
          <p15:clr>
            <a:srgbClr val="F26B43"/>
          </p15:clr>
        </p15:guide>
        <p15:guide id="6" orient="horz" pos="3561">
          <p15:clr>
            <a:srgbClr val="F26B43"/>
          </p15:clr>
        </p15:guide>
        <p15:guide id="9" pos="1270" userDrawn="1">
          <p15:clr>
            <a:srgbClr val="F26B43"/>
          </p15:clr>
        </p15:guide>
        <p15:guide id="10" pos="1406" userDrawn="1">
          <p15:clr>
            <a:srgbClr val="F26B43"/>
          </p15:clr>
        </p15:guide>
        <p15:guide id="11" pos="2381" userDrawn="1">
          <p15:clr>
            <a:srgbClr val="F26B43"/>
          </p15:clr>
        </p15:guide>
        <p15:guide id="12" pos="2517" userDrawn="1">
          <p15:clr>
            <a:srgbClr val="F26B43"/>
          </p15:clr>
        </p15:guide>
        <p15:guide id="13" pos="3492" userDrawn="1">
          <p15:clr>
            <a:srgbClr val="F26B43"/>
          </p15:clr>
        </p15:guide>
        <p15:guide id="14" pos="3629" userDrawn="1">
          <p15:clr>
            <a:srgbClr val="F26B43"/>
          </p15:clr>
        </p15:guide>
        <p15:guide id="15" pos="4604" userDrawn="1">
          <p15:clr>
            <a:srgbClr val="F26B43"/>
          </p15:clr>
        </p15:guide>
        <p15:guide id="16" pos="4740" userDrawn="1">
          <p15:clr>
            <a:srgbClr val="F26B43"/>
          </p15:clr>
        </p15:guide>
        <p15:guide id="17" pos="5715" userDrawn="1">
          <p15:clr>
            <a:srgbClr val="F26B43"/>
          </p15:clr>
        </p15:guide>
        <p15:guide id="18" pos="5851" userDrawn="1">
          <p15:clr>
            <a:srgbClr val="F26B43"/>
          </p15:clr>
        </p15:guide>
        <p15:guide id="19" orient="horz" pos="726">
          <p15:clr>
            <a:srgbClr val="F26B43"/>
          </p15:clr>
        </p15:guide>
        <p15:guide id="20" orient="horz" pos="862">
          <p15:clr>
            <a:srgbClr val="F26B43"/>
          </p15:clr>
        </p15:guide>
        <p15:guide id="21" orient="horz" pos="1293">
          <p15:clr>
            <a:srgbClr val="F26B43"/>
          </p15:clr>
        </p15:guide>
        <p15:guide id="22" orient="horz" pos="14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DE8AC73-553B-4FF1-AC43-FAAEAF12EEED}"/>
              </a:ext>
            </a:extLst>
          </p:cNvPr>
          <p:cNvGraphicFramePr>
            <a:graphicFrameLocks noChangeAspect="1"/>
          </p:cNvGraphicFramePr>
          <p:nvPr userDrawn="1">
            <p:custDataLst>
              <p:tags r:id="rId21"/>
            </p:custDataLst>
            <p:extLst/>
          </p:nvPr>
        </p:nvGraphicFramePr>
        <p:xfrm>
          <a:off x="1500" y="1500"/>
          <a:ext cx="1501" cy="1501"/>
        </p:xfrm>
        <a:graphic>
          <a:graphicData uri="http://schemas.openxmlformats.org/presentationml/2006/ole">
            <mc:AlternateContent xmlns:mc="http://schemas.openxmlformats.org/markup-compatibility/2006">
              <mc:Choice xmlns:v="urn:schemas-microsoft-com:vml" Requires="v">
                <p:oleObj spid="_x0000_s1059" name="think-cell Slide" r:id="rId22" imgW="360" imgH="360" progId="TCLayout.ActiveDocument.1">
                  <p:embed/>
                </p:oleObj>
              </mc:Choice>
              <mc:Fallback>
                <p:oleObj name="think-cell Slide" r:id="rId22" imgW="360" imgH="360" progId="TCLayout.ActiveDocument.1">
                  <p:embed/>
                  <p:pic>
                    <p:nvPicPr>
                      <p:cNvPr id="6" name="Object 5" hidden="1">
                        <a:extLst>
                          <a:ext uri="{FF2B5EF4-FFF2-40B4-BE49-F238E27FC236}">
                            <a16:creationId xmlns:a16="http://schemas.microsoft.com/office/drawing/2014/main" id="{8DE8AC73-553B-4FF1-AC43-FAAEAF12EEED}"/>
                          </a:ext>
                        </a:extLst>
                      </p:cNvPr>
                      <p:cNvPicPr/>
                      <p:nvPr/>
                    </p:nvPicPr>
                    <p:blipFill>
                      <a:blip r:embed="rId23"/>
                      <a:stretch>
                        <a:fillRect/>
                      </a:stretch>
                    </p:blipFill>
                    <p:spPr>
                      <a:xfrm>
                        <a:off x="1500" y="1500"/>
                        <a:ext cx="1501" cy="1501"/>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53021" y="827086"/>
            <a:ext cx="8811372" cy="881461"/>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53019" y="1708547"/>
            <a:ext cx="10614451" cy="4117611"/>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53020" y="5826158"/>
            <a:ext cx="8811372" cy="330859"/>
          </a:xfrm>
          <a:prstGeom prst="rect">
            <a:avLst/>
          </a:prstGeom>
        </p:spPr>
        <p:txBody>
          <a:bodyPr vert="horz" lIns="0" tIns="0" rIns="0" bIns="0" rtlCol="0" anchor="b" anchorCtr="0">
            <a:noAutofit/>
          </a:bodyPr>
          <a:lstStyle>
            <a:lvl1pPr algn="l">
              <a:lnSpc>
                <a:spcPct val="90000"/>
              </a:lnSpc>
              <a:defRPr sz="756" b="0" cap="none" spc="0" baseline="0">
                <a:solidFill>
                  <a:schemeClr val="bg1"/>
                </a:solidFill>
              </a:defRPr>
            </a:lvl1pPr>
          </a:lstStyle>
          <a:p>
            <a:endParaRPr lang="de-DE" dirty="0"/>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xmlns="" r:embed="rId25"/>
              </a:ext>
            </a:extLst>
          </a:blip>
          <a:stretch>
            <a:fillRect/>
          </a:stretch>
        </p:blipFill>
        <p:spPr>
          <a:xfrm>
            <a:off x="10103105" y="476233"/>
            <a:ext cx="961929" cy="238117"/>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0813290" y="6020950"/>
            <a:ext cx="254179" cy="136067"/>
          </a:xfrm>
          <a:prstGeom prst="rect">
            <a:avLst/>
          </a:prstGeom>
        </p:spPr>
        <p:txBody>
          <a:bodyPr vert="horz" lIns="0" tIns="0" rIns="0" bIns="0" rtlCol="0" anchor="ctr"/>
          <a:lstStyle>
            <a:lvl1pPr algn="r">
              <a:lnSpc>
                <a:spcPts val="945"/>
              </a:lnSpc>
              <a:defRPr lang="de-DE" sz="756"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
        <p:nvSpPr>
          <p:cNvPr id="4" name="MSIPCMContentMarking" descr="{&quot;HashCode&quot;:417909460,&quot;Placement&quot;:&quot;Header&quot;,&quot;Top&quot;:0.0,&quot;Left&quot;:426.85788,&quot;SlideWidth&quot;:907,&quot;SlideHeight&quot;:510}"/>
          <p:cNvSpPr txBox="1"/>
          <p:nvPr userDrawn="1"/>
        </p:nvSpPr>
        <p:spPr>
          <a:xfrm>
            <a:off x="5421095"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smtClean="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260482165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hdr="0" ftr="0" dt="0"/>
  <p:txStyles>
    <p:titleStyle>
      <a:lvl1pPr algn="l" defTabSz="914389" rtl="0" eaLnBrk="1" latinLnBrk="0" hangingPunct="1">
        <a:lnSpc>
          <a:spcPts val="3591"/>
        </a:lnSpc>
        <a:spcBef>
          <a:spcPct val="0"/>
        </a:spcBef>
        <a:buNone/>
        <a:defRPr sz="3591"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389" rtl="0" eaLnBrk="1" latinLnBrk="0" hangingPunct="1">
        <a:lnSpc>
          <a:spcPct val="100000"/>
        </a:lnSpc>
        <a:spcBef>
          <a:spcPts val="0"/>
        </a:spcBef>
        <a:buFont typeface="+mj-lt"/>
        <a:buNone/>
        <a:defRPr sz="1890" kern="1200">
          <a:solidFill>
            <a:schemeClr val="bg1"/>
          </a:solidFill>
          <a:latin typeface="+mn-lt"/>
          <a:ea typeface="+mn-ea"/>
          <a:cs typeface="+mn-cs"/>
        </a:defRPr>
      </a:lvl1pPr>
      <a:lvl2pPr marL="272131" indent="-272131" algn="l" defTabSz="914389"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2pPr>
      <a:lvl3pPr marL="272131" indent="-272131" algn="l" defTabSz="914389" rtl="0" eaLnBrk="1" latinLnBrk="0" hangingPunct="1">
        <a:lnSpc>
          <a:spcPct val="100000"/>
        </a:lnSpc>
        <a:spcBef>
          <a:spcPts val="0"/>
        </a:spcBef>
        <a:buFont typeface="Arial" panose="020B0604020202020204" pitchFamily="34" charset="0"/>
        <a:buChar char="•"/>
        <a:defRPr sz="1890" kern="1200">
          <a:solidFill>
            <a:schemeClr val="bg1"/>
          </a:solidFill>
          <a:latin typeface="+mn-lt"/>
          <a:ea typeface="+mn-ea"/>
          <a:cs typeface="+mn-cs"/>
        </a:defRPr>
      </a:lvl3pPr>
      <a:lvl4pPr marL="272131"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4pPr>
      <a:lvl5pPr marL="544262" indent="-272131" algn="l" defTabSz="914389" rtl="0" eaLnBrk="1" latinLnBrk="0" hangingPunct="1">
        <a:lnSpc>
          <a:spcPct val="100000"/>
        </a:lnSpc>
        <a:spcBef>
          <a:spcPts val="0"/>
        </a:spcBef>
        <a:buFont typeface="Symbol" panose="05050102010706020507" pitchFamily="18" charset="2"/>
        <a:buChar char="-"/>
        <a:defRPr sz="1890" kern="1200">
          <a:solidFill>
            <a:schemeClr val="bg1"/>
          </a:solidFill>
          <a:latin typeface="+mn-lt"/>
          <a:ea typeface="+mn-ea"/>
          <a:cs typeface="+mn-cs"/>
        </a:defRPr>
      </a:lvl5pPr>
      <a:lvl6pPr marL="0" indent="0" algn="l" defTabSz="914389" rtl="0" eaLnBrk="1" latinLnBrk="0" hangingPunct="1">
        <a:lnSpc>
          <a:spcPct val="100000"/>
        </a:lnSpc>
        <a:spcBef>
          <a:spcPts val="2268"/>
        </a:spcBef>
        <a:buFont typeface="Arial" panose="020B0604020202020204" pitchFamily="34" charset="0"/>
        <a:buNone/>
        <a:defRPr sz="756" kern="1200">
          <a:solidFill>
            <a:schemeClr val="bg1"/>
          </a:solidFill>
          <a:latin typeface="+mn-lt"/>
          <a:ea typeface="+mn-ea"/>
          <a:cs typeface="+mn-cs"/>
        </a:defRPr>
      </a:lvl6pPr>
      <a:lvl7pPr marL="0" indent="0" algn="l" defTabSz="914389" rtl="0" eaLnBrk="1" latinLnBrk="0" hangingPunct="1">
        <a:lnSpc>
          <a:spcPct val="100000"/>
        </a:lnSpc>
        <a:spcBef>
          <a:spcPts val="567"/>
        </a:spcBef>
        <a:buFont typeface="Arial" panose="020B0604020202020204" pitchFamily="34" charset="0"/>
        <a:buNone/>
        <a:defRPr sz="1701" kern="1200">
          <a:solidFill>
            <a:srgbClr val="FF0000"/>
          </a:solidFill>
          <a:latin typeface="+mn-lt"/>
          <a:ea typeface="+mn-ea"/>
          <a:cs typeface="+mn-cs"/>
        </a:defRPr>
      </a:lvl7pPr>
      <a:lvl8pPr marL="3428958"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52" indent="-228597" algn="l" defTabSz="91438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89" rtl="0" eaLnBrk="1" latinLnBrk="0" hangingPunct="1">
        <a:defRPr sz="1800" kern="1200">
          <a:solidFill>
            <a:schemeClr val="tx1"/>
          </a:solidFill>
          <a:latin typeface="+mn-lt"/>
          <a:ea typeface="+mn-ea"/>
          <a:cs typeface="+mn-cs"/>
        </a:defRPr>
      </a:lvl1pPr>
      <a:lvl2pPr marL="457195" algn="l" defTabSz="914389" rtl="0" eaLnBrk="1" latinLnBrk="0" hangingPunct="1">
        <a:defRPr sz="1800" kern="1200">
          <a:solidFill>
            <a:schemeClr val="tx1"/>
          </a:solidFill>
          <a:latin typeface="+mn-lt"/>
          <a:ea typeface="+mn-ea"/>
          <a:cs typeface="+mn-cs"/>
        </a:defRPr>
      </a:lvl2pPr>
      <a:lvl3pPr marL="914389" algn="l" defTabSz="914389" rtl="0" eaLnBrk="1" latinLnBrk="0" hangingPunct="1">
        <a:defRPr sz="1800" kern="1200">
          <a:solidFill>
            <a:schemeClr val="tx1"/>
          </a:solidFill>
          <a:latin typeface="+mn-lt"/>
          <a:ea typeface="+mn-ea"/>
          <a:cs typeface="+mn-cs"/>
        </a:defRPr>
      </a:lvl3pPr>
      <a:lvl4pPr marL="1371583" algn="l" defTabSz="914389" rtl="0" eaLnBrk="1" latinLnBrk="0" hangingPunct="1">
        <a:defRPr sz="1800" kern="1200">
          <a:solidFill>
            <a:schemeClr val="tx1"/>
          </a:solidFill>
          <a:latin typeface="+mn-lt"/>
          <a:ea typeface="+mn-ea"/>
          <a:cs typeface="+mn-cs"/>
        </a:defRPr>
      </a:lvl4pPr>
      <a:lvl5pPr marL="1828777" algn="l" defTabSz="914389" rtl="0" eaLnBrk="1" latinLnBrk="0" hangingPunct="1">
        <a:defRPr sz="1800" kern="1200">
          <a:solidFill>
            <a:schemeClr val="tx1"/>
          </a:solidFill>
          <a:latin typeface="+mn-lt"/>
          <a:ea typeface="+mn-ea"/>
          <a:cs typeface="+mn-cs"/>
        </a:defRPr>
      </a:lvl5pPr>
      <a:lvl6pPr marL="2285972" algn="l" defTabSz="914389" rtl="0" eaLnBrk="1" latinLnBrk="0" hangingPunct="1">
        <a:defRPr sz="1800" kern="1200">
          <a:solidFill>
            <a:schemeClr val="tx1"/>
          </a:solidFill>
          <a:latin typeface="+mn-lt"/>
          <a:ea typeface="+mn-ea"/>
          <a:cs typeface="+mn-cs"/>
        </a:defRPr>
      </a:lvl6pPr>
      <a:lvl7pPr marL="2743167" algn="l" defTabSz="914389" rtl="0" eaLnBrk="1" latinLnBrk="0" hangingPunct="1">
        <a:defRPr sz="1800" kern="1200">
          <a:solidFill>
            <a:schemeClr val="tx1"/>
          </a:solidFill>
          <a:latin typeface="+mn-lt"/>
          <a:ea typeface="+mn-ea"/>
          <a:cs typeface="+mn-cs"/>
        </a:defRPr>
      </a:lvl7pPr>
      <a:lvl8pPr marL="3200360" algn="l" defTabSz="914389" rtl="0" eaLnBrk="1" latinLnBrk="0" hangingPunct="1">
        <a:defRPr sz="1800" kern="1200">
          <a:solidFill>
            <a:schemeClr val="tx1"/>
          </a:solidFill>
          <a:latin typeface="+mn-lt"/>
          <a:ea typeface="+mn-ea"/>
          <a:cs typeface="+mn-cs"/>
        </a:defRPr>
      </a:lvl8pPr>
      <a:lvl9pPr marL="3657555" algn="l" defTabSz="9143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p15:clr>
            <a:srgbClr val="F26B43"/>
          </p15:clr>
        </p15:guide>
        <p15:guide id="2" pos="7378">
          <p15:clr>
            <a:srgbClr val="F26B43"/>
          </p15:clr>
        </p15:guide>
        <p15:guide id="3" orient="horz" pos="300">
          <p15:clr>
            <a:srgbClr val="F26B43"/>
          </p15:clr>
        </p15:guide>
        <p15:guide id="6" orient="horz" pos="3884">
          <p15:clr>
            <a:srgbClr val="F26B43"/>
          </p15:clr>
        </p15:guide>
        <p15:guide id="9" pos="1368">
          <p15:clr>
            <a:srgbClr val="F26B43"/>
          </p15:clr>
        </p15:guide>
        <p15:guide id="10" pos="1504">
          <p15:clr>
            <a:srgbClr val="F26B43"/>
          </p15:clr>
        </p15:guide>
        <p15:guide id="11" pos="2570">
          <p15:clr>
            <a:srgbClr val="F26B43"/>
          </p15:clr>
        </p15:guide>
        <p15:guide id="12" pos="2706">
          <p15:clr>
            <a:srgbClr val="F26B43"/>
          </p15:clr>
        </p15:guide>
        <p15:guide id="13" pos="3772">
          <p15:clr>
            <a:srgbClr val="F26B43"/>
          </p15:clr>
        </p15:guide>
        <p15:guide id="14" pos="3908">
          <p15:clr>
            <a:srgbClr val="F26B43"/>
          </p15:clr>
        </p15:guide>
        <p15:guide id="15" pos="4974">
          <p15:clr>
            <a:srgbClr val="F26B43"/>
          </p15:clr>
        </p15:guide>
        <p15:guide id="16" pos="5110">
          <p15:clr>
            <a:srgbClr val="F26B43"/>
          </p15:clr>
        </p15:guide>
        <p15:guide id="17" pos="6176">
          <p15:clr>
            <a:srgbClr val="F26B43"/>
          </p15:clr>
        </p15:guide>
        <p15:guide id="18" pos="6312">
          <p15:clr>
            <a:srgbClr val="F26B43"/>
          </p15:clr>
        </p15:guide>
        <p15:guide id="19" orient="horz" pos="550">
          <p15:clr>
            <a:srgbClr val="F26B43"/>
          </p15:clr>
        </p15:guide>
        <p15:guide id="22" orient="horz" pos="11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hyperlink" Target="https://makler.allianz.de/leben/privat/antrag-vertrag/vertrag/ablaufprozess.html#tabpar_66478_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amisonline.allianz.de/wps/myportal/tw/amisonline.allianz.de/agentur/services_informationen/aktionsbox/2020/LebenPrivat/15456_Altersvorsorge/15456_Altersvorsorge2020.html" TargetMode="External"/><Relationship Id="rId2" Type="http://schemas.openxmlformats.org/officeDocument/2006/relationships/hyperlink" Target="https://amisonline.allianz.de/protected/vorsorge/privat/produkte/altersvorsorge_privat/index.html" TargetMode="External"/><Relationship Id="rId1" Type="http://schemas.openxmlformats.org/officeDocument/2006/relationships/slideLayout" Target="../slideLayouts/slideLayout2.xml"/><Relationship Id="rId5" Type="http://schemas.openxmlformats.org/officeDocument/2006/relationships/hyperlink" Target="https://makler.allianz.de/leben/marketing-medien/verkaufsfoerderung/Aktionen_und_Bestandsinformationen/21581_Allianz_Wiederanlage_Portal_2023.html" TargetMode="External"/><Relationship Id="rId4" Type="http://schemas.openxmlformats.org/officeDocument/2006/relationships/hyperlink" Target="https://aca.allianz.de/aca-gui/#/aktion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429415" y="1799999"/>
            <a:ext cx="5511660" cy="2268000"/>
          </a:xfrm>
        </p:spPr>
        <p:txBody>
          <a:bodyPr/>
          <a:lstStyle/>
          <a:p>
            <a:r>
              <a:rPr lang="de-DE" sz="6600" dirty="0"/>
              <a:t>P </a:t>
            </a:r>
            <a:r>
              <a:rPr lang="de-DE" sz="6600" dirty="0" smtClean="0"/>
              <a:t>Diverse – Wiederanlage-Portal 2023</a:t>
            </a:r>
            <a:endParaRPr lang="de-DE" sz="6600" dirty="0"/>
          </a:p>
        </p:txBody>
      </p:sp>
      <p:sp>
        <p:nvSpPr>
          <p:cNvPr id="9" name="Untertitel 8">
            <a:extLst>
              <a:ext uri="{FF2B5EF4-FFF2-40B4-BE49-F238E27FC236}">
                <a16:creationId xmlns:a16="http://schemas.microsoft.com/office/drawing/2014/main" id="{D57B8FD9-B4C3-47DC-BF32-3A803969BCBF}"/>
              </a:ext>
            </a:extLst>
          </p:cNvPr>
          <p:cNvSpPr>
            <a:spLocks noGrp="1"/>
          </p:cNvSpPr>
          <p:nvPr>
            <p:ph type="subTitle" idx="1"/>
          </p:nvPr>
        </p:nvSpPr>
        <p:spPr/>
        <p:txBody>
          <a:bodyPr/>
          <a:lstStyle/>
          <a:p>
            <a:r>
              <a:rPr lang="de-DE" dirty="0" smtClean="0"/>
              <a:t>Aktionsnummer 21581</a:t>
            </a:r>
            <a:endParaRPr lang="de-DE" dirty="0"/>
          </a:p>
          <a:p>
            <a:endParaRPr lang="de-DE" dirty="0"/>
          </a:p>
        </p:txBody>
      </p:sp>
      <p:sp>
        <p:nvSpPr>
          <p:cNvPr id="11"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p:txBody>
          <a:bodyPr/>
          <a:lstStyle/>
          <a:p>
            <a:r>
              <a:rPr lang="de-DE" b="1" dirty="0"/>
              <a:t>Vertriebsinformation</a:t>
            </a:r>
          </a:p>
          <a:p>
            <a:r>
              <a:rPr lang="de-DE" dirty="0" smtClean="0"/>
              <a:t>M-MKK-MK-VAB</a:t>
            </a:r>
            <a:endParaRPr lang="de-DE" dirty="0"/>
          </a:p>
        </p:txBody>
      </p:sp>
      <p:sp>
        <p:nvSpPr>
          <p:cNvPr id="12" name="Textplatzhalter 11">
            <a:extLst>
              <a:ext uri="{FF2B5EF4-FFF2-40B4-BE49-F238E27FC236}">
                <a16:creationId xmlns:a16="http://schemas.microsoft.com/office/drawing/2014/main" id="{D7288FB4-8D6E-4564-A0F7-0020F4D3B75D}"/>
              </a:ext>
            </a:extLst>
          </p:cNvPr>
          <p:cNvSpPr>
            <a:spLocks noGrp="1"/>
          </p:cNvSpPr>
          <p:nvPr>
            <p:ph type="body" sz="quarter" idx="12"/>
          </p:nvPr>
        </p:nvSpPr>
        <p:spPr/>
        <p:txBody>
          <a:bodyPr/>
          <a:lstStyle/>
          <a:p>
            <a:r>
              <a:rPr lang="de-DE" dirty="0" smtClean="0"/>
              <a:t>München, 11.01.2023</a:t>
            </a:r>
            <a:endParaRPr lang="de-DE" dirty="0"/>
          </a:p>
        </p:txBody>
      </p:sp>
      <p:pic>
        <p:nvPicPr>
          <p:cNvPr id="3" name="Bildplatzhalter 2"/>
          <p:cNvPicPr>
            <a:picLocks noGrp="1" noChangeAspect="1"/>
          </p:cNvPicPr>
          <p:nvPr>
            <p:ph type="pic" sz="quarter" idx="10"/>
          </p:nvPr>
        </p:nvPicPr>
        <p:blipFill>
          <a:blip r:embed="rId2" cstate="hqprint">
            <a:extLst>
              <a:ext uri="{28A0092B-C50C-407E-A947-70E740481C1C}">
                <a14:useLocalDpi xmlns:a14="http://schemas.microsoft.com/office/drawing/2010/main" val="0"/>
              </a:ext>
            </a:extLst>
          </a:blip>
          <a:srcRect l="19811" r="19811"/>
          <a:stretch>
            <a:fillRect/>
          </a:stretch>
        </p:blipFill>
        <p:spPr>
          <a:xfrm>
            <a:off x="5759450" y="0"/>
            <a:ext cx="5761038" cy="6480175"/>
          </a:xfrm>
        </p:spPr>
      </p:pic>
    </p:spTree>
    <p:extLst>
      <p:ext uri="{BB962C8B-B14F-4D97-AF65-F5344CB8AC3E}">
        <p14:creationId xmlns:p14="http://schemas.microsoft.com/office/powerpoint/2010/main" val="418641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l="21417" r="27898"/>
          <a:stretch/>
        </p:blipFill>
        <p:spPr>
          <a:xfrm>
            <a:off x="7532127" y="0"/>
            <a:ext cx="3986185" cy="6480175"/>
          </a:xfrm>
          <a:prstGeom prst="rect">
            <a:avLst/>
          </a:prstGeom>
        </p:spPr>
      </p:pic>
      <p:sp>
        <p:nvSpPr>
          <p:cNvPr id="9" name="Foliennummernplatzhalter 8"/>
          <p:cNvSpPr>
            <a:spLocks noGrp="1"/>
          </p:cNvSpPr>
          <p:nvPr>
            <p:ph type="sldNum" sz="quarter" idx="4294967295"/>
          </p:nvPr>
        </p:nvSpPr>
        <p:spPr>
          <a:xfrm>
            <a:off x="11052175" y="5653088"/>
            <a:ext cx="468313" cy="827087"/>
          </a:xfrm>
        </p:spPr>
        <p:txBody>
          <a:bodyPr/>
          <a:lstStyle/>
          <a:p>
            <a:fld id="{61201FF1-C63B-412E-ABF0-3D0E918900AC}" type="slidenum">
              <a:rPr lang="en-GB" smtClean="0"/>
              <a:pPr/>
              <a:t>2</a:t>
            </a:fld>
            <a:endParaRPr lang="en-GB" dirty="0"/>
          </a:p>
        </p:txBody>
      </p:sp>
      <p:sp>
        <p:nvSpPr>
          <p:cNvPr id="15" name="Textplatzhalter 3">
            <a:extLst>
              <a:ext uri="{FF2B5EF4-FFF2-40B4-BE49-F238E27FC236}">
                <a16:creationId xmlns:a16="http://schemas.microsoft.com/office/drawing/2014/main" id="{8A84A691-CD2D-164A-86D4-9CBC2CD59C09}"/>
              </a:ext>
            </a:extLst>
          </p:cNvPr>
          <p:cNvSpPr txBox="1">
            <a:spLocks/>
          </p:cNvSpPr>
          <p:nvPr/>
        </p:nvSpPr>
        <p:spPr>
          <a:xfrm>
            <a:off x="482009" y="2671689"/>
            <a:ext cx="4768731" cy="1156454"/>
          </a:xfrm>
          <a:prstGeom prst="rect">
            <a:avLst/>
          </a:prstGeom>
        </p:spPr>
        <p:txBody>
          <a:bodyPr lIns="136035" tIns="136035" rIns="136035"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endParaRPr lang="en-GB" sz="1323" dirty="0"/>
          </a:p>
        </p:txBody>
      </p:sp>
      <p:sp>
        <p:nvSpPr>
          <p:cNvPr id="57" name="Rechteck 56">
            <a:extLst>
              <a:ext uri="{FF2B5EF4-FFF2-40B4-BE49-F238E27FC236}">
                <a16:creationId xmlns:a16="http://schemas.microsoft.com/office/drawing/2014/main" id="{373CECB8-A722-2D4C-BEA8-F9CB440202B6}"/>
              </a:ext>
            </a:extLst>
          </p:cNvPr>
          <p:cNvSpPr/>
          <p:nvPr/>
        </p:nvSpPr>
        <p:spPr>
          <a:xfrm>
            <a:off x="482007" y="2485162"/>
            <a:ext cx="3502906" cy="3385184"/>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512" b="1" dirty="0" smtClean="0">
                <a:solidFill>
                  <a:schemeClr val="bg1"/>
                </a:solidFill>
              </a:rPr>
              <a:t>Alle Potentiale im spartenübergreifenden Zugriff</a:t>
            </a:r>
            <a:endParaRPr lang="de-DE" sz="1512" b="1" dirty="0">
              <a:solidFill>
                <a:schemeClr val="bg1"/>
              </a:solidFill>
            </a:endParaRPr>
          </a:p>
          <a:p>
            <a:pPr lvl="0" algn="ctr"/>
            <a:endParaRPr lang="de-DE" sz="1100" b="1" dirty="0" smtClean="0">
              <a:solidFill>
                <a:schemeClr val="bg1"/>
              </a:solidFill>
            </a:endParaRPr>
          </a:p>
          <a:p>
            <a:pPr lvl="0" algn="ctr"/>
            <a:r>
              <a:rPr lang="de-DE" sz="1100" dirty="0" smtClean="0">
                <a:solidFill>
                  <a:schemeClr val="bg1"/>
                </a:solidFill>
              </a:rPr>
              <a:t>Schneller Überblick </a:t>
            </a:r>
            <a:r>
              <a:rPr lang="de-DE" sz="1100" dirty="0">
                <a:solidFill>
                  <a:schemeClr val="bg1"/>
                </a:solidFill>
              </a:rPr>
              <a:t>über das gesamte Wiederanlage- und Veredelungspotenzial in Ihrem Bestand</a:t>
            </a:r>
            <a:r>
              <a:rPr lang="de-DE" sz="1100" dirty="0" smtClean="0">
                <a:solidFill>
                  <a:schemeClr val="bg1"/>
                </a:solidFill>
              </a:rPr>
              <a:t>:</a:t>
            </a:r>
          </a:p>
          <a:p>
            <a:pPr lvl="0" algn="ctr"/>
            <a:endParaRPr lang="de-DE" sz="1100" dirty="0">
              <a:solidFill>
                <a:schemeClr val="bg1"/>
              </a:solidFill>
            </a:endParaRPr>
          </a:p>
          <a:p>
            <a:pPr marL="171450" lvl="0" indent="-171450" algn="ctr">
              <a:buFont typeface="Arial" panose="020B0604020202020204" pitchFamily="34" charset="0"/>
              <a:buChar char="•"/>
            </a:pPr>
            <a:r>
              <a:rPr lang="de-DE" sz="1100" dirty="0">
                <a:solidFill>
                  <a:schemeClr val="bg1"/>
                </a:solidFill>
              </a:rPr>
              <a:t>Selektion individuell </a:t>
            </a:r>
            <a:r>
              <a:rPr lang="de-DE" sz="1100" dirty="0" smtClean="0">
                <a:solidFill>
                  <a:schemeClr val="bg1"/>
                </a:solidFill>
              </a:rPr>
              <a:t>Filterbar nach Parkdepots, Ablaufzeitpunkt oder Ablaufleistung/Depotwert</a:t>
            </a:r>
            <a:br>
              <a:rPr lang="de-DE" sz="1100" dirty="0" smtClean="0">
                <a:solidFill>
                  <a:schemeClr val="bg1"/>
                </a:solidFill>
              </a:rPr>
            </a:br>
            <a:r>
              <a:rPr lang="de-DE" sz="1100" dirty="0" smtClean="0">
                <a:solidFill>
                  <a:schemeClr val="bg1"/>
                </a:solidFill>
              </a:rPr>
              <a:t> </a:t>
            </a:r>
          </a:p>
          <a:p>
            <a:pPr marL="171450" lvl="0" indent="-171450" algn="ctr">
              <a:buFont typeface="Arial" panose="020B0604020202020204" pitchFamily="34" charset="0"/>
              <a:buChar char="•"/>
            </a:pPr>
            <a:r>
              <a:rPr lang="de-DE" sz="1100" dirty="0" smtClean="0">
                <a:solidFill>
                  <a:schemeClr val="bg1"/>
                </a:solidFill>
              </a:rPr>
              <a:t> Informationen und Verkaufsunterstützung im Maklerportal</a:t>
            </a:r>
            <a:br>
              <a:rPr lang="de-DE" sz="1100" dirty="0" smtClean="0">
                <a:solidFill>
                  <a:schemeClr val="bg1"/>
                </a:solidFill>
              </a:rPr>
            </a:br>
            <a:endParaRPr lang="de-DE" sz="1100" dirty="0" smtClean="0">
              <a:solidFill>
                <a:schemeClr val="bg1"/>
              </a:solidFill>
            </a:endParaRPr>
          </a:p>
          <a:p>
            <a:pPr marL="171450" lvl="0" indent="-171450" algn="ctr">
              <a:buFont typeface="Arial" panose="020B0604020202020204" pitchFamily="34" charset="0"/>
              <a:buChar char="•"/>
            </a:pPr>
            <a:r>
              <a:rPr lang="de-DE" sz="1100" dirty="0" smtClean="0">
                <a:solidFill>
                  <a:schemeClr val="bg1"/>
                </a:solidFill>
              </a:rPr>
              <a:t>Optimales </a:t>
            </a:r>
            <a:r>
              <a:rPr lang="de-DE" sz="1100" dirty="0">
                <a:solidFill>
                  <a:schemeClr val="bg1"/>
                </a:solidFill>
              </a:rPr>
              <a:t>Werkzeug zur permanenten </a:t>
            </a:r>
            <a:r>
              <a:rPr lang="de-DE" sz="1100" dirty="0" smtClean="0">
                <a:solidFill>
                  <a:schemeClr val="bg1"/>
                </a:solidFill>
              </a:rPr>
              <a:t>Kundenwertsteigerung</a:t>
            </a:r>
            <a:endParaRPr lang="de-DE" sz="1100" dirty="0">
              <a:solidFill>
                <a:schemeClr val="bg1"/>
              </a:solidFill>
            </a:endParaRPr>
          </a:p>
        </p:txBody>
      </p:sp>
      <p:sp>
        <p:nvSpPr>
          <p:cNvPr id="4" name="Rechteck 3">
            <a:extLst>
              <a:ext uri="{FF2B5EF4-FFF2-40B4-BE49-F238E27FC236}">
                <a16:creationId xmlns:a16="http://schemas.microsoft.com/office/drawing/2014/main" id="{AB7EFCCF-C30C-CE46-91C2-F5C6000CF7E7}"/>
              </a:ext>
            </a:extLst>
          </p:cNvPr>
          <p:cNvSpPr/>
          <p:nvPr/>
        </p:nvSpPr>
        <p:spPr>
          <a:xfrm>
            <a:off x="1795816" y="2175944"/>
            <a:ext cx="875288" cy="1889895"/>
          </a:xfrm>
          <a:prstGeom prst="rect">
            <a:avLst/>
          </a:prstGeom>
        </p:spPr>
        <p:txBody>
          <a:bodyPr wrap="none" lIns="0" tIns="0" rIns="0" bIns="0" anchor="t" anchorCtr="0">
            <a:noAutofit/>
          </a:bodyPr>
          <a:lstStyle/>
          <a:p>
            <a:pPr algn="ctr"/>
            <a:endParaRPr lang="de-DE" sz="12281" b="1" dirty="0">
              <a:solidFill>
                <a:schemeClr val="bg1">
                  <a:alpha val="16000"/>
                </a:schemeClr>
              </a:solidFill>
            </a:endParaRPr>
          </a:p>
        </p:txBody>
      </p:sp>
      <p:sp>
        <p:nvSpPr>
          <p:cNvPr id="39" name="Datumsplatzhalter 2">
            <a:extLst>
              <a:ext uri="{FF2B5EF4-FFF2-40B4-BE49-F238E27FC236}">
                <a16:creationId xmlns:a16="http://schemas.microsoft.com/office/drawing/2014/main" id="{60C61B79-E312-4448-B0E3-3820A7ABF130}"/>
              </a:ext>
            </a:extLst>
          </p:cNvPr>
          <p:cNvSpPr txBox="1">
            <a:spLocks/>
          </p:cNvSpPr>
          <p:nvPr/>
        </p:nvSpPr>
        <p:spPr>
          <a:xfrm>
            <a:off x="971989" y="6135185"/>
            <a:ext cx="1234570" cy="116314"/>
          </a:xfrm>
          <a:prstGeom prst="rect">
            <a:avLst/>
          </a:prstGeom>
        </p:spPr>
        <p:txBody>
          <a:bodyPr wrap="square" lIns="0" tIns="0" rIns="0" bIns="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95E19A88-88A8-234F-AD5E-F2E5D5A20D26}" type="datetime1">
              <a:rPr lang="de-DE" sz="756"/>
              <a:pPr/>
              <a:t>26.01.2023</a:t>
            </a:fld>
            <a:endParaRPr lang="en-GB" sz="756" dirty="0"/>
          </a:p>
        </p:txBody>
      </p:sp>
      <p:sp>
        <p:nvSpPr>
          <p:cNvPr id="22"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3" y="468000"/>
            <a:ext cx="5075237" cy="252000"/>
          </a:xfrm>
        </p:spPr>
        <p:txBody>
          <a:bodyPr/>
          <a:lstStyle/>
          <a:p>
            <a:r>
              <a:rPr lang="de-DE" dirty="0" smtClean="0"/>
              <a:t>P Diverse – Wiederanlage-Portal 2023</a:t>
            </a:r>
            <a:endParaRPr lang="de-DE" dirty="0"/>
          </a:p>
        </p:txBody>
      </p:sp>
      <p:sp>
        <p:nvSpPr>
          <p:cNvPr id="25"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de-DE" sz="900" dirty="0" smtClean="0">
                <a:solidFill>
                  <a:schemeClr val="bg1"/>
                </a:solidFill>
              </a:rPr>
              <a:t>Allianz Kunde und Markt - Multikanalmarketing</a:t>
            </a:r>
            <a:endParaRPr lang="de-DE" sz="900" dirty="0">
              <a:solidFill>
                <a:schemeClr val="bg1"/>
              </a:solidFill>
            </a:endParaRPr>
          </a:p>
        </p:txBody>
      </p:sp>
      <p:sp>
        <p:nvSpPr>
          <p:cNvPr id="18" name="Rechteck 17"/>
          <p:cNvSpPr/>
          <p:nvPr/>
        </p:nvSpPr>
        <p:spPr>
          <a:xfrm>
            <a:off x="7483447" y="0"/>
            <a:ext cx="2181017" cy="6480175"/>
          </a:xfrm>
          <a:prstGeom prst="rect">
            <a:avLst/>
          </a:prstGeom>
          <a:gradFill>
            <a:gsLst>
              <a:gs pos="0">
                <a:srgbClr val="FFFFFF"/>
              </a:gs>
              <a:gs pos="100000">
                <a:srgbClr val="FFFFFF">
                  <a:alpha val="0"/>
                </a:srgbClr>
              </a:gs>
            </a:gsLst>
            <a:lin ang="0" scaled="0"/>
          </a:gra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defTabSz="1219170" eaLnBrk="1" fontAlgn="auto" latinLnBrk="0" hangingPunct="1">
              <a:lnSpc>
                <a:spcPct val="100000"/>
              </a:lnSpc>
              <a:spcBef>
                <a:spcPts val="100"/>
              </a:spcBef>
              <a:spcAft>
                <a:spcPts val="100"/>
              </a:spcAft>
              <a:buClrTx/>
              <a:buSzTx/>
              <a:buFontTx/>
              <a:buNone/>
              <a:tabLst/>
              <a:defRPr/>
            </a:pPr>
            <a:endParaRPr kumimoji="0" lang="de-DE" sz="1400" b="0" i="0" u="none" strike="noStrike" kern="0" cap="none" spc="0" normalizeH="0" baseline="0" noProof="0" dirty="0" smtClean="0">
              <a:ln>
                <a:noFill/>
              </a:ln>
              <a:solidFill>
                <a:srgbClr val="000000"/>
              </a:solidFill>
              <a:effectLst/>
              <a:uLnTx/>
              <a:uFillTx/>
              <a:latin typeface="Arial"/>
            </a:endParaRPr>
          </a:p>
        </p:txBody>
      </p:sp>
      <p:sp>
        <p:nvSpPr>
          <p:cNvPr id="27"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a:xfrm rot="-5400000">
            <a:off x="9594058" y="3726657"/>
            <a:ext cx="3384550" cy="468312"/>
          </a:xfrm>
        </p:spPr>
        <p:txBody>
          <a:bodyPr/>
          <a:lstStyle/>
          <a:p>
            <a:r>
              <a:rPr lang="de-DE" dirty="0"/>
              <a:t>© Allianz 2021</a:t>
            </a:r>
          </a:p>
        </p:txBody>
      </p:sp>
      <p:sp>
        <p:nvSpPr>
          <p:cNvPr id="28" name="Rechteck 27">
            <a:extLst>
              <a:ext uri="{FF2B5EF4-FFF2-40B4-BE49-F238E27FC236}">
                <a16:creationId xmlns:a16="http://schemas.microsoft.com/office/drawing/2014/main" id="{386D4B4A-BAB2-0C4C-BDDB-EF3BDFEB3F6C}"/>
              </a:ext>
            </a:extLst>
          </p:cNvPr>
          <p:cNvSpPr/>
          <p:nvPr/>
        </p:nvSpPr>
        <p:spPr>
          <a:xfrm>
            <a:off x="4058815" y="2485162"/>
            <a:ext cx="3502906" cy="3381641"/>
          </a:xfrm>
          <a:prstGeom prst="rect">
            <a:avLst/>
          </a:prstGeom>
          <a:solidFill>
            <a:schemeClr val="bg1">
              <a:alpha val="20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lvl="0" algn="ctr"/>
            <a:r>
              <a:rPr lang="de-DE" sz="1512" b="1" dirty="0">
                <a:solidFill>
                  <a:schemeClr val="bg1"/>
                </a:solidFill>
              </a:rPr>
              <a:t>Alles Wichtige zu Ihrem Wiederanlage-/</a:t>
            </a:r>
            <a:r>
              <a:rPr lang="de-DE" sz="1512" b="1" dirty="0" smtClean="0">
                <a:solidFill>
                  <a:schemeClr val="bg1"/>
                </a:solidFill>
              </a:rPr>
              <a:t>Veredelungskunden</a:t>
            </a:r>
          </a:p>
          <a:p>
            <a:pPr lvl="0" algn="ctr"/>
            <a:endParaRPr lang="de-DE" sz="1512" b="1" dirty="0">
              <a:solidFill>
                <a:schemeClr val="bg1"/>
              </a:solidFill>
            </a:endParaRPr>
          </a:p>
          <a:p>
            <a:pPr lvl="0" algn="ctr"/>
            <a:r>
              <a:rPr lang="de-DE" sz="1100" dirty="0">
                <a:solidFill>
                  <a:schemeClr val="bg1"/>
                </a:solidFill>
              </a:rPr>
              <a:t>Schneller und bequemer können Sie Ihre Wiederanlageberatung nicht vor- und nachbereiten als mit der Kundenübersicht </a:t>
            </a:r>
            <a:r>
              <a:rPr lang="de-DE" sz="1100" dirty="0" smtClean="0">
                <a:solidFill>
                  <a:schemeClr val="bg1"/>
                </a:solidFill>
              </a:rPr>
              <a:t>im ACA:</a:t>
            </a:r>
          </a:p>
          <a:p>
            <a:pPr lvl="0" algn="ctr"/>
            <a:endParaRPr lang="de-DE" sz="1100" dirty="0">
              <a:solidFill>
                <a:schemeClr val="bg1"/>
              </a:solidFill>
            </a:endParaRPr>
          </a:p>
          <a:p>
            <a:pPr marL="171450" lvl="0" indent="-171450" algn="ctr">
              <a:buFont typeface="Arial" panose="020B0604020202020204" pitchFamily="34" charset="0"/>
              <a:buChar char="•"/>
            </a:pPr>
            <a:r>
              <a:rPr lang="de-DE" sz="1100" dirty="0">
                <a:solidFill>
                  <a:schemeClr val="bg1"/>
                </a:solidFill>
              </a:rPr>
              <a:t>Sie selektieren einfach Ihren Wiederanlage-/ Veredelungskunden. </a:t>
            </a:r>
            <a:r>
              <a:rPr lang="de-DE" sz="1100" dirty="0" smtClean="0">
                <a:solidFill>
                  <a:schemeClr val="bg1"/>
                </a:solidFill>
              </a:rPr>
              <a:t/>
            </a:r>
            <a:br>
              <a:rPr lang="de-DE" sz="1100" dirty="0" smtClean="0">
                <a:solidFill>
                  <a:schemeClr val="bg1"/>
                </a:solidFill>
              </a:rPr>
            </a:br>
            <a:endParaRPr lang="de-DE" sz="1100" dirty="0">
              <a:solidFill>
                <a:schemeClr val="bg1"/>
              </a:solidFill>
            </a:endParaRPr>
          </a:p>
          <a:p>
            <a:pPr marL="171450" lvl="0" indent="-171450" algn="ctr">
              <a:buFont typeface="Arial" panose="020B0604020202020204" pitchFamily="34" charset="0"/>
              <a:buChar char="•"/>
            </a:pPr>
            <a:r>
              <a:rPr lang="de-DE" sz="1100" dirty="0" smtClean="0">
                <a:solidFill>
                  <a:schemeClr val="bg1"/>
                </a:solidFill>
              </a:rPr>
              <a:t>Die Kundendaten erhalten Sie als Download in einer Excel-Liste für Ihre individuelle Weiterverarbeitung z.B. in einem Serienbrief</a:t>
            </a:r>
            <a:br>
              <a:rPr lang="de-DE" sz="1100" dirty="0" smtClean="0">
                <a:solidFill>
                  <a:schemeClr val="bg1"/>
                </a:solidFill>
              </a:rPr>
            </a:br>
            <a:endParaRPr lang="de-DE" sz="1100" dirty="0">
              <a:solidFill>
                <a:schemeClr val="bg1"/>
              </a:solidFill>
            </a:endParaRPr>
          </a:p>
          <a:p>
            <a:pPr marL="171450" lvl="0" indent="-171450" algn="ctr">
              <a:buFont typeface="Arial" panose="020B0604020202020204" pitchFamily="34" charset="0"/>
              <a:buChar char="•"/>
            </a:pPr>
            <a:r>
              <a:rPr lang="de-DE" sz="1100" dirty="0" smtClean="0">
                <a:solidFill>
                  <a:schemeClr val="bg1"/>
                </a:solidFill>
              </a:rPr>
              <a:t>Mit Hilfe der Excel-Liste behalten Sie den Überblick und können diese für zusätzliche Notizen zum Kunden nutzen.</a:t>
            </a:r>
            <a:endParaRPr lang="de-DE" sz="1100" dirty="0">
              <a:solidFill>
                <a:schemeClr val="bg1"/>
              </a:solidFill>
            </a:endParaRPr>
          </a:p>
        </p:txBody>
      </p:sp>
      <p:sp>
        <p:nvSpPr>
          <p:cNvPr id="2" name="Title 1"/>
          <p:cNvSpPr>
            <a:spLocks noGrp="1"/>
          </p:cNvSpPr>
          <p:nvPr>
            <p:ph type="title"/>
          </p:nvPr>
        </p:nvSpPr>
        <p:spPr/>
        <p:txBody>
          <a:bodyPr/>
          <a:lstStyle/>
          <a:p>
            <a:r>
              <a:rPr lang="de-DE" sz="4800" dirty="0" smtClean="0">
                <a:solidFill>
                  <a:srgbClr val="13A0D3"/>
                </a:solidFill>
              </a:rPr>
              <a:t>Alles</a:t>
            </a:r>
            <a:r>
              <a:rPr lang="de-DE" sz="4800" dirty="0" smtClean="0"/>
              <a:t> für Ihre erfolgreiche Wiederanlageberatung</a:t>
            </a:r>
            <a:endParaRPr lang="de-DE" sz="7200" dirty="0">
              <a:solidFill>
                <a:schemeClr val="accent2">
                  <a:lumMod val="75000"/>
                </a:schemeClr>
              </a:solidFill>
            </a:endParaRPr>
          </a:p>
        </p:txBody>
      </p:sp>
    </p:spTree>
    <p:extLst>
      <p:ext uri="{BB962C8B-B14F-4D97-AF65-F5344CB8AC3E}">
        <p14:creationId xmlns:p14="http://schemas.microsoft.com/office/powerpoint/2010/main" val="2746217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umsplatzhalter 5">
            <a:extLst>
              <a:ext uri="{FF2B5EF4-FFF2-40B4-BE49-F238E27FC236}">
                <a16:creationId xmlns:a16="http://schemas.microsoft.com/office/drawing/2014/main" id="{196DF232-D1B7-44C1-94F0-3B425952DF1B}"/>
              </a:ext>
            </a:extLst>
          </p:cNvPr>
          <p:cNvSpPr>
            <a:spLocks noGrp="1"/>
          </p:cNvSpPr>
          <p:nvPr>
            <p:ph type="dt" sz="half" idx="10"/>
          </p:nvPr>
        </p:nvSpPr>
        <p:spPr/>
        <p:txBody>
          <a:bodyPr/>
          <a:lstStyle/>
          <a:p>
            <a:r>
              <a:rPr lang="de-DE" dirty="0"/>
              <a:t>© Allianz 2021</a:t>
            </a:r>
          </a:p>
        </p:txBody>
      </p:sp>
      <p:sp>
        <p:nvSpPr>
          <p:cNvPr id="24"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p:txBody>
          <a:bodyPr/>
          <a:lstStyle/>
          <a:p>
            <a:r>
              <a:rPr lang="de-DE" dirty="0"/>
              <a:t>P Diverse – Wiederanlage-Portal 2023</a:t>
            </a:r>
          </a:p>
        </p:txBody>
      </p:sp>
      <p:sp>
        <p:nvSpPr>
          <p:cNvPr id="9" name="Foliennummernplatzhalter 8"/>
          <p:cNvSpPr>
            <a:spLocks noGrp="1"/>
          </p:cNvSpPr>
          <p:nvPr>
            <p:ph type="sldNum" sz="quarter" idx="12"/>
          </p:nvPr>
        </p:nvSpPr>
        <p:spPr/>
        <p:txBody>
          <a:bodyPr/>
          <a:lstStyle/>
          <a:p>
            <a:fld id="{61201FF1-C63B-412E-ABF0-3D0E918900AC}" type="slidenum">
              <a:rPr lang="en-GB" smtClean="0"/>
              <a:pPr/>
              <a:t>3</a:t>
            </a:fld>
            <a:endParaRPr lang="en-GB" dirty="0"/>
          </a:p>
        </p:txBody>
      </p:sp>
      <p:sp>
        <p:nvSpPr>
          <p:cNvPr id="32"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r>
              <a:rPr lang="de-DE" sz="900" dirty="0" smtClean="0">
                <a:solidFill>
                  <a:schemeClr val="bg1"/>
                </a:solidFill>
              </a:rPr>
              <a:t>Allianz Kunde und Markt - Multikanalmarketing</a:t>
            </a:r>
            <a:endParaRPr lang="de-DE" sz="900" dirty="0">
              <a:solidFill>
                <a:schemeClr val="bg1"/>
              </a:solidFill>
            </a:endParaRPr>
          </a:p>
        </p:txBody>
      </p:sp>
      <p:grpSp>
        <p:nvGrpSpPr>
          <p:cNvPr id="6" name="Gruppieren 5"/>
          <p:cNvGrpSpPr/>
          <p:nvPr/>
        </p:nvGrpSpPr>
        <p:grpSpPr>
          <a:xfrm>
            <a:off x="468312" y="2052638"/>
            <a:ext cx="10354827" cy="3622508"/>
            <a:chOff x="511780" y="1747989"/>
            <a:chExt cx="10354827" cy="3622508"/>
          </a:xfrm>
        </p:grpSpPr>
        <p:pic>
          <p:nvPicPr>
            <p:cNvPr id="57" name="Grafik 56"/>
            <p:cNvPicPr>
              <a:picLocks noChangeAspect="1"/>
            </p:cNvPicPr>
            <p:nvPr/>
          </p:nvPicPr>
          <p:blipFill rotWithShape="1">
            <a:blip r:embed="rId2" cstate="print">
              <a:extLst>
                <a:ext uri="{28A0092B-C50C-407E-A947-70E740481C1C}">
                  <a14:useLocalDpi xmlns:a14="http://schemas.microsoft.com/office/drawing/2010/main" val="0"/>
                </a:ext>
              </a:extLst>
            </a:blip>
            <a:srcRect l="13790" r="5938"/>
            <a:stretch/>
          </p:blipFill>
          <p:spPr>
            <a:xfrm>
              <a:off x="8665684" y="3550246"/>
              <a:ext cx="2164755" cy="1787116"/>
            </a:xfrm>
            <a:prstGeom prst="rect">
              <a:avLst/>
            </a:prstGeom>
          </p:spPr>
        </p:pic>
        <p:sp>
          <p:nvSpPr>
            <p:cNvPr id="58" name="Rechteck 57">
              <a:extLst>
                <a:ext uri="{FF2B5EF4-FFF2-40B4-BE49-F238E27FC236}">
                  <a16:creationId xmlns:a16="http://schemas.microsoft.com/office/drawing/2014/main" id="{BEA79E24-092F-4CF3-BCD4-87AED91E0084}"/>
                </a:ext>
              </a:extLst>
            </p:cNvPr>
            <p:cNvSpPr/>
            <p:nvPr/>
          </p:nvSpPr>
          <p:spPr>
            <a:xfrm>
              <a:off x="8669729" y="1747989"/>
              <a:ext cx="2166548" cy="638881"/>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srgbClr val="FFFFFF"/>
                  </a:solidFill>
                  <a:effectLst/>
                  <a:uLnTx/>
                  <a:uFillTx/>
                  <a:latin typeface="+mj-lt"/>
                  <a:ea typeface="+mn-ea"/>
                  <a:cs typeface="Arial" panose="020B0604020202020204" pitchFamily="34" charset="0"/>
                </a:rPr>
                <a:t>ACA: 21581</a:t>
              </a:r>
              <a:endParaRPr kumimoji="0" lang="de-DE" sz="1400" b="1" i="0" u="none" strike="noStrike" kern="1200" cap="none" spc="0" normalizeH="0" baseline="0" noProof="0" dirty="0">
                <a:ln>
                  <a:noFill/>
                </a:ln>
                <a:solidFill>
                  <a:srgbClr val="FFFFFF"/>
                </a:solidFill>
                <a:effectLst/>
                <a:uLnTx/>
                <a:uFillTx/>
                <a:latin typeface="+mj-lt"/>
                <a:ea typeface="+mn-ea"/>
                <a:cs typeface="Arial" panose="020B0604020202020204" pitchFamily="34" charset="0"/>
              </a:endParaRPr>
            </a:p>
          </p:txBody>
        </p:sp>
        <p:grpSp>
          <p:nvGrpSpPr>
            <p:cNvPr id="59" name="Gruppieren 58"/>
            <p:cNvGrpSpPr/>
            <p:nvPr/>
          </p:nvGrpSpPr>
          <p:grpSpPr>
            <a:xfrm>
              <a:off x="511780" y="1825423"/>
              <a:ext cx="8017810" cy="3545074"/>
              <a:chOff x="511780" y="2453957"/>
              <a:chExt cx="8017810" cy="3545074"/>
            </a:xfrm>
          </p:grpSpPr>
          <p:sp>
            <p:nvSpPr>
              <p:cNvPr id="60" name="Inhaltsplatzhalter 8">
                <a:extLst>
                  <a:ext uri="{FF2B5EF4-FFF2-40B4-BE49-F238E27FC236}">
                    <a16:creationId xmlns:a16="http://schemas.microsoft.com/office/drawing/2014/main" id="{EFEA0999-7791-4F4B-8AB8-C15542F07BB4}"/>
                  </a:ext>
                </a:extLst>
              </p:cNvPr>
              <p:cNvSpPr txBox="1">
                <a:spLocks/>
              </p:cNvSpPr>
              <p:nvPr/>
            </p:nvSpPr>
            <p:spPr>
              <a:xfrm>
                <a:off x="911804" y="2507954"/>
                <a:ext cx="3159649" cy="166459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00" b="1" i="0" u="none" strike="noStrike" kern="1200" cap="none" spc="0" normalizeH="0" baseline="0" noProof="0" dirty="0">
                    <a:ln>
                      <a:noFill/>
                    </a:ln>
                    <a:solidFill>
                      <a:srgbClr val="003781"/>
                    </a:solidFill>
                    <a:effectLst/>
                    <a:uLnTx/>
                    <a:uFillTx/>
                    <a:latin typeface="+mj-lt"/>
                    <a:ea typeface="+mn-ea"/>
                    <a:cs typeface="Arial" panose="020B0604020202020204" pitchFamily="34" charset="0"/>
                  </a:rPr>
                  <a:t>Ziele der Aktion </a:t>
                </a:r>
              </a:p>
              <a:p>
                <a:pPr marL="172467" marR="0" lvl="0" indent="-172467" algn="l" defTabSz="863920" rtl="0" eaLnBrk="1" fontAlgn="auto" latinLnBrk="0" hangingPunct="1">
                  <a:lnSpc>
                    <a:spcPct val="100000"/>
                  </a:lnSpc>
                  <a:spcBef>
                    <a:spcPts val="283"/>
                  </a:spcBef>
                  <a:spcAft>
                    <a:spcPts val="378"/>
                  </a:spcAft>
                  <a:buClrTx/>
                  <a:buSzTx/>
                  <a:buFont typeface="Arial" panose="020B0604020202020204" pitchFamily="34" charset="0"/>
                  <a:buChar char="•"/>
                  <a:tabLst/>
                  <a:defRPr/>
                </a:pPr>
                <a:r>
                  <a:rPr kumimoji="0" lang="de-DE" altLang="de-DE" sz="1100" b="0" i="0" u="none" strike="noStrike" kern="0" cap="none" spc="0" normalizeH="0" baseline="0" noProof="1" smtClean="0">
                    <a:ln>
                      <a:noFill/>
                    </a:ln>
                    <a:solidFill>
                      <a:srgbClr val="003781"/>
                    </a:solidFill>
                    <a:effectLst/>
                    <a:uLnTx/>
                    <a:uFillTx/>
                    <a:latin typeface="+mj-lt"/>
                    <a:ea typeface="+mn-ea"/>
                    <a:cs typeface="Arial" panose="020B0604020202020204" pitchFamily="34" charset="0"/>
                  </a:rPr>
                  <a:t>Übersicht für die Ablaufbearbeitung bzw. Veredelung</a:t>
                </a:r>
                <a:endParaRPr kumimoji="0" lang="de-DE" altLang="de-DE" sz="1100" b="0" i="0" u="none" strike="noStrike" kern="0" cap="none" spc="0" normalizeH="0" baseline="0" noProof="1">
                  <a:ln>
                    <a:noFill/>
                  </a:ln>
                  <a:solidFill>
                    <a:srgbClr val="003781"/>
                  </a:solidFill>
                  <a:effectLst/>
                  <a:uLnTx/>
                  <a:uFillTx/>
                  <a:latin typeface="+mj-lt"/>
                  <a:ea typeface="+mn-ea"/>
                  <a:cs typeface="Arial" panose="020B0604020202020204" pitchFamily="34" charset="0"/>
                </a:endParaRPr>
              </a:p>
              <a:p>
                <a:pPr marL="172467" marR="0" lvl="0" indent="-172467" algn="l" defTabSz="863920" rtl="0" eaLnBrk="1" fontAlgn="auto" latinLnBrk="0" hangingPunct="1">
                  <a:lnSpc>
                    <a:spcPct val="100000"/>
                  </a:lnSpc>
                  <a:spcBef>
                    <a:spcPts val="283"/>
                  </a:spcBef>
                  <a:spcAft>
                    <a:spcPts val="378"/>
                  </a:spcAft>
                  <a:buClrTx/>
                  <a:buSzTx/>
                  <a:buFont typeface="Arial" panose="020B0604020202020204" pitchFamily="34" charset="0"/>
                  <a:buChar char="•"/>
                  <a:tabLst/>
                  <a:defRPr/>
                </a:pPr>
                <a:r>
                  <a:rPr kumimoji="0" lang="de-DE" altLang="de-DE" sz="1100" b="0" i="0" u="none" strike="noStrike" kern="0" cap="none" spc="0" normalizeH="0" baseline="0" noProof="1" smtClean="0">
                    <a:ln>
                      <a:noFill/>
                    </a:ln>
                    <a:solidFill>
                      <a:srgbClr val="003781"/>
                    </a:solidFill>
                    <a:effectLst/>
                    <a:uLnTx/>
                    <a:uFillTx/>
                    <a:latin typeface="+mj-lt"/>
                    <a:ea typeface="+mn-ea"/>
                    <a:cs typeface="Arial" panose="020B0604020202020204" pitchFamily="34" charset="0"/>
                  </a:rPr>
                  <a:t>Bedarfsgerechte Beratung zur Verwendung des freiwerdenden Kapitals</a:t>
                </a:r>
                <a:endParaRPr kumimoji="0" lang="de-DE" altLang="de-DE" sz="1100" b="0" i="0" u="none" strike="noStrike" kern="0" cap="none" spc="0" normalizeH="0" baseline="0" noProof="1">
                  <a:ln>
                    <a:noFill/>
                  </a:ln>
                  <a:solidFill>
                    <a:srgbClr val="003781"/>
                  </a:solidFill>
                  <a:effectLst/>
                  <a:uLnTx/>
                  <a:uFillTx/>
                  <a:latin typeface="+mj-lt"/>
                  <a:ea typeface="+mn-ea"/>
                  <a:cs typeface="Arial" panose="020B0604020202020204" pitchFamily="34" charset="0"/>
                </a:endParaRPr>
              </a:p>
              <a:p>
                <a:pPr marL="172467" marR="0" lvl="0" indent="-172467" algn="l" defTabSz="863920" rtl="0" eaLnBrk="1" fontAlgn="auto" latinLnBrk="0" hangingPunct="1">
                  <a:lnSpc>
                    <a:spcPct val="100000"/>
                  </a:lnSpc>
                  <a:spcBef>
                    <a:spcPts val="283"/>
                  </a:spcBef>
                  <a:spcAft>
                    <a:spcPts val="378"/>
                  </a:spcAft>
                  <a:buClrTx/>
                  <a:buSzTx/>
                  <a:buFont typeface="Arial" panose="020B0604020202020204" pitchFamily="34" charset="0"/>
                  <a:buChar char="•"/>
                  <a:tabLst/>
                  <a:defRPr/>
                </a:pPr>
                <a:r>
                  <a:rPr kumimoji="0" lang="de-DE" altLang="de-DE" sz="1100" b="0" i="0" u="none" strike="noStrike" kern="0" cap="none" spc="0" normalizeH="0" baseline="0" noProof="1" smtClean="0">
                    <a:ln>
                      <a:noFill/>
                    </a:ln>
                    <a:solidFill>
                      <a:srgbClr val="003781"/>
                    </a:solidFill>
                    <a:effectLst/>
                    <a:uLnTx/>
                    <a:uFillTx/>
                    <a:latin typeface="+mj-lt"/>
                    <a:ea typeface="+mn-ea"/>
                    <a:cs typeface="Arial" panose="020B0604020202020204" pitchFamily="34" charset="0"/>
                  </a:rPr>
                  <a:t>Anschlussgeschäft</a:t>
                </a:r>
                <a:endParaRPr kumimoji="0" lang="de-DE" altLang="de-DE" sz="1100" b="0" i="0" u="none" strike="noStrike" kern="0" cap="none" spc="0" normalizeH="0" baseline="0" noProof="1">
                  <a:ln>
                    <a:noFill/>
                  </a:ln>
                  <a:solidFill>
                    <a:srgbClr val="003781"/>
                  </a:solidFill>
                  <a:effectLst/>
                  <a:uLnTx/>
                  <a:uFillTx/>
                  <a:latin typeface="+mj-lt"/>
                  <a:ea typeface="+mn-ea"/>
                  <a:cs typeface="Arial" panose="020B0604020202020204" pitchFamily="34" charset="0"/>
                </a:endParaRPr>
              </a:p>
            </p:txBody>
          </p:sp>
          <p:sp>
            <p:nvSpPr>
              <p:cNvPr id="61" name="Inhaltsplatzhalter 8">
                <a:extLst>
                  <a:ext uri="{FF2B5EF4-FFF2-40B4-BE49-F238E27FC236}">
                    <a16:creationId xmlns:a16="http://schemas.microsoft.com/office/drawing/2014/main" id="{63874A8D-9D65-4C6B-843E-EB1735669411}"/>
                  </a:ext>
                </a:extLst>
              </p:cNvPr>
              <p:cNvSpPr txBox="1">
                <a:spLocks/>
              </p:cNvSpPr>
              <p:nvPr/>
            </p:nvSpPr>
            <p:spPr>
              <a:xfrm>
                <a:off x="4661914" y="2511376"/>
                <a:ext cx="3867676" cy="2662365"/>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00" b="1" i="0" u="none" strike="noStrike" kern="1200" cap="none" spc="0" normalizeH="0" baseline="0" noProof="0" dirty="0">
                    <a:ln>
                      <a:noFill/>
                    </a:ln>
                    <a:solidFill>
                      <a:srgbClr val="003781"/>
                    </a:solidFill>
                    <a:effectLst/>
                    <a:uLnTx/>
                    <a:uFillTx/>
                    <a:latin typeface="+mj-lt"/>
                    <a:ea typeface="+mn-ea"/>
                    <a:cs typeface="Arial" panose="020B0604020202020204" pitchFamily="34" charset="0"/>
                  </a:rPr>
                  <a:t>Zeitraum der Aktionsbearbeitung über Aktionen Online</a:t>
                </a:r>
              </a:p>
              <a:p>
                <a:pPr marL="172467" marR="0" lvl="2" indent="-172467" algn="l" defTabSz="863920" rtl="0" eaLnBrk="1" fontAlgn="auto" latinLnBrk="0" hangingPunct="1">
                  <a:lnSpc>
                    <a:spcPct val="100000"/>
                  </a:lnSpc>
                  <a:spcBef>
                    <a:spcPts val="283"/>
                  </a:spcBef>
                  <a:spcAft>
                    <a:spcPts val="378"/>
                  </a:spcAft>
                  <a:buClr>
                    <a:srgbClr val="003781"/>
                  </a:buClr>
                  <a:buSzTx/>
                  <a:buFont typeface="Arial" panose="020B0604020202020204" pitchFamily="34" charset="0"/>
                  <a:buChar char="•"/>
                  <a:tabLst/>
                  <a:defRPr/>
                </a:pPr>
                <a:r>
                  <a:rPr kumimoji="0" lang="de-DE" sz="1100" b="0" i="0" u="none" strike="noStrike" kern="0" cap="none" spc="0" normalizeH="0" baseline="0" noProof="0" dirty="0">
                    <a:ln>
                      <a:noFill/>
                    </a:ln>
                    <a:solidFill>
                      <a:srgbClr val="003781"/>
                    </a:solidFill>
                    <a:effectLst/>
                    <a:uLnTx/>
                    <a:uFillTx/>
                    <a:latin typeface="+mj-lt"/>
                    <a:ea typeface="+mn-ea"/>
                    <a:cs typeface="Arial" panose="020B0604020202020204" pitchFamily="34" charset="0"/>
                  </a:rPr>
                  <a:t>Start:   </a:t>
                </a:r>
                <a:r>
                  <a:rPr kumimoji="0" lang="de-DE" sz="1100" b="0" i="0" u="none" strike="noStrike" kern="0" cap="none" spc="0" normalizeH="0" baseline="0" noProof="0" dirty="0" smtClean="0">
                    <a:ln>
                      <a:noFill/>
                    </a:ln>
                    <a:solidFill>
                      <a:srgbClr val="003781"/>
                    </a:solidFill>
                    <a:effectLst/>
                    <a:uLnTx/>
                    <a:uFillTx/>
                    <a:latin typeface="+mj-lt"/>
                    <a:ea typeface="+mn-ea"/>
                    <a:cs typeface="Arial" panose="020B0604020202020204" pitchFamily="34" charset="0"/>
                  </a:rPr>
                  <a:t>30.03.2023,    </a:t>
                </a:r>
                <a:r>
                  <a:rPr kumimoji="0" lang="de-DE" sz="1100" b="0" i="0" u="none" strike="noStrike" kern="0" cap="none" spc="0" normalizeH="0" baseline="0" noProof="0" dirty="0">
                    <a:ln>
                      <a:noFill/>
                    </a:ln>
                    <a:solidFill>
                      <a:srgbClr val="003781"/>
                    </a:solidFill>
                    <a:effectLst/>
                    <a:uLnTx/>
                    <a:uFillTx/>
                    <a:latin typeface="+mj-lt"/>
                    <a:ea typeface="+mn-ea"/>
                    <a:cs typeface="Arial" panose="020B0604020202020204" pitchFamily="34" charset="0"/>
                  </a:rPr>
                  <a:t>Ende:   </a:t>
                </a:r>
                <a:r>
                  <a:rPr kumimoji="0" lang="de-DE" sz="1100" b="0" i="0" u="none" strike="noStrike" kern="0" cap="none" spc="0" normalizeH="0" baseline="0" noProof="0" dirty="0" smtClean="0">
                    <a:ln>
                      <a:noFill/>
                    </a:ln>
                    <a:solidFill>
                      <a:srgbClr val="003781"/>
                    </a:solidFill>
                    <a:effectLst/>
                    <a:uLnTx/>
                    <a:uFillTx/>
                    <a:latin typeface="+mj-lt"/>
                    <a:ea typeface="+mn-ea"/>
                    <a:cs typeface="Arial" panose="020B0604020202020204" pitchFamily="34" charset="0"/>
                  </a:rPr>
                  <a:t>31.03.2024</a:t>
                </a:r>
                <a:r>
                  <a:rPr kumimoji="0" lang="de-DE" sz="1100" b="0" i="0" u="none" strike="noStrike" kern="0" cap="none" spc="0" normalizeH="0" baseline="0" noProof="0" dirty="0">
                    <a:ln>
                      <a:noFill/>
                    </a:ln>
                    <a:solidFill>
                      <a:srgbClr val="003781"/>
                    </a:solidFill>
                    <a:effectLst/>
                    <a:uLnTx/>
                    <a:uFillTx/>
                    <a:latin typeface="+mj-lt"/>
                    <a:ea typeface="+mn-ea"/>
                    <a:cs typeface="Arial" panose="020B0604020202020204" pitchFamily="34" charset="0"/>
                  </a:rPr>
                  <a:t/>
                </a:r>
                <a:br>
                  <a:rPr kumimoji="0" lang="de-DE" sz="1100" b="0" i="0" u="none" strike="noStrike" kern="0" cap="none" spc="0" normalizeH="0" baseline="0" noProof="0" dirty="0">
                    <a:ln>
                      <a:noFill/>
                    </a:ln>
                    <a:solidFill>
                      <a:srgbClr val="003781"/>
                    </a:solidFill>
                    <a:effectLst/>
                    <a:uLnTx/>
                    <a:uFillTx/>
                    <a:latin typeface="+mj-lt"/>
                    <a:ea typeface="+mn-ea"/>
                    <a:cs typeface="Arial" panose="020B0604020202020204" pitchFamily="34" charset="0"/>
                  </a:rPr>
                </a:br>
                <a:endParaRPr kumimoji="0" lang="de-DE" sz="1100" b="0" i="0" u="none" strike="noStrike" kern="0" cap="none" spc="0" normalizeH="0" baseline="0" noProof="0" dirty="0">
                  <a:ln>
                    <a:noFill/>
                  </a:ln>
                  <a:solidFill>
                    <a:srgbClr val="003781"/>
                  </a:solidFill>
                  <a:effectLst/>
                  <a:uLnTx/>
                  <a:uFillTx/>
                  <a:latin typeface="+mj-lt"/>
                  <a:ea typeface="+mn-ea"/>
                  <a:cs typeface="Arial" panose="020B0604020202020204" pitchFamily="34" charset="0"/>
                </a:endParaRPr>
              </a:p>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00" b="1" i="0" u="none" strike="noStrike" kern="1200" cap="none" spc="0" normalizeH="0" baseline="0" noProof="0" dirty="0">
                    <a:ln>
                      <a:noFill/>
                    </a:ln>
                    <a:solidFill>
                      <a:srgbClr val="003781"/>
                    </a:solidFill>
                    <a:effectLst/>
                    <a:uLnTx/>
                    <a:uFillTx/>
                    <a:latin typeface="+mj-lt"/>
                    <a:ea typeface="+mn-ea"/>
                    <a:cs typeface="Arial" panose="020B0604020202020204" pitchFamily="34" charset="0"/>
                  </a:rPr>
                  <a:t>Aktionspotenzial </a:t>
                </a:r>
              </a:p>
              <a:p>
                <a:pPr marL="172467" marR="0" lvl="2" indent="-172467" algn="l" defTabSz="863920" rtl="0" eaLnBrk="1" fontAlgn="auto" latinLnBrk="0" hangingPunct="1">
                  <a:lnSpc>
                    <a:spcPct val="100000"/>
                  </a:lnSpc>
                  <a:spcBef>
                    <a:spcPts val="283"/>
                  </a:spcBef>
                  <a:spcAft>
                    <a:spcPts val="378"/>
                  </a:spcAft>
                  <a:buClr>
                    <a:srgbClr val="003781"/>
                  </a:buClr>
                  <a:buSzTx/>
                  <a:buFont typeface="Arial" panose="020B0604020202020204" pitchFamily="34" charset="0"/>
                  <a:buChar char="•"/>
                  <a:tabLst/>
                  <a:defRPr/>
                </a:pPr>
                <a:r>
                  <a:rPr kumimoji="0" lang="de-DE" sz="1100" b="0" i="0" u="none" strike="noStrike" kern="0" cap="none" spc="0" normalizeH="0" baseline="0" noProof="0" dirty="0" smtClean="0">
                    <a:ln>
                      <a:noFill/>
                    </a:ln>
                    <a:solidFill>
                      <a:srgbClr val="003781"/>
                    </a:solidFill>
                    <a:effectLst/>
                    <a:uLnTx/>
                    <a:uFillTx/>
                    <a:latin typeface="+mj-lt"/>
                    <a:ea typeface="+mn-ea"/>
                    <a:cs typeface="Arial" panose="020B0604020202020204" pitchFamily="34" charset="0"/>
                  </a:rPr>
                  <a:t>Selekt: ca. 215.000 Verträge</a:t>
                </a:r>
                <a:endParaRPr kumimoji="0" lang="de-DE" sz="1100" b="0" i="0" u="none" strike="noStrike" kern="0" cap="none" spc="0" normalizeH="0" baseline="0" noProof="0" dirty="0">
                  <a:ln>
                    <a:noFill/>
                  </a:ln>
                  <a:solidFill>
                    <a:srgbClr val="003781"/>
                  </a:solidFill>
                  <a:effectLst/>
                  <a:uLnTx/>
                  <a:uFillTx/>
                  <a:latin typeface="+mj-lt"/>
                  <a:ea typeface="+mn-ea"/>
                  <a:cs typeface="Arial" panose="020B0604020202020204" pitchFamily="34" charset="0"/>
                </a:endParaRPr>
              </a:p>
              <a:p>
                <a:pPr marL="216000" marR="0" lvl="2" indent="-216000" algn="l" defTabSz="914400" rtl="0" eaLnBrk="1" fontAlgn="auto" latinLnBrk="0" hangingPunct="1">
                  <a:lnSpc>
                    <a:spcPct val="100000"/>
                  </a:lnSpc>
                  <a:spcBef>
                    <a:spcPts val="0"/>
                  </a:spcBef>
                  <a:spcAft>
                    <a:spcPts val="283"/>
                  </a:spcAft>
                  <a:buClrTx/>
                  <a:buSzTx/>
                  <a:buFont typeface="Allianz Neo PPT" panose="020B0604020202020204" pitchFamily="34" charset="0"/>
                  <a:buChar char="•"/>
                  <a:tabLst/>
                  <a:defRPr/>
                </a:pPr>
                <a:endParaRPr kumimoji="0" lang="de-DE" sz="1100" b="0" i="0" u="none" strike="noStrike" kern="1200" cap="none" spc="0" normalizeH="0" baseline="0" noProof="0" dirty="0">
                  <a:ln>
                    <a:noFill/>
                  </a:ln>
                  <a:solidFill>
                    <a:srgbClr val="003781"/>
                  </a:solidFill>
                  <a:effectLst/>
                  <a:uLnTx/>
                  <a:uFillTx/>
                  <a:latin typeface="+mj-lt"/>
                  <a:ea typeface="+mn-ea"/>
                  <a:cs typeface="Arial" panose="020B0604020202020204" pitchFamily="34" charset="0"/>
                </a:endParaRPr>
              </a:p>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00" b="1" i="0" u="none" strike="noStrike" kern="1200" cap="none" spc="0" normalizeH="0" baseline="0" noProof="0" dirty="0" smtClean="0">
                    <a:ln>
                      <a:noFill/>
                    </a:ln>
                    <a:solidFill>
                      <a:srgbClr val="003781"/>
                    </a:solidFill>
                    <a:effectLst/>
                    <a:uLnTx/>
                    <a:uFillTx/>
                    <a:latin typeface="+mj-lt"/>
                    <a:ea typeface="+mn-ea"/>
                    <a:cs typeface="Arial" panose="020B0604020202020204" pitchFamily="34" charset="0"/>
                  </a:rPr>
                  <a:t>Aktionsseite im Maklerportal</a:t>
                </a:r>
                <a:endParaRPr lang="de-DE" sz="1100" b="1" dirty="0">
                  <a:solidFill>
                    <a:srgbClr val="003781"/>
                  </a:solidFill>
                  <a:latin typeface="+mj-lt"/>
                  <a:cs typeface="Arial" panose="020B0604020202020204" pitchFamily="34" charset="0"/>
                </a:endParaRPr>
              </a:p>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00" i="0" u="none" strike="noStrike" kern="1200" cap="none" spc="0" normalizeH="0" baseline="0" noProof="0" dirty="0" smtClean="0">
                    <a:ln>
                      <a:noFill/>
                    </a:ln>
                    <a:solidFill>
                      <a:srgbClr val="003781"/>
                    </a:solidFill>
                    <a:effectLst/>
                    <a:uLnTx/>
                    <a:uFillTx/>
                    <a:latin typeface="+mj-lt"/>
                    <a:cs typeface="Arial" panose="020B0604020202020204" pitchFamily="34" charset="0"/>
                  </a:rPr>
                  <a:t>Unterstützende</a:t>
                </a:r>
                <a:r>
                  <a:rPr kumimoji="0" lang="de-DE" sz="1100" i="0" u="none" strike="noStrike" kern="1200" cap="none" spc="0" normalizeH="0" noProof="0" dirty="0" smtClean="0">
                    <a:ln>
                      <a:noFill/>
                    </a:ln>
                    <a:solidFill>
                      <a:srgbClr val="003781"/>
                    </a:solidFill>
                    <a:effectLst/>
                    <a:uLnTx/>
                    <a:uFillTx/>
                    <a:latin typeface="+mj-lt"/>
                    <a:cs typeface="Arial" panose="020B0604020202020204" pitchFamily="34" charset="0"/>
                  </a:rPr>
                  <a:t> Unterlagen wie</a:t>
                </a:r>
              </a:p>
              <a:p>
                <a:pPr lvl="2">
                  <a:spcAft>
                    <a:spcPts val="283"/>
                  </a:spcAft>
                  <a:defRPr/>
                </a:pPr>
                <a:r>
                  <a:rPr lang="de-DE" sz="1100" baseline="0" dirty="0" smtClean="0">
                    <a:solidFill>
                      <a:srgbClr val="003781"/>
                    </a:solidFill>
                    <a:latin typeface="+mj-lt"/>
                    <a:cs typeface="Arial" panose="020B0604020202020204" pitchFamily="34" charset="0"/>
                  </a:rPr>
                  <a:t>Informationen</a:t>
                </a:r>
                <a:r>
                  <a:rPr lang="de-DE" sz="1100" dirty="0" smtClean="0">
                    <a:solidFill>
                      <a:srgbClr val="003781"/>
                    </a:solidFill>
                    <a:latin typeface="+mj-lt"/>
                    <a:cs typeface="Arial" panose="020B0604020202020204" pitchFamily="34" charset="0"/>
                  </a:rPr>
                  <a:t> rund um die Wiederanlage (z.B. Besteuerung, Ablaufprozesse…)</a:t>
                </a:r>
              </a:p>
              <a:p>
                <a:pPr lvl="2">
                  <a:spcAft>
                    <a:spcPts val="283"/>
                  </a:spcAft>
                  <a:defRPr/>
                </a:pPr>
                <a:r>
                  <a:rPr kumimoji="0" lang="de-DE" sz="1100" i="0" u="none" strike="noStrike" kern="1200" cap="none" spc="0" normalizeH="0" baseline="0" noProof="0" dirty="0" smtClean="0">
                    <a:ln>
                      <a:noFill/>
                    </a:ln>
                    <a:solidFill>
                      <a:srgbClr val="003781"/>
                    </a:solidFill>
                    <a:effectLst/>
                    <a:uLnTx/>
                    <a:uFillTx/>
                    <a:latin typeface="+mj-lt"/>
                    <a:cs typeface="Arial" panose="020B0604020202020204" pitchFamily="34" charset="0"/>
                  </a:rPr>
                  <a:t>Die digitale Beratungsseite mit Unterlagen und Formularen</a:t>
                </a:r>
                <a:r>
                  <a:rPr kumimoji="0" lang="de-DE" sz="1100" i="0" u="none" strike="noStrike" kern="1200" cap="none" spc="0" normalizeH="0" noProof="0" dirty="0" smtClean="0">
                    <a:ln>
                      <a:noFill/>
                    </a:ln>
                    <a:solidFill>
                      <a:srgbClr val="003781"/>
                    </a:solidFill>
                    <a:effectLst/>
                    <a:uLnTx/>
                    <a:uFillTx/>
                    <a:latin typeface="+mj-lt"/>
                    <a:cs typeface="Arial" panose="020B0604020202020204" pitchFamily="34" charset="0"/>
                  </a:rPr>
                  <a:t> zur Kundenansprache</a:t>
                </a:r>
              </a:p>
              <a:p>
                <a:pPr lvl="2">
                  <a:spcAft>
                    <a:spcPts val="283"/>
                  </a:spcAft>
                  <a:defRPr/>
                </a:pPr>
                <a:r>
                  <a:rPr lang="de-DE" sz="1100" baseline="0" dirty="0" smtClean="0">
                    <a:solidFill>
                      <a:srgbClr val="003781"/>
                    </a:solidFill>
                    <a:latin typeface="+mj-lt"/>
                    <a:cs typeface="Arial" panose="020B0604020202020204" pitchFamily="34" charset="0"/>
                  </a:rPr>
                  <a:t>Weitere</a:t>
                </a:r>
                <a:r>
                  <a:rPr lang="de-DE" sz="1100" dirty="0" smtClean="0">
                    <a:solidFill>
                      <a:srgbClr val="003781"/>
                    </a:solidFill>
                    <a:latin typeface="+mj-lt"/>
                    <a:cs typeface="Arial" panose="020B0604020202020204" pitchFamily="34" charset="0"/>
                  </a:rPr>
                  <a:t> Informationen und Formulare</a:t>
                </a:r>
              </a:p>
              <a:p>
                <a:pPr marL="0" lvl="2" indent="0">
                  <a:spcAft>
                    <a:spcPts val="283"/>
                  </a:spcAft>
                  <a:buNone/>
                  <a:defRPr/>
                </a:pPr>
                <a:endParaRPr kumimoji="0" lang="de-DE" sz="1100" b="0" i="0" u="none" strike="noStrike" kern="1200" cap="none" spc="0" normalizeH="0" baseline="0" noProof="0" dirty="0">
                  <a:ln>
                    <a:noFill/>
                  </a:ln>
                  <a:solidFill>
                    <a:srgbClr val="003781"/>
                  </a:solidFill>
                  <a:effectLst/>
                  <a:uLnTx/>
                  <a:uFillTx/>
                  <a:latin typeface="+mj-lt"/>
                  <a:ea typeface="+mn-ea"/>
                  <a:cs typeface="Arial" panose="020B0604020202020204" pitchFamily="34" charset="0"/>
                </a:endParaRPr>
              </a:p>
            </p:txBody>
          </p:sp>
          <p:cxnSp>
            <p:nvCxnSpPr>
              <p:cNvPr id="62" name="Gerader Verbinder 61">
                <a:extLst>
                  <a:ext uri="{FF2B5EF4-FFF2-40B4-BE49-F238E27FC236}">
                    <a16:creationId xmlns:a16="http://schemas.microsoft.com/office/drawing/2014/main" id="{E7640863-8014-404E-A750-1C6D1E5FAA21}"/>
                  </a:ext>
                </a:extLst>
              </p:cNvPr>
              <p:cNvCxnSpPr>
                <a:cxnSpLocks/>
              </p:cNvCxnSpPr>
              <p:nvPr/>
            </p:nvCxnSpPr>
            <p:spPr>
              <a:xfrm>
                <a:off x="4202152" y="2503063"/>
                <a:ext cx="0" cy="32400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Inhaltsplatzhalter 8">
                <a:extLst>
                  <a:ext uri="{FF2B5EF4-FFF2-40B4-BE49-F238E27FC236}">
                    <a16:creationId xmlns:a16="http://schemas.microsoft.com/office/drawing/2014/main" id="{EFEA0999-7791-4F4B-8AB8-C15542F07BB4}"/>
                  </a:ext>
                </a:extLst>
              </p:cNvPr>
              <p:cNvSpPr txBox="1">
                <a:spLocks/>
              </p:cNvSpPr>
              <p:nvPr/>
            </p:nvSpPr>
            <p:spPr>
              <a:xfrm>
                <a:off x="895781" y="4240240"/>
                <a:ext cx="3159649" cy="175879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00" b="1" i="0" u="none" strike="noStrike" kern="1200" cap="none" spc="0" normalizeH="0" baseline="0" noProof="0" dirty="0">
                    <a:ln>
                      <a:noFill/>
                    </a:ln>
                    <a:solidFill>
                      <a:srgbClr val="003781"/>
                    </a:solidFill>
                    <a:effectLst/>
                    <a:uLnTx/>
                    <a:uFillTx/>
                    <a:latin typeface="+mj-lt"/>
                    <a:ea typeface="+mn-ea"/>
                    <a:cs typeface="Arial" panose="020B0604020202020204" pitchFamily="34" charset="0"/>
                  </a:rPr>
                  <a:t>Zielgruppe </a:t>
                </a:r>
                <a:endParaRPr kumimoji="0" lang="de-DE" sz="1100" b="1" i="0" u="none" strike="noStrike" kern="1200" cap="none" spc="0" normalizeH="0" baseline="0" noProof="0" dirty="0" smtClean="0">
                  <a:ln>
                    <a:noFill/>
                  </a:ln>
                  <a:solidFill>
                    <a:srgbClr val="003781"/>
                  </a:solidFill>
                  <a:effectLst/>
                  <a:uLnTx/>
                  <a:uFillTx/>
                  <a:latin typeface="+mj-lt"/>
                  <a:ea typeface="+mn-ea"/>
                  <a:cs typeface="Arial" panose="020B0604020202020204" pitchFamily="34" charset="0"/>
                </a:endParaRPr>
              </a:p>
              <a:p>
                <a:pPr marL="172467" marR="0" lvl="0" indent="-172467" algn="l" defTabSz="863920" rtl="0" eaLnBrk="1" fontAlgn="auto" latinLnBrk="0" hangingPunct="1">
                  <a:lnSpc>
                    <a:spcPct val="100000"/>
                  </a:lnSpc>
                  <a:spcBef>
                    <a:spcPts val="283"/>
                  </a:spcBef>
                  <a:spcAft>
                    <a:spcPts val="378"/>
                  </a:spcAft>
                  <a:buClrTx/>
                  <a:buSzTx/>
                  <a:buFont typeface="Arial" panose="020B0604020202020204" pitchFamily="34" charset="0"/>
                  <a:buChar char="•"/>
                  <a:tabLst/>
                  <a:defRPr/>
                </a:pPr>
                <a:r>
                  <a:rPr kumimoji="0" lang="de-DE" altLang="de-DE" sz="1100" b="0" i="0" u="none" strike="noStrike" kern="0" cap="none" spc="0" normalizeH="0" baseline="0" noProof="0" dirty="0" smtClean="0">
                    <a:ln>
                      <a:noFill/>
                    </a:ln>
                    <a:solidFill>
                      <a:srgbClr val="003781"/>
                    </a:solidFill>
                    <a:effectLst/>
                    <a:uLnTx/>
                    <a:uFillTx/>
                    <a:latin typeface="+mj-lt"/>
                    <a:ea typeface="+mn-ea"/>
                    <a:cs typeface="Arial" panose="020B0604020202020204" pitchFamily="34" charset="0"/>
                  </a:rPr>
                  <a:t>Allianz-Lebensversicherung Abläufe aus 2023, 2024</a:t>
                </a:r>
                <a:r>
                  <a:rPr kumimoji="0" lang="de-DE" altLang="de-DE" sz="1100" b="0" i="0" u="none" strike="noStrike" kern="0" cap="none" spc="0" normalizeH="0" noProof="0" dirty="0" smtClean="0">
                    <a:ln>
                      <a:noFill/>
                    </a:ln>
                    <a:solidFill>
                      <a:srgbClr val="003781"/>
                    </a:solidFill>
                    <a:effectLst/>
                    <a:uLnTx/>
                    <a:uFillTx/>
                    <a:latin typeface="+mj-lt"/>
                    <a:ea typeface="+mn-ea"/>
                    <a:cs typeface="Arial" panose="020B0604020202020204" pitchFamily="34" charset="0"/>
                  </a:rPr>
                  <a:t> und 2025</a:t>
                </a:r>
                <a:endParaRPr kumimoji="0" lang="de-DE" altLang="de-DE" sz="1100" b="0" i="0" u="none" strike="noStrike" kern="0" cap="none" spc="0" normalizeH="0" baseline="0" noProof="0" dirty="0">
                  <a:ln>
                    <a:noFill/>
                  </a:ln>
                  <a:solidFill>
                    <a:srgbClr val="003781"/>
                  </a:solidFill>
                  <a:effectLst/>
                  <a:uLnTx/>
                  <a:uFillTx/>
                  <a:latin typeface="+mj-lt"/>
                  <a:ea typeface="+mn-ea"/>
                  <a:cs typeface="Arial" panose="020B0604020202020204" pitchFamily="34" charset="0"/>
                </a:endParaRPr>
              </a:p>
              <a:p>
                <a:pPr marL="172467" marR="0" lvl="0" indent="-172467" algn="l" defTabSz="863920" rtl="0" eaLnBrk="1" fontAlgn="auto" latinLnBrk="0" hangingPunct="1">
                  <a:lnSpc>
                    <a:spcPct val="100000"/>
                  </a:lnSpc>
                  <a:spcBef>
                    <a:spcPts val="283"/>
                  </a:spcBef>
                  <a:spcAft>
                    <a:spcPts val="378"/>
                  </a:spcAft>
                  <a:buClrTx/>
                  <a:buSzTx/>
                  <a:buFont typeface="Arial" panose="020B0604020202020204" pitchFamily="34" charset="0"/>
                  <a:buChar char="•"/>
                  <a:tabLst/>
                  <a:defRPr/>
                </a:pPr>
                <a:r>
                  <a:rPr kumimoji="0" lang="de-DE" altLang="de-DE" sz="1100" b="0" i="0" u="none" strike="noStrike" kern="0" cap="none" spc="0" normalizeH="0" baseline="0" noProof="0" dirty="0" smtClean="0">
                    <a:ln>
                      <a:noFill/>
                    </a:ln>
                    <a:solidFill>
                      <a:srgbClr val="003781"/>
                    </a:solidFill>
                    <a:effectLst/>
                    <a:uLnTx/>
                    <a:uFillTx/>
                    <a:latin typeface="+mj-lt"/>
                    <a:ea typeface="+mn-ea"/>
                    <a:cs typeface="Arial" panose="020B0604020202020204" pitchFamily="34" charset="0"/>
                  </a:rPr>
                  <a:t>Aktive </a:t>
                </a:r>
                <a:r>
                  <a:rPr kumimoji="0" lang="de-DE" altLang="de-DE" sz="1100" b="0" i="0" u="none" strike="noStrike" kern="0" cap="none" spc="0" normalizeH="0" baseline="0" noProof="0" dirty="0" err="1" smtClean="0">
                    <a:ln>
                      <a:noFill/>
                    </a:ln>
                    <a:solidFill>
                      <a:srgbClr val="003781"/>
                    </a:solidFill>
                    <a:effectLst/>
                    <a:uLnTx/>
                    <a:uFillTx/>
                    <a:latin typeface="+mj-lt"/>
                    <a:ea typeface="+mn-ea"/>
                    <a:cs typeface="Arial" panose="020B0604020202020204" pitchFamily="34" charset="0"/>
                  </a:rPr>
                  <a:t>Parkdepots</a:t>
                </a:r>
                <a:r>
                  <a:rPr kumimoji="0" lang="de-DE" altLang="de-DE" sz="1100" b="0" i="0" u="none" strike="noStrike" kern="0" cap="none" spc="0" normalizeH="0" baseline="0" noProof="0" dirty="0" smtClean="0">
                    <a:ln>
                      <a:noFill/>
                    </a:ln>
                    <a:solidFill>
                      <a:srgbClr val="003781"/>
                    </a:solidFill>
                    <a:effectLst/>
                    <a:uLnTx/>
                    <a:uFillTx/>
                    <a:latin typeface="+mj-lt"/>
                    <a:ea typeface="+mn-ea"/>
                    <a:cs typeface="Arial" panose="020B0604020202020204" pitchFamily="34" charset="0"/>
                  </a:rPr>
                  <a:t> (Privat </a:t>
                </a:r>
                <a:r>
                  <a:rPr lang="de-DE" altLang="de-DE" sz="1100" kern="0" dirty="0">
                    <a:solidFill>
                      <a:srgbClr val="003781"/>
                    </a:solidFill>
                    <a:latin typeface="+mj-lt"/>
                    <a:cs typeface="Arial" panose="020B0604020202020204" pitchFamily="34" charset="0"/>
                  </a:rPr>
                  <a:t>/</a:t>
                </a:r>
                <a:r>
                  <a:rPr kumimoji="0" lang="de-DE" altLang="de-DE" sz="1100" b="0" i="0" u="none" strike="noStrike" kern="0" cap="none" spc="0" normalizeH="0" baseline="0" noProof="0" dirty="0" smtClean="0">
                    <a:ln>
                      <a:noFill/>
                    </a:ln>
                    <a:solidFill>
                      <a:srgbClr val="003781"/>
                    </a:solidFill>
                    <a:effectLst/>
                    <a:uLnTx/>
                    <a:uFillTx/>
                    <a:latin typeface="+mj-lt"/>
                    <a:ea typeface="+mn-ea"/>
                    <a:cs typeface="Arial" panose="020B0604020202020204" pitchFamily="34" charset="0"/>
                  </a:rPr>
                  <a:t>Firmen) mit Depotwert &gt;= 5.000 Euro</a:t>
                </a:r>
                <a:endParaRPr kumimoji="0" lang="de-DE" altLang="de-DE" sz="1100" b="0" i="0" u="none" strike="noStrike" kern="0" cap="none" spc="0" normalizeH="0" baseline="0" noProof="0" dirty="0">
                  <a:ln>
                    <a:noFill/>
                  </a:ln>
                  <a:solidFill>
                    <a:srgbClr val="003781"/>
                  </a:solidFill>
                  <a:effectLst/>
                  <a:uLnTx/>
                  <a:uFillTx/>
                  <a:latin typeface="+mj-lt"/>
                  <a:ea typeface="+mn-ea"/>
                  <a:cs typeface="Arial" panose="020B0604020202020204" pitchFamily="34" charset="0"/>
                </a:endParaRPr>
              </a:p>
            </p:txBody>
          </p:sp>
          <p:grpSp>
            <p:nvGrpSpPr>
              <p:cNvPr id="64" name="Gruppieren 63">
                <a:extLst>
                  <a:ext uri="{FF2B5EF4-FFF2-40B4-BE49-F238E27FC236}">
                    <a16:creationId xmlns:a16="http://schemas.microsoft.com/office/drawing/2014/main" id="{7CEEABC3-6F2F-411E-B618-B8DF0DA64D21}"/>
                  </a:ext>
                </a:extLst>
              </p:cNvPr>
              <p:cNvGrpSpPr>
                <a:grpSpLocks noChangeAspect="1"/>
              </p:cNvGrpSpPr>
              <p:nvPr/>
            </p:nvGrpSpPr>
            <p:grpSpPr>
              <a:xfrm>
                <a:off x="523472" y="2453957"/>
                <a:ext cx="272133" cy="272133"/>
                <a:chOff x="7794111" y="2971740"/>
                <a:chExt cx="328528" cy="328528"/>
              </a:xfrm>
              <a:solidFill>
                <a:schemeClr val="bg1"/>
              </a:solidFill>
            </p:grpSpPr>
            <p:sp>
              <p:nvSpPr>
                <p:cNvPr id="93" name="Freihandform 1662">
                  <a:extLst>
                    <a:ext uri="{FF2B5EF4-FFF2-40B4-BE49-F238E27FC236}">
                      <a16:creationId xmlns:a16="http://schemas.microsoft.com/office/drawing/2014/main" id="{D28D8BC9-0F63-42FA-BEC2-15A3F9A4DF05}"/>
                    </a:ext>
                  </a:extLst>
                </p:cNvPr>
                <p:cNvSpPr/>
                <p:nvPr/>
              </p:nvSpPr>
              <p:spPr>
                <a:xfrm>
                  <a:off x="7794111"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94" name="Freihandform 1663">
                  <a:extLst>
                    <a:ext uri="{FF2B5EF4-FFF2-40B4-BE49-F238E27FC236}">
                      <a16:creationId xmlns:a16="http://schemas.microsoft.com/office/drawing/2014/main" id="{ED2429AC-4D3C-49C7-9623-804792D2C92D}"/>
                    </a:ext>
                  </a:extLst>
                </p:cNvPr>
                <p:cNvSpPr/>
                <p:nvPr/>
              </p:nvSpPr>
              <p:spPr>
                <a:xfrm>
                  <a:off x="7859537" y="3037399"/>
                  <a:ext cx="196977" cy="196745"/>
                </a:xfrm>
                <a:custGeom>
                  <a:avLst/>
                  <a:gdLst/>
                  <a:ahLst/>
                  <a:cxnLst>
                    <a:cxn ang="3cd4">
                      <a:pos x="hc" y="t"/>
                    </a:cxn>
                    <a:cxn ang="cd2">
                      <a:pos x="l" y="vc"/>
                    </a:cxn>
                    <a:cxn ang="cd4">
                      <a:pos x="hc" y="b"/>
                    </a:cxn>
                    <a:cxn ang="0">
                      <a:pos x="r" y="vc"/>
                    </a:cxn>
                  </a:cxnLst>
                  <a:rect l="l" t="t" r="r" b="b"/>
                  <a:pathLst>
                    <a:path w="847" h="846">
                      <a:moveTo>
                        <a:pt x="443" y="406"/>
                      </a:moveTo>
                      <a:lnTo>
                        <a:pt x="443" y="141"/>
                      </a:lnTo>
                      <a:cubicBezTo>
                        <a:pt x="585" y="152"/>
                        <a:pt x="697" y="264"/>
                        <a:pt x="705" y="406"/>
                      </a:cubicBezTo>
                      <a:close/>
                      <a:moveTo>
                        <a:pt x="443" y="704"/>
                      </a:moveTo>
                      <a:lnTo>
                        <a:pt x="443" y="442"/>
                      </a:lnTo>
                      <a:lnTo>
                        <a:pt x="705" y="442"/>
                      </a:lnTo>
                      <a:cubicBezTo>
                        <a:pt x="697" y="584"/>
                        <a:pt x="585" y="696"/>
                        <a:pt x="443" y="704"/>
                      </a:cubicBezTo>
                      <a:close/>
                      <a:moveTo>
                        <a:pt x="407" y="406"/>
                      </a:moveTo>
                      <a:lnTo>
                        <a:pt x="142" y="406"/>
                      </a:lnTo>
                      <a:cubicBezTo>
                        <a:pt x="153" y="264"/>
                        <a:pt x="265" y="152"/>
                        <a:pt x="407" y="141"/>
                      </a:cubicBezTo>
                      <a:close/>
                      <a:moveTo>
                        <a:pt x="407" y="704"/>
                      </a:moveTo>
                      <a:cubicBezTo>
                        <a:pt x="265" y="696"/>
                        <a:pt x="153" y="584"/>
                        <a:pt x="142" y="442"/>
                      </a:cubicBezTo>
                      <a:lnTo>
                        <a:pt x="407" y="442"/>
                      </a:lnTo>
                      <a:close/>
                      <a:moveTo>
                        <a:pt x="830" y="406"/>
                      </a:moveTo>
                      <a:lnTo>
                        <a:pt x="741" y="406"/>
                      </a:lnTo>
                      <a:cubicBezTo>
                        <a:pt x="733" y="245"/>
                        <a:pt x="604" y="116"/>
                        <a:pt x="443" y="108"/>
                      </a:cubicBezTo>
                      <a:lnTo>
                        <a:pt x="443" y="19"/>
                      </a:lnTo>
                      <a:cubicBezTo>
                        <a:pt x="443" y="8"/>
                        <a:pt x="434" y="0"/>
                        <a:pt x="424" y="0"/>
                      </a:cubicBezTo>
                      <a:cubicBezTo>
                        <a:pt x="415" y="0"/>
                        <a:pt x="407" y="8"/>
                        <a:pt x="407" y="19"/>
                      </a:cubicBezTo>
                      <a:lnTo>
                        <a:pt x="407" y="108"/>
                      </a:lnTo>
                      <a:cubicBezTo>
                        <a:pt x="246" y="116"/>
                        <a:pt x="117" y="245"/>
                        <a:pt x="108" y="406"/>
                      </a:cubicBezTo>
                      <a:lnTo>
                        <a:pt x="20" y="406"/>
                      </a:lnTo>
                      <a:cubicBezTo>
                        <a:pt x="9" y="406"/>
                        <a:pt x="0" y="414"/>
                        <a:pt x="0" y="423"/>
                      </a:cubicBezTo>
                      <a:cubicBezTo>
                        <a:pt x="0" y="433"/>
                        <a:pt x="9" y="442"/>
                        <a:pt x="20" y="442"/>
                      </a:cubicBezTo>
                      <a:lnTo>
                        <a:pt x="108" y="442"/>
                      </a:lnTo>
                      <a:cubicBezTo>
                        <a:pt x="117" y="603"/>
                        <a:pt x="246" y="732"/>
                        <a:pt x="407" y="740"/>
                      </a:cubicBezTo>
                      <a:lnTo>
                        <a:pt x="407" y="829"/>
                      </a:lnTo>
                      <a:cubicBezTo>
                        <a:pt x="407" y="840"/>
                        <a:pt x="415" y="846"/>
                        <a:pt x="424" y="846"/>
                      </a:cubicBezTo>
                      <a:cubicBezTo>
                        <a:pt x="434" y="846"/>
                        <a:pt x="443" y="840"/>
                        <a:pt x="443" y="829"/>
                      </a:cubicBezTo>
                      <a:lnTo>
                        <a:pt x="443" y="740"/>
                      </a:lnTo>
                      <a:cubicBezTo>
                        <a:pt x="604" y="732"/>
                        <a:pt x="733" y="603"/>
                        <a:pt x="741" y="442"/>
                      </a:cubicBezTo>
                      <a:lnTo>
                        <a:pt x="830" y="442"/>
                      </a:lnTo>
                      <a:cubicBezTo>
                        <a:pt x="841" y="442"/>
                        <a:pt x="847" y="433"/>
                        <a:pt x="847" y="423"/>
                      </a:cubicBezTo>
                      <a:cubicBezTo>
                        <a:pt x="847" y="414"/>
                        <a:pt x="841" y="406"/>
                        <a:pt x="830" y="406"/>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grpSp>
          <p:grpSp>
            <p:nvGrpSpPr>
              <p:cNvPr id="65" name="Gruppieren 64">
                <a:extLst>
                  <a:ext uri="{FF2B5EF4-FFF2-40B4-BE49-F238E27FC236}">
                    <a16:creationId xmlns:a16="http://schemas.microsoft.com/office/drawing/2014/main" id="{A16C90D6-083B-4316-90BF-CF28102D54AD}"/>
                  </a:ext>
                </a:extLst>
              </p:cNvPr>
              <p:cNvGrpSpPr>
                <a:grpSpLocks noChangeAspect="1"/>
              </p:cNvGrpSpPr>
              <p:nvPr/>
            </p:nvGrpSpPr>
            <p:grpSpPr>
              <a:xfrm>
                <a:off x="511780" y="4192981"/>
                <a:ext cx="272133" cy="272325"/>
                <a:chOff x="6888480" y="2084643"/>
                <a:chExt cx="328296" cy="328528"/>
              </a:xfrm>
              <a:solidFill>
                <a:schemeClr val="bg1"/>
              </a:solidFill>
            </p:grpSpPr>
            <p:sp>
              <p:nvSpPr>
                <p:cNvPr id="87" name="Freihandform 1108">
                  <a:extLst>
                    <a:ext uri="{FF2B5EF4-FFF2-40B4-BE49-F238E27FC236}">
                      <a16:creationId xmlns:a16="http://schemas.microsoft.com/office/drawing/2014/main" id="{532D3982-5451-47B2-BDF9-FA75EFE10AD8}"/>
                    </a:ext>
                  </a:extLst>
                </p:cNvPr>
                <p:cNvSpPr/>
                <p:nvPr/>
              </p:nvSpPr>
              <p:spPr>
                <a:xfrm>
                  <a:off x="6888480" y="2084643"/>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88" name="Freihandform 1109">
                  <a:extLst>
                    <a:ext uri="{FF2B5EF4-FFF2-40B4-BE49-F238E27FC236}">
                      <a16:creationId xmlns:a16="http://schemas.microsoft.com/office/drawing/2014/main" id="{360D4987-E5E8-4E72-A7F3-A00164B21CB4}"/>
                    </a:ext>
                  </a:extLst>
                </p:cNvPr>
                <p:cNvSpPr/>
                <p:nvPr/>
              </p:nvSpPr>
              <p:spPr>
                <a:xfrm>
                  <a:off x="7020031" y="2314916"/>
                  <a:ext cx="65193" cy="15833"/>
                </a:xfrm>
                <a:custGeom>
                  <a:avLst/>
                  <a:gdLst/>
                  <a:ahLst/>
                  <a:cxnLst>
                    <a:cxn ang="3cd4">
                      <a:pos x="hc" y="t"/>
                    </a:cxn>
                    <a:cxn ang="cd2">
                      <a:pos x="l" y="vc"/>
                    </a:cxn>
                    <a:cxn ang="cd4">
                      <a:pos x="hc" y="b"/>
                    </a:cxn>
                    <a:cxn ang="0">
                      <a:pos x="r" y="vc"/>
                    </a:cxn>
                  </a:cxnLst>
                  <a:rect l="l" t="t" r="r" b="b"/>
                  <a:pathLst>
                    <a:path w="281" h="69">
                      <a:moveTo>
                        <a:pt x="207" y="0"/>
                      </a:moveTo>
                      <a:lnTo>
                        <a:pt x="76" y="0"/>
                      </a:lnTo>
                      <a:cubicBezTo>
                        <a:pt x="46" y="0"/>
                        <a:pt x="0" y="0"/>
                        <a:pt x="0" y="52"/>
                      </a:cubicBezTo>
                      <a:cubicBezTo>
                        <a:pt x="0" y="61"/>
                        <a:pt x="6" y="69"/>
                        <a:pt x="17" y="69"/>
                      </a:cubicBezTo>
                      <a:cubicBezTo>
                        <a:pt x="27" y="69"/>
                        <a:pt x="34" y="61"/>
                        <a:pt x="34" y="52"/>
                      </a:cubicBezTo>
                      <a:cubicBezTo>
                        <a:pt x="34" y="40"/>
                        <a:pt x="34" y="36"/>
                        <a:pt x="76" y="33"/>
                      </a:cubicBezTo>
                      <a:lnTo>
                        <a:pt x="141" y="33"/>
                      </a:lnTo>
                      <a:lnTo>
                        <a:pt x="207" y="33"/>
                      </a:lnTo>
                      <a:cubicBezTo>
                        <a:pt x="245" y="33"/>
                        <a:pt x="245" y="38"/>
                        <a:pt x="245" y="52"/>
                      </a:cubicBezTo>
                      <a:cubicBezTo>
                        <a:pt x="245" y="61"/>
                        <a:pt x="254" y="69"/>
                        <a:pt x="264" y="69"/>
                      </a:cubicBezTo>
                      <a:cubicBezTo>
                        <a:pt x="273" y="69"/>
                        <a:pt x="281" y="61"/>
                        <a:pt x="281" y="52"/>
                      </a:cubicBezTo>
                      <a:cubicBezTo>
                        <a:pt x="281" y="0"/>
                        <a:pt x="237" y="0"/>
                        <a:pt x="207"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89" name="Freihandform 1110">
                  <a:extLst>
                    <a:ext uri="{FF2B5EF4-FFF2-40B4-BE49-F238E27FC236}">
                      <a16:creationId xmlns:a16="http://schemas.microsoft.com/office/drawing/2014/main" id="{09B4E2FF-CFE2-446D-998C-FD3736EF466E}"/>
                    </a:ext>
                  </a:extLst>
                </p:cNvPr>
                <p:cNvSpPr/>
                <p:nvPr/>
              </p:nvSpPr>
              <p:spPr>
                <a:xfrm>
                  <a:off x="6974629" y="2167066"/>
                  <a:ext cx="57510" cy="56811"/>
                </a:xfrm>
                <a:custGeom>
                  <a:avLst/>
                  <a:gdLst/>
                  <a:ahLst/>
                  <a:cxnLst>
                    <a:cxn ang="3cd4">
                      <a:pos x="hc" y="t"/>
                    </a:cxn>
                    <a:cxn ang="cd2">
                      <a:pos x="l" y="vc"/>
                    </a:cxn>
                    <a:cxn ang="cd4">
                      <a:pos x="hc" y="b"/>
                    </a:cxn>
                    <a:cxn ang="0">
                      <a:pos x="r" y="vc"/>
                    </a:cxn>
                  </a:cxnLst>
                  <a:rect l="l" t="t" r="r" b="b"/>
                  <a:pathLst>
                    <a:path w="248" h="245">
                      <a:moveTo>
                        <a:pt x="123" y="33"/>
                      </a:moveTo>
                      <a:cubicBezTo>
                        <a:pt x="171" y="33"/>
                        <a:pt x="212" y="74"/>
                        <a:pt x="212" y="122"/>
                      </a:cubicBezTo>
                      <a:cubicBezTo>
                        <a:pt x="212" y="171"/>
                        <a:pt x="171" y="211"/>
                        <a:pt x="123" y="211"/>
                      </a:cubicBezTo>
                      <a:cubicBezTo>
                        <a:pt x="74" y="211"/>
                        <a:pt x="36" y="171"/>
                        <a:pt x="36" y="122"/>
                      </a:cubicBezTo>
                      <a:cubicBezTo>
                        <a:pt x="36" y="74"/>
                        <a:pt x="74" y="33"/>
                        <a:pt x="123" y="33"/>
                      </a:cubicBezTo>
                      <a:close/>
                      <a:moveTo>
                        <a:pt x="123" y="245"/>
                      </a:moveTo>
                      <a:cubicBezTo>
                        <a:pt x="190" y="245"/>
                        <a:pt x="248" y="190"/>
                        <a:pt x="248" y="122"/>
                      </a:cubicBezTo>
                      <a:cubicBezTo>
                        <a:pt x="248" y="55"/>
                        <a:pt x="190" y="0"/>
                        <a:pt x="123" y="0"/>
                      </a:cubicBezTo>
                      <a:cubicBezTo>
                        <a:pt x="55" y="0"/>
                        <a:pt x="0" y="55"/>
                        <a:pt x="0" y="122"/>
                      </a:cubicBezTo>
                      <a:cubicBezTo>
                        <a:pt x="0" y="190"/>
                        <a:pt x="55" y="245"/>
                        <a:pt x="123" y="245"/>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90" name="Freihandform 1111">
                  <a:extLst>
                    <a:ext uri="{FF2B5EF4-FFF2-40B4-BE49-F238E27FC236}">
                      <a16:creationId xmlns:a16="http://schemas.microsoft.com/office/drawing/2014/main" id="{C9B05FBA-3D66-4EFB-B4D5-FC1512D6BFD3}"/>
                    </a:ext>
                  </a:extLst>
                </p:cNvPr>
                <p:cNvSpPr/>
                <p:nvPr/>
              </p:nvSpPr>
              <p:spPr>
                <a:xfrm>
                  <a:off x="7073117" y="2167066"/>
                  <a:ext cx="57510" cy="56811"/>
                </a:xfrm>
                <a:custGeom>
                  <a:avLst/>
                  <a:gdLst/>
                  <a:ahLst/>
                  <a:cxnLst>
                    <a:cxn ang="3cd4">
                      <a:pos x="hc" y="t"/>
                    </a:cxn>
                    <a:cxn ang="cd2">
                      <a:pos x="l" y="vc"/>
                    </a:cxn>
                    <a:cxn ang="cd4">
                      <a:pos x="hc" y="b"/>
                    </a:cxn>
                    <a:cxn ang="0">
                      <a:pos x="r" y="vc"/>
                    </a:cxn>
                  </a:cxnLst>
                  <a:rect l="l" t="t" r="r" b="b"/>
                  <a:pathLst>
                    <a:path w="248" h="245">
                      <a:moveTo>
                        <a:pt x="123" y="33"/>
                      </a:moveTo>
                      <a:cubicBezTo>
                        <a:pt x="172" y="33"/>
                        <a:pt x="212" y="74"/>
                        <a:pt x="212" y="122"/>
                      </a:cubicBezTo>
                      <a:cubicBezTo>
                        <a:pt x="212" y="171"/>
                        <a:pt x="172" y="211"/>
                        <a:pt x="123" y="211"/>
                      </a:cubicBezTo>
                      <a:cubicBezTo>
                        <a:pt x="74" y="211"/>
                        <a:pt x="36" y="171"/>
                        <a:pt x="36" y="122"/>
                      </a:cubicBezTo>
                      <a:cubicBezTo>
                        <a:pt x="36" y="74"/>
                        <a:pt x="74" y="33"/>
                        <a:pt x="123" y="33"/>
                      </a:cubicBezTo>
                      <a:close/>
                      <a:moveTo>
                        <a:pt x="123" y="245"/>
                      </a:moveTo>
                      <a:cubicBezTo>
                        <a:pt x="191" y="245"/>
                        <a:pt x="248" y="190"/>
                        <a:pt x="248" y="122"/>
                      </a:cubicBezTo>
                      <a:cubicBezTo>
                        <a:pt x="248" y="55"/>
                        <a:pt x="191" y="0"/>
                        <a:pt x="123" y="0"/>
                      </a:cubicBezTo>
                      <a:cubicBezTo>
                        <a:pt x="55" y="0"/>
                        <a:pt x="0" y="55"/>
                        <a:pt x="0" y="122"/>
                      </a:cubicBezTo>
                      <a:cubicBezTo>
                        <a:pt x="0" y="190"/>
                        <a:pt x="55" y="245"/>
                        <a:pt x="123" y="245"/>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91" name="Freihandform 1112">
                  <a:extLst>
                    <a:ext uri="{FF2B5EF4-FFF2-40B4-BE49-F238E27FC236}">
                      <a16:creationId xmlns:a16="http://schemas.microsoft.com/office/drawing/2014/main" id="{3C98F880-923D-4BEB-992F-CF0FA1513ECD}"/>
                    </a:ext>
                  </a:extLst>
                </p:cNvPr>
                <p:cNvSpPr/>
                <p:nvPr/>
              </p:nvSpPr>
              <p:spPr>
                <a:xfrm>
                  <a:off x="7032372" y="2265555"/>
                  <a:ext cx="40513" cy="40746"/>
                </a:xfrm>
                <a:custGeom>
                  <a:avLst/>
                  <a:gdLst/>
                  <a:ahLst/>
                  <a:cxnLst>
                    <a:cxn ang="3cd4">
                      <a:pos x="hc" y="t"/>
                    </a:cxn>
                    <a:cxn ang="cd2">
                      <a:pos x="l" y="vc"/>
                    </a:cxn>
                    <a:cxn ang="cd4">
                      <a:pos x="hc" y="b"/>
                    </a:cxn>
                    <a:cxn ang="0">
                      <a:pos x="r" y="vc"/>
                    </a:cxn>
                  </a:cxnLst>
                  <a:rect l="l" t="t" r="r" b="b"/>
                  <a:pathLst>
                    <a:path w="175" h="176">
                      <a:moveTo>
                        <a:pt x="86" y="34"/>
                      </a:moveTo>
                      <a:cubicBezTo>
                        <a:pt x="116" y="34"/>
                        <a:pt x="139" y="59"/>
                        <a:pt x="139" y="87"/>
                      </a:cubicBezTo>
                      <a:cubicBezTo>
                        <a:pt x="139" y="116"/>
                        <a:pt x="116" y="140"/>
                        <a:pt x="86" y="140"/>
                      </a:cubicBezTo>
                      <a:cubicBezTo>
                        <a:pt x="59" y="140"/>
                        <a:pt x="33" y="116"/>
                        <a:pt x="33" y="87"/>
                      </a:cubicBezTo>
                      <a:cubicBezTo>
                        <a:pt x="33" y="59"/>
                        <a:pt x="59" y="34"/>
                        <a:pt x="86" y="34"/>
                      </a:cubicBezTo>
                      <a:close/>
                      <a:moveTo>
                        <a:pt x="86" y="176"/>
                      </a:moveTo>
                      <a:cubicBezTo>
                        <a:pt x="135" y="176"/>
                        <a:pt x="175" y="135"/>
                        <a:pt x="175" y="87"/>
                      </a:cubicBezTo>
                      <a:cubicBezTo>
                        <a:pt x="175" y="38"/>
                        <a:pt x="135" y="0"/>
                        <a:pt x="86" y="0"/>
                      </a:cubicBezTo>
                      <a:cubicBezTo>
                        <a:pt x="38" y="0"/>
                        <a:pt x="0" y="38"/>
                        <a:pt x="0" y="87"/>
                      </a:cubicBezTo>
                      <a:cubicBezTo>
                        <a:pt x="0" y="135"/>
                        <a:pt x="38" y="176"/>
                        <a:pt x="86" y="176"/>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92" name="Freihandform 1113">
                  <a:extLst>
                    <a:ext uri="{FF2B5EF4-FFF2-40B4-BE49-F238E27FC236}">
                      <a16:creationId xmlns:a16="http://schemas.microsoft.com/office/drawing/2014/main" id="{853ED4FC-F52B-4553-8FA3-D6699335BA1C}"/>
                    </a:ext>
                  </a:extLst>
                </p:cNvPr>
                <p:cNvSpPr/>
                <p:nvPr/>
              </p:nvSpPr>
              <p:spPr>
                <a:xfrm>
                  <a:off x="6953907" y="2232493"/>
                  <a:ext cx="196977" cy="65426"/>
                </a:xfrm>
                <a:custGeom>
                  <a:avLst/>
                  <a:gdLst/>
                  <a:ahLst/>
                  <a:cxnLst>
                    <a:cxn ang="3cd4">
                      <a:pos x="hc" y="t"/>
                    </a:cxn>
                    <a:cxn ang="cd2">
                      <a:pos x="l" y="vc"/>
                    </a:cxn>
                    <a:cxn ang="cd4">
                      <a:pos x="hc" y="b"/>
                    </a:cxn>
                    <a:cxn ang="0">
                      <a:pos x="r" y="vc"/>
                    </a:cxn>
                  </a:cxnLst>
                  <a:rect l="l" t="t" r="r" b="b"/>
                  <a:pathLst>
                    <a:path w="847" h="282">
                      <a:moveTo>
                        <a:pt x="751" y="0"/>
                      </a:moveTo>
                      <a:lnTo>
                        <a:pt x="502" y="0"/>
                      </a:lnTo>
                      <a:cubicBezTo>
                        <a:pt x="468" y="0"/>
                        <a:pt x="440" y="15"/>
                        <a:pt x="423" y="36"/>
                      </a:cubicBezTo>
                      <a:cubicBezTo>
                        <a:pt x="406" y="15"/>
                        <a:pt x="379" y="0"/>
                        <a:pt x="347" y="0"/>
                      </a:cubicBezTo>
                      <a:lnTo>
                        <a:pt x="97" y="0"/>
                      </a:lnTo>
                      <a:cubicBezTo>
                        <a:pt x="44" y="0"/>
                        <a:pt x="2" y="42"/>
                        <a:pt x="2" y="95"/>
                      </a:cubicBezTo>
                      <a:lnTo>
                        <a:pt x="0" y="265"/>
                      </a:lnTo>
                      <a:cubicBezTo>
                        <a:pt x="0" y="273"/>
                        <a:pt x="9" y="282"/>
                        <a:pt x="19" y="282"/>
                      </a:cubicBezTo>
                      <a:cubicBezTo>
                        <a:pt x="28" y="282"/>
                        <a:pt x="36" y="273"/>
                        <a:pt x="36" y="265"/>
                      </a:cubicBezTo>
                      <a:lnTo>
                        <a:pt x="36" y="95"/>
                      </a:lnTo>
                      <a:cubicBezTo>
                        <a:pt x="36" y="61"/>
                        <a:pt x="64" y="36"/>
                        <a:pt x="97" y="36"/>
                      </a:cubicBezTo>
                      <a:lnTo>
                        <a:pt x="347" y="36"/>
                      </a:lnTo>
                      <a:cubicBezTo>
                        <a:pt x="377" y="36"/>
                        <a:pt x="406" y="53"/>
                        <a:pt x="406" y="89"/>
                      </a:cubicBezTo>
                      <a:cubicBezTo>
                        <a:pt x="406" y="97"/>
                        <a:pt x="415" y="106"/>
                        <a:pt x="423" y="106"/>
                      </a:cubicBezTo>
                      <a:cubicBezTo>
                        <a:pt x="434" y="106"/>
                        <a:pt x="442" y="97"/>
                        <a:pt x="442" y="89"/>
                      </a:cubicBezTo>
                      <a:cubicBezTo>
                        <a:pt x="442" y="53"/>
                        <a:pt x="472" y="36"/>
                        <a:pt x="502" y="36"/>
                      </a:cubicBezTo>
                      <a:lnTo>
                        <a:pt x="751" y="36"/>
                      </a:lnTo>
                      <a:cubicBezTo>
                        <a:pt x="785" y="36"/>
                        <a:pt x="813" y="61"/>
                        <a:pt x="813" y="95"/>
                      </a:cubicBezTo>
                      <a:lnTo>
                        <a:pt x="811" y="265"/>
                      </a:lnTo>
                      <a:cubicBezTo>
                        <a:pt x="811" y="275"/>
                        <a:pt x="819" y="282"/>
                        <a:pt x="828" y="282"/>
                      </a:cubicBezTo>
                      <a:lnTo>
                        <a:pt x="830" y="282"/>
                      </a:lnTo>
                      <a:cubicBezTo>
                        <a:pt x="838" y="282"/>
                        <a:pt x="847" y="275"/>
                        <a:pt x="847" y="265"/>
                      </a:cubicBezTo>
                      <a:lnTo>
                        <a:pt x="847" y="95"/>
                      </a:lnTo>
                      <a:cubicBezTo>
                        <a:pt x="847" y="42"/>
                        <a:pt x="804" y="0"/>
                        <a:pt x="751"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grpSp>
          <p:grpSp>
            <p:nvGrpSpPr>
              <p:cNvPr id="66" name="Gruppieren 65">
                <a:extLst>
                  <a:ext uri="{FF2B5EF4-FFF2-40B4-BE49-F238E27FC236}">
                    <a16:creationId xmlns:a16="http://schemas.microsoft.com/office/drawing/2014/main" id="{C091A664-FDA1-4A70-A740-965C22BDB43E}"/>
                  </a:ext>
                </a:extLst>
              </p:cNvPr>
              <p:cNvGrpSpPr>
                <a:grpSpLocks noChangeAspect="1"/>
              </p:cNvGrpSpPr>
              <p:nvPr/>
            </p:nvGrpSpPr>
            <p:grpSpPr>
              <a:xfrm>
                <a:off x="4318688" y="2480119"/>
                <a:ext cx="272133" cy="272133"/>
                <a:chOff x="2896781" y="2971740"/>
                <a:chExt cx="328529" cy="328528"/>
              </a:xfrm>
              <a:solidFill>
                <a:schemeClr val="bg1"/>
              </a:solidFill>
            </p:grpSpPr>
            <p:sp>
              <p:nvSpPr>
                <p:cNvPr id="85" name="Freihandform 1203">
                  <a:extLst>
                    <a:ext uri="{FF2B5EF4-FFF2-40B4-BE49-F238E27FC236}">
                      <a16:creationId xmlns:a16="http://schemas.microsoft.com/office/drawing/2014/main" id="{EF63A2AA-1F1F-40CA-9791-DA1C3AA547F9}"/>
                    </a:ext>
                  </a:extLst>
                </p:cNvPr>
                <p:cNvSpPr/>
                <p:nvPr/>
              </p:nvSpPr>
              <p:spPr>
                <a:xfrm>
                  <a:off x="2896781" y="2971740"/>
                  <a:ext cx="328529" cy="328528"/>
                </a:xfrm>
                <a:custGeom>
                  <a:avLst/>
                  <a:gdLst/>
                  <a:ahLst/>
                  <a:cxnLst>
                    <a:cxn ang="3cd4">
                      <a:pos x="hc" y="t"/>
                    </a:cxn>
                    <a:cxn ang="cd2">
                      <a:pos x="l" y="vc"/>
                    </a:cxn>
                    <a:cxn ang="cd4">
                      <a:pos x="hc" y="b"/>
                    </a:cxn>
                    <a:cxn ang="0">
                      <a:pos x="r" y="vc"/>
                    </a:cxn>
                  </a:cxnLst>
                  <a:rect l="l" t="t" r="r" b="b"/>
                  <a:pathLst>
                    <a:path w="1412" h="1412">
                      <a:moveTo>
                        <a:pt x="705" y="1376"/>
                      </a:moveTo>
                      <a:cubicBezTo>
                        <a:pt x="337" y="1376"/>
                        <a:pt x="36" y="1075"/>
                        <a:pt x="36" y="705"/>
                      </a:cubicBezTo>
                      <a:cubicBezTo>
                        <a:pt x="36" y="337"/>
                        <a:pt x="337"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86" name="Freihandform 1204">
                  <a:extLst>
                    <a:ext uri="{FF2B5EF4-FFF2-40B4-BE49-F238E27FC236}">
                      <a16:creationId xmlns:a16="http://schemas.microsoft.com/office/drawing/2014/main" id="{C0CB1D9F-0A94-46CC-B0F0-E25986534F5D}"/>
                    </a:ext>
                  </a:extLst>
                </p:cNvPr>
                <p:cNvSpPr/>
                <p:nvPr/>
              </p:nvSpPr>
              <p:spPr>
                <a:xfrm>
                  <a:off x="3003647" y="3045781"/>
                  <a:ext cx="114554" cy="180446"/>
                </a:xfrm>
                <a:custGeom>
                  <a:avLst/>
                  <a:gdLst/>
                  <a:ahLst/>
                  <a:cxnLst>
                    <a:cxn ang="3cd4">
                      <a:pos x="hc" y="t"/>
                    </a:cxn>
                    <a:cxn ang="cd2">
                      <a:pos x="l" y="vc"/>
                    </a:cxn>
                    <a:cxn ang="cd4">
                      <a:pos x="hc" y="b"/>
                    </a:cxn>
                    <a:cxn ang="0">
                      <a:pos x="r" y="vc"/>
                    </a:cxn>
                  </a:cxnLst>
                  <a:rect l="l" t="t" r="r" b="b"/>
                  <a:pathLst>
                    <a:path w="493" h="776">
                      <a:moveTo>
                        <a:pt x="457" y="129"/>
                      </a:moveTo>
                      <a:cubicBezTo>
                        <a:pt x="457" y="190"/>
                        <a:pt x="422" y="226"/>
                        <a:pt x="383" y="262"/>
                      </a:cubicBezTo>
                      <a:cubicBezTo>
                        <a:pt x="377" y="268"/>
                        <a:pt x="373" y="273"/>
                        <a:pt x="366" y="279"/>
                      </a:cubicBezTo>
                      <a:cubicBezTo>
                        <a:pt x="356" y="287"/>
                        <a:pt x="322" y="323"/>
                        <a:pt x="299" y="347"/>
                      </a:cubicBezTo>
                      <a:cubicBezTo>
                        <a:pt x="295" y="351"/>
                        <a:pt x="282" y="366"/>
                        <a:pt x="282" y="387"/>
                      </a:cubicBezTo>
                      <a:cubicBezTo>
                        <a:pt x="282" y="410"/>
                        <a:pt x="295" y="425"/>
                        <a:pt x="301" y="431"/>
                      </a:cubicBezTo>
                      <a:cubicBezTo>
                        <a:pt x="322" y="453"/>
                        <a:pt x="358" y="489"/>
                        <a:pt x="366" y="497"/>
                      </a:cubicBezTo>
                      <a:cubicBezTo>
                        <a:pt x="371" y="501"/>
                        <a:pt x="377" y="508"/>
                        <a:pt x="383" y="512"/>
                      </a:cubicBezTo>
                      <a:cubicBezTo>
                        <a:pt x="422" y="550"/>
                        <a:pt x="457" y="586"/>
                        <a:pt x="457" y="647"/>
                      </a:cubicBezTo>
                      <a:lnTo>
                        <a:pt x="457" y="740"/>
                      </a:lnTo>
                      <a:lnTo>
                        <a:pt x="34" y="740"/>
                      </a:lnTo>
                      <a:lnTo>
                        <a:pt x="34" y="647"/>
                      </a:lnTo>
                      <a:cubicBezTo>
                        <a:pt x="34" y="586"/>
                        <a:pt x="72" y="550"/>
                        <a:pt x="110" y="512"/>
                      </a:cubicBezTo>
                      <a:cubicBezTo>
                        <a:pt x="117" y="508"/>
                        <a:pt x="121" y="501"/>
                        <a:pt x="125" y="497"/>
                      </a:cubicBezTo>
                      <a:cubicBezTo>
                        <a:pt x="136" y="489"/>
                        <a:pt x="172" y="453"/>
                        <a:pt x="193" y="429"/>
                      </a:cubicBezTo>
                      <a:cubicBezTo>
                        <a:pt x="197" y="425"/>
                        <a:pt x="212" y="410"/>
                        <a:pt x="212" y="387"/>
                      </a:cubicBezTo>
                      <a:cubicBezTo>
                        <a:pt x="212" y="366"/>
                        <a:pt x="197" y="351"/>
                        <a:pt x="193" y="345"/>
                      </a:cubicBezTo>
                      <a:cubicBezTo>
                        <a:pt x="172" y="323"/>
                        <a:pt x="136" y="287"/>
                        <a:pt x="127" y="279"/>
                      </a:cubicBezTo>
                      <a:cubicBezTo>
                        <a:pt x="121" y="273"/>
                        <a:pt x="117" y="268"/>
                        <a:pt x="110" y="262"/>
                      </a:cubicBezTo>
                      <a:cubicBezTo>
                        <a:pt x="72" y="226"/>
                        <a:pt x="34" y="190"/>
                        <a:pt x="34" y="129"/>
                      </a:cubicBezTo>
                      <a:lnTo>
                        <a:pt x="34" y="36"/>
                      </a:lnTo>
                      <a:lnTo>
                        <a:pt x="457" y="36"/>
                      </a:lnTo>
                      <a:close/>
                      <a:moveTo>
                        <a:pt x="477" y="0"/>
                      </a:moveTo>
                      <a:lnTo>
                        <a:pt x="17" y="0"/>
                      </a:lnTo>
                      <a:cubicBezTo>
                        <a:pt x="7" y="0"/>
                        <a:pt x="0" y="8"/>
                        <a:pt x="0" y="16"/>
                      </a:cubicBezTo>
                      <a:lnTo>
                        <a:pt x="0" y="129"/>
                      </a:lnTo>
                      <a:cubicBezTo>
                        <a:pt x="0" y="205"/>
                        <a:pt x="45" y="249"/>
                        <a:pt x="85" y="287"/>
                      </a:cubicBezTo>
                      <a:cubicBezTo>
                        <a:pt x="91" y="294"/>
                        <a:pt x="96" y="298"/>
                        <a:pt x="102" y="304"/>
                      </a:cubicBezTo>
                      <a:cubicBezTo>
                        <a:pt x="110" y="313"/>
                        <a:pt x="146" y="347"/>
                        <a:pt x="165" y="368"/>
                      </a:cubicBezTo>
                      <a:lnTo>
                        <a:pt x="168" y="370"/>
                      </a:lnTo>
                      <a:cubicBezTo>
                        <a:pt x="170" y="374"/>
                        <a:pt x="176" y="378"/>
                        <a:pt x="176" y="387"/>
                      </a:cubicBezTo>
                      <a:cubicBezTo>
                        <a:pt x="176" y="395"/>
                        <a:pt x="170" y="402"/>
                        <a:pt x="168" y="406"/>
                      </a:cubicBezTo>
                      <a:cubicBezTo>
                        <a:pt x="146" y="429"/>
                        <a:pt x="110" y="463"/>
                        <a:pt x="102" y="472"/>
                      </a:cubicBezTo>
                      <a:cubicBezTo>
                        <a:pt x="96" y="476"/>
                        <a:pt x="91" y="482"/>
                        <a:pt x="85" y="486"/>
                      </a:cubicBezTo>
                      <a:cubicBezTo>
                        <a:pt x="45" y="527"/>
                        <a:pt x="0" y="571"/>
                        <a:pt x="0" y="647"/>
                      </a:cubicBezTo>
                      <a:lnTo>
                        <a:pt x="0" y="757"/>
                      </a:lnTo>
                      <a:cubicBezTo>
                        <a:pt x="0" y="768"/>
                        <a:pt x="7" y="776"/>
                        <a:pt x="17" y="776"/>
                      </a:cubicBezTo>
                      <a:lnTo>
                        <a:pt x="477" y="776"/>
                      </a:lnTo>
                      <a:cubicBezTo>
                        <a:pt x="485" y="776"/>
                        <a:pt x="493" y="768"/>
                        <a:pt x="493" y="757"/>
                      </a:cubicBezTo>
                      <a:lnTo>
                        <a:pt x="493" y="647"/>
                      </a:lnTo>
                      <a:cubicBezTo>
                        <a:pt x="493" y="571"/>
                        <a:pt x="447" y="527"/>
                        <a:pt x="407" y="486"/>
                      </a:cubicBezTo>
                      <a:cubicBezTo>
                        <a:pt x="402" y="482"/>
                        <a:pt x="396" y="476"/>
                        <a:pt x="390" y="472"/>
                      </a:cubicBezTo>
                      <a:cubicBezTo>
                        <a:pt x="383" y="463"/>
                        <a:pt x="347" y="429"/>
                        <a:pt x="328" y="408"/>
                      </a:cubicBezTo>
                      <a:cubicBezTo>
                        <a:pt x="328" y="408"/>
                        <a:pt x="326" y="406"/>
                        <a:pt x="326" y="404"/>
                      </a:cubicBezTo>
                      <a:cubicBezTo>
                        <a:pt x="322" y="402"/>
                        <a:pt x="318" y="395"/>
                        <a:pt x="318" y="387"/>
                      </a:cubicBezTo>
                      <a:cubicBezTo>
                        <a:pt x="318" y="378"/>
                        <a:pt x="322" y="374"/>
                        <a:pt x="326" y="370"/>
                      </a:cubicBezTo>
                      <a:cubicBezTo>
                        <a:pt x="347" y="347"/>
                        <a:pt x="383" y="313"/>
                        <a:pt x="390" y="304"/>
                      </a:cubicBezTo>
                      <a:cubicBezTo>
                        <a:pt x="392" y="304"/>
                        <a:pt x="392" y="304"/>
                        <a:pt x="392" y="304"/>
                      </a:cubicBezTo>
                      <a:cubicBezTo>
                        <a:pt x="396" y="298"/>
                        <a:pt x="402" y="294"/>
                        <a:pt x="407" y="287"/>
                      </a:cubicBezTo>
                      <a:cubicBezTo>
                        <a:pt x="447" y="249"/>
                        <a:pt x="493" y="205"/>
                        <a:pt x="493" y="129"/>
                      </a:cubicBezTo>
                      <a:lnTo>
                        <a:pt x="493" y="16"/>
                      </a:lnTo>
                      <a:cubicBezTo>
                        <a:pt x="493" y="8"/>
                        <a:pt x="485" y="0"/>
                        <a:pt x="477"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grpSp>
          <p:grpSp>
            <p:nvGrpSpPr>
              <p:cNvPr id="67" name="Gruppieren 66">
                <a:extLst>
                  <a:ext uri="{FF2B5EF4-FFF2-40B4-BE49-F238E27FC236}">
                    <a16:creationId xmlns:a16="http://schemas.microsoft.com/office/drawing/2014/main" id="{54F266F7-688C-45F8-9D62-282633F4403A}"/>
                  </a:ext>
                </a:extLst>
              </p:cNvPr>
              <p:cNvGrpSpPr>
                <a:grpSpLocks noChangeAspect="1"/>
              </p:cNvGrpSpPr>
              <p:nvPr/>
            </p:nvGrpSpPr>
            <p:grpSpPr>
              <a:xfrm>
                <a:off x="4318688" y="3085991"/>
                <a:ext cx="272133" cy="272133"/>
                <a:chOff x="3783009" y="2971740"/>
                <a:chExt cx="328528" cy="328528"/>
              </a:xfrm>
              <a:solidFill>
                <a:schemeClr val="bg1"/>
              </a:solidFill>
            </p:grpSpPr>
            <p:sp>
              <p:nvSpPr>
                <p:cNvPr id="83" name="Freihandform 1151">
                  <a:extLst>
                    <a:ext uri="{FF2B5EF4-FFF2-40B4-BE49-F238E27FC236}">
                      <a16:creationId xmlns:a16="http://schemas.microsoft.com/office/drawing/2014/main" id="{15C125CA-FB43-40DB-8E71-97FBD55A5B22}"/>
                    </a:ext>
                  </a:extLst>
                </p:cNvPr>
                <p:cNvSpPr/>
                <p:nvPr/>
              </p:nvSpPr>
              <p:spPr>
                <a:xfrm>
                  <a:off x="3783009" y="2971740"/>
                  <a:ext cx="328528" cy="328528"/>
                </a:xfrm>
                <a:custGeom>
                  <a:avLst/>
                  <a:gdLst/>
                  <a:ahLst/>
                  <a:cxnLst>
                    <a:cxn ang="3cd4">
                      <a:pos x="hc" y="t"/>
                    </a:cxn>
                    <a:cxn ang="cd2">
                      <a:pos x="l" y="vc"/>
                    </a:cxn>
                    <a:cxn ang="cd4">
                      <a:pos x="hc" y="b"/>
                    </a:cxn>
                    <a:cxn ang="0">
                      <a:pos x="r" y="vc"/>
                    </a:cxn>
                  </a:cxnLst>
                  <a:rect l="l" t="t" r="r" b="b"/>
                  <a:pathLst>
                    <a:path w="1412" h="1412">
                      <a:moveTo>
                        <a:pt x="705" y="1376"/>
                      </a:moveTo>
                      <a:cubicBezTo>
                        <a:pt x="336" y="1376"/>
                        <a:pt x="36" y="1075"/>
                        <a:pt x="36" y="705"/>
                      </a:cubicBezTo>
                      <a:cubicBezTo>
                        <a:pt x="36" y="337"/>
                        <a:pt x="336" y="36"/>
                        <a:pt x="705" y="36"/>
                      </a:cubicBezTo>
                      <a:cubicBezTo>
                        <a:pt x="1075" y="36"/>
                        <a:pt x="1376" y="337"/>
                        <a:pt x="1376" y="705"/>
                      </a:cubicBezTo>
                      <a:cubicBezTo>
                        <a:pt x="1376" y="1075"/>
                        <a:pt x="1075" y="1376"/>
                        <a:pt x="705" y="1376"/>
                      </a:cubicBezTo>
                      <a:close/>
                      <a:moveTo>
                        <a:pt x="705" y="0"/>
                      </a:moveTo>
                      <a:cubicBezTo>
                        <a:pt x="317" y="0"/>
                        <a:pt x="0" y="318"/>
                        <a:pt x="0" y="705"/>
                      </a:cubicBezTo>
                      <a:cubicBezTo>
                        <a:pt x="0" y="1094"/>
                        <a:pt x="317" y="1412"/>
                        <a:pt x="705" y="1412"/>
                      </a:cubicBezTo>
                      <a:cubicBezTo>
                        <a:pt x="1094" y="1412"/>
                        <a:pt x="1412" y="1094"/>
                        <a:pt x="1412" y="705"/>
                      </a:cubicBezTo>
                      <a:cubicBezTo>
                        <a:pt x="1412" y="318"/>
                        <a:pt x="1094" y="0"/>
                        <a:pt x="705"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84" name="Freihandform 1152">
                  <a:extLst>
                    <a:ext uri="{FF2B5EF4-FFF2-40B4-BE49-F238E27FC236}">
                      <a16:creationId xmlns:a16="http://schemas.microsoft.com/office/drawing/2014/main" id="{29A8543F-F626-4AD8-9640-899A36655876}"/>
                    </a:ext>
                  </a:extLst>
                </p:cNvPr>
                <p:cNvSpPr/>
                <p:nvPr/>
              </p:nvSpPr>
              <p:spPr>
                <a:xfrm>
                  <a:off x="3849299" y="3049507"/>
                  <a:ext cx="196977" cy="176721"/>
                </a:xfrm>
                <a:custGeom>
                  <a:avLst/>
                  <a:gdLst/>
                  <a:ahLst/>
                  <a:cxnLst>
                    <a:cxn ang="3cd4">
                      <a:pos x="hc" y="t"/>
                    </a:cxn>
                    <a:cxn ang="cd2">
                      <a:pos x="l" y="vc"/>
                    </a:cxn>
                    <a:cxn ang="cd4">
                      <a:pos x="hc" y="b"/>
                    </a:cxn>
                    <a:cxn ang="0">
                      <a:pos x="r" y="vc"/>
                    </a:cxn>
                  </a:cxnLst>
                  <a:rect l="l" t="t" r="r" b="b"/>
                  <a:pathLst>
                    <a:path w="847" h="760">
                      <a:moveTo>
                        <a:pt x="665" y="570"/>
                      </a:moveTo>
                      <a:cubicBezTo>
                        <a:pt x="591" y="570"/>
                        <a:pt x="530" y="513"/>
                        <a:pt x="519" y="443"/>
                      </a:cubicBezTo>
                      <a:cubicBezTo>
                        <a:pt x="587" y="443"/>
                        <a:pt x="733" y="443"/>
                        <a:pt x="811" y="443"/>
                      </a:cubicBezTo>
                      <a:cubicBezTo>
                        <a:pt x="803" y="513"/>
                        <a:pt x="741" y="570"/>
                        <a:pt x="665" y="570"/>
                      </a:cubicBezTo>
                      <a:close/>
                      <a:moveTo>
                        <a:pt x="665" y="117"/>
                      </a:moveTo>
                      <a:lnTo>
                        <a:pt x="803" y="407"/>
                      </a:lnTo>
                      <a:lnTo>
                        <a:pt x="530" y="407"/>
                      </a:lnTo>
                      <a:close/>
                      <a:moveTo>
                        <a:pt x="424" y="104"/>
                      </a:moveTo>
                      <a:cubicBezTo>
                        <a:pt x="405" y="104"/>
                        <a:pt x="390" y="89"/>
                        <a:pt x="390" y="70"/>
                      </a:cubicBezTo>
                      <a:cubicBezTo>
                        <a:pt x="390" y="51"/>
                        <a:pt x="405" y="36"/>
                        <a:pt x="424" y="36"/>
                      </a:cubicBezTo>
                      <a:cubicBezTo>
                        <a:pt x="443" y="36"/>
                        <a:pt x="460" y="51"/>
                        <a:pt x="460" y="70"/>
                      </a:cubicBezTo>
                      <a:cubicBezTo>
                        <a:pt x="460" y="89"/>
                        <a:pt x="443" y="104"/>
                        <a:pt x="424" y="104"/>
                      </a:cubicBezTo>
                      <a:close/>
                      <a:moveTo>
                        <a:pt x="320" y="407"/>
                      </a:moveTo>
                      <a:lnTo>
                        <a:pt x="47" y="407"/>
                      </a:lnTo>
                      <a:lnTo>
                        <a:pt x="185" y="117"/>
                      </a:lnTo>
                      <a:close/>
                      <a:moveTo>
                        <a:pt x="182" y="570"/>
                      </a:moveTo>
                      <a:cubicBezTo>
                        <a:pt x="108" y="570"/>
                        <a:pt x="47" y="513"/>
                        <a:pt x="39" y="443"/>
                      </a:cubicBezTo>
                      <a:cubicBezTo>
                        <a:pt x="77" y="443"/>
                        <a:pt x="130" y="443"/>
                        <a:pt x="180" y="443"/>
                      </a:cubicBezTo>
                      <a:lnTo>
                        <a:pt x="229" y="443"/>
                      </a:lnTo>
                      <a:cubicBezTo>
                        <a:pt x="267" y="443"/>
                        <a:pt x="303" y="443"/>
                        <a:pt x="328" y="443"/>
                      </a:cubicBezTo>
                      <a:cubicBezTo>
                        <a:pt x="320" y="513"/>
                        <a:pt x="259" y="570"/>
                        <a:pt x="182" y="570"/>
                      </a:cubicBezTo>
                      <a:close/>
                      <a:moveTo>
                        <a:pt x="690" y="89"/>
                      </a:moveTo>
                      <a:lnTo>
                        <a:pt x="760" y="89"/>
                      </a:lnTo>
                      <a:cubicBezTo>
                        <a:pt x="771" y="89"/>
                        <a:pt x="777" y="81"/>
                        <a:pt x="777" y="72"/>
                      </a:cubicBezTo>
                      <a:cubicBezTo>
                        <a:pt x="777" y="62"/>
                        <a:pt x="771" y="53"/>
                        <a:pt x="760" y="53"/>
                      </a:cubicBezTo>
                      <a:lnTo>
                        <a:pt x="491" y="53"/>
                      </a:lnTo>
                      <a:cubicBezTo>
                        <a:pt x="485" y="24"/>
                        <a:pt x="458" y="0"/>
                        <a:pt x="424" y="0"/>
                      </a:cubicBezTo>
                      <a:cubicBezTo>
                        <a:pt x="392" y="0"/>
                        <a:pt x="364" y="24"/>
                        <a:pt x="356" y="53"/>
                      </a:cubicBezTo>
                      <a:lnTo>
                        <a:pt x="89" y="53"/>
                      </a:lnTo>
                      <a:cubicBezTo>
                        <a:pt x="79" y="53"/>
                        <a:pt x="70" y="62"/>
                        <a:pt x="70" y="72"/>
                      </a:cubicBezTo>
                      <a:cubicBezTo>
                        <a:pt x="70" y="81"/>
                        <a:pt x="79" y="89"/>
                        <a:pt x="89" y="89"/>
                      </a:cubicBezTo>
                      <a:lnTo>
                        <a:pt x="157" y="89"/>
                      </a:lnTo>
                      <a:lnTo>
                        <a:pt x="3" y="415"/>
                      </a:lnTo>
                      <a:cubicBezTo>
                        <a:pt x="3" y="420"/>
                        <a:pt x="0" y="422"/>
                        <a:pt x="0" y="424"/>
                      </a:cubicBezTo>
                      <a:cubicBezTo>
                        <a:pt x="0" y="523"/>
                        <a:pt x="83" y="604"/>
                        <a:pt x="182" y="604"/>
                      </a:cubicBezTo>
                      <a:cubicBezTo>
                        <a:pt x="284" y="604"/>
                        <a:pt x="364" y="525"/>
                        <a:pt x="364" y="426"/>
                      </a:cubicBezTo>
                      <a:lnTo>
                        <a:pt x="364" y="424"/>
                      </a:lnTo>
                      <a:cubicBezTo>
                        <a:pt x="364" y="422"/>
                        <a:pt x="364" y="420"/>
                        <a:pt x="364" y="417"/>
                      </a:cubicBezTo>
                      <a:lnTo>
                        <a:pt x="210" y="89"/>
                      </a:lnTo>
                      <a:lnTo>
                        <a:pt x="356" y="89"/>
                      </a:lnTo>
                      <a:cubicBezTo>
                        <a:pt x="364" y="113"/>
                        <a:pt x="384" y="132"/>
                        <a:pt x="407" y="138"/>
                      </a:cubicBezTo>
                      <a:lnTo>
                        <a:pt x="407" y="724"/>
                      </a:lnTo>
                      <a:lnTo>
                        <a:pt x="303" y="724"/>
                      </a:lnTo>
                      <a:cubicBezTo>
                        <a:pt x="295" y="724"/>
                        <a:pt x="286" y="733"/>
                        <a:pt x="286" y="741"/>
                      </a:cubicBezTo>
                      <a:cubicBezTo>
                        <a:pt x="286" y="752"/>
                        <a:pt x="295" y="760"/>
                        <a:pt x="303" y="760"/>
                      </a:cubicBezTo>
                      <a:lnTo>
                        <a:pt x="544" y="760"/>
                      </a:lnTo>
                      <a:cubicBezTo>
                        <a:pt x="555" y="760"/>
                        <a:pt x="563" y="752"/>
                        <a:pt x="563" y="741"/>
                      </a:cubicBezTo>
                      <a:cubicBezTo>
                        <a:pt x="563" y="733"/>
                        <a:pt x="555" y="724"/>
                        <a:pt x="544" y="724"/>
                      </a:cubicBezTo>
                      <a:lnTo>
                        <a:pt x="443" y="724"/>
                      </a:lnTo>
                      <a:lnTo>
                        <a:pt x="443" y="138"/>
                      </a:lnTo>
                      <a:cubicBezTo>
                        <a:pt x="466" y="132"/>
                        <a:pt x="485" y="113"/>
                        <a:pt x="491" y="89"/>
                      </a:cubicBezTo>
                      <a:lnTo>
                        <a:pt x="640" y="89"/>
                      </a:lnTo>
                      <a:lnTo>
                        <a:pt x="485" y="417"/>
                      </a:lnTo>
                      <a:cubicBezTo>
                        <a:pt x="483" y="420"/>
                        <a:pt x="483" y="422"/>
                        <a:pt x="483" y="424"/>
                      </a:cubicBezTo>
                      <a:cubicBezTo>
                        <a:pt x="483" y="426"/>
                        <a:pt x="483" y="426"/>
                        <a:pt x="483" y="426"/>
                      </a:cubicBezTo>
                      <a:cubicBezTo>
                        <a:pt x="485" y="525"/>
                        <a:pt x="566" y="604"/>
                        <a:pt x="665" y="604"/>
                      </a:cubicBezTo>
                      <a:cubicBezTo>
                        <a:pt x="767" y="604"/>
                        <a:pt x="847" y="523"/>
                        <a:pt x="847" y="424"/>
                      </a:cubicBezTo>
                      <a:cubicBezTo>
                        <a:pt x="847" y="422"/>
                        <a:pt x="847" y="420"/>
                        <a:pt x="845" y="415"/>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grpSp>
          <p:grpSp>
            <p:nvGrpSpPr>
              <p:cNvPr id="69" name="Gruppieren 68">
                <a:extLst>
                  <a:ext uri="{FF2B5EF4-FFF2-40B4-BE49-F238E27FC236}">
                    <a16:creationId xmlns:a16="http://schemas.microsoft.com/office/drawing/2014/main" id="{A539E2A7-967C-4E93-8BD2-ACB6071F3DC5}"/>
                  </a:ext>
                </a:extLst>
              </p:cNvPr>
              <p:cNvGrpSpPr>
                <a:grpSpLocks noChangeAspect="1"/>
              </p:cNvGrpSpPr>
              <p:nvPr/>
            </p:nvGrpSpPr>
            <p:grpSpPr>
              <a:xfrm>
                <a:off x="4318688" y="3750753"/>
                <a:ext cx="272133" cy="272325"/>
                <a:chOff x="10454814" y="2779839"/>
                <a:chExt cx="328296" cy="328528"/>
              </a:xfrm>
              <a:solidFill>
                <a:schemeClr val="bg1"/>
              </a:solidFill>
            </p:grpSpPr>
            <p:sp>
              <p:nvSpPr>
                <p:cNvPr id="70" name="Freihandform 1794">
                  <a:extLst>
                    <a:ext uri="{FF2B5EF4-FFF2-40B4-BE49-F238E27FC236}">
                      <a16:creationId xmlns:a16="http://schemas.microsoft.com/office/drawing/2014/main" id="{5E1F8435-84E0-4C42-8FEB-A0751F89245E}"/>
                    </a:ext>
                  </a:extLst>
                </p:cNvPr>
                <p:cNvSpPr/>
                <p:nvPr/>
              </p:nvSpPr>
              <p:spPr>
                <a:xfrm>
                  <a:off x="10454814" y="2779839"/>
                  <a:ext cx="328296" cy="328528"/>
                </a:xfrm>
                <a:custGeom>
                  <a:avLst/>
                  <a:gdLst/>
                  <a:ahLst/>
                  <a:cxnLst>
                    <a:cxn ang="3cd4">
                      <a:pos x="hc" y="t"/>
                    </a:cxn>
                    <a:cxn ang="cd2">
                      <a:pos x="l" y="vc"/>
                    </a:cxn>
                    <a:cxn ang="cd4">
                      <a:pos x="hc" y="b"/>
                    </a:cxn>
                    <a:cxn ang="0">
                      <a:pos x="r" y="vc"/>
                    </a:cxn>
                  </a:cxnLst>
                  <a:rect l="l" t="t" r="r" b="b"/>
                  <a:pathLst>
                    <a:path w="1411" h="1412">
                      <a:moveTo>
                        <a:pt x="704" y="1376"/>
                      </a:moveTo>
                      <a:cubicBezTo>
                        <a:pt x="336" y="1376"/>
                        <a:pt x="36" y="1075"/>
                        <a:pt x="36" y="705"/>
                      </a:cubicBezTo>
                      <a:cubicBezTo>
                        <a:pt x="36" y="337"/>
                        <a:pt x="336" y="36"/>
                        <a:pt x="704" y="36"/>
                      </a:cubicBezTo>
                      <a:cubicBezTo>
                        <a:pt x="1075" y="36"/>
                        <a:pt x="1375" y="337"/>
                        <a:pt x="1375" y="705"/>
                      </a:cubicBezTo>
                      <a:cubicBezTo>
                        <a:pt x="1375" y="1075"/>
                        <a:pt x="1075" y="1376"/>
                        <a:pt x="704" y="1376"/>
                      </a:cubicBezTo>
                      <a:close/>
                      <a:moveTo>
                        <a:pt x="704" y="0"/>
                      </a:moveTo>
                      <a:cubicBezTo>
                        <a:pt x="317" y="0"/>
                        <a:pt x="0" y="318"/>
                        <a:pt x="0" y="705"/>
                      </a:cubicBezTo>
                      <a:cubicBezTo>
                        <a:pt x="0" y="1094"/>
                        <a:pt x="317" y="1412"/>
                        <a:pt x="704" y="1412"/>
                      </a:cubicBezTo>
                      <a:cubicBezTo>
                        <a:pt x="1094" y="1412"/>
                        <a:pt x="1411" y="1094"/>
                        <a:pt x="1411" y="705"/>
                      </a:cubicBezTo>
                      <a:cubicBezTo>
                        <a:pt x="1411" y="318"/>
                        <a:pt x="1094" y="0"/>
                        <a:pt x="704"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71" name="Freihandform 1795">
                  <a:extLst>
                    <a:ext uri="{FF2B5EF4-FFF2-40B4-BE49-F238E27FC236}">
                      <a16:creationId xmlns:a16="http://schemas.microsoft.com/office/drawing/2014/main" id="{17DCA15D-1B51-4AAA-8712-14AF75BD079A}"/>
                    </a:ext>
                  </a:extLst>
                </p:cNvPr>
                <p:cNvSpPr/>
                <p:nvPr/>
              </p:nvSpPr>
              <p:spPr>
                <a:xfrm>
                  <a:off x="10599060" y="2911393"/>
                  <a:ext cx="40513" cy="130853"/>
                </a:xfrm>
                <a:custGeom>
                  <a:avLst/>
                  <a:gdLst/>
                  <a:ahLst/>
                  <a:cxnLst>
                    <a:cxn ang="3cd4">
                      <a:pos x="hc" y="t"/>
                    </a:cxn>
                    <a:cxn ang="cd2">
                      <a:pos x="l" y="vc"/>
                    </a:cxn>
                    <a:cxn ang="cd4">
                      <a:pos x="hc" y="b"/>
                    </a:cxn>
                    <a:cxn ang="0">
                      <a:pos x="r" y="vc"/>
                    </a:cxn>
                  </a:cxnLst>
                  <a:rect l="l" t="t" r="r" b="b"/>
                  <a:pathLst>
                    <a:path w="175" h="563">
                      <a:moveTo>
                        <a:pt x="139" y="529"/>
                      </a:moveTo>
                      <a:lnTo>
                        <a:pt x="34" y="529"/>
                      </a:lnTo>
                      <a:lnTo>
                        <a:pt x="34" y="34"/>
                      </a:lnTo>
                      <a:lnTo>
                        <a:pt x="139" y="34"/>
                      </a:lnTo>
                      <a:close/>
                      <a:moveTo>
                        <a:pt x="158" y="0"/>
                      </a:moveTo>
                      <a:lnTo>
                        <a:pt x="17" y="0"/>
                      </a:lnTo>
                      <a:cubicBezTo>
                        <a:pt x="6" y="0"/>
                        <a:pt x="0" y="7"/>
                        <a:pt x="0" y="17"/>
                      </a:cubicBezTo>
                      <a:lnTo>
                        <a:pt x="0" y="546"/>
                      </a:lnTo>
                      <a:cubicBezTo>
                        <a:pt x="0" y="557"/>
                        <a:pt x="6" y="563"/>
                        <a:pt x="17" y="563"/>
                      </a:cubicBezTo>
                      <a:lnTo>
                        <a:pt x="158" y="563"/>
                      </a:lnTo>
                      <a:cubicBezTo>
                        <a:pt x="167" y="563"/>
                        <a:pt x="175" y="557"/>
                        <a:pt x="175" y="546"/>
                      </a:cubicBezTo>
                      <a:lnTo>
                        <a:pt x="175" y="17"/>
                      </a:lnTo>
                      <a:cubicBezTo>
                        <a:pt x="175" y="7"/>
                        <a:pt x="167" y="0"/>
                        <a:pt x="158"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sp>
              <p:nvSpPr>
                <p:cNvPr id="72" name="Freihandform 1796">
                  <a:extLst>
                    <a:ext uri="{FF2B5EF4-FFF2-40B4-BE49-F238E27FC236}">
                      <a16:creationId xmlns:a16="http://schemas.microsoft.com/office/drawing/2014/main" id="{3F5181E5-45B9-4766-B8FB-3468D645FC6E}"/>
                    </a:ext>
                  </a:extLst>
                </p:cNvPr>
                <p:cNvSpPr/>
                <p:nvPr/>
              </p:nvSpPr>
              <p:spPr>
                <a:xfrm>
                  <a:off x="10594636" y="2845498"/>
                  <a:ext cx="48895" cy="48895"/>
                </a:xfrm>
                <a:custGeom>
                  <a:avLst/>
                  <a:gdLst/>
                  <a:ahLst/>
                  <a:cxnLst>
                    <a:cxn ang="3cd4">
                      <a:pos x="hc" y="t"/>
                    </a:cxn>
                    <a:cxn ang="cd2">
                      <a:pos x="l" y="vc"/>
                    </a:cxn>
                    <a:cxn ang="cd4">
                      <a:pos x="hc" y="b"/>
                    </a:cxn>
                    <a:cxn ang="0">
                      <a:pos x="r" y="vc"/>
                    </a:cxn>
                  </a:cxnLst>
                  <a:rect l="l" t="t" r="r" b="b"/>
                  <a:pathLst>
                    <a:path w="211" h="211">
                      <a:moveTo>
                        <a:pt x="105" y="177"/>
                      </a:moveTo>
                      <a:cubicBezTo>
                        <a:pt x="67" y="177"/>
                        <a:pt x="36" y="146"/>
                        <a:pt x="36" y="105"/>
                      </a:cubicBezTo>
                      <a:cubicBezTo>
                        <a:pt x="36" y="67"/>
                        <a:pt x="67" y="36"/>
                        <a:pt x="105" y="36"/>
                      </a:cubicBezTo>
                      <a:cubicBezTo>
                        <a:pt x="146" y="36"/>
                        <a:pt x="177" y="67"/>
                        <a:pt x="177" y="105"/>
                      </a:cubicBezTo>
                      <a:cubicBezTo>
                        <a:pt x="177" y="146"/>
                        <a:pt x="146" y="177"/>
                        <a:pt x="105" y="177"/>
                      </a:cubicBezTo>
                      <a:close/>
                      <a:moveTo>
                        <a:pt x="105" y="0"/>
                      </a:moveTo>
                      <a:cubicBezTo>
                        <a:pt x="48" y="0"/>
                        <a:pt x="0" y="48"/>
                        <a:pt x="0" y="105"/>
                      </a:cubicBezTo>
                      <a:cubicBezTo>
                        <a:pt x="0" y="165"/>
                        <a:pt x="48" y="211"/>
                        <a:pt x="105" y="211"/>
                      </a:cubicBezTo>
                      <a:cubicBezTo>
                        <a:pt x="165" y="211"/>
                        <a:pt x="211" y="165"/>
                        <a:pt x="211" y="105"/>
                      </a:cubicBezTo>
                      <a:cubicBezTo>
                        <a:pt x="211" y="48"/>
                        <a:pt x="165" y="0"/>
                        <a:pt x="105" y="0"/>
                      </a:cubicBezTo>
                      <a:close/>
                    </a:path>
                  </a:pathLst>
                </a:custGeom>
                <a:grpFill/>
                <a:ln cap="flat">
                  <a:noFill/>
                  <a:prstDash val="solid"/>
                </a:ln>
              </p:spPr>
              <p:txBody>
                <a:bodyPr vert="horz" wrap="none" lIns="89999" tIns="44999" rIns="89999" bIns="44999" anchor="ctr" anchorCtr="1" compatLnSpc="0"/>
                <a:lstStyle/>
                <a:p>
                  <a:pPr marL="0" marR="0" lvl="0" indent="0" algn="l" defTabSz="864017" rtl="0" eaLnBrk="1" fontAlgn="auto" latinLnBrk="0" hangingPunct="0">
                    <a:lnSpc>
                      <a:spcPct val="100000"/>
                    </a:lnSpc>
                    <a:spcBef>
                      <a:spcPts val="0"/>
                    </a:spcBef>
                    <a:spcAft>
                      <a:spcPts val="0"/>
                    </a:spcAft>
                    <a:buClrTx/>
                    <a:buSzTx/>
                    <a:buFontTx/>
                    <a:buNone/>
                    <a:tabLst/>
                    <a:defRPr/>
                  </a:pPr>
                  <a:endParaRPr kumimoji="0" lang="de-DE" sz="1100" b="0" i="0" u="none" strike="noStrike" kern="1200" cap="none" spc="0" normalizeH="0" baseline="0" noProof="0">
                    <a:ln>
                      <a:noFill/>
                    </a:ln>
                    <a:solidFill>
                      <a:srgbClr val="003781"/>
                    </a:solidFill>
                    <a:effectLst/>
                    <a:uLnTx/>
                    <a:uFillTx/>
                    <a:latin typeface="+mj-lt"/>
                    <a:ea typeface="Arial Unicode MS" pitchFamily="2"/>
                    <a:cs typeface="Arial" panose="020B0604020202020204" pitchFamily="34" charset="0"/>
                  </a:endParaRPr>
                </a:p>
              </p:txBody>
            </p:sp>
          </p:grpSp>
        </p:grpSp>
        <p:sp>
          <p:nvSpPr>
            <p:cNvPr id="95" name="Rechteck 94">
              <a:extLst>
                <a:ext uri="{FF2B5EF4-FFF2-40B4-BE49-F238E27FC236}">
                  <a16:creationId xmlns:a16="http://schemas.microsoft.com/office/drawing/2014/main" id="{BEA79E24-092F-4CF3-BCD4-87AED91E0084}"/>
                </a:ext>
              </a:extLst>
            </p:cNvPr>
            <p:cNvSpPr/>
            <p:nvPr/>
          </p:nvSpPr>
          <p:spPr>
            <a:xfrm>
              <a:off x="8669796" y="2386870"/>
              <a:ext cx="2168780" cy="1147135"/>
            </a:xfrm>
            <a:prstGeom prst="rect">
              <a:avLst/>
            </a:prstGeom>
            <a:solidFill>
              <a:srgbClr val="006192">
                <a:alpha val="50000"/>
              </a:srgbClr>
            </a:solidFill>
            <a:ln>
              <a:noFill/>
            </a:ln>
            <a:effectLst/>
          </p:spPr>
          <p:txBody>
            <a:bodyPr rtlCol="0" anchor="t"/>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4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96" name="Grafik 9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2388" y="2619915"/>
              <a:ext cx="256033" cy="256033"/>
            </a:xfrm>
            <a:prstGeom prst="rect">
              <a:avLst/>
            </a:prstGeom>
          </p:spPr>
        </p:pic>
        <p:sp>
          <p:nvSpPr>
            <p:cNvPr id="97" name="Inhaltsplatzhalter 8">
              <a:extLst>
                <a:ext uri="{FF2B5EF4-FFF2-40B4-BE49-F238E27FC236}">
                  <a16:creationId xmlns:a16="http://schemas.microsoft.com/office/drawing/2014/main" id="{63874A8D-9D65-4C6B-843E-EB1735669411}"/>
                </a:ext>
              </a:extLst>
            </p:cNvPr>
            <p:cNvSpPr txBox="1">
              <a:spLocks/>
            </p:cNvSpPr>
            <p:nvPr/>
          </p:nvSpPr>
          <p:spPr>
            <a:xfrm>
              <a:off x="8786032" y="2403111"/>
              <a:ext cx="1876498" cy="20799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34" b="1" i="0" u="none" strike="noStrike" kern="1200" cap="none" spc="0" normalizeH="0" baseline="0" noProof="0" dirty="0" err="1" smtClean="0">
                  <a:ln>
                    <a:noFill/>
                  </a:ln>
                  <a:solidFill>
                    <a:srgbClr val="FFFFFF"/>
                  </a:solidFill>
                  <a:effectLst/>
                  <a:uLnTx/>
                  <a:uFillTx/>
                  <a:latin typeface="+mj-lt"/>
                  <a:ea typeface="+mn-ea"/>
                  <a:cs typeface="Arial" panose="020B0604020202020204" pitchFamily="34" charset="0"/>
                </a:rPr>
                <a:t>Ansprachekanäle</a:t>
              </a:r>
              <a:endParaRPr kumimoji="0" lang="de-DE" sz="1134" b="0" i="0" u="none" strike="noStrike" kern="1200" cap="none" spc="0" normalizeH="0" baseline="0" noProof="0" dirty="0">
                <a:ln>
                  <a:noFill/>
                </a:ln>
                <a:solidFill>
                  <a:srgbClr val="003781"/>
                </a:solidFill>
                <a:effectLst/>
                <a:uLnTx/>
                <a:uFillTx/>
                <a:latin typeface="+mj-lt"/>
                <a:ea typeface="+mn-ea"/>
                <a:cs typeface="Arial" panose="020B0604020202020204" pitchFamily="34" charset="0"/>
              </a:endParaRPr>
            </a:p>
          </p:txBody>
        </p:sp>
        <p:sp>
          <p:nvSpPr>
            <p:cNvPr id="98" name="Inhaltsplatzhalter 8">
              <a:extLst>
                <a:ext uri="{FF2B5EF4-FFF2-40B4-BE49-F238E27FC236}">
                  <a16:creationId xmlns:a16="http://schemas.microsoft.com/office/drawing/2014/main" id="{63874A8D-9D65-4C6B-843E-EB1735669411}"/>
                </a:ext>
              </a:extLst>
            </p:cNvPr>
            <p:cNvSpPr txBox="1">
              <a:spLocks/>
            </p:cNvSpPr>
            <p:nvPr/>
          </p:nvSpPr>
          <p:spPr>
            <a:xfrm>
              <a:off x="8786032" y="3008788"/>
              <a:ext cx="1876498" cy="19961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buFont typeface="+mj-lt"/>
                <a:buNone/>
                <a:defRPr sz="180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llianz Neo PPT" panose="020B0604020202020204" pitchFamily="34" charset="0"/>
                <a:buNone/>
                <a:defRPr sz="150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llianz Neo PPT" panose="020B0604020202020204" pitchFamily="34" charset="0"/>
                <a:buChar char="•"/>
                <a:defRPr sz="150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0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0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llianz Neo PPT"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llianz Neo PPT" panose="020B0604020202020204" pitchFamily="34" charset="0"/>
                <a:buChar char="•"/>
                <a:defRPr sz="18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0"/>
                </a:spcBef>
                <a:spcAft>
                  <a:spcPts val="283"/>
                </a:spcAft>
                <a:buClrTx/>
                <a:buSzTx/>
                <a:buFont typeface="Allianz Neo PPT" panose="020B0604020202020204" pitchFamily="34" charset="0"/>
                <a:buNone/>
                <a:tabLst/>
                <a:defRPr/>
              </a:pPr>
              <a:r>
                <a:rPr kumimoji="0" lang="de-DE" sz="1134" b="1" i="0" u="none" strike="noStrike" kern="1200" cap="none" spc="0" normalizeH="0" baseline="0" noProof="0" dirty="0" smtClean="0">
                  <a:ln>
                    <a:noFill/>
                  </a:ln>
                  <a:solidFill>
                    <a:srgbClr val="FFFFFF"/>
                  </a:solidFill>
                  <a:effectLst/>
                  <a:uLnTx/>
                  <a:uFillTx/>
                  <a:latin typeface="+mj-lt"/>
                  <a:ea typeface="+mn-ea"/>
                  <a:cs typeface="Arial" panose="020B0604020202020204" pitchFamily="34" charset="0"/>
                </a:rPr>
                <a:t>Abschlusskanäle</a:t>
              </a:r>
              <a:endParaRPr kumimoji="0" lang="de-DE" sz="1134" b="0" i="0" u="none" strike="noStrike" kern="1200" cap="none" spc="0" normalizeH="0" baseline="0" noProof="0" dirty="0">
                <a:ln>
                  <a:noFill/>
                </a:ln>
                <a:solidFill>
                  <a:srgbClr val="003781"/>
                </a:solidFill>
                <a:effectLst/>
                <a:uLnTx/>
                <a:uFillTx/>
                <a:latin typeface="+mj-lt"/>
                <a:ea typeface="+mn-ea"/>
                <a:cs typeface="Arial" panose="020B0604020202020204" pitchFamily="34" charset="0"/>
              </a:endParaRPr>
            </a:p>
          </p:txBody>
        </p:sp>
        <p:pic>
          <p:nvPicPr>
            <p:cNvPr id="99" name="Grafik 9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2388" y="2619915"/>
              <a:ext cx="256033" cy="256033"/>
            </a:xfrm>
            <a:prstGeom prst="rect">
              <a:avLst/>
            </a:prstGeom>
          </p:spPr>
        </p:pic>
        <p:pic>
          <p:nvPicPr>
            <p:cNvPr id="100" name="Grafik 9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30666" y="2619915"/>
              <a:ext cx="252985" cy="256033"/>
            </a:xfrm>
            <a:prstGeom prst="rect">
              <a:avLst/>
            </a:prstGeom>
          </p:spPr>
        </p:pic>
        <p:pic>
          <p:nvPicPr>
            <p:cNvPr id="101" name="Grafik 10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55896" y="2619915"/>
              <a:ext cx="256033" cy="256033"/>
            </a:xfrm>
            <a:prstGeom prst="rect">
              <a:avLst/>
            </a:prstGeom>
          </p:spPr>
        </p:pic>
        <p:pic>
          <p:nvPicPr>
            <p:cNvPr id="102" name="Grafik 10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86337" y="2619915"/>
              <a:ext cx="252985" cy="256033"/>
            </a:xfrm>
            <a:prstGeom prst="rect">
              <a:avLst/>
            </a:prstGeom>
          </p:spPr>
        </p:pic>
        <p:pic>
          <p:nvPicPr>
            <p:cNvPr id="103" name="Grafik 10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1567" y="2619915"/>
              <a:ext cx="252985" cy="256033"/>
            </a:xfrm>
            <a:prstGeom prst="rect">
              <a:avLst/>
            </a:prstGeom>
          </p:spPr>
        </p:pic>
        <p:pic>
          <p:nvPicPr>
            <p:cNvPr id="104" name="Grafik 10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36797" y="2619915"/>
              <a:ext cx="252985" cy="256033"/>
            </a:xfrm>
            <a:prstGeom prst="rect">
              <a:avLst/>
            </a:prstGeom>
          </p:spPr>
        </p:pic>
        <p:pic>
          <p:nvPicPr>
            <p:cNvPr id="105" name="Grafik 1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088" y="3210465"/>
              <a:ext cx="256033" cy="256033"/>
            </a:xfrm>
            <a:prstGeom prst="rect">
              <a:avLst/>
            </a:prstGeom>
          </p:spPr>
        </p:pic>
        <p:pic>
          <p:nvPicPr>
            <p:cNvPr id="106" name="Grafik 10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5088" y="3210465"/>
              <a:ext cx="256033" cy="256033"/>
            </a:xfrm>
            <a:prstGeom prst="rect">
              <a:avLst/>
            </a:prstGeom>
          </p:spPr>
        </p:pic>
        <p:pic>
          <p:nvPicPr>
            <p:cNvPr id="107" name="Grafik 10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3366" y="3210465"/>
              <a:ext cx="252985" cy="256033"/>
            </a:xfrm>
            <a:prstGeom prst="rect">
              <a:avLst/>
            </a:prstGeom>
          </p:spPr>
        </p:pic>
        <p:pic>
          <p:nvPicPr>
            <p:cNvPr id="108" name="Grafik 10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8596" y="3210465"/>
              <a:ext cx="256033" cy="256033"/>
            </a:xfrm>
            <a:prstGeom prst="rect">
              <a:avLst/>
            </a:prstGeom>
          </p:spPr>
        </p:pic>
        <p:pic>
          <p:nvPicPr>
            <p:cNvPr id="109" name="Grafik 10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9037" y="3210465"/>
              <a:ext cx="252985" cy="256033"/>
            </a:xfrm>
            <a:prstGeom prst="rect">
              <a:avLst/>
            </a:prstGeom>
          </p:spPr>
        </p:pic>
        <p:pic>
          <p:nvPicPr>
            <p:cNvPr id="110" name="Grafik 10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24267" y="3210465"/>
              <a:ext cx="252985" cy="256033"/>
            </a:xfrm>
            <a:prstGeom prst="rect">
              <a:avLst/>
            </a:prstGeom>
          </p:spPr>
        </p:pic>
        <p:pic>
          <p:nvPicPr>
            <p:cNvPr id="111" name="Grafik 1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49497" y="3210465"/>
              <a:ext cx="252985" cy="256033"/>
            </a:xfrm>
            <a:prstGeom prst="rect">
              <a:avLst/>
            </a:prstGeom>
          </p:spPr>
        </p:pic>
        <p:cxnSp>
          <p:nvCxnSpPr>
            <p:cNvPr id="112" name="Gerader Verbinder 111"/>
            <p:cNvCxnSpPr/>
            <p:nvPr/>
          </p:nvCxnSpPr>
          <p:spPr>
            <a:xfrm>
              <a:off x="8665684" y="2970530"/>
              <a:ext cx="2200922" cy="0"/>
            </a:xfrm>
            <a:prstGeom prst="line">
              <a:avLst/>
            </a:prstGeom>
            <a:noFill/>
            <a:ln w="12700" cap="flat" cmpd="sng" algn="ctr">
              <a:solidFill>
                <a:srgbClr val="FFFFFF"/>
              </a:solidFill>
              <a:prstDash val="solid"/>
            </a:ln>
            <a:effectLst/>
          </p:spPr>
        </p:cxnSp>
        <p:cxnSp>
          <p:nvCxnSpPr>
            <p:cNvPr id="113" name="Gerader Verbinder 112"/>
            <p:cNvCxnSpPr/>
            <p:nvPr/>
          </p:nvCxnSpPr>
          <p:spPr>
            <a:xfrm>
              <a:off x="8665685" y="3540022"/>
              <a:ext cx="2200922" cy="0"/>
            </a:xfrm>
            <a:prstGeom prst="line">
              <a:avLst/>
            </a:prstGeom>
            <a:noFill/>
            <a:ln w="12700" cap="flat" cmpd="sng" algn="ctr">
              <a:solidFill>
                <a:srgbClr val="FFFFFF"/>
              </a:solidFill>
              <a:prstDash val="solid"/>
            </a:ln>
            <a:effectLst/>
          </p:spPr>
        </p:cxnSp>
      </p:grpSp>
      <p:sp>
        <p:nvSpPr>
          <p:cNvPr id="115" name="Title 1"/>
          <p:cNvSpPr>
            <a:spLocks noGrp="1"/>
          </p:cNvSpPr>
          <p:nvPr>
            <p:ph type="title"/>
          </p:nvPr>
        </p:nvSpPr>
        <p:spPr>
          <a:xfrm>
            <a:off x="468314" y="1152524"/>
            <a:ext cx="10367962" cy="900114"/>
          </a:xfrm>
        </p:spPr>
        <p:txBody>
          <a:bodyPr/>
          <a:lstStyle/>
          <a:p>
            <a:r>
              <a:rPr lang="de-DE" sz="4800" dirty="0" smtClean="0">
                <a:solidFill>
                  <a:srgbClr val="13A0D3"/>
                </a:solidFill>
              </a:rPr>
              <a:t>Die Aktion </a:t>
            </a:r>
            <a:r>
              <a:rPr lang="de-DE" sz="4800" dirty="0" smtClean="0"/>
              <a:t>auf einen Blick</a:t>
            </a:r>
            <a:endParaRPr lang="de-DE" sz="7200" dirty="0">
              <a:solidFill>
                <a:schemeClr val="accent2">
                  <a:lumMod val="75000"/>
                </a:schemeClr>
              </a:solidFill>
            </a:endParaRPr>
          </a:p>
        </p:txBody>
      </p:sp>
      <p:sp>
        <p:nvSpPr>
          <p:cNvPr id="117" name="Oval 14">
            <a:extLst>
              <a:ext uri="{FF2B5EF4-FFF2-40B4-BE49-F238E27FC236}">
                <a16:creationId xmlns:a16="http://schemas.microsoft.com/office/drawing/2014/main" id="{49760BF6-C1B4-F94C-ACB7-844E63C9C412}"/>
              </a:ext>
            </a:extLst>
          </p:cNvPr>
          <p:cNvSpPr>
            <a:spLocks noChangeArrowheads="1"/>
          </p:cNvSpPr>
          <p:nvPr/>
        </p:nvSpPr>
        <p:spPr bwMode="auto">
          <a:xfrm>
            <a:off x="4330131" y="5044895"/>
            <a:ext cx="540000" cy="540000"/>
          </a:xfrm>
          <a:prstGeom prst="ellipse">
            <a:avLst/>
          </a:prstGeom>
          <a:solidFill>
            <a:schemeClr val="tx2">
              <a:alpha val="80000"/>
            </a:schemeClr>
          </a:solidFill>
          <a:ln>
            <a:noFill/>
          </a:ln>
          <a:effectLst>
            <a:glow rad="254000">
              <a:srgbClr val="49648C">
                <a:alpha val="25000"/>
              </a:srgbClr>
            </a:glow>
          </a:effectLst>
        </p:spPr>
        <p:txBody>
          <a:bodyPr vert="horz" wrap="square" lIns="72000" tIns="45720" rIns="0" bIns="45720" numCol="1" anchor="ctr" anchorCtr="0" compatLnSpc="1">
            <a:prstTxWarp prst="textNoShape">
              <a:avLst/>
            </a:prstTxWarp>
          </a:bodyPr>
          <a:lstStyle/>
          <a:p>
            <a:endParaRPr lang="de-DE" sz="1400" dirty="0">
              <a:solidFill>
                <a:schemeClr val="bg1"/>
              </a:solidFill>
            </a:endParaRPr>
          </a:p>
        </p:txBody>
      </p:sp>
      <p:sp>
        <p:nvSpPr>
          <p:cNvPr id="118" name="Freeform 46"/>
          <p:cNvSpPr>
            <a:spLocks noEditPoints="1"/>
          </p:cNvSpPr>
          <p:nvPr/>
        </p:nvSpPr>
        <p:spPr bwMode="auto">
          <a:xfrm>
            <a:off x="4446560" y="5210966"/>
            <a:ext cx="354792" cy="207858"/>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chemeClr val="bg1"/>
          </a:solidFill>
          <a:ln w="12700">
            <a:solidFill>
              <a:schemeClr val="bg1"/>
            </a:solidFill>
          </a:ln>
        </p:spPr>
        <p:txBody>
          <a:bodyPr vert="horz" wrap="square" lIns="91440" tIns="45720" rIns="91440" bIns="45720" numCol="1" anchor="t" anchorCtr="0" compatLnSpc="1">
            <a:prstTxWarp prst="textNoShape">
              <a:avLst/>
            </a:prstTxWarp>
          </a:bodyPr>
          <a:lstStyle/>
          <a:p>
            <a:endParaRPr lang="de-DE" dirty="0"/>
          </a:p>
        </p:txBody>
      </p:sp>
      <p:sp>
        <p:nvSpPr>
          <p:cNvPr id="2" name="Textfeld 1"/>
          <p:cNvSpPr txBox="1"/>
          <p:nvPr/>
        </p:nvSpPr>
        <p:spPr>
          <a:xfrm>
            <a:off x="5042562" y="5210966"/>
            <a:ext cx="3511607" cy="169277"/>
          </a:xfrm>
          <a:prstGeom prst="rect">
            <a:avLst/>
          </a:prstGeom>
        </p:spPr>
        <p:txBody>
          <a:bodyPr wrap="square" lIns="0" tIns="0" rIns="0" bIns="0" rtlCol="0">
            <a:spAutoFit/>
          </a:bodyPr>
          <a:lstStyle/>
          <a:p>
            <a:pPr algn="l">
              <a:spcAft>
                <a:spcPts val="600"/>
              </a:spcAft>
            </a:pPr>
            <a:r>
              <a:rPr lang="de-DE" sz="1100" b="1" dirty="0">
                <a:solidFill>
                  <a:srgbClr val="003781"/>
                </a:solidFill>
                <a:latin typeface="+mj-lt"/>
                <a:cs typeface="Arial" panose="020B0604020202020204" pitchFamily="34" charset="0"/>
              </a:rPr>
              <a:t>Viel Erfolg mit dem Allianz Wiederanlage-Portal!</a:t>
            </a:r>
          </a:p>
        </p:txBody>
      </p:sp>
      <p:sp>
        <p:nvSpPr>
          <p:cNvPr id="3" name="Textfeld 2"/>
          <p:cNvSpPr txBox="1"/>
          <p:nvPr/>
        </p:nvSpPr>
        <p:spPr>
          <a:xfrm>
            <a:off x="5041577" y="5388095"/>
            <a:ext cx="3422547" cy="507831"/>
          </a:xfrm>
          <a:prstGeom prst="rect">
            <a:avLst/>
          </a:prstGeom>
        </p:spPr>
        <p:txBody>
          <a:bodyPr wrap="square" lIns="0" tIns="0" rIns="0" bIns="0" rtlCol="0">
            <a:spAutoFit/>
          </a:bodyPr>
          <a:lstStyle/>
          <a:p>
            <a:pPr algn="l">
              <a:spcAft>
                <a:spcPts val="600"/>
              </a:spcAft>
            </a:pPr>
            <a:r>
              <a:rPr lang="de-DE" sz="1100" dirty="0">
                <a:solidFill>
                  <a:srgbClr val="003781"/>
                </a:solidFill>
                <a:latin typeface="+mj-lt"/>
                <a:cs typeface="Arial" panose="020B0604020202020204" pitchFamily="34" charset="0"/>
              </a:rPr>
              <a:t>Alle Kunden sind zum Aktionsstart im ACA erfasst. Sie brauchen nur noch loslegen und mit Ihren Kunden Termine zu vereinbaren</a:t>
            </a:r>
          </a:p>
        </p:txBody>
      </p:sp>
    </p:spTree>
    <p:extLst>
      <p:ext uri="{BB962C8B-B14F-4D97-AF65-F5344CB8AC3E}">
        <p14:creationId xmlns:p14="http://schemas.microsoft.com/office/powerpoint/2010/main" val="110293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800" dirty="0" smtClean="0"/>
              <a:t>Die verschiedenen </a:t>
            </a:r>
            <a:r>
              <a:rPr lang="de-DE" sz="4800" dirty="0" smtClean="0">
                <a:solidFill>
                  <a:srgbClr val="13A0D3"/>
                </a:solidFill>
              </a:rPr>
              <a:t>Ablaufverfahren</a:t>
            </a:r>
            <a:endParaRPr lang="de-DE" sz="4800" dirty="0">
              <a:solidFill>
                <a:srgbClr val="13A0D3"/>
              </a:solidFill>
            </a:endParaRPr>
          </a:p>
        </p:txBody>
      </p:sp>
      <p:sp>
        <p:nvSpPr>
          <p:cNvPr id="111" name="Rechteck 110">
            <a:extLst>
              <a:ext uri="{FF2B5EF4-FFF2-40B4-BE49-F238E27FC236}">
                <a16:creationId xmlns:a16="http://schemas.microsoft.com/office/drawing/2014/main" id="{EFFF893A-2C8B-524C-B0F6-C4201F08DE9A}"/>
              </a:ext>
            </a:extLst>
          </p:cNvPr>
          <p:cNvSpPr/>
          <p:nvPr/>
        </p:nvSpPr>
        <p:spPr>
          <a:xfrm>
            <a:off x="468311" y="2126522"/>
            <a:ext cx="9549674" cy="2422115"/>
          </a:xfrm>
          <a:prstGeom prst="rect">
            <a:avLst/>
          </a:prstGeom>
          <a:solidFill>
            <a:schemeClr val="tx1">
              <a:lumMod val="85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r>
              <a:rPr kumimoji="0" lang="de-DE" sz="1323" b="0" i="0" u="none" strike="noStrike" kern="1200" cap="none" spc="0" normalizeH="0" baseline="0" noProof="0" dirty="0">
                <a:ln>
                  <a:noFill/>
                </a:ln>
                <a:solidFill>
                  <a:srgbClr val="FFFFFF"/>
                </a:solidFill>
                <a:effectLst/>
                <a:uLnTx/>
                <a:uFillTx/>
                <a:latin typeface="Allianz Neo PPT"/>
                <a:ea typeface="+mn-ea"/>
                <a:cs typeface="+mn-cs"/>
              </a:rPr>
              <a:t> </a:t>
            </a:r>
          </a:p>
        </p:txBody>
      </p:sp>
      <p:sp>
        <p:nvSpPr>
          <p:cNvPr id="9" name="Foliennummernplatzhalter 8"/>
          <p:cNvSpPr>
            <a:spLocks noGrp="1"/>
          </p:cNvSpPr>
          <p:nvPr>
            <p:ph type="sldNum" sz="quarter" idx="4294967295"/>
          </p:nvPr>
        </p:nvSpPr>
        <p:spPr>
          <a:xfrm>
            <a:off x="11052175" y="5653088"/>
            <a:ext cx="468313" cy="827087"/>
          </a:xfrm>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61201FF1-C63B-412E-ABF0-3D0E918900AC}" type="slidenum">
              <a:rPr kumimoji="0" lang="en-GB"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4</a:t>
            </a:fld>
            <a:endParaRPr kumimoji="0" lang="en-GB"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10" name="Textfeld 9">
            <a:extLst>
              <a:ext uri="{FF2B5EF4-FFF2-40B4-BE49-F238E27FC236}">
                <a16:creationId xmlns:a16="http://schemas.microsoft.com/office/drawing/2014/main" id="{5D9BA31A-112D-494E-B586-25502FA14894}"/>
              </a:ext>
            </a:extLst>
          </p:cNvPr>
          <p:cNvSpPr txBox="1"/>
          <p:nvPr/>
        </p:nvSpPr>
        <p:spPr>
          <a:xfrm>
            <a:off x="-431912" y="4463087"/>
            <a:ext cx="137425" cy="399041"/>
          </a:xfrm>
          <a:prstGeom prst="rect">
            <a:avLst/>
          </a:prstGeom>
        </p:spPr>
        <p:txBody>
          <a:bodyPr vert="horz" wrap="none" lIns="68018" tIns="68018" rIns="68018" bIns="68018" rtlCol="0">
            <a:spAutoFit/>
          </a:bodyPr>
          <a:lstStyle/>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sz="1700" b="0" i="0" u="none" strike="noStrike" kern="1200" cap="none" spc="0" normalizeH="0" baseline="0" noProof="0" dirty="0">
              <a:ln>
                <a:noFill/>
              </a:ln>
              <a:solidFill>
                <a:srgbClr val="FFFFFF"/>
              </a:solidFill>
              <a:effectLst/>
              <a:uLnTx/>
              <a:uFillTx/>
              <a:latin typeface="Allianz Neo PPT"/>
              <a:ea typeface="+mn-ea"/>
              <a:cs typeface="+mn-cs"/>
            </a:endParaRPr>
          </a:p>
        </p:txBody>
      </p:sp>
      <p:sp>
        <p:nvSpPr>
          <p:cNvPr id="36" name="Datumsplatzhalter 5">
            <a:extLst>
              <a:ext uri="{FF2B5EF4-FFF2-40B4-BE49-F238E27FC236}">
                <a16:creationId xmlns:a16="http://schemas.microsoft.com/office/drawing/2014/main" id="{196DF232-D1B7-44C1-94F0-3B425952DF1B}"/>
              </a:ext>
            </a:extLst>
          </p:cNvPr>
          <p:cNvSpPr txBox="1">
            <a:spLocks/>
          </p:cNvSpPr>
          <p:nvPr/>
        </p:nvSpPr>
        <p:spPr>
          <a:xfrm rot="-5400000">
            <a:off x="9594058" y="3726657"/>
            <a:ext cx="3384550" cy="468312"/>
          </a:xfrm>
          <a:prstGeom prst="rect">
            <a:avLst/>
          </a:prstGeom>
        </p:spPr>
        <p:txBody>
          <a:bodyPr vert="horz" lIns="0" tIns="36000" rIns="0" bIns="0" rtlCol="0" anchor="t" anchorCtr="0">
            <a:noAutofit/>
          </a:bodyPr>
          <a:lstStyle>
            <a:defPPr>
              <a:defRPr lang="de-DE"/>
            </a:defPPr>
            <a:lvl1pPr marL="0" algn="l" defTabSz="864017" rtl="0" eaLnBrk="1" latinLnBrk="0" hangingPunct="1">
              <a:defRPr sz="750" kern="1200">
                <a:solidFill>
                  <a:schemeClr val="bg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smtClean="0">
                <a:ln>
                  <a:noFill/>
                </a:ln>
                <a:solidFill>
                  <a:srgbClr val="003781"/>
                </a:solidFill>
                <a:effectLst/>
                <a:uLnTx/>
                <a:uFillTx/>
                <a:latin typeface="Allianz Neo PPT"/>
                <a:ea typeface="+mn-ea"/>
                <a:cs typeface="+mn-cs"/>
              </a:rPr>
              <a:t>© Allianz 2021</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37"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3" y="468000"/>
            <a:ext cx="5075237" cy="252000"/>
          </a:xfrm>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60" normalizeH="0" baseline="0" noProof="0" dirty="0">
                <a:ln>
                  <a:noFill/>
                </a:ln>
                <a:solidFill>
                  <a:srgbClr val="003781"/>
                </a:solidFill>
                <a:effectLst/>
                <a:uLnTx/>
                <a:uFillTx/>
                <a:latin typeface="Allianz Neo PPT"/>
                <a:ea typeface="+mn-ea"/>
                <a:cs typeface="+mn-cs"/>
              </a:rPr>
              <a:t>P Diverse – Wiederanlage-Portal 2023</a:t>
            </a:r>
          </a:p>
        </p:txBody>
      </p:sp>
      <p:sp>
        <p:nvSpPr>
          <p:cNvPr id="38"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sz="900" b="0" i="0" u="none" strike="noStrike" kern="1200" cap="none" spc="0" normalizeH="0" baseline="0" noProof="0" dirty="0" smtClean="0">
                <a:ln>
                  <a:noFill/>
                </a:ln>
                <a:solidFill>
                  <a:srgbClr val="003781"/>
                </a:solidFill>
                <a:effectLst/>
                <a:uLnTx/>
                <a:uFillTx/>
                <a:latin typeface="Allianz Neo PPT"/>
                <a:ea typeface="+mn-ea"/>
                <a:cs typeface="+mn-cs"/>
              </a:rPr>
              <a:t>Allianz Kunde und Markt - Multikanalmarketing</a:t>
            </a:r>
            <a:endParaRPr kumimoji="0" lang="de-DE" sz="90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31" name="Rechteck 30">
            <a:extLst>
              <a:ext uri="{FF2B5EF4-FFF2-40B4-BE49-F238E27FC236}">
                <a16:creationId xmlns:a16="http://schemas.microsoft.com/office/drawing/2014/main" id="{EFFF893A-2C8B-524C-B0F6-C4201F08DE9A}"/>
              </a:ext>
            </a:extLst>
          </p:cNvPr>
          <p:cNvSpPr/>
          <p:nvPr/>
        </p:nvSpPr>
        <p:spPr>
          <a:xfrm>
            <a:off x="468311" y="1879319"/>
            <a:ext cx="9549674" cy="225075"/>
          </a:xfrm>
          <a:prstGeom prst="rect">
            <a:avLst/>
          </a:prstGeom>
          <a:solidFill>
            <a:schemeClr val="tx2">
              <a:lumMod val="75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r>
              <a:rPr kumimoji="0" lang="de-DE" sz="1323" b="0" i="0" u="none" strike="noStrike" kern="1200" cap="none" spc="0" normalizeH="0" baseline="0" noProof="0" dirty="0">
                <a:ln>
                  <a:noFill/>
                </a:ln>
                <a:solidFill>
                  <a:srgbClr val="FFFFFF"/>
                </a:solidFill>
                <a:effectLst/>
                <a:uLnTx/>
                <a:uFillTx/>
                <a:latin typeface="Allianz Neo PPT"/>
                <a:ea typeface="+mn-ea"/>
                <a:cs typeface="+mn-cs"/>
              </a:rPr>
              <a:t> </a:t>
            </a:r>
          </a:p>
        </p:txBody>
      </p:sp>
      <p:sp>
        <p:nvSpPr>
          <p:cNvPr id="3" name="Textfeld 2"/>
          <p:cNvSpPr txBox="1"/>
          <p:nvPr/>
        </p:nvSpPr>
        <p:spPr>
          <a:xfrm>
            <a:off x="570869" y="1899728"/>
            <a:ext cx="6223982" cy="184666"/>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1200" b="0" i="0" u="none" strike="noStrike" kern="1200" cap="none" spc="100" normalizeH="0" baseline="0" noProof="0" dirty="0" smtClean="0">
                <a:ln>
                  <a:noFill/>
                </a:ln>
                <a:solidFill>
                  <a:srgbClr val="003781"/>
                </a:solidFill>
                <a:effectLst/>
                <a:uLnTx/>
                <a:uFillTx/>
                <a:latin typeface="Allianz Neo PPT"/>
                <a:ea typeface="+mn-ea"/>
                <a:cs typeface="+mn-cs"/>
              </a:rPr>
              <a:t>Ablaufverfahren Rentenversicherung / Lebensversicherung</a:t>
            </a:r>
          </a:p>
        </p:txBody>
      </p:sp>
      <p:sp>
        <p:nvSpPr>
          <p:cNvPr id="5" name="Textfeld 4"/>
          <p:cNvSpPr txBox="1"/>
          <p:nvPr/>
        </p:nvSpPr>
        <p:spPr>
          <a:xfrm>
            <a:off x="1081115" y="2176966"/>
            <a:ext cx="1423769"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4 Monate</a:t>
            </a:r>
            <a:r>
              <a:rPr kumimoji="0" lang="de-DE" sz="800" b="1" i="0" u="none" strike="noStrike" kern="1200" cap="none" spc="100" normalizeH="0" noProof="0" dirty="0" smtClean="0">
                <a:ln>
                  <a:noFill/>
                </a:ln>
                <a:solidFill>
                  <a:srgbClr val="003781"/>
                </a:solidFill>
                <a:effectLst/>
                <a:uLnTx/>
                <a:uFillTx/>
                <a:latin typeface="Allianz Neo PPT"/>
                <a:ea typeface="+mn-ea"/>
                <a:cs typeface="+mn-cs"/>
              </a:rPr>
              <a:t> vor Ablauf</a:t>
            </a:r>
            <a:endParaRPr kumimoji="0" lang="de-DE" sz="800" b="1" i="0" u="none" strike="noStrike" kern="1200" cap="none" spc="100" normalizeH="0" baseline="0" noProof="0" dirty="0" smtClean="0">
              <a:ln>
                <a:noFill/>
              </a:ln>
              <a:solidFill>
                <a:srgbClr val="003781"/>
              </a:solidFill>
              <a:effectLst/>
              <a:uLnTx/>
              <a:uFillTx/>
              <a:latin typeface="Allianz Neo PPT"/>
              <a:ea typeface="+mn-ea"/>
              <a:cs typeface="+mn-cs"/>
            </a:endParaRPr>
          </a:p>
        </p:txBody>
      </p:sp>
      <p:sp>
        <p:nvSpPr>
          <p:cNvPr id="7" name="Ellipse 6"/>
          <p:cNvSpPr/>
          <p:nvPr/>
        </p:nvSpPr>
        <p:spPr>
          <a:xfrm>
            <a:off x="570869" y="2314545"/>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cxnSp>
        <p:nvCxnSpPr>
          <p:cNvPr id="13" name="Gerade Verbindung mit Pfeil 12"/>
          <p:cNvCxnSpPr/>
          <p:nvPr/>
        </p:nvCxnSpPr>
        <p:spPr>
          <a:xfrm flipV="1">
            <a:off x="3612086" y="2360973"/>
            <a:ext cx="1931464" cy="7755"/>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feld 39"/>
          <p:cNvSpPr txBox="1"/>
          <p:nvPr/>
        </p:nvSpPr>
        <p:spPr>
          <a:xfrm>
            <a:off x="570869" y="2474645"/>
            <a:ext cx="2572382" cy="2369880"/>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Ablaufoptionsbrief</a:t>
            </a:r>
            <a:b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b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
            </a:r>
            <a:b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br>
            <a:r>
              <a:rPr lang="de-DE" sz="700" spc="100" dirty="0" smtClean="0">
                <a:solidFill>
                  <a:schemeClr val="bg1"/>
                </a:solidFill>
              </a:rPr>
              <a:t>Alle </a:t>
            </a:r>
            <a:r>
              <a:rPr lang="de-DE" sz="700" spc="100" dirty="0">
                <a:solidFill>
                  <a:schemeClr val="bg1"/>
                </a:solidFill>
              </a:rPr>
              <a:t>Kunden erhalten einen Brief mit Formularen, die für die Auszahlung benötigt werden.</a:t>
            </a:r>
          </a:p>
          <a:p>
            <a:pPr marL="171450" indent="-171450">
              <a:spcAft>
                <a:spcPts val="600"/>
              </a:spcAft>
              <a:buFont typeface="Arial" panose="020B0604020202020204" pitchFamily="34" charset="0"/>
              <a:buChar char="•"/>
            </a:pPr>
            <a:r>
              <a:rPr lang="de-DE" sz="700" spc="100" dirty="0">
                <a:solidFill>
                  <a:schemeClr val="bg1"/>
                </a:solidFill>
              </a:rPr>
              <a:t>Bei nicht fonds- oder indexgebundenen Produkten werden vorläufige Werte angegeben</a:t>
            </a:r>
            <a:r>
              <a:rPr lang="de-DE" sz="700" spc="100" baseline="30000" dirty="0">
                <a:solidFill>
                  <a:schemeClr val="bg1"/>
                </a:solidFill>
              </a:rPr>
              <a:t> </a:t>
            </a:r>
          </a:p>
          <a:p>
            <a:pPr marL="171450" indent="-171450">
              <a:spcAft>
                <a:spcPts val="600"/>
              </a:spcAft>
              <a:buFont typeface="Arial" panose="020B0604020202020204" pitchFamily="34" charset="0"/>
              <a:buChar char="•"/>
            </a:pPr>
            <a:r>
              <a:rPr lang="de-DE" sz="700" spc="100" dirty="0">
                <a:solidFill>
                  <a:schemeClr val="bg1"/>
                </a:solidFill>
              </a:rPr>
              <a:t>Bei fonds- oder indexgebundenen Produkten erhalten die Kunden noch keine </a:t>
            </a:r>
            <a:r>
              <a:rPr lang="de-DE" sz="700" spc="100" dirty="0" smtClean="0">
                <a:solidFill>
                  <a:schemeClr val="bg1"/>
                </a:solidFill>
              </a:rPr>
              <a:t>Werte</a:t>
            </a:r>
          </a:p>
          <a:p>
            <a:pPr>
              <a:spcAft>
                <a:spcPts val="600"/>
              </a:spcAft>
            </a:pPr>
            <a:r>
              <a:rPr lang="de-DE" sz="800" b="1" spc="100" dirty="0" smtClean="0">
                <a:solidFill>
                  <a:schemeClr val="bg1"/>
                </a:solidFill>
              </a:rPr>
              <a:t>PIN Brief zu „Mein Geld“ für selektierte Kunden</a:t>
            </a:r>
            <a:br>
              <a:rPr lang="de-DE" sz="800" b="1" spc="100" dirty="0" smtClean="0">
                <a:solidFill>
                  <a:schemeClr val="bg1"/>
                </a:solidFill>
              </a:rPr>
            </a:br>
            <a:r>
              <a:rPr lang="de-DE" sz="800" b="1" spc="100" dirty="0" smtClean="0">
                <a:solidFill>
                  <a:schemeClr val="bg1"/>
                </a:solidFill>
              </a:rPr>
              <a:t/>
            </a:r>
            <a:br>
              <a:rPr lang="de-DE" sz="800" b="1" spc="100" dirty="0" smtClean="0">
                <a:solidFill>
                  <a:schemeClr val="bg1"/>
                </a:solidFill>
              </a:rPr>
            </a:br>
            <a:r>
              <a:rPr lang="de-DE" sz="800" spc="100" dirty="0" smtClean="0">
                <a:solidFill>
                  <a:schemeClr val="bg1"/>
                </a:solidFill>
              </a:rPr>
              <a:t>Aus </a:t>
            </a:r>
            <a:r>
              <a:rPr lang="de-DE" sz="800" spc="100" dirty="0">
                <a:solidFill>
                  <a:schemeClr val="bg1"/>
                </a:solidFill>
              </a:rPr>
              <a:t>Sicherheitsgründen erhält der Kunde seine Online Zugangs-PIN wenige Tage nach dem fachlichen Anschreiben in einem separatem Brief</a:t>
            </a:r>
          </a:p>
          <a:p>
            <a:pPr>
              <a:spcAft>
                <a:spcPts val="600"/>
              </a:spcAft>
            </a:pPr>
            <a:endParaRPr lang="de-DE" sz="800" b="1" spc="100" dirty="0">
              <a:solidFill>
                <a:schemeClr val="bg1"/>
              </a:solidFill>
            </a:endParaRPr>
          </a:p>
          <a:p>
            <a:pPr marR="0" lvl="0" algn="l" defTabSz="864017" rtl="0" eaLnBrk="1" fontAlgn="auto" latinLnBrk="0" hangingPunct="1">
              <a:lnSpc>
                <a:spcPct val="100000"/>
              </a:lnSpc>
              <a:spcBef>
                <a:spcPts val="0"/>
              </a:spcBef>
              <a:spcAft>
                <a:spcPts val="0"/>
              </a:spcAft>
              <a:buClrTx/>
              <a:buSzTx/>
              <a:tabLst/>
              <a:defRPr/>
            </a:pPr>
            <a:endParaRPr kumimoji="0" lang="de-DE" sz="700" b="1" i="0" u="none" strike="noStrike" kern="1200" cap="none" spc="100" normalizeH="0" baseline="0" noProof="0" dirty="0" smtClean="0">
              <a:ln>
                <a:noFill/>
              </a:ln>
              <a:solidFill>
                <a:srgbClr val="003781"/>
              </a:solidFill>
              <a:effectLst/>
              <a:uLnTx/>
              <a:uFillTx/>
              <a:latin typeface="Allianz Neo PPT"/>
              <a:ea typeface="+mn-ea"/>
              <a:cs typeface="+mn-cs"/>
            </a:endParaRPr>
          </a:p>
        </p:txBody>
      </p:sp>
      <p:sp>
        <p:nvSpPr>
          <p:cNvPr id="43" name="Ellipse 42"/>
          <p:cNvSpPr/>
          <p:nvPr/>
        </p:nvSpPr>
        <p:spPr>
          <a:xfrm>
            <a:off x="3404829" y="2314545"/>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cxnSp>
        <p:nvCxnSpPr>
          <p:cNvPr id="22" name="Gerade Verbindung mit Pfeil 21"/>
          <p:cNvCxnSpPr/>
          <p:nvPr/>
        </p:nvCxnSpPr>
        <p:spPr>
          <a:xfrm>
            <a:off x="5590978" y="2350981"/>
            <a:ext cx="404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a:off x="702435" y="2360973"/>
            <a:ext cx="2571428" cy="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feld 50"/>
          <p:cNvSpPr txBox="1"/>
          <p:nvPr/>
        </p:nvSpPr>
        <p:spPr>
          <a:xfrm>
            <a:off x="3767883" y="2176966"/>
            <a:ext cx="1388618"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4 Monate</a:t>
            </a:r>
            <a:r>
              <a:rPr kumimoji="0" lang="de-DE" sz="800" b="1" i="0" u="none" strike="noStrike" kern="1200" cap="none" spc="100" normalizeH="0" noProof="0" dirty="0" smtClean="0">
                <a:ln>
                  <a:noFill/>
                </a:ln>
                <a:solidFill>
                  <a:srgbClr val="003781"/>
                </a:solidFill>
                <a:effectLst/>
                <a:uLnTx/>
                <a:uFillTx/>
                <a:latin typeface="Allianz Neo PPT"/>
                <a:ea typeface="+mn-ea"/>
                <a:cs typeface="+mn-cs"/>
              </a:rPr>
              <a:t> bis 7 Wochen</a:t>
            </a:r>
            <a:endParaRPr kumimoji="0" lang="de-DE" sz="800" b="1" i="0" u="none" strike="noStrike" kern="1200" cap="none" spc="100" normalizeH="0" baseline="0" noProof="0" dirty="0" smtClean="0">
              <a:ln>
                <a:noFill/>
              </a:ln>
              <a:solidFill>
                <a:srgbClr val="003781"/>
              </a:solidFill>
              <a:effectLst/>
              <a:uLnTx/>
              <a:uFillTx/>
              <a:latin typeface="Allianz Neo PPT"/>
              <a:ea typeface="+mn-ea"/>
              <a:cs typeface="+mn-cs"/>
            </a:endParaRPr>
          </a:p>
        </p:txBody>
      </p:sp>
      <p:sp>
        <p:nvSpPr>
          <p:cNvPr id="52" name="Textfeld 51"/>
          <p:cNvSpPr txBox="1"/>
          <p:nvPr/>
        </p:nvSpPr>
        <p:spPr>
          <a:xfrm>
            <a:off x="3404829" y="2474645"/>
            <a:ext cx="1882041" cy="1354217"/>
          </a:xfrm>
          <a:prstGeom prst="rect">
            <a:avLst/>
          </a:prstGeom>
        </p:spPr>
        <p:txBody>
          <a:bodyPr wrap="square" lIns="0" tIns="0" rIns="0" bIns="0" rtlCol="0">
            <a:spAutoFit/>
          </a:bodyPr>
          <a:lstStyle/>
          <a:p>
            <a:pPr>
              <a:spcAft>
                <a:spcPts val="600"/>
              </a:spcAft>
            </a:pPr>
            <a:r>
              <a:rPr kumimoji="0" lang="de-DE" sz="800" b="1" i="0" u="none" strike="noStrike" kern="1200" cap="none" spc="100" normalizeH="0" baseline="0" noProof="0" dirty="0" err="1" smtClean="0">
                <a:ln>
                  <a:noFill/>
                </a:ln>
                <a:solidFill>
                  <a:srgbClr val="003781"/>
                </a:solidFill>
                <a:effectLst/>
                <a:uLnTx/>
                <a:uFillTx/>
                <a:latin typeface="Allianz Neo PPT"/>
                <a:ea typeface="+mn-ea"/>
                <a:cs typeface="+mn-cs"/>
              </a:rPr>
              <a:t>Self</a:t>
            </a: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 Service meingeld.de</a:t>
            </a:r>
            <a:b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b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
            </a:r>
            <a:b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br>
            <a:r>
              <a:rPr lang="de-DE" sz="800" spc="100" dirty="0">
                <a:solidFill>
                  <a:schemeClr val="bg1"/>
                </a:solidFill>
              </a:rPr>
              <a:t>Die aktuellen Werte sehen, sich zwischen Kapital oder Rente entscheiden und die eigenen Daten aktualisieren: ganz bequem alles notwendige für den Ablauf erledigen</a:t>
            </a:r>
            <a:r>
              <a:rPr lang="de-DE" sz="800" spc="100" dirty="0" smtClean="0">
                <a:solidFill>
                  <a:schemeClr val="bg1"/>
                </a:solidFill>
              </a:rPr>
              <a:t>.</a:t>
            </a:r>
            <a:r>
              <a:rPr lang="de-DE" sz="800" b="1" spc="100" dirty="0">
                <a:solidFill>
                  <a:srgbClr val="003781"/>
                </a:solidFill>
                <a:latin typeface="Allianz Neo PPT"/>
              </a:rPr>
              <a:t/>
            </a:r>
            <a:br>
              <a:rPr lang="de-DE" sz="800" b="1" spc="100" dirty="0">
                <a:solidFill>
                  <a:srgbClr val="003781"/>
                </a:solidFill>
                <a:latin typeface="Allianz Neo PPT"/>
              </a:rPr>
            </a:br>
            <a:r>
              <a:rPr lang="de-DE" sz="800" b="1" spc="100" dirty="0" smtClean="0">
                <a:solidFill>
                  <a:srgbClr val="003781"/>
                </a:solidFill>
                <a:latin typeface="Allianz Neo PPT"/>
              </a:rPr>
              <a:t/>
            </a:r>
            <a:br>
              <a:rPr lang="de-DE" sz="800" b="1" spc="100" dirty="0" smtClean="0">
                <a:solidFill>
                  <a:srgbClr val="003781"/>
                </a:solidFill>
                <a:latin typeface="Allianz Neo PPT"/>
              </a:rPr>
            </a:br>
            <a:r>
              <a:rPr lang="de-DE" sz="800" b="1" spc="100" dirty="0" smtClean="0">
                <a:solidFill>
                  <a:srgbClr val="003781"/>
                </a:solidFill>
                <a:latin typeface="Allianz Neo PPT"/>
                <a:hlinkClick r:id="rId2"/>
              </a:rPr>
              <a:t>-&gt; weitere Informationen zum digitalen Ablaufprozess</a:t>
            </a:r>
            <a:endParaRPr lang="de-DE" sz="800" spc="100" dirty="0">
              <a:solidFill>
                <a:schemeClr val="bg1"/>
              </a:solidFill>
            </a:endParaRPr>
          </a:p>
        </p:txBody>
      </p:sp>
      <p:sp>
        <p:nvSpPr>
          <p:cNvPr id="53" name="Ellipse 52"/>
          <p:cNvSpPr/>
          <p:nvPr/>
        </p:nvSpPr>
        <p:spPr>
          <a:xfrm>
            <a:off x="5721483" y="2314545"/>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59" name="Textfeld 58"/>
          <p:cNvSpPr txBox="1"/>
          <p:nvPr/>
        </p:nvSpPr>
        <p:spPr>
          <a:xfrm>
            <a:off x="7886663" y="2474645"/>
            <a:ext cx="1921237" cy="1092607"/>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Abrechnungsbrief Fonds</a:t>
            </a:r>
            <a:b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br>
            <a:endParaRPr kumimoji="0" lang="de-DE" sz="700" b="1" i="0" u="none" strike="noStrike" kern="1200" cap="none" spc="100" normalizeH="0" baseline="0" noProof="0" dirty="0">
              <a:ln>
                <a:noFill/>
              </a:ln>
              <a:solidFill>
                <a:srgbClr val="003781"/>
              </a:solidFill>
              <a:effectLst/>
              <a:uLnTx/>
              <a:uFillTx/>
              <a:latin typeface="Allianz Neo PPT"/>
              <a:ea typeface="+mn-ea"/>
              <a:cs typeface="+mn-cs"/>
            </a:endParaRPr>
          </a:p>
          <a:p>
            <a:pPr>
              <a:spcAft>
                <a:spcPts val="600"/>
              </a:spcAft>
            </a:pPr>
            <a:r>
              <a:rPr lang="de-DE" sz="700" spc="100" dirty="0">
                <a:solidFill>
                  <a:schemeClr val="bg1"/>
                </a:solidFill>
              </a:rPr>
              <a:t>Kunden mit einem fondgebundenem Produkt erhalten jetzt auch endgültige Werte.</a:t>
            </a:r>
            <a:br>
              <a:rPr lang="de-DE" sz="700" spc="100" dirty="0">
                <a:solidFill>
                  <a:schemeClr val="bg1"/>
                </a:solidFill>
              </a:rPr>
            </a:br>
            <a:r>
              <a:rPr lang="de-DE" sz="700" spc="100" dirty="0">
                <a:solidFill>
                  <a:schemeClr val="bg1"/>
                </a:solidFill>
              </a:rPr>
              <a:t/>
            </a:r>
            <a:br>
              <a:rPr lang="de-DE" sz="700" spc="100" dirty="0">
                <a:solidFill>
                  <a:schemeClr val="bg1"/>
                </a:solidFill>
              </a:rPr>
            </a:br>
            <a:r>
              <a:rPr lang="de-DE" sz="700" spc="100" dirty="0">
                <a:solidFill>
                  <a:schemeClr val="bg1"/>
                </a:solidFill>
              </a:rPr>
              <a:t>Diese können erst kurz vor Ablauf ermittelt werden, weil diese abhängig von der Volatilität des Kapitalmarkts sind.</a:t>
            </a:r>
            <a:endParaRPr lang="de-DE" sz="600" spc="100" baseline="30000" dirty="0">
              <a:solidFill>
                <a:schemeClr val="bg1"/>
              </a:solidFill>
            </a:endParaRPr>
          </a:p>
        </p:txBody>
      </p:sp>
      <p:sp>
        <p:nvSpPr>
          <p:cNvPr id="61" name="Ellipse 60"/>
          <p:cNvSpPr/>
          <p:nvPr/>
        </p:nvSpPr>
        <p:spPr>
          <a:xfrm>
            <a:off x="7980721" y="2314545"/>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62" name="Textfeld 61"/>
          <p:cNvSpPr txBox="1"/>
          <p:nvPr/>
        </p:nvSpPr>
        <p:spPr>
          <a:xfrm>
            <a:off x="5590978" y="2474645"/>
            <a:ext cx="2156022" cy="1569660"/>
          </a:xfrm>
          <a:prstGeom prst="rect">
            <a:avLst/>
          </a:prstGeom>
        </p:spPr>
        <p:txBody>
          <a:bodyPr wrap="square" lIns="0" tIns="0" rIns="0" bIns="0" rtlCol="0">
            <a:spAutoFit/>
          </a:bodyPr>
          <a:lstStyle/>
          <a:p>
            <a:pPr>
              <a:spcAft>
                <a:spcPts val="600"/>
              </a:spcAft>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Ablaufschreiben</a:t>
            </a:r>
            <a:b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b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
            </a:r>
            <a:b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br>
            <a:r>
              <a:rPr lang="de-DE" sz="700" spc="100" dirty="0">
                <a:solidFill>
                  <a:schemeClr val="bg1"/>
                </a:solidFill>
              </a:rPr>
              <a:t>Alle Kunden werden angeschrieben.</a:t>
            </a:r>
            <a:br>
              <a:rPr lang="de-DE" sz="700" spc="100" dirty="0">
                <a:solidFill>
                  <a:schemeClr val="bg1"/>
                </a:solidFill>
              </a:rPr>
            </a:br>
            <a:r>
              <a:rPr lang="de-DE" sz="700" spc="100" dirty="0">
                <a:solidFill>
                  <a:schemeClr val="bg1"/>
                </a:solidFill>
              </a:rPr>
              <a:t/>
            </a:r>
            <a:br>
              <a:rPr lang="de-DE" sz="700" spc="100" dirty="0">
                <a:solidFill>
                  <a:schemeClr val="bg1"/>
                </a:solidFill>
              </a:rPr>
            </a:br>
            <a:r>
              <a:rPr lang="de-DE" sz="700" spc="100" dirty="0">
                <a:solidFill>
                  <a:schemeClr val="bg1"/>
                </a:solidFill>
              </a:rPr>
              <a:t>Sofern noch keine Daten erfasst wurden, werden erneut Formulare angefordert.</a:t>
            </a:r>
            <a:br>
              <a:rPr lang="de-DE" sz="700" spc="100" dirty="0">
                <a:solidFill>
                  <a:schemeClr val="bg1"/>
                </a:solidFill>
              </a:rPr>
            </a:br>
            <a:r>
              <a:rPr lang="de-DE" sz="700" spc="100" dirty="0">
                <a:solidFill>
                  <a:schemeClr val="bg1"/>
                </a:solidFill>
              </a:rPr>
              <a:t/>
            </a:r>
            <a:br>
              <a:rPr lang="de-DE" sz="700" spc="100" dirty="0">
                <a:solidFill>
                  <a:schemeClr val="bg1"/>
                </a:solidFill>
              </a:rPr>
            </a:br>
            <a:r>
              <a:rPr lang="de-DE" sz="700" spc="100" dirty="0">
                <a:solidFill>
                  <a:schemeClr val="bg1"/>
                </a:solidFill>
              </a:rPr>
              <a:t>Kunden mit einem </a:t>
            </a:r>
            <a:r>
              <a:rPr lang="de-DE" sz="700" b="1" spc="100" dirty="0">
                <a:solidFill>
                  <a:schemeClr val="bg1"/>
                </a:solidFill>
              </a:rPr>
              <a:t>Klassikprodukt</a:t>
            </a:r>
            <a:r>
              <a:rPr lang="de-DE" sz="700" spc="100" dirty="0">
                <a:solidFill>
                  <a:schemeClr val="bg1"/>
                </a:solidFill>
              </a:rPr>
              <a:t> erhalten </a:t>
            </a:r>
            <a:r>
              <a:rPr lang="de-DE" sz="700" b="1" spc="100" dirty="0">
                <a:solidFill>
                  <a:schemeClr val="bg1"/>
                </a:solidFill>
              </a:rPr>
              <a:t>endgültige Werte</a:t>
            </a:r>
            <a:r>
              <a:rPr lang="de-DE" sz="700" spc="100" dirty="0">
                <a:solidFill>
                  <a:schemeClr val="bg1"/>
                </a:solidFill>
              </a:rPr>
              <a:t>.</a:t>
            </a:r>
          </a:p>
          <a:p>
            <a:pPr>
              <a:spcAft>
                <a:spcPts val="600"/>
              </a:spcAft>
            </a:pPr>
            <a:r>
              <a:rPr lang="de-DE" sz="700" spc="100" dirty="0">
                <a:solidFill>
                  <a:schemeClr val="bg1"/>
                </a:solidFill>
              </a:rPr>
              <a:t>In dem Schrieben werden die Bewertungsreserven vom 11. Bankarbeitstag des Vormonats genannt.</a:t>
            </a:r>
            <a:endParaRPr lang="de-DE" sz="600" spc="100" baseline="30000" dirty="0">
              <a:solidFill>
                <a:schemeClr val="bg1"/>
              </a:solidFill>
            </a:endParaRPr>
          </a:p>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sz="600" b="1" i="0" u="none" strike="noStrike" kern="1200" cap="none" spc="100" normalizeH="0" baseline="0" noProof="0" dirty="0">
              <a:ln>
                <a:noFill/>
              </a:ln>
              <a:solidFill>
                <a:srgbClr val="003781"/>
              </a:solidFill>
              <a:effectLst/>
              <a:uLnTx/>
              <a:uFillTx/>
              <a:latin typeface="Allianz Neo PPT"/>
              <a:ea typeface="+mn-ea"/>
              <a:cs typeface="+mn-cs"/>
            </a:endParaRPr>
          </a:p>
        </p:txBody>
      </p:sp>
      <p:sp>
        <p:nvSpPr>
          <p:cNvPr id="68" name="Textfeld 67"/>
          <p:cNvSpPr txBox="1"/>
          <p:nvPr/>
        </p:nvSpPr>
        <p:spPr>
          <a:xfrm>
            <a:off x="6062017" y="2176966"/>
            <a:ext cx="1251611"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lang="de-DE" sz="800" b="1" spc="100" dirty="0" smtClean="0">
                <a:solidFill>
                  <a:srgbClr val="003781"/>
                </a:solidFill>
                <a:latin typeface="Allianz Neo PPT"/>
              </a:rPr>
              <a:t>6 Wochen vor Ablauf</a:t>
            </a:r>
            <a:endParaRPr kumimoji="0" lang="de-DE" sz="800" b="1" i="0" u="none" strike="noStrike" kern="1200" cap="none" spc="100" normalizeH="0" baseline="0" noProof="0" dirty="0" smtClean="0">
              <a:ln>
                <a:noFill/>
              </a:ln>
              <a:solidFill>
                <a:srgbClr val="003781"/>
              </a:solidFill>
              <a:effectLst/>
              <a:uLnTx/>
              <a:uFillTx/>
              <a:latin typeface="Allianz Neo PPT"/>
              <a:ea typeface="+mn-ea"/>
              <a:cs typeface="+mn-cs"/>
            </a:endParaRPr>
          </a:p>
        </p:txBody>
      </p:sp>
      <p:sp>
        <p:nvSpPr>
          <p:cNvPr id="69" name="Textfeld 68"/>
          <p:cNvSpPr txBox="1"/>
          <p:nvPr/>
        </p:nvSpPr>
        <p:spPr>
          <a:xfrm>
            <a:off x="8241461" y="2176966"/>
            <a:ext cx="1211640"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3-5 Tage vor Ablauf</a:t>
            </a:r>
          </a:p>
        </p:txBody>
      </p:sp>
      <p:sp>
        <p:nvSpPr>
          <p:cNvPr id="77" name="Rechteck 76">
            <a:extLst>
              <a:ext uri="{FF2B5EF4-FFF2-40B4-BE49-F238E27FC236}">
                <a16:creationId xmlns:a16="http://schemas.microsoft.com/office/drawing/2014/main" id="{EFFF893A-2C8B-524C-B0F6-C4201F08DE9A}"/>
              </a:ext>
            </a:extLst>
          </p:cNvPr>
          <p:cNvSpPr/>
          <p:nvPr/>
        </p:nvSpPr>
        <p:spPr>
          <a:xfrm>
            <a:off x="468311" y="4922654"/>
            <a:ext cx="9549674" cy="874046"/>
          </a:xfrm>
          <a:prstGeom prst="rect">
            <a:avLst/>
          </a:prstGeom>
          <a:solidFill>
            <a:schemeClr val="tx1">
              <a:lumMod val="85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r>
              <a:rPr kumimoji="0" lang="de-DE" sz="1323" b="0" i="0" u="none" strike="noStrike" kern="1200" cap="none" spc="0" normalizeH="0" baseline="0" noProof="0" dirty="0">
                <a:ln>
                  <a:noFill/>
                </a:ln>
                <a:solidFill>
                  <a:srgbClr val="FFFFFF"/>
                </a:solidFill>
                <a:effectLst/>
                <a:uLnTx/>
                <a:uFillTx/>
                <a:latin typeface="Allianz Neo PPT"/>
                <a:ea typeface="+mn-ea"/>
                <a:cs typeface="+mn-cs"/>
              </a:rPr>
              <a:t> </a:t>
            </a:r>
          </a:p>
        </p:txBody>
      </p:sp>
      <p:sp>
        <p:nvSpPr>
          <p:cNvPr id="78" name="Rechteck 77">
            <a:extLst>
              <a:ext uri="{FF2B5EF4-FFF2-40B4-BE49-F238E27FC236}">
                <a16:creationId xmlns:a16="http://schemas.microsoft.com/office/drawing/2014/main" id="{EFFF893A-2C8B-524C-B0F6-C4201F08DE9A}"/>
              </a:ext>
            </a:extLst>
          </p:cNvPr>
          <p:cNvSpPr/>
          <p:nvPr/>
        </p:nvSpPr>
        <p:spPr>
          <a:xfrm>
            <a:off x="468311" y="4701455"/>
            <a:ext cx="9549674" cy="225075"/>
          </a:xfrm>
          <a:prstGeom prst="rect">
            <a:avLst/>
          </a:prstGeom>
          <a:solidFill>
            <a:schemeClr val="tx2">
              <a:lumMod val="75000"/>
            </a:schemeClr>
          </a:solidFill>
          <a:ln>
            <a:noFill/>
          </a:ln>
        </p:spPr>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l" defTabSz="864017" rtl="0" eaLnBrk="1" fontAlgn="auto" latinLnBrk="0" hangingPunct="1">
              <a:lnSpc>
                <a:spcPct val="100000"/>
              </a:lnSpc>
              <a:spcBef>
                <a:spcPts val="94"/>
              </a:spcBef>
              <a:spcAft>
                <a:spcPts val="94"/>
              </a:spcAft>
              <a:buClrTx/>
              <a:buSzTx/>
              <a:buFontTx/>
              <a:buNone/>
              <a:tabLst/>
              <a:defRPr/>
            </a:pPr>
            <a:r>
              <a:rPr kumimoji="0" lang="de-DE" sz="1323" b="0" i="0" u="none" strike="noStrike" kern="1200" cap="none" spc="0" normalizeH="0" baseline="0" noProof="0" dirty="0">
                <a:ln>
                  <a:noFill/>
                </a:ln>
                <a:solidFill>
                  <a:srgbClr val="FFFFFF"/>
                </a:solidFill>
                <a:effectLst/>
                <a:uLnTx/>
                <a:uFillTx/>
                <a:latin typeface="Allianz Neo PPT"/>
                <a:ea typeface="+mn-ea"/>
                <a:cs typeface="+mn-cs"/>
              </a:rPr>
              <a:t> </a:t>
            </a:r>
          </a:p>
        </p:txBody>
      </p:sp>
      <p:sp>
        <p:nvSpPr>
          <p:cNvPr id="79" name="Textfeld 78"/>
          <p:cNvSpPr txBox="1"/>
          <p:nvPr/>
        </p:nvSpPr>
        <p:spPr>
          <a:xfrm>
            <a:off x="570869" y="4717844"/>
            <a:ext cx="6223982" cy="184666"/>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1200" b="0" i="0" u="none" strike="noStrike" kern="1200" cap="none" spc="100" normalizeH="0" baseline="0" noProof="0" dirty="0" smtClean="0">
                <a:ln>
                  <a:noFill/>
                </a:ln>
                <a:solidFill>
                  <a:srgbClr val="003781"/>
                </a:solidFill>
                <a:effectLst/>
                <a:uLnTx/>
                <a:uFillTx/>
                <a:latin typeface="Allianz Neo PPT"/>
                <a:ea typeface="+mn-ea"/>
                <a:cs typeface="+mn-cs"/>
              </a:rPr>
              <a:t>Ablaufverfahren Allianz </a:t>
            </a:r>
            <a:r>
              <a:rPr kumimoji="0" lang="de-DE" sz="1200" b="0" i="0" u="none" strike="noStrike" kern="1200" cap="none" spc="100" normalizeH="0" baseline="0" noProof="0" dirty="0" err="1" smtClean="0">
                <a:ln>
                  <a:noFill/>
                </a:ln>
                <a:solidFill>
                  <a:srgbClr val="003781"/>
                </a:solidFill>
                <a:effectLst/>
                <a:uLnTx/>
                <a:uFillTx/>
                <a:latin typeface="Allianz Neo PPT"/>
                <a:ea typeface="+mn-ea"/>
                <a:cs typeface="+mn-cs"/>
              </a:rPr>
              <a:t>ParkDepot</a:t>
            </a:r>
            <a:endParaRPr kumimoji="0" lang="de-DE" sz="1200" b="0" i="0" u="none" strike="noStrike" kern="1200" cap="none" spc="100" normalizeH="0" baseline="0" noProof="0" dirty="0" smtClean="0">
              <a:ln>
                <a:noFill/>
              </a:ln>
              <a:solidFill>
                <a:srgbClr val="003781"/>
              </a:solidFill>
              <a:effectLst/>
              <a:uLnTx/>
              <a:uFillTx/>
              <a:latin typeface="Allianz Neo PPT"/>
              <a:ea typeface="+mn-ea"/>
              <a:cs typeface="+mn-cs"/>
            </a:endParaRPr>
          </a:p>
        </p:txBody>
      </p:sp>
      <p:sp>
        <p:nvSpPr>
          <p:cNvPr id="84" name="Ellipse 83"/>
          <p:cNvSpPr/>
          <p:nvPr/>
        </p:nvSpPr>
        <p:spPr>
          <a:xfrm>
            <a:off x="580972" y="5312661"/>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85" name="Textfeld 84"/>
          <p:cNvSpPr txBox="1"/>
          <p:nvPr/>
        </p:nvSpPr>
        <p:spPr>
          <a:xfrm>
            <a:off x="1127235" y="5043430"/>
            <a:ext cx="968301" cy="24622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3 Tage vor jeder Verlängerung</a:t>
            </a:r>
          </a:p>
        </p:txBody>
      </p:sp>
      <p:cxnSp>
        <p:nvCxnSpPr>
          <p:cNvPr id="87" name="Gerade Verbindung mit Pfeil 86"/>
          <p:cNvCxnSpPr/>
          <p:nvPr/>
        </p:nvCxnSpPr>
        <p:spPr>
          <a:xfrm>
            <a:off x="739902" y="5352559"/>
            <a:ext cx="1570907" cy="99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a:off x="570870" y="5473420"/>
            <a:ext cx="1644082" cy="492443"/>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Standmitteilung an Kunden</a:t>
            </a:r>
            <a:b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b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
            </a:r>
            <a:b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b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
            </a:r>
            <a:b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br>
            <a:endParaRPr kumimoji="0" lang="de-DE" sz="800" b="1" i="0" u="none" strike="noStrike" kern="1200" cap="none" spc="100" normalizeH="0" baseline="0" noProof="0" dirty="0" smtClean="0">
              <a:ln>
                <a:noFill/>
              </a:ln>
              <a:solidFill>
                <a:srgbClr val="003781"/>
              </a:solidFill>
              <a:effectLst/>
              <a:uLnTx/>
              <a:uFillTx/>
              <a:latin typeface="Allianz Neo PPT"/>
              <a:ea typeface="+mn-ea"/>
              <a:cs typeface="+mn-cs"/>
            </a:endParaRPr>
          </a:p>
        </p:txBody>
      </p:sp>
      <p:sp>
        <p:nvSpPr>
          <p:cNvPr id="90" name="Textfeld 89"/>
          <p:cNvSpPr txBox="1"/>
          <p:nvPr/>
        </p:nvSpPr>
        <p:spPr>
          <a:xfrm>
            <a:off x="3005931" y="5043430"/>
            <a:ext cx="1388446" cy="24622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3 Monate vor letzter Verlängerung</a:t>
            </a:r>
          </a:p>
        </p:txBody>
      </p:sp>
      <p:sp>
        <p:nvSpPr>
          <p:cNvPr id="91" name="Ellipse 90"/>
          <p:cNvSpPr/>
          <p:nvPr/>
        </p:nvSpPr>
        <p:spPr>
          <a:xfrm>
            <a:off x="2409528" y="5312661"/>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cxnSp>
        <p:nvCxnSpPr>
          <p:cNvPr id="94" name="Gerade Verbindung mit Pfeil 93"/>
          <p:cNvCxnSpPr/>
          <p:nvPr/>
        </p:nvCxnSpPr>
        <p:spPr>
          <a:xfrm flipV="1">
            <a:off x="2538709" y="5352559"/>
            <a:ext cx="1950343" cy="101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Textfeld 94"/>
          <p:cNvSpPr txBox="1"/>
          <p:nvPr/>
        </p:nvSpPr>
        <p:spPr>
          <a:xfrm>
            <a:off x="2482005" y="5473420"/>
            <a:ext cx="1800611" cy="24622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Standmitteilung an Kunden</a:t>
            </a:r>
            <a:b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b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Besuchsauftrag für Vertreter</a:t>
            </a:r>
          </a:p>
        </p:txBody>
      </p:sp>
      <p:sp>
        <p:nvSpPr>
          <p:cNvPr id="96" name="Ellipse 95"/>
          <p:cNvSpPr/>
          <p:nvPr/>
        </p:nvSpPr>
        <p:spPr>
          <a:xfrm>
            <a:off x="4537403" y="5312661"/>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97" name="Textfeld 96"/>
          <p:cNvSpPr txBox="1"/>
          <p:nvPr/>
        </p:nvSpPr>
        <p:spPr>
          <a:xfrm>
            <a:off x="5154427" y="5043430"/>
            <a:ext cx="1388446" cy="24622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a:ln>
                  <a:noFill/>
                </a:ln>
                <a:solidFill>
                  <a:srgbClr val="003781"/>
                </a:solidFill>
                <a:effectLst/>
                <a:uLnTx/>
                <a:uFillTx/>
                <a:latin typeface="Allianz Neo PPT"/>
                <a:ea typeface="+mn-ea"/>
                <a:cs typeface="+mn-cs"/>
              </a:rPr>
              <a:t>2</a:t>
            </a: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 Monate vor letzter Verlängerung</a:t>
            </a:r>
          </a:p>
        </p:txBody>
      </p:sp>
      <p:sp>
        <p:nvSpPr>
          <p:cNvPr id="98" name="Textfeld 97"/>
          <p:cNvSpPr txBox="1"/>
          <p:nvPr/>
        </p:nvSpPr>
        <p:spPr>
          <a:xfrm>
            <a:off x="4618233" y="5473420"/>
            <a:ext cx="1800611"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Ablaufschreiben an </a:t>
            </a:r>
            <a:r>
              <a:rPr kumimoji="0" lang="de-DE" sz="800" b="1" i="0" u="none" strike="noStrike" kern="1200" cap="none" spc="100" normalizeH="0" baseline="0" noProof="0" dirty="0">
                <a:ln>
                  <a:noFill/>
                </a:ln>
                <a:solidFill>
                  <a:srgbClr val="003781"/>
                </a:solidFill>
                <a:effectLst/>
                <a:uLnTx/>
                <a:uFillTx/>
                <a:latin typeface="Allianz Neo PPT"/>
                <a:ea typeface="+mn-ea"/>
                <a:cs typeface="+mn-cs"/>
              </a:rPr>
              <a:t>K</a:t>
            </a: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unden</a:t>
            </a:r>
          </a:p>
        </p:txBody>
      </p:sp>
      <p:cxnSp>
        <p:nvCxnSpPr>
          <p:cNvPr id="99" name="Gerade Verbindung mit Pfeil 98"/>
          <p:cNvCxnSpPr/>
          <p:nvPr/>
        </p:nvCxnSpPr>
        <p:spPr>
          <a:xfrm>
            <a:off x="4693648" y="5352559"/>
            <a:ext cx="2101203" cy="14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Ellipse 99"/>
          <p:cNvSpPr/>
          <p:nvPr/>
        </p:nvSpPr>
        <p:spPr>
          <a:xfrm>
            <a:off x="6844738" y="5312661"/>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105" name="Textfeld 104"/>
          <p:cNvSpPr txBox="1"/>
          <p:nvPr/>
        </p:nvSpPr>
        <p:spPr>
          <a:xfrm>
            <a:off x="7367328" y="5104984"/>
            <a:ext cx="1388446"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Ablauf</a:t>
            </a:r>
          </a:p>
        </p:txBody>
      </p:sp>
      <p:cxnSp>
        <p:nvCxnSpPr>
          <p:cNvPr id="81" name="Gerade Verbindung mit Pfeil 80"/>
          <p:cNvCxnSpPr/>
          <p:nvPr/>
        </p:nvCxnSpPr>
        <p:spPr>
          <a:xfrm flipV="1">
            <a:off x="8140735" y="2360973"/>
            <a:ext cx="1428614" cy="5034"/>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6" name="Gerade Verbindung mit Pfeil 85"/>
          <p:cNvCxnSpPr/>
          <p:nvPr/>
        </p:nvCxnSpPr>
        <p:spPr>
          <a:xfrm>
            <a:off x="9550498" y="2367072"/>
            <a:ext cx="44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9" name="Ellipse 88"/>
          <p:cNvSpPr/>
          <p:nvPr/>
        </p:nvSpPr>
        <p:spPr>
          <a:xfrm>
            <a:off x="9677454" y="2314545"/>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cxnSp>
        <p:nvCxnSpPr>
          <p:cNvPr id="92" name="Gerade Verbindung mit Pfeil 91"/>
          <p:cNvCxnSpPr/>
          <p:nvPr/>
        </p:nvCxnSpPr>
        <p:spPr>
          <a:xfrm>
            <a:off x="5874094" y="2360973"/>
            <a:ext cx="2022119" cy="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Ellipse 100"/>
          <p:cNvSpPr/>
          <p:nvPr/>
        </p:nvSpPr>
        <p:spPr>
          <a:xfrm>
            <a:off x="8241461" y="5312661"/>
            <a:ext cx="80830" cy="890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cxnSp>
        <p:nvCxnSpPr>
          <p:cNvPr id="102" name="Gerade Verbindung mit Pfeil 101"/>
          <p:cNvCxnSpPr/>
          <p:nvPr/>
        </p:nvCxnSpPr>
        <p:spPr>
          <a:xfrm>
            <a:off x="6970216" y="5352559"/>
            <a:ext cx="1100964" cy="4333"/>
          </a:xfrm>
          <a:prstGeom prst="straightConnector1">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3" name="Gerade Verbindung mit Pfeil 102"/>
          <p:cNvCxnSpPr/>
          <p:nvPr/>
        </p:nvCxnSpPr>
        <p:spPr>
          <a:xfrm>
            <a:off x="8139651" y="5355624"/>
            <a:ext cx="444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feld 103"/>
          <p:cNvSpPr txBox="1"/>
          <p:nvPr/>
        </p:nvSpPr>
        <p:spPr>
          <a:xfrm>
            <a:off x="6908531" y="5473420"/>
            <a:ext cx="1800611" cy="123111"/>
          </a:xfrm>
          <a:prstGeom prst="rect">
            <a:avLst/>
          </a:prstGeom>
        </p:spPr>
        <p:txBody>
          <a:bodyPr wrap="square" lIns="0" tIns="0" rIns="0" bIns="0" rtlCol="0">
            <a:spAutoFit/>
          </a:bodyPr>
          <a:lstStyle/>
          <a:p>
            <a:pPr marL="0" marR="0" lvl="0" indent="0" algn="l" defTabSz="864017" rtl="0" eaLnBrk="1" fontAlgn="auto" latinLnBrk="0" hangingPunct="1">
              <a:lnSpc>
                <a:spcPct val="100000"/>
              </a:lnSpc>
              <a:spcBef>
                <a:spcPts val="0"/>
              </a:spcBef>
              <a:spcAft>
                <a:spcPts val="600"/>
              </a:spcAft>
              <a:buClrTx/>
              <a:buSzTx/>
              <a:buFontTx/>
              <a:buNone/>
              <a:tabLst/>
              <a:defRPr/>
            </a:pPr>
            <a:r>
              <a:rPr kumimoji="0" lang="de-DE" sz="800" b="1" i="0" u="none" strike="noStrike" kern="1200" cap="none" spc="100" normalizeH="0" baseline="0" noProof="0" dirty="0" smtClean="0">
                <a:ln>
                  <a:noFill/>
                </a:ln>
                <a:solidFill>
                  <a:srgbClr val="003781"/>
                </a:solidFill>
                <a:effectLst/>
                <a:uLnTx/>
                <a:uFillTx/>
                <a:latin typeface="Allianz Neo PPT"/>
                <a:ea typeface="+mn-ea"/>
                <a:cs typeface="+mn-cs"/>
              </a:rPr>
              <a:t>Ablauf des APD</a:t>
            </a:r>
          </a:p>
        </p:txBody>
      </p:sp>
    </p:spTree>
    <p:extLst>
      <p:ext uri="{BB962C8B-B14F-4D97-AF65-F5344CB8AC3E}">
        <p14:creationId xmlns:p14="http://schemas.microsoft.com/office/powerpoint/2010/main" val="1862269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995511" y="-1"/>
            <a:ext cx="7524489" cy="4680001"/>
          </a:xfrm>
          <a:prstGeom prst="rect">
            <a:avLst/>
          </a:prstGeom>
          <a:solidFill>
            <a:srgbClr val="D5D4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4017" rtl="0" eaLnBrk="1" fontAlgn="auto" latinLnBrk="0" hangingPunct="1">
              <a:lnSpc>
                <a:spcPct val="100000"/>
              </a:lnSpc>
              <a:spcBef>
                <a:spcPts val="0"/>
              </a:spcBef>
              <a:spcAft>
                <a:spcPts val="0"/>
              </a:spcAft>
              <a:buClrTx/>
              <a:buSzTx/>
              <a:buFontTx/>
              <a:buNone/>
              <a:tabLst/>
              <a:defRPr/>
            </a:pPr>
            <a:endParaRPr kumimoji="0" lang="de-DE" sz="1701" b="0" i="0" u="none" strike="noStrike" kern="1200" cap="none" spc="0" normalizeH="0" baseline="0" noProof="0">
              <a:ln>
                <a:noFill/>
              </a:ln>
              <a:solidFill>
                <a:srgbClr val="FFFFFF"/>
              </a:solidFill>
              <a:effectLst/>
              <a:uLnTx/>
              <a:uFillTx/>
              <a:latin typeface="Allianz Neo PPT"/>
              <a:ea typeface="+mn-ea"/>
              <a:cs typeface="+mn-cs"/>
            </a:endParaRPr>
          </a:p>
        </p:txBody>
      </p:sp>
      <p:sp>
        <p:nvSpPr>
          <p:cNvPr id="2" name="Datumsplatzhalter 1">
            <a:extLst>
              <a:ext uri="{FF2B5EF4-FFF2-40B4-BE49-F238E27FC236}">
                <a16:creationId xmlns:a16="http://schemas.microsoft.com/office/drawing/2014/main" id="{CB3066B7-A292-4ECB-A4C5-7B326F68C2F3}"/>
              </a:ext>
            </a:extLst>
          </p:cNvPr>
          <p:cNvSpPr>
            <a:spLocks noGrp="1"/>
          </p:cNvSpPr>
          <p:nvPr>
            <p:ph type="dt" sz="half" idx="10"/>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a:ln>
                  <a:noFill/>
                </a:ln>
                <a:solidFill>
                  <a:srgbClr val="003781"/>
                </a:solidFill>
                <a:effectLst/>
                <a:uLnTx/>
                <a:uFillTx/>
                <a:latin typeface="Allianz Neo PPT"/>
                <a:ea typeface="+mn-ea"/>
                <a:cs typeface="+mn-cs"/>
              </a:rPr>
              <a:t>© Allianz 2021</a:t>
            </a:r>
          </a:p>
        </p:txBody>
      </p:sp>
      <p:sp>
        <p:nvSpPr>
          <p:cNvPr id="6" name="Fußzeilenplatzhalter 5">
            <a:extLst>
              <a:ext uri="{FF2B5EF4-FFF2-40B4-BE49-F238E27FC236}">
                <a16:creationId xmlns:a16="http://schemas.microsoft.com/office/drawing/2014/main" id="{8CA07B90-2D26-431F-B617-5EC9F4C60D08}"/>
              </a:ext>
            </a:extLst>
          </p:cNvPr>
          <p:cNvSpPr>
            <a:spLocks noGrp="1"/>
          </p:cNvSpPr>
          <p:nvPr>
            <p:ph type="ftr" sz="quarter" idx="11"/>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60" normalizeH="0" baseline="0" noProof="0" dirty="0">
                <a:ln>
                  <a:noFill/>
                </a:ln>
                <a:solidFill>
                  <a:srgbClr val="003781"/>
                </a:solidFill>
                <a:effectLst/>
                <a:uLnTx/>
                <a:uFillTx/>
                <a:latin typeface="Allianz Neo PPT"/>
                <a:ea typeface="+mn-ea"/>
                <a:cs typeface="+mn-cs"/>
              </a:rPr>
              <a:t>P Diverse – Wiederanlage-Portal 2023</a:t>
            </a:r>
          </a:p>
        </p:txBody>
      </p:sp>
      <p:sp>
        <p:nvSpPr>
          <p:cNvPr id="7" name="Foliennummernplatzhalter 6">
            <a:extLst>
              <a:ext uri="{FF2B5EF4-FFF2-40B4-BE49-F238E27FC236}">
                <a16:creationId xmlns:a16="http://schemas.microsoft.com/office/drawing/2014/main" id="{327A9081-2609-4788-945F-50CD13B237BA}"/>
              </a:ext>
            </a:extLst>
          </p:cNvPr>
          <p:cNvSpPr>
            <a:spLocks noGrp="1"/>
          </p:cNvSpPr>
          <p:nvPr>
            <p:ph type="sldNum" sz="quarter" idx="12"/>
          </p:nvPr>
        </p:nvSpPr>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0F96B16C-3F5F-44BC-AFCC-8CBCBD90898D}" type="slidenum">
              <a:rPr kumimoji="0" lang="de-DE"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5</a:t>
            </a:fld>
            <a:endParaRPr kumimoji="0" lang="de-DE"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8" name="Textplatzhalter 2"/>
          <p:cNvSpPr txBox="1">
            <a:spLocks/>
          </p:cNvSpPr>
          <p:nvPr/>
        </p:nvSpPr>
        <p:spPr>
          <a:xfrm>
            <a:off x="482005" y="6086816"/>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sz="900" b="0" i="0" u="none" strike="noStrike" kern="1200" cap="none" spc="0" normalizeH="0" baseline="0" noProof="0" dirty="0" smtClean="0">
                <a:ln>
                  <a:noFill/>
                </a:ln>
                <a:solidFill>
                  <a:srgbClr val="003781"/>
                </a:solidFill>
                <a:effectLst/>
                <a:uLnTx/>
                <a:uFillTx/>
                <a:latin typeface="Allianz Neo PPT"/>
                <a:ea typeface="+mn-ea"/>
                <a:cs typeface="+mn-cs"/>
              </a:rPr>
              <a:t>Allianz Kunde und Markt - Multikanalmarketing</a:t>
            </a:r>
            <a:endParaRPr kumimoji="0" lang="de-DE" sz="90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10" name="Rechteck 9"/>
          <p:cNvSpPr/>
          <p:nvPr/>
        </p:nvSpPr>
        <p:spPr>
          <a:xfrm>
            <a:off x="3984194" y="-2"/>
            <a:ext cx="2181017" cy="4680002"/>
          </a:xfrm>
          <a:prstGeom prst="rect">
            <a:avLst/>
          </a:prstGeom>
          <a:gradFill>
            <a:gsLst>
              <a:gs pos="0">
                <a:srgbClr val="FFFFFF"/>
              </a:gs>
              <a:gs pos="100000">
                <a:srgbClr val="FFFFFF">
                  <a:alpha val="0"/>
                </a:srgbClr>
              </a:gs>
            </a:gsLst>
            <a:lin ang="0" scaled="0"/>
          </a:gradFill>
          <a:ln>
            <a:no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00000"/>
              </a:lnSpc>
              <a:spcBef>
                <a:spcPts val="100"/>
              </a:spcBef>
              <a:spcAft>
                <a:spcPts val="100"/>
              </a:spcAft>
              <a:buClrTx/>
              <a:buSzTx/>
              <a:buFontTx/>
              <a:buNone/>
              <a:tabLst/>
              <a:defRPr/>
            </a:pPr>
            <a:endParaRPr kumimoji="0" lang="de-DE" sz="1400" b="0" i="0" u="none" strike="noStrike" kern="0" cap="none" spc="0" normalizeH="0" baseline="0" noProof="0" dirty="0" smtClean="0">
              <a:ln>
                <a:noFill/>
              </a:ln>
              <a:solidFill>
                <a:srgbClr val="000000"/>
              </a:solidFill>
              <a:effectLst/>
              <a:uLnTx/>
              <a:uFillTx/>
              <a:latin typeface="Arial"/>
              <a:ea typeface="+mn-ea"/>
              <a:cs typeface="+mn-cs"/>
            </a:endParaRPr>
          </a:p>
        </p:txBody>
      </p:sp>
      <p:pic>
        <p:nvPicPr>
          <p:cNvPr id="12" name="Grafik 11"/>
          <p:cNvPicPr>
            <a:picLocks noChangeAspect="1"/>
          </p:cNvPicPr>
          <p:nvPr/>
        </p:nvPicPr>
        <p:blipFill>
          <a:blip r:embed="rId2"/>
          <a:stretch>
            <a:fillRect/>
          </a:stretch>
        </p:blipFill>
        <p:spPr>
          <a:xfrm rot="1954152">
            <a:off x="7837160" y="2237615"/>
            <a:ext cx="3614079" cy="2546283"/>
          </a:xfrm>
          <a:prstGeom prst="rect">
            <a:avLst/>
          </a:prstGeom>
        </p:spPr>
      </p:pic>
      <p:pic>
        <p:nvPicPr>
          <p:cNvPr id="11" name="Grafik 10"/>
          <p:cNvPicPr>
            <a:picLocks noChangeAspect="1"/>
          </p:cNvPicPr>
          <p:nvPr/>
        </p:nvPicPr>
        <p:blipFill>
          <a:blip r:embed="rId3"/>
          <a:stretch>
            <a:fillRect/>
          </a:stretch>
        </p:blipFill>
        <p:spPr>
          <a:xfrm rot="858638">
            <a:off x="5347673" y="1023660"/>
            <a:ext cx="3813885" cy="2687485"/>
          </a:xfrm>
          <a:prstGeom prst="rect">
            <a:avLst/>
          </a:prstGeom>
        </p:spPr>
      </p:pic>
      <p:sp>
        <p:nvSpPr>
          <p:cNvPr id="5" name="Inhaltsplatzhalter 10">
            <a:extLst>
              <a:ext uri="{FF2B5EF4-FFF2-40B4-BE49-F238E27FC236}">
                <a16:creationId xmlns:a16="http://schemas.microsoft.com/office/drawing/2014/main" id="{B9CF4ADD-F5DF-482C-B16B-79C5A7EFD36E}"/>
              </a:ext>
            </a:extLst>
          </p:cNvPr>
          <p:cNvSpPr txBox="1">
            <a:spLocks/>
          </p:cNvSpPr>
          <p:nvPr/>
        </p:nvSpPr>
        <p:spPr>
          <a:xfrm>
            <a:off x="468314" y="1368426"/>
            <a:ext cx="4421958" cy="4284662"/>
          </a:xfrm>
          <a:prstGeom prst="rect">
            <a:avLst/>
          </a:prstGeom>
        </p:spPr>
        <p:txBody>
          <a:bodyPr lIns="0" tIns="0" rIns="0" bIns="0"/>
          <a:lstStyle>
            <a:lvl1pPr marL="0" indent="0" algn="l" defTabSz="914400" rtl="0" eaLnBrk="1" latinLnBrk="0" hangingPunct="1">
              <a:lnSpc>
                <a:spcPct val="100000"/>
              </a:lnSpc>
              <a:spcBef>
                <a:spcPts val="0"/>
              </a:spcBef>
              <a:buFont typeface="+mj-lt"/>
              <a:buNone/>
              <a:defRPr sz="1890" kern="1200">
                <a:solidFill>
                  <a:schemeClr val="bg1"/>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1510" kern="1200">
                <a:solidFill>
                  <a:schemeClr val="bg1"/>
                </a:solidFill>
                <a:latin typeface="+mn-lt"/>
                <a:ea typeface="+mn-ea"/>
                <a:cs typeface="+mn-cs"/>
              </a:defRPr>
            </a:lvl2pPr>
            <a:lvl3pPr marL="216000" indent="-216000" algn="l" defTabSz="914400" rtl="0" eaLnBrk="1" latinLnBrk="0" hangingPunct="1">
              <a:lnSpc>
                <a:spcPct val="100000"/>
              </a:lnSpc>
              <a:spcBef>
                <a:spcPts val="0"/>
              </a:spcBef>
              <a:buFont typeface="Arial" panose="020B0604020202020204" pitchFamily="34" charset="0"/>
              <a:buChar char="•"/>
              <a:defRPr sz="1510" kern="1200">
                <a:solidFill>
                  <a:schemeClr val="bg1"/>
                </a:solidFill>
                <a:latin typeface="+mn-lt"/>
                <a:ea typeface="+mn-ea"/>
                <a:cs typeface="+mn-cs"/>
              </a:defRPr>
            </a:lvl3pPr>
            <a:lvl4pPr marL="216000" indent="-216000" algn="l" defTabSz="914400" rtl="0" eaLnBrk="1" latinLnBrk="0" hangingPunct="1">
              <a:lnSpc>
                <a:spcPct val="100000"/>
              </a:lnSpc>
              <a:spcBef>
                <a:spcPts val="0"/>
              </a:spcBef>
              <a:buFont typeface="+mj-lt"/>
              <a:buAutoNum type="arabicPeriod"/>
              <a:defRPr sz="1510" kern="1200">
                <a:solidFill>
                  <a:schemeClr val="bg1"/>
                </a:solidFill>
                <a:latin typeface="+mn-lt"/>
                <a:ea typeface="+mn-ea"/>
                <a:cs typeface="+mn-cs"/>
              </a:defRPr>
            </a:lvl4pPr>
            <a:lvl5pPr marL="216000" indent="-216000" algn="l" defTabSz="914400" rtl="0" eaLnBrk="1" latinLnBrk="0" hangingPunct="1">
              <a:lnSpc>
                <a:spcPct val="100000"/>
              </a:lnSpc>
              <a:spcBef>
                <a:spcPts val="0"/>
              </a:spcBef>
              <a:buFont typeface="+mj-lt"/>
              <a:buAutoNum type="arabicPeriod"/>
              <a:defRPr sz="1890" kern="1200">
                <a:solidFill>
                  <a:schemeClr val="bg1"/>
                </a:solidFill>
                <a:latin typeface="+mn-lt"/>
                <a:ea typeface="+mn-ea"/>
                <a:cs typeface="+mn-cs"/>
              </a:defRPr>
            </a:lvl5pPr>
            <a:lvl6pPr marL="360000" indent="0" algn="l" defTabSz="91440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mj-lt"/>
              <a:buNone/>
              <a:tabLst/>
              <a:defRPr/>
            </a:pPr>
            <a:r>
              <a:rPr kumimoji="0" lang="de-DE" sz="4800" b="0" i="0" u="none" strike="noStrike" kern="1200" cap="none" spc="0" normalizeH="0" baseline="0" noProof="0" dirty="0" smtClean="0">
                <a:ln>
                  <a:noFill/>
                </a:ln>
                <a:solidFill>
                  <a:srgbClr val="003781"/>
                </a:solidFill>
                <a:effectLst/>
                <a:uLnTx/>
                <a:uFillTx/>
                <a:latin typeface="Allianz Neo PPT"/>
                <a:ea typeface="+mn-ea"/>
                <a:cs typeface="+mn-cs"/>
              </a:rPr>
              <a:t>Der neue </a:t>
            </a:r>
            <a:r>
              <a:rPr kumimoji="0" lang="de-DE" sz="4800" b="0" i="0" u="none" strike="noStrike" kern="1200" cap="none" spc="0" normalizeH="0" baseline="0" noProof="0" dirty="0" smtClean="0">
                <a:ln>
                  <a:noFill/>
                </a:ln>
                <a:solidFill>
                  <a:srgbClr val="13A0D3"/>
                </a:solidFill>
                <a:effectLst/>
                <a:uLnTx/>
                <a:uFillTx/>
                <a:latin typeface="Allianz Neo PPT"/>
                <a:ea typeface="+mn-ea"/>
                <a:cs typeface="+mn-cs"/>
              </a:rPr>
              <a:t>Vertriebsflyer </a:t>
            </a:r>
            <a:r>
              <a:rPr kumimoji="0" lang="de-DE" sz="4800" b="0" i="0" u="none" strike="noStrike" kern="1200" cap="none" spc="0" normalizeH="0" baseline="0" noProof="0" dirty="0" smtClean="0">
                <a:ln>
                  <a:noFill/>
                </a:ln>
                <a:solidFill>
                  <a:srgbClr val="003781"/>
                </a:solidFill>
                <a:effectLst/>
                <a:uLnTx/>
                <a:uFillTx/>
                <a:latin typeface="Allianz Neo PPT"/>
                <a:ea typeface="+mn-ea"/>
                <a:cs typeface="+mn-cs"/>
              </a:rPr>
              <a:t>für die PFP.</a:t>
            </a:r>
            <a:br>
              <a:rPr kumimoji="0" lang="de-DE" sz="4800" b="0" i="0" u="none" strike="noStrike" kern="1200" cap="none" spc="0" normalizeH="0" baseline="0" noProof="0" dirty="0" smtClean="0">
                <a:ln>
                  <a:noFill/>
                </a:ln>
                <a:solidFill>
                  <a:srgbClr val="003781"/>
                </a:solidFill>
                <a:effectLst/>
                <a:uLnTx/>
                <a:uFillTx/>
                <a:latin typeface="Allianz Neo PPT"/>
                <a:ea typeface="+mn-ea"/>
                <a:cs typeface="+mn-cs"/>
              </a:rPr>
            </a:br>
            <a:endParaRPr kumimoji="0" lang="de-DE" sz="4800" b="0" i="0" u="none" strike="noStrike" kern="1200" cap="none" spc="0" normalizeH="0" baseline="0" noProof="0" dirty="0" smtClean="0">
              <a:ln>
                <a:noFill/>
              </a:ln>
              <a:solidFill>
                <a:srgbClr val="003781"/>
              </a:solidFill>
              <a:effectLst/>
              <a:uLnTx/>
              <a:uFillTx/>
              <a:latin typeface="Allianz Neo PPT"/>
              <a:ea typeface="+mn-ea"/>
              <a:cs typeface="+mn-cs"/>
            </a:endParaRPr>
          </a:p>
          <a:p>
            <a:pPr marL="0" marR="0" lvl="0" indent="0" algn="l" defTabSz="914400" rtl="0" eaLnBrk="1" fontAlgn="auto" latinLnBrk="0" hangingPunct="1">
              <a:lnSpc>
                <a:spcPct val="80000"/>
              </a:lnSpc>
              <a:spcBef>
                <a:spcPts val="0"/>
              </a:spcBef>
              <a:spcAft>
                <a:spcPts val="0"/>
              </a:spcAft>
              <a:buClrTx/>
              <a:buSzTx/>
              <a:buFont typeface="+mj-lt"/>
              <a:buNone/>
              <a:tabLst/>
              <a:defRPr/>
            </a:pPr>
            <a:r>
              <a:rPr kumimoji="0" lang="de-DE" sz="1200" b="0" i="0" u="none" strike="noStrike" kern="1200" cap="none" spc="0" normalizeH="0" baseline="0" noProof="0" dirty="0">
                <a:ln>
                  <a:noFill/>
                </a:ln>
                <a:solidFill>
                  <a:srgbClr val="003781"/>
                </a:solidFill>
                <a:effectLst/>
                <a:uLnTx/>
                <a:uFillTx/>
                <a:latin typeface="Allianz Neo PPT"/>
                <a:ea typeface="+mn-ea"/>
                <a:cs typeface="+mn-cs"/>
              </a:rPr>
              <a:t>Im aktuellen Umfeld bietet Allianz Leben mit der PFP ein sehr interessantes Produkt für die Wiederanlage. Wir haben daher die PFP in die Wiederanlagewertung aufgenommen und unterstützen Sie im Vertrieb mit einem neugestalteten Flyer als Interessenswecker für das Produkt – bestellbar unter der Druckstücknummer „XXXXXXX“.</a:t>
            </a:r>
          </a:p>
          <a:p>
            <a:pPr marL="0" marR="0" lvl="0" indent="0" algn="l" defTabSz="914400" rtl="0" eaLnBrk="1" fontAlgn="auto" latinLnBrk="0" hangingPunct="1">
              <a:lnSpc>
                <a:spcPct val="80000"/>
              </a:lnSpc>
              <a:spcBef>
                <a:spcPts val="0"/>
              </a:spcBef>
              <a:spcAft>
                <a:spcPts val="0"/>
              </a:spcAft>
              <a:buClrTx/>
              <a:buSzTx/>
              <a:buFont typeface="+mj-lt"/>
              <a:buNone/>
              <a:tabLst/>
              <a:defRPr/>
            </a:pPr>
            <a:endParaRPr kumimoji="0" lang="de-DE" sz="4800" b="0" i="0" u="none" strike="noStrike" kern="1200" cap="none" spc="0" normalizeH="0" baseline="0" noProof="0" dirty="0" smtClean="0">
              <a:ln>
                <a:noFill/>
              </a:ln>
              <a:solidFill>
                <a:srgbClr val="003781"/>
              </a:solidFill>
              <a:effectLst/>
              <a:uLnTx/>
              <a:uFillTx/>
              <a:latin typeface="Allianz Neo PPT"/>
              <a:ea typeface="+mn-ea"/>
              <a:cs typeface="+mn-cs"/>
            </a:endParaRPr>
          </a:p>
        </p:txBody>
      </p:sp>
      <p:sp>
        <p:nvSpPr>
          <p:cNvPr id="13" name="Textfeld 12"/>
          <p:cNvSpPr txBox="1"/>
          <p:nvPr/>
        </p:nvSpPr>
        <p:spPr>
          <a:xfrm rot="1590064">
            <a:off x="7970982" y="941351"/>
            <a:ext cx="2807855" cy="307777"/>
          </a:xfrm>
          <a:prstGeom prst="rect">
            <a:avLst/>
          </a:prstGeom>
          <a:solidFill>
            <a:schemeClr val="tx1"/>
          </a:solidFill>
          <a:ln w="38100">
            <a:solidFill>
              <a:srgbClr val="FF0000"/>
            </a:solidFill>
          </a:ln>
        </p:spPr>
        <p:txBody>
          <a:bodyPr wrap="square" lIns="0" tIns="0" rIns="0" bIns="0" rtlCol="0">
            <a:spAutoFit/>
          </a:bodyPr>
          <a:lstStyle/>
          <a:p>
            <a:pPr algn="ctr">
              <a:spcAft>
                <a:spcPts val="600"/>
              </a:spcAft>
            </a:pPr>
            <a:r>
              <a:rPr lang="de-DE" sz="2000" b="1" spc="100" dirty="0" smtClean="0">
                <a:solidFill>
                  <a:srgbClr val="FF0000"/>
                </a:solidFill>
              </a:rPr>
              <a:t>In Klärung</a:t>
            </a:r>
          </a:p>
        </p:txBody>
      </p:sp>
    </p:spTree>
    <p:extLst>
      <p:ext uri="{BB962C8B-B14F-4D97-AF65-F5344CB8AC3E}">
        <p14:creationId xmlns:p14="http://schemas.microsoft.com/office/powerpoint/2010/main" val="41547282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4800" dirty="0"/>
              <a:t>Worauf warten sie noch?</a:t>
            </a:r>
            <a:br>
              <a:rPr lang="de-DE" sz="4800" dirty="0"/>
            </a:br>
            <a:r>
              <a:rPr lang="de-DE" sz="4800" dirty="0">
                <a:solidFill>
                  <a:srgbClr val="13A0D3"/>
                </a:solidFill>
              </a:rPr>
              <a:t>Alles startklar für ihren </a:t>
            </a:r>
            <a:r>
              <a:rPr lang="de-DE" sz="4800" dirty="0" smtClean="0">
                <a:solidFill>
                  <a:srgbClr val="13A0D3"/>
                </a:solidFill>
              </a:rPr>
              <a:t>Erfolg</a:t>
            </a:r>
            <a:r>
              <a:rPr lang="de-DE" sz="4800" dirty="0">
                <a:solidFill>
                  <a:srgbClr val="13A0D3"/>
                </a:solidFill>
              </a:rPr>
              <a:t>!</a:t>
            </a:r>
          </a:p>
        </p:txBody>
      </p:sp>
      <p:sp>
        <p:nvSpPr>
          <p:cNvPr id="3" name="Inhaltsplatzhalter 2"/>
          <p:cNvSpPr>
            <a:spLocks noGrp="1"/>
          </p:cNvSpPr>
          <p:nvPr>
            <p:ph idx="1"/>
          </p:nvPr>
        </p:nvSpPr>
        <p:spPr>
          <a:ln>
            <a:noFill/>
          </a:ln>
        </p:spPr>
        <p:txBody>
          <a:bodyPr/>
          <a:lstStyle/>
          <a:p>
            <a:r>
              <a:rPr lang="de-DE" sz="1600" b="1" dirty="0" smtClean="0"/>
              <a:t>	</a:t>
            </a:r>
          </a:p>
          <a:p>
            <a:r>
              <a:rPr lang="de-DE" sz="1600" b="1" dirty="0"/>
              <a:t>	</a:t>
            </a:r>
            <a:r>
              <a:rPr lang="de-DE" sz="1600" b="1" dirty="0" smtClean="0"/>
              <a:t>Erfolg </a:t>
            </a:r>
            <a:r>
              <a:rPr lang="de-DE" sz="1600" b="1" dirty="0"/>
              <a:t>– und glückliche Kunden – mit </a:t>
            </a:r>
            <a:r>
              <a:rPr lang="de-DE" sz="1600" b="1" dirty="0" smtClean="0"/>
              <a:t>dem Allianz Wiederanlage-Portal!</a:t>
            </a:r>
            <a:endParaRPr lang="de-DE" sz="1600" b="1" dirty="0"/>
          </a:p>
          <a:p>
            <a:r>
              <a:rPr lang="de-DE" sz="1600" dirty="0"/>
              <a:t>	Alle Kunden </a:t>
            </a:r>
            <a:r>
              <a:rPr lang="de-DE" sz="1600" dirty="0" smtClean="0"/>
              <a:t>sind bereits im ACA erfasst</a:t>
            </a:r>
            <a:r>
              <a:rPr lang="de-DE" sz="1600" dirty="0"/>
              <a:t>. Sie brauchen nur </a:t>
            </a:r>
            <a:r>
              <a:rPr lang="de-DE" sz="1600" dirty="0" smtClean="0"/>
              <a:t>noch </a:t>
            </a:r>
            <a:r>
              <a:rPr lang="de-DE" sz="1600" dirty="0"/>
              <a:t>loszulegen und </a:t>
            </a:r>
            <a:r>
              <a:rPr lang="de-DE" sz="1600" dirty="0" smtClean="0"/>
              <a:t>Termine vereinbaren</a:t>
            </a:r>
            <a:r>
              <a:rPr lang="de-DE" sz="1600" dirty="0"/>
              <a:t>.</a:t>
            </a:r>
          </a:p>
          <a:p>
            <a:endParaRPr lang="de-DE" dirty="0"/>
          </a:p>
          <a:p>
            <a:r>
              <a:rPr lang="de-DE" sz="1600" b="1" dirty="0"/>
              <a:t>Weitere Informationen für Ihre Unterstützung:</a:t>
            </a:r>
            <a:endParaRPr lang="de-DE" sz="1600" dirty="0"/>
          </a:p>
          <a:p>
            <a:endParaRPr lang="de-DE" dirty="0"/>
          </a:p>
        </p:txBody>
      </p:sp>
      <p:sp>
        <p:nvSpPr>
          <p:cNvPr id="9" name="Foliennummernplatzhalter 8"/>
          <p:cNvSpPr>
            <a:spLocks noGrp="1"/>
          </p:cNvSpPr>
          <p:nvPr>
            <p:ph type="sldNum" sz="quarter" idx="4294967295"/>
          </p:nvPr>
        </p:nvSpPr>
        <p:spPr>
          <a:xfrm>
            <a:off x="11052175" y="5653088"/>
            <a:ext cx="468313" cy="827087"/>
          </a:xfrm>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fld id="{61201FF1-C63B-412E-ABF0-3D0E918900AC}" type="slidenum">
              <a:rPr kumimoji="0" lang="en-GB" sz="750" b="1" i="0" u="none" strike="noStrike" kern="1200" cap="none" spc="0" normalizeH="0" baseline="0" noProof="0" smtClean="0">
                <a:ln>
                  <a:noFill/>
                </a:ln>
                <a:solidFill>
                  <a:srgbClr val="003781"/>
                </a:solidFill>
                <a:effectLst/>
                <a:uLnTx/>
                <a:uFillTx/>
                <a:latin typeface="Allianz Neo PPT"/>
                <a:ea typeface="+mn-ea"/>
                <a:cs typeface="+mn-cs"/>
              </a:rPr>
              <a:pPr marL="0" marR="0" lvl="0" indent="0" algn="l" defTabSz="864017" rtl="0" eaLnBrk="1" fontAlgn="auto" latinLnBrk="0" hangingPunct="1">
                <a:lnSpc>
                  <a:spcPct val="100000"/>
                </a:lnSpc>
                <a:spcBef>
                  <a:spcPts val="0"/>
                </a:spcBef>
                <a:spcAft>
                  <a:spcPts val="0"/>
                </a:spcAft>
                <a:buClrTx/>
                <a:buSzTx/>
                <a:buFontTx/>
                <a:buNone/>
                <a:tabLst/>
                <a:defRPr/>
              </a:pPr>
              <a:t>6</a:t>
            </a:fld>
            <a:endParaRPr kumimoji="0" lang="en-GB" sz="750" b="1" i="0" u="none" strike="noStrike" kern="1200" cap="none" spc="0" normalizeH="0" baseline="0" noProof="0">
              <a:ln>
                <a:noFill/>
              </a:ln>
              <a:solidFill>
                <a:srgbClr val="003781"/>
              </a:solidFill>
              <a:effectLst/>
              <a:uLnTx/>
              <a:uFillTx/>
              <a:latin typeface="Allianz Neo PPT"/>
              <a:ea typeface="+mn-ea"/>
              <a:cs typeface="+mn-cs"/>
            </a:endParaRPr>
          </a:p>
        </p:txBody>
      </p:sp>
      <p:sp>
        <p:nvSpPr>
          <p:cNvPr id="22" name="Rechteck 21">
            <a:hlinkClick r:id="rId2"/>
            <a:extLst>
              <a:ext uri="{FF2B5EF4-FFF2-40B4-BE49-F238E27FC236}">
                <a16:creationId xmlns:a16="http://schemas.microsoft.com/office/drawing/2014/main" id="{EFFB0846-6D6D-DC46-A88E-02982350F699}"/>
              </a:ext>
            </a:extLst>
          </p:cNvPr>
          <p:cNvSpPr/>
          <p:nvPr/>
        </p:nvSpPr>
        <p:spPr>
          <a:xfrm>
            <a:off x="2506119" y="3715937"/>
            <a:ext cx="2516651" cy="1794222"/>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srgbClr val="FFFFFF"/>
                </a:solidFill>
                <a:effectLst/>
                <a:uLnTx/>
                <a:uFillTx/>
                <a:latin typeface="Allianz Neo PPT"/>
                <a:ea typeface="+mn-ea"/>
                <a:cs typeface="+mn-cs"/>
              </a:rPr>
              <a:t>Informationen im</a:t>
            </a:r>
            <a:br>
              <a:rPr kumimoji="0" lang="de-DE" sz="1400" b="1" i="0" u="none" strike="noStrike" kern="1200" cap="none" spc="0" normalizeH="0" baseline="0" noProof="0" dirty="0" smtClean="0">
                <a:ln>
                  <a:noFill/>
                </a:ln>
                <a:solidFill>
                  <a:srgbClr val="FFFFFF"/>
                </a:solidFill>
                <a:effectLst/>
                <a:uLnTx/>
                <a:uFillTx/>
                <a:latin typeface="Allianz Neo PPT"/>
                <a:ea typeface="+mn-ea"/>
                <a:cs typeface="+mn-cs"/>
              </a:rPr>
            </a:br>
            <a:r>
              <a:rPr kumimoji="0" lang="de-DE" sz="1400" b="1" i="0" u="none" strike="noStrike" kern="1200" cap="none" spc="0" normalizeH="0" baseline="0" noProof="0" dirty="0" smtClean="0">
                <a:ln>
                  <a:noFill/>
                </a:ln>
                <a:solidFill>
                  <a:srgbClr val="FFFFFF"/>
                </a:solidFill>
                <a:effectLst/>
                <a:uLnTx/>
                <a:uFillTx/>
                <a:latin typeface="Allianz Neo PPT"/>
                <a:ea typeface="+mn-ea"/>
                <a:cs typeface="+mn-cs"/>
              </a:rPr>
              <a:t>ACA</a:t>
            </a:r>
            <a:endParaRPr kumimoji="0" lang="de-DE" sz="1400" b="0" i="0" u="none" strike="noStrike" kern="1200" cap="none" spc="0" normalizeH="0" baseline="0" noProof="0" dirty="0">
              <a:ln>
                <a:noFill/>
              </a:ln>
              <a:solidFill>
                <a:srgbClr val="FFFFFF"/>
              </a:solidFill>
              <a:effectLst/>
              <a:uLnTx/>
              <a:uFillTx/>
              <a:latin typeface="Allianz Neo PPT"/>
              <a:ea typeface="+mn-ea"/>
              <a:cs typeface="+mn-cs"/>
            </a:endParaRPr>
          </a:p>
        </p:txBody>
      </p:sp>
      <p:sp>
        <p:nvSpPr>
          <p:cNvPr id="26" name="Rechteck 25">
            <a:hlinkClick r:id="rId3"/>
            <a:extLst>
              <a:ext uri="{FF2B5EF4-FFF2-40B4-BE49-F238E27FC236}">
                <a16:creationId xmlns:a16="http://schemas.microsoft.com/office/drawing/2014/main" id="{EFFB0846-6D6D-DC46-A88E-02982350F699}"/>
              </a:ext>
            </a:extLst>
          </p:cNvPr>
          <p:cNvSpPr/>
          <p:nvPr/>
        </p:nvSpPr>
        <p:spPr>
          <a:xfrm>
            <a:off x="5144207" y="3715937"/>
            <a:ext cx="2516651" cy="1794220"/>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srgbClr val="FFFFFF"/>
                </a:solidFill>
                <a:effectLst/>
                <a:uLnTx/>
                <a:uFillTx/>
                <a:latin typeface="Allianz Neo PPT"/>
                <a:ea typeface="+mn-ea"/>
                <a:cs typeface="+mn-cs"/>
              </a:rPr>
              <a:t>Aktionsbox </a:t>
            </a:r>
            <a:r>
              <a:rPr kumimoji="0" lang="de-DE" sz="1400" b="1" i="0" u="none" strike="noStrike" kern="1200" cap="none" spc="0" normalizeH="0" baseline="0" noProof="0" dirty="0" smtClean="0">
                <a:ln>
                  <a:noFill/>
                </a:ln>
                <a:solidFill>
                  <a:srgbClr val="FFFFFF"/>
                </a:solidFill>
                <a:effectLst/>
                <a:uLnTx/>
                <a:uFillTx/>
                <a:latin typeface="Allianz Neo PPT"/>
                <a:ea typeface="+mn-ea"/>
                <a:cs typeface="+mn-cs"/>
              </a:rPr>
              <a:t>                                                               zur </a:t>
            </a:r>
            <a:r>
              <a:rPr kumimoji="0" lang="de-DE" sz="1400" b="1" i="0" u="none" strike="noStrike" kern="1200" cap="none" spc="0" normalizeH="0" baseline="0" noProof="0" dirty="0">
                <a:ln>
                  <a:noFill/>
                </a:ln>
                <a:solidFill>
                  <a:srgbClr val="FFFFFF"/>
                </a:solidFill>
                <a:effectLst/>
                <a:uLnTx/>
                <a:uFillTx/>
                <a:latin typeface="Allianz Neo PPT"/>
                <a:ea typeface="+mn-ea"/>
                <a:cs typeface="+mn-cs"/>
              </a:rPr>
              <a:t>Aktion</a:t>
            </a:r>
            <a:endParaRPr kumimoji="0" lang="de-DE" sz="1400" b="0" i="0" u="none" strike="noStrike" kern="1200" cap="none" spc="0" normalizeH="0" baseline="0" noProof="0" dirty="0">
              <a:ln>
                <a:noFill/>
              </a:ln>
              <a:solidFill>
                <a:srgbClr val="FFFFFF"/>
              </a:solidFill>
              <a:effectLst/>
              <a:uLnTx/>
              <a:uFillTx/>
              <a:latin typeface="Allianz Neo PPT"/>
              <a:ea typeface="+mn-ea"/>
              <a:cs typeface="+mn-cs"/>
            </a:endParaRPr>
          </a:p>
        </p:txBody>
      </p:sp>
      <p:sp>
        <p:nvSpPr>
          <p:cNvPr id="18" name="Rechteck 17">
            <a:hlinkClick r:id="rId4"/>
            <a:extLst>
              <a:ext uri="{FF2B5EF4-FFF2-40B4-BE49-F238E27FC236}">
                <a16:creationId xmlns:a16="http://schemas.microsoft.com/office/drawing/2014/main" id="{373CECB8-A722-2D4C-BEA8-F9CB440202B6}"/>
              </a:ext>
            </a:extLst>
          </p:cNvPr>
          <p:cNvSpPr/>
          <p:nvPr/>
        </p:nvSpPr>
        <p:spPr>
          <a:xfrm>
            <a:off x="2506118" y="5510159"/>
            <a:ext cx="2516651" cy="392081"/>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llianz Neo PPT"/>
                <a:ea typeface="+mn-ea"/>
                <a:cs typeface="+mn-cs"/>
              </a:rPr>
              <a:t>Link</a:t>
            </a:r>
          </a:p>
        </p:txBody>
      </p:sp>
      <p:sp>
        <p:nvSpPr>
          <p:cNvPr id="20" name="Rechteck 19">
            <a:hlinkClick r:id="rId5"/>
            <a:extLst>
              <a:ext uri="{FF2B5EF4-FFF2-40B4-BE49-F238E27FC236}">
                <a16:creationId xmlns:a16="http://schemas.microsoft.com/office/drawing/2014/main" id="{373CECB8-A722-2D4C-BEA8-F9CB440202B6}"/>
              </a:ext>
            </a:extLst>
          </p:cNvPr>
          <p:cNvSpPr/>
          <p:nvPr/>
        </p:nvSpPr>
        <p:spPr>
          <a:xfrm>
            <a:off x="5144207" y="5510159"/>
            <a:ext cx="2516651" cy="392081"/>
          </a:xfrm>
          <a:prstGeom prst="rect">
            <a:avLst/>
          </a:prstGeom>
          <a:solidFill>
            <a:schemeClr val="bg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t" anchorCtr="0" forceAA="0" compatLnSpc="1">
            <a:prstTxWarp prst="textNoShape">
              <a:avLst/>
            </a:prstTxWarp>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srgbClr val="FFFFFF"/>
                </a:solidFill>
                <a:effectLst/>
                <a:uLnTx/>
                <a:uFillTx/>
                <a:latin typeface="Allianz Neo PPT"/>
                <a:ea typeface="+mn-ea"/>
                <a:cs typeface="+mn-cs"/>
              </a:rPr>
              <a:t>Link</a:t>
            </a:r>
          </a:p>
        </p:txBody>
      </p:sp>
      <p:sp>
        <p:nvSpPr>
          <p:cNvPr id="27" name="Rechteck 26">
            <a:hlinkClick r:id="rId2"/>
            <a:extLst>
              <a:ext uri="{FF2B5EF4-FFF2-40B4-BE49-F238E27FC236}">
                <a16:creationId xmlns:a16="http://schemas.microsoft.com/office/drawing/2014/main" id="{EFFB0846-6D6D-DC46-A88E-02982350F699}"/>
              </a:ext>
            </a:extLst>
          </p:cNvPr>
          <p:cNvSpPr/>
          <p:nvPr/>
        </p:nvSpPr>
        <p:spPr>
          <a:xfrm>
            <a:off x="2506119" y="4464424"/>
            <a:ext cx="2516651" cy="1045735"/>
          </a:xfrm>
          <a:prstGeom prst="rect">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FFFFFF"/>
                </a:solidFill>
                <a:effectLst/>
                <a:uLnTx/>
                <a:uFillTx/>
                <a:latin typeface="Allianz Neo PPT"/>
                <a:ea typeface="+mn-ea"/>
                <a:cs typeface="+mn-cs"/>
              </a:rPr>
              <a:t>Vielfältige Informationen zur Zielgruppe inkl. den Filter- und Sortierkriterien für Ihre Priorisierung</a:t>
            </a:r>
            <a:endParaRPr kumimoji="0" lang="de-DE" sz="1200" b="0" i="0" u="none" strike="noStrike" kern="1200" cap="none" spc="0" normalizeH="0" baseline="0" noProof="0" dirty="0">
              <a:ln>
                <a:noFill/>
              </a:ln>
              <a:solidFill>
                <a:srgbClr val="FFFFFF"/>
              </a:solidFill>
              <a:effectLst/>
              <a:uLnTx/>
              <a:uFillTx/>
              <a:latin typeface="Allianz Neo PPT"/>
              <a:ea typeface="+mn-ea"/>
              <a:cs typeface="+mn-cs"/>
            </a:endParaRPr>
          </a:p>
        </p:txBody>
      </p:sp>
      <p:sp>
        <p:nvSpPr>
          <p:cNvPr id="29" name="Rechteck 28">
            <a:hlinkClick r:id="rId3"/>
            <a:extLst>
              <a:ext uri="{FF2B5EF4-FFF2-40B4-BE49-F238E27FC236}">
                <a16:creationId xmlns:a16="http://schemas.microsoft.com/office/drawing/2014/main" id="{EFFB0846-6D6D-DC46-A88E-02982350F699}"/>
              </a:ext>
            </a:extLst>
          </p:cNvPr>
          <p:cNvSpPr/>
          <p:nvPr/>
        </p:nvSpPr>
        <p:spPr>
          <a:xfrm>
            <a:off x="5150765" y="4464424"/>
            <a:ext cx="2516651" cy="1045733"/>
          </a:xfrm>
          <a:prstGeom prst="rect">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02026" tIns="102026" rIns="102026" bIns="102026" numCol="1" spcCol="0" rtlCol="0" fromWordArt="0" anchor="ctr" anchorCtr="0" forceAA="0" compatLnSpc="1">
            <a:prstTxWarp prst="textNoShape">
              <a:avLst/>
            </a:prstTxWarp>
            <a:noAutofit/>
          </a:bodyPr>
          <a:lstStyle/>
          <a:p>
            <a:pPr marL="0" marR="0" lvl="0" indent="0" defTabSz="914491" rtl="0" eaLnBrk="1" fontAlgn="base" latinLnBrk="0" hangingPunct="1">
              <a:lnSpc>
                <a:spcPct val="100000"/>
              </a:lnSpc>
              <a:spcBef>
                <a:spcPts val="0"/>
              </a:spcBef>
              <a:spcAft>
                <a:spcPts val="0"/>
              </a:spcAft>
              <a:buClr>
                <a:srgbClr val="000000"/>
              </a:buClr>
              <a:buSzTx/>
              <a:buFontTx/>
              <a:buNone/>
              <a:tabLst/>
              <a:defRPr/>
            </a:pPr>
            <a:r>
              <a:rPr kumimoji="0" lang="de-DE" sz="1200" b="0" i="0" u="none" strike="noStrike" kern="1200" cap="none" spc="0" normalizeH="0" baseline="0" noProof="0" dirty="0" smtClean="0">
                <a:ln>
                  <a:noFill/>
                </a:ln>
                <a:solidFill>
                  <a:srgbClr val="FFFFFF"/>
                </a:solidFill>
                <a:effectLst/>
                <a:uLnTx/>
                <a:uFillTx/>
                <a:latin typeface="Allianz Neo PPT"/>
              </a:rPr>
              <a:t>Unterstützende Unterlagen wie</a:t>
            </a:r>
          </a:p>
          <a:p>
            <a:pPr marL="171450" marR="0" lvl="0" indent="-171450" defTabSz="914491" rtl="0" eaLnBrk="1" fontAlgn="base"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de-DE" sz="1200" b="0" i="0" u="none" strike="noStrike" kern="1200" cap="none" spc="0" normalizeH="0" baseline="0" noProof="0" dirty="0" smtClean="0">
                <a:ln>
                  <a:noFill/>
                </a:ln>
                <a:solidFill>
                  <a:srgbClr val="FFFFFF"/>
                </a:solidFill>
                <a:effectLst/>
                <a:uLnTx/>
                <a:uFillTx/>
                <a:latin typeface="Allianz Neo PPT"/>
              </a:rPr>
              <a:t>Vertriebsinfo zur Aktion</a:t>
            </a:r>
          </a:p>
          <a:p>
            <a:pPr marL="171450" marR="0" lvl="0" indent="-171450" defTabSz="914491" rtl="0" eaLnBrk="1" fontAlgn="base" latinLnBrk="0" hangingPunct="1">
              <a:lnSpc>
                <a:spcPct val="100000"/>
              </a:lnSpc>
              <a:spcBef>
                <a:spcPts val="0"/>
              </a:spcBef>
              <a:spcAft>
                <a:spcPts val="0"/>
              </a:spcAft>
              <a:buClr>
                <a:srgbClr val="FFFFFF"/>
              </a:buClr>
              <a:buSzTx/>
              <a:buFont typeface="Arial" panose="020B0604020202020204" pitchFamily="34" charset="0"/>
              <a:buChar char="•"/>
              <a:tabLst/>
              <a:defRPr/>
            </a:pPr>
            <a:r>
              <a:rPr lang="de-DE" sz="1200" dirty="0" smtClean="0">
                <a:solidFill>
                  <a:srgbClr val="FFFFFF"/>
                </a:solidFill>
                <a:latin typeface="Allianz Neo PPT"/>
              </a:rPr>
              <a:t>Kundenunterlagen</a:t>
            </a:r>
            <a:endParaRPr kumimoji="0" lang="de-DE" sz="1200" b="0" i="0" u="none" strike="noStrike" kern="1200" cap="none" spc="0" normalizeH="0" baseline="0" noProof="0" dirty="0">
              <a:ln>
                <a:noFill/>
              </a:ln>
              <a:solidFill>
                <a:srgbClr val="FFFFFF"/>
              </a:solidFill>
              <a:effectLst/>
              <a:uLnTx/>
              <a:uFillTx/>
              <a:latin typeface="Allianz Neo PPT"/>
            </a:endParaRPr>
          </a:p>
        </p:txBody>
      </p:sp>
      <p:sp>
        <p:nvSpPr>
          <p:cNvPr id="31" name="Oval 14">
            <a:extLst>
              <a:ext uri="{FF2B5EF4-FFF2-40B4-BE49-F238E27FC236}">
                <a16:creationId xmlns:a16="http://schemas.microsoft.com/office/drawing/2014/main" id="{49760BF6-C1B4-F94C-ACB7-844E63C9C412}"/>
              </a:ext>
            </a:extLst>
          </p:cNvPr>
          <p:cNvSpPr>
            <a:spLocks noChangeArrowheads="1"/>
          </p:cNvSpPr>
          <p:nvPr/>
        </p:nvSpPr>
        <p:spPr bwMode="auto">
          <a:xfrm>
            <a:off x="681893" y="2486337"/>
            <a:ext cx="510132" cy="510132"/>
          </a:xfrm>
          <a:prstGeom prst="ellipse">
            <a:avLst/>
          </a:prstGeom>
          <a:solidFill>
            <a:schemeClr val="tx2">
              <a:alpha val="80000"/>
            </a:schemeClr>
          </a:solidFill>
          <a:ln>
            <a:noFill/>
          </a:ln>
          <a:effectLst>
            <a:glow rad="254000">
              <a:srgbClr val="49648C">
                <a:alpha val="25000"/>
              </a:srgbClr>
            </a:glow>
          </a:effectLst>
        </p:spPr>
        <p:txBody>
          <a:bodyPr vert="horz" wrap="square" lIns="68018" tIns="43191" rIns="0" bIns="43191" numCol="1" anchor="ctr" anchorCtr="0" compatLnSpc="1">
            <a:prstTxWarp prst="textNoShape">
              <a:avLst/>
            </a:prstTxWarp>
          </a:bodyPr>
          <a:lstStyle/>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sz="1323"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32" name="Freeform 46"/>
          <p:cNvSpPr>
            <a:spLocks noEditPoints="1"/>
          </p:cNvSpPr>
          <p:nvPr/>
        </p:nvSpPr>
        <p:spPr bwMode="auto">
          <a:xfrm>
            <a:off x="781727" y="2649185"/>
            <a:ext cx="335168" cy="196361"/>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chemeClr val="bg1"/>
          </a:solidFill>
          <a:ln w="12700">
            <a:solidFill>
              <a:schemeClr val="bg1"/>
            </a:solidFill>
          </a:ln>
        </p:spPr>
        <p:txBody>
          <a:bodyPr vert="horz" wrap="square" lIns="86382" tIns="43191" rIns="86382" bIns="43191" numCol="1" anchor="t" anchorCtr="0" compatLnSpc="1">
            <a:prstTxWarp prst="textNoShape">
              <a:avLst/>
            </a:prstTxWarp>
          </a:bodyPr>
          <a:lstStyle/>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sz="1607" b="0" i="0" u="none" strike="noStrike" kern="1200" cap="none" spc="0" normalizeH="0" baseline="0" noProof="0" dirty="0">
              <a:ln>
                <a:noFill/>
              </a:ln>
              <a:solidFill>
                <a:srgbClr val="FFFFFF"/>
              </a:solidFill>
              <a:effectLst/>
              <a:uLnTx/>
              <a:uFillTx/>
              <a:latin typeface="Allianz Neo PPT"/>
              <a:ea typeface="+mn-ea"/>
              <a:cs typeface="+mn-cs"/>
            </a:endParaRPr>
          </a:p>
        </p:txBody>
      </p:sp>
      <p:sp>
        <p:nvSpPr>
          <p:cNvPr id="39" name="Freeform 46"/>
          <p:cNvSpPr>
            <a:spLocks noEditPoints="1"/>
          </p:cNvSpPr>
          <p:nvPr/>
        </p:nvSpPr>
        <p:spPr bwMode="auto">
          <a:xfrm>
            <a:off x="2800540" y="5604669"/>
            <a:ext cx="335168" cy="196361"/>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chemeClr val="bg1"/>
          </a:solidFill>
          <a:ln w="12700">
            <a:solidFill>
              <a:schemeClr val="tx1"/>
            </a:solidFill>
          </a:ln>
        </p:spPr>
        <p:txBody>
          <a:bodyPr vert="horz" wrap="square" lIns="86382" tIns="43191" rIns="86382" bIns="43191" numCol="1" anchor="t" anchorCtr="0" compatLnSpc="1">
            <a:prstTxWarp prst="textNoShape">
              <a:avLst/>
            </a:prstTxWarp>
          </a:bodyPr>
          <a:lstStyle/>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sz="1607" b="0" i="0" u="none" strike="noStrike" kern="1200" cap="none" spc="0" normalizeH="0" baseline="0" noProof="0" dirty="0">
              <a:ln>
                <a:noFill/>
              </a:ln>
              <a:solidFill>
                <a:srgbClr val="FFFFFF"/>
              </a:solidFill>
              <a:effectLst/>
              <a:uLnTx/>
              <a:uFillTx/>
              <a:latin typeface="Allianz Neo PPT"/>
              <a:ea typeface="+mn-ea"/>
              <a:cs typeface="+mn-cs"/>
            </a:endParaRPr>
          </a:p>
        </p:txBody>
      </p:sp>
      <p:sp>
        <p:nvSpPr>
          <p:cNvPr id="41" name="Freeform 46"/>
          <p:cNvSpPr>
            <a:spLocks noEditPoints="1"/>
          </p:cNvSpPr>
          <p:nvPr/>
        </p:nvSpPr>
        <p:spPr bwMode="auto">
          <a:xfrm>
            <a:off x="5484710" y="5608018"/>
            <a:ext cx="335168" cy="196361"/>
          </a:xfrm>
          <a:custGeom>
            <a:avLst/>
            <a:gdLst>
              <a:gd name="T0" fmla="*/ 427 w 461"/>
              <a:gd name="T1" fmla="*/ 51 h 270"/>
              <a:gd name="T2" fmla="*/ 282 w 461"/>
              <a:gd name="T3" fmla="*/ 51 h 270"/>
              <a:gd name="T4" fmla="*/ 287 w 461"/>
              <a:gd name="T5" fmla="*/ 34 h 270"/>
              <a:gd name="T6" fmla="*/ 253 w 461"/>
              <a:gd name="T7" fmla="*/ 0 h 270"/>
              <a:gd name="T8" fmla="*/ 135 w 461"/>
              <a:gd name="T9" fmla="*/ 0 h 270"/>
              <a:gd name="T10" fmla="*/ 0 w 461"/>
              <a:gd name="T11" fmla="*/ 135 h 270"/>
              <a:gd name="T12" fmla="*/ 135 w 461"/>
              <a:gd name="T13" fmla="*/ 270 h 270"/>
              <a:gd name="T14" fmla="*/ 243 w 461"/>
              <a:gd name="T15" fmla="*/ 270 h 270"/>
              <a:gd name="T16" fmla="*/ 277 w 461"/>
              <a:gd name="T17" fmla="*/ 236 h 270"/>
              <a:gd name="T18" fmla="*/ 273 w 461"/>
              <a:gd name="T19" fmla="*/ 220 h 270"/>
              <a:gd name="T20" fmla="*/ 279 w 461"/>
              <a:gd name="T21" fmla="*/ 220 h 270"/>
              <a:gd name="T22" fmla="*/ 313 w 461"/>
              <a:gd name="T23" fmla="*/ 186 h 270"/>
              <a:gd name="T24" fmla="*/ 309 w 461"/>
              <a:gd name="T25" fmla="*/ 170 h 270"/>
              <a:gd name="T26" fmla="*/ 315 w 461"/>
              <a:gd name="T27" fmla="*/ 170 h 270"/>
              <a:gd name="T28" fmla="*/ 349 w 461"/>
              <a:gd name="T29" fmla="*/ 136 h 270"/>
              <a:gd name="T30" fmla="*/ 344 w 461"/>
              <a:gd name="T31" fmla="*/ 119 h 270"/>
              <a:gd name="T32" fmla="*/ 427 w 461"/>
              <a:gd name="T33" fmla="*/ 119 h 270"/>
              <a:gd name="T34" fmla="*/ 461 w 461"/>
              <a:gd name="T35" fmla="*/ 85 h 270"/>
              <a:gd name="T36" fmla="*/ 427 w 461"/>
              <a:gd name="T37" fmla="*/ 51 h 270"/>
              <a:gd name="T38" fmla="*/ 427 w 461"/>
              <a:gd name="T39" fmla="*/ 109 h 270"/>
              <a:gd name="T40" fmla="*/ 274 w 461"/>
              <a:gd name="T41" fmla="*/ 109 h 270"/>
              <a:gd name="T42" fmla="*/ 269 w 461"/>
              <a:gd name="T43" fmla="*/ 114 h 270"/>
              <a:gd name="T44" fmla="*/ 274 w 461"/>
              <a:gd name="T45" fmla="*/ 119 h 270"/>
              <a:gd name="T46" fmla="*/ 332 w 461"/>
              <a:gd name="T47" fmla="*/ 119 h 270"/>
              <a:gd name="T48" fmla="*/ 340 w 461"/>
              <a:gd name="T49" fmla="*/ 136 h 270"/>
              <a:gd name="T50" fmla="*/ 315 w 461"/>
              <a:gd name="T51" fmla="*/ 161 h 270"/>
              <a:gd name="T52" fmla="*/ 300 w 461"/>
              <a:gd name="T53" fmla="*/ 161 h 270"/>
              <a:gd name="T54" fmla="*/ 300 w 461"/>
              <a:gd name="T55" fmla="*/ 161 h 270"/>
              <a:gd name="T56" fmla="*/ 259 w 461"/>
              <a:gd name="T57" fmla="*/ 161 h 270"/>
              <a:gd name="T58" fmla="*/ 254 w 461"/>
              <a:gd name="T59" fmla="*/ 166 h 270"/>
              <a:gd name="T60" fmla="*/ 259 w 461"/>
              <a:gd name="T61" fmla="*/ 170 h 270"/>
              <a:gd name="T62" fmla="*/ 298 w 461"/>
              <a:gd name="T63" fmla="*/ 170 h 270"/>
              <a:gd name="T64" fmla="*/ 304 w 461"/>
              <a:gd name="T65" fmla="*/ 186 h 270"/>
              <a:gd name="T66" fmla="*/ 279 w 461"/>
              <a:gd name="T67" fmla="*/ 211 h 270"/>
              <a:gd name="T68" fmla="*/ 264 w 461"/>
              <a:gd name="T69" fmla="*/ 211 h 270"/>
              <a:gd name="T70" fmla="*/ 264 w 461"/>
              <a:gd name="T71" fmla="*/ 211 h 270"/>
              <a:gd name="T72" fmla="*/ 242 w 461"/>
              <a:gd name="T73" fmla="*/ 211 h 270"/>
              <a:gd name="T74" fmla="*/ 237 w 461"/>
              <a:gd name="T75" fmla="*/ 215 h 270"/>
              <a:gd name="T76" fmla="*/ 242 w 461"/>
              <a:gd name="T77" fmla="*/ 220 h 270"/>
              <a:gd name="T78" fmla="*/ 262 w 461"/>
              <a:gd name="T79" fmla="*/ 220 h 270"/>
              <a:gd name="T80" fmla="*/ 268 w 461"/>
              <a:gd name="T81" fmla="*/ 236 h 270"/>
              <a:gd name="T82" fmla="*/ 243 w 461"/>
              <a:gd name="T83" fmla="*/ 261 h 270"/>
              <a:gd name="T84" fmla="*/ 135 w 461"/>
              <a:gd name="T85" fmla="*/ 261 h 270"/>
              <a:gd name="T86" fmla="*/ 10 w 461"/>
              <a:gd name="T87" fmla="*/ 135 h 270"/>
              <a:gd name="T88" fmla="*/ 135 w 461"/>
              <a:gd name="T89" fmla="*/ 9 h 270"/>
              <a:gd name="T90" fmla="*/ 253 w 461"/>
              <a:gd name="T91" fmla="*/ 9 h 270"/>
              <a:gd name="T92" fmla="*/ 277 w 461"/>
              <a:gd name="T93" fmla="*/ 34 h 270"/>
              <a:gd name="T94" fmla="*/ 271 w 461"/>
              <a:gd name="T95" fmla="*/ 51 h 270"/>
              <a:gd name="T96" fmla="*/ 171 w 461"/>
              <a:gd name="T97" fmla="*/ 51 h 270"/>
              <a:gd name="T98" fmla="*/ 166 w 461"/>
              <a:gd name="T99" fmla="*/ 55 h 270"/>
              <a:gd name="T100" fmla="*/ 171 w 461"/>
              <a:gd name="T101" fmla="*/ 60 h 270"/>
              <a:gd name="T102" fmla="*/ 427 w 461"/>
              <a:gd name="T103" fmla="*/ 60 h 270"/>
              <a:gd name="T104" fmla="*/ 451 w 461"/>
              <a:gd name="T105" fmla="*/ 85 h 270"/>
              <a:gd name="T106" fmla="*/ 427 w 461"/>
              <a:gd name="T107" fmla="*/ 10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1" h="270">
                <a:moveTo>
                  <a:pt x="427" y="51"/>
                </a:moveTo>
                <a:cubicBezTo>
                  <a:pt x="282" y="51"/>
                  <a:pt x="282" y="51"/>
                  <a:pt x="282" y="51"/>
                </a:cubicBezTo>
                <a:cubicBezTo>
                  <a:pt x="285" y="46"/>
                  <a:pt x="287" y="40"/>
                  <a:pt x="287" y="34"/>
                </a:cubicBezTo>
                <a:cubicBezTo>
                  <a:pt x="287" y="15"/>
                  <a:pt x="271" y="0"/>
                  <a:pt x="253" y="0"/>
                </a:cubicBezTo>
                <a:cubicBezTo>
                  <a:pt x="135" y="0"/>
                  <a:pt x="135" y="0"/>
                  <a:pt x="135" y="0"/>
                </a:cubicBezTo>
                <a:cubicBezTo>
                  <a:pt x="61" y="0"/>
                  <a:pt x="0" y="61"/>
                  <a:pt x="0" y="135"/>
                </a:cubicBezTo>
                <a:cubicBezTo>
                  <a:pt x="0" y="210"/>
                  <a:pt x="61" y="270"/>
                  <a:pt x="135" y="270"/>
                </a:cubicBezTo>
                <a:cubicBezTo>
                  <a:pt x="243" y="270"/>
                  <a:pt x="243" y="270"/>
                  <a:pt x="243" y="270"/>
                </a:cubicBezTo>
                <a:cubicBezTo>
                  <a:pt x="262" y="270"/>
                  <a:pt x="277" y="255"/>
                  <a:pt x="277" y="236"/>
                </a:cubicBezTo>
                <a:cubicBezTo>
                  <a:pt x="277" y="231"/>
                  <a:pt x="276" y="225"/>
                  <a:pt x="273" y="220"/>
                </a:cubicBezTo>
                <a:cubicBezTo>
                  <a:pt x="279" y="220"/>
                  <a:pt x="279" y="220"/>
                  <a:pt x="279" y="220"/>
                </a:cubicBezTo>
                <a:cubicBezTo>
                  <a:pt x="298" y="220"/>
                  <a:pt x="313" y="205"/>
                  <a:pt x="313" y="186"/>
                </a:cubicBezTo>
                <a:cubicBezTo>
                  <a:pt x="313" y="181"/>
                  <a:pt x="312" y="175"/>
                  <a:pt x="309" y="170"/>
                </a:cubicBezTo>
                <a:cubicBezTo>
                  <a:pt x="315" y="170"/>
                  <a:pt x="315" y="170"/>
                  <a:pt x="315" y="170"/>
                </a:cubicBezTo>
                <a:cubicBezTo>
                  <a:pt x="334" y="170"/>
                  <a:pt x="349" y="155"/>
                  <a:pt x="349" y="136"/>
                </a:cubicBezTo>
                <a:cubicBezTo>
                  <a:pt x="349" y="130"/>
                  <a:pt x="347" y="124"/>
                  <a:pt x="344" y="119"/>
                </a:cubicBezTo>
                <a:cubicBezTo>
                  <a:pt x="427" y="119"/>
                  <a:pt x="427" y="119"/>
                  <a:pt x="427" y="119"/>
                </a:cubicBezTo>
                <a:cubicBezTo>
                  <a:pt x="446" y="119"/>
                  <a:pt x="461" y="104"/>
                  <a:pt x="461" y="85"/>
                </a:cubicBezTo>
                <a:cubicBezTo>
                  <a:pt x="461" y="66"/>
                  <a:pt x="446" y="51"/>
                  <a:pt x="427" y="51"/>
                </a:cubicBezTo>
                <a:close/>
                <a:moveTo>
                  <a:pt x="427" y="109"/>
                </a:moveTo>
                <a:cubicBezTo>
                  <a:pt x="274" y="109"/>
                  <a:pt x="274" y="109"/>
                  <a:pt x="274" y="109"/>
                </a:cubicBezTo>
                <a:cubicBezTo>
                  <a:pt x="271" y="109"/>
                  <a:pt x="269" y="112"/>
                  <a:pt x="269" y="114"/>
                </a:cubicBezTo>
                <a:cubicBezTo>
                  <a:pt x="269" y="117"/>
                  <a:pt x="271" y="119"/>
                  <a:pt x="274" y="119"/>
                </a:cubicBezTo>
                <a:cubicBezTo>
                  <a:pt x="332" y="119"/>
                  <a:pt x="332" y="119"/>
                  <a:pt x="332" y="119"/>
                </a:cubicBezTo>
                <a:cubicBezTo>
                  <a:pt x="337" y="123"/>
                  <a:pt x="340" y="130"/>
                  <a:pt x="340" y="136"/>
                </a:cubicBezTo>
                <a:cubicBezTo>
                  <a:pt x="340" y="150"/>
                  <a:pt x="329" y="161"/>
                  <a:pt x="315" y="161"/>
                </a:cubicBezTo>
                <a:cubicBezTo>
                  <a:pt x="300" y="161"/>
                  <a:pt x="300" y="161"/>
                  <a:pt x="300" y="161"/>
                </a:cubicBezTo>
                <a:cubicBezTo>
                  <a:pt x="300" y="161"/>
                  <a:pt x="300" y="161"/>
                  <a:pt x="300" y="161"/>
                </a:cubicBezTo>
                <a:cubicBezTo>
                  <a:pt x="259" y="161"/>
                  <a:pt x="259" y="161"/>
                  <a:pt x="259" y="161"/>
                </a:cubicBezTo>
                <a:cubicBezTo>
                  <a:pt x="256" y="161"/>
                  <a:pt x="254" y="163"/>
                  <a:pt x="254" y="166"/>
                </a:cubicBezTo>
                <a:cubicBezTo>
                  <a:pt x="254" y="168"/>
                  <a:pt x="256" y="170"/>
                  <a:pt x="259" y="170"/>
                </a:cubicBezTo>
                <a:cubicBezTo>
                  <a:pt x="298" y="170"/>
                  <a:pt x="298" y="170"/>
                  <a:pt x="298" y="170"/>
                </a:cubicBezTo>
                <a:cubicBezTo>
                  <a:pt x="302" y="175"/>
                  <a:pt x="304" y="180"/>
                  <a:pt x="304" y="186"/>
                </a:cubicBezTo>
                <a:cubicBezTo>
                  <a:pt x="304" y="200"/>
                  <a:pt x="293" y="211"/>
                  <a:pt x="279" y="211"/>
                </a:cubicBezTo>
                <a:cubicBezTo>
                  <a:pt x="264" y="211"/>
                  <a:pt x="264" y="211"/>
                  <a:pt x="264" y="211"/>
                </a:cubicBezTo>
                <a:cubicBezTo>
                  <a:pt x="264" y="211"/>
                  <a:pt x="264" y="211"/>
                  <a:pt x="264" y="211"/>
                </a:cubicBezTo>
                <a:cubicBezTo>
                  <a:pt x="242" y="211"/>
                  <a:pt x="242" y="211"/>
                  <a:pt x="242" y="211"/>
                </a:cubicBezTo>
                <a:cubicBezTo>
                  <a:pt x="239" y="211"/>
                  <a:pt x="237" y="213"/>
                  <a:pt x="237" y="215"/>
                </a:cubicBezTo>
                <a:cubicBezTo>
                  <a:pt x="237" y="218"/>
                  <a:pt x="239" y="220"/>
                  <a:pt x="242" y="220"/>
                </a:cubicBezTo>
                <a:cubicBezTo>
                  <a:pt x="262" y="220"/>
                  <a:pt x="262" y="220"/>
                  <a:pt x="262" y="220"/>
                </a:cubicBezTo>
                <a:cubicBezTo>
                  <a:pt x="265" y="225"/>
                  <a:pt x="268" y="230"/>
                  <a:pt x="268" y="236"/>
                </a:cubicBezTo>
                <a:cubicBezTo>
                  <a:pt x="268" y="250"/>
                  <a:pt x="257" y="261"/>
                  <a:pt x="243" y="261"/>
                </a:cubicBezTo>
                <a:cubicBezTo>
                  <a:pt x="135" y="261"/>
                  <a:pt x="135" y="261"/>
                  <a:pt x="135" y="261"/>
                </a:cubicBezTo>
                <a:cubicBezTo>
                  <a:pt x="66" y="261"/>
                  <a:pt x="10" y="205"/>
                  <a:pt x="10" y="135"/>
                </a:cubicBezTo>
                <a:cubicBezTo>
                  <a:pt x="10" y="66"/>
                  <a:pt x="66" y="9"/>
                  <a:pt x="135" y="9"/>
                </a:cubicBezTo>
                <a:cubicBezTo>
                  <a:pt x="253" y="9"/>
                  <a:pt x="253" y="9"/>
                  <a:pt x="253" y="9"/>
                </a:cubicBezTo>
                <a:cubicBezTo>
                  <a:pt x="266" y="9"/>
                  <a:pt x="277" y="20"/>
                  <a:pt x="277" y="34"/>
                </a:cubicBezTo>
                <a:cubicBezTo>
                  <a:pt x="277" y="40"/>
                  <a:pt x="275" y="46"/>
                  <a:pt x="271" y="51"/>
                </a:cubicBezTo>
                <a:cubicBezTo>
                  <a:pt x="171" y="51"/>
                  <a:pt x="171" y="51"/>
                  <a:pt x="171" y="51"/>
                </a:cubicBezTo>
                <a:cubicBezTo>
                  <a:pt x="168" y="51"/>
                  <a:pt x="166" y="53"/>
                  <a:pt x="166" y="55"/>
                </a:cubicBezTo>
                <a:cubicBezTo>
                  <a:pt x="166" y="58"/>
                  <a:pt x="168" y="60"/>
                  <a:pt x="171" y="60"/>
                </a:cubicBezTo>
                <a:cubicBezTo>
                  <a:pt x="427" y="60"/>
                  <a:pt x="427" y="60"/>
                  <a:pt x="427" y="60"/>
                </a:cubicBezTo>
                <a:cubicBezTo>
                  <a:pt x="440" y="60"/>
                  <a:pt x="451" y="71"/>
                  <a:pt x="451" y="85"/>
                </a:cubicBezTo>
                <a:cubicBezTo>
                  <a:pt x="451" y="98"/>
                  <a:pt x="440" y="109"/>
                  <a:pt x="427" y="109"/>
                </a:cubicBezTo>
                <a:close/>
              </a:path>
            </a:pathLst>
          </a:custGeom>
          <a:solidFill>
            <a:schemeClr val="bg1"/>
          </a:solidFill>
          <a:ln w="12700">
            <a:solidFill>
              <a:schemeClr val="tx1"/>
            </a:solidFill>
          </a:ln>
        </p:spPr>
        <p:txBody>
          <a:bodyPr vert="horz" wrap="square" lIns="86382" tIns="43191" rIns="86382" bIns="43191" numCol="1" anchor="t" anchorCtr="0" compatLnSpc="1">
            <a:prstTxWarp prst="textNoShape">
              <a:avLst/>
            </a:prstTxWarp>
          </a:bodyPr>
          <a:lstStyle/>
          <a:p>
            <a:pPr marL="0" marR="0" lvl="0" indent="0" algn="l" defTabSz="864017" rtl="0" eaLnBrk="1" fontAlgn="auto" latinLnBrk="0" hangingPunct="1">
              <a:lnSpc>
                <a:spcPct val="100000"/>
              </a:lnSpc>
              <a:spcBef>
                <a:spcPts val="0"/>
              </a:spcBef>
              <a:spcAft>
                <a:spcPts val="0"/>
              </a:spcAft>
              <a:buClrTx/>
              <a:buSzTx/>
              <a:buFontTx/>
              <a:buNone/>
              <a:tabLst/>
              <a:defRPr/>
            </a:pPr>
            <a:endParaRPr kumimoji="0" lang="de-DE" sz="1607" b="0" i="0" u="none" strike="noStrike" kern="1200" cap="none" spc="0" normalizeH="0" baseline="0" noProof="0" dirty="0">
              <a:ln>
                <a:noFill/>
              </a:ln>
              <a:solidFill>
                <a:srgbClr val="FFFFFF"/>
              </a:solidFill>
              <a:effectLst/>
              <a:uLnTx/>
              <a:uFillTx/>
              <a:latin typeface="Allianz Neo PPT"/>
              <a:ea typeface="+mn-ea"/>
              <a:cs typeface="+mn-cs"/>
            </a:endParaRPr>
          </a:p>
        </p:txBody>
      </p:sp>
      <p:sp>
        <p:nvSpPr>
          <p:cNvPr id="48" name="Datumsplatzhalter 5">
            <a:extLst>
              <a:ext uri="{FF2B5EF4-FFF2-40B4-BE49-F238E27FC236}">
                <a16:creationId xmlns:a16="http://schemas.microsoft.com/office/drawing/2014/main" id="{196DF232-D1B7-44C1-94F0-3B425952DF1B}"/>
              </a:ext>
            </a:extLst>
          </p:cNvPr>
          <p:cNvSpPr txBox="1">
            <a:spLocks/>
          </p:cNvSpPr>
          <p:nvPr/>
        </p:nvSpPr>
        <p:spPr>
          <a:xfrm rot="-5400000">
            <a:off x="9594058" y="3726657"/>
            <a:ext cx="3384550" cy="468312"/>
          </a:xfrm>
          <a:prstGeom prst="rect">
            <a:avLst/>
          </a:prstGeom>
        </p:spPr>
        <p:txBody>
          <a:bodyPr vert="horz" lIns="0" tIns="36000" rIns="0" bIns="0" rtlCol="0" anchor="t" anchorCtr="0">
            <a:noAutofit/>
          </a:bodyPr>
          <a:lstStyle>
            <a:defPPr>
              <a:defRPr lang="de-DE"/>
            </a:defPPr>
            <a:lvl1pPr marL="0" algn="l" defTabSz="864017" rtl="0" eaLnBrk="1" latinLnBrk="0" hangingPunct="1">
              <a:defRPr sz="750" kern="1200">
                <a:solidFill>
                  <a:schemeClr val="bg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750" b="0" i="0" u="none" strike="noStrike" kern="1200" cap="none" spc="0" normalizeH="0" baseline="0" noProof="0" smtClean="0">
                <a:ln>
                  <a:noFill/>
                </a:ln>
                <a:solidFill>
                  <a:srgbClr val="003781"/>
                </a:solidFill>
                <a:effectLst/>
                <a:uLnTx/>
                <a:uFillTx/>
                <a:latin typeface="Allianz Neo PPT"/>
                <a:ea typeface="+mn-ea"/>
                <a:cs typeface="+mn-cs"/>
              </a:rPr>
              <a:t>© Allianz 2021</a:t>
            </a:r>
            <a:endParaRPr kumimoji="0" lang="de-DE" sz="750" b="0" i="0" u="none" strike="noStrike" kern="1200" cap="none" spc="0" normalizeH="0" baseline="0" noProof="0" dirty="0">
              <a:ln>
                <a:noFill/>
              </a:ln>
              <a:solidFill>
                <a:srgbClr val="003781"/>
              </a:solidFill>
              <a:effectLst/>
              <a:uLnTx/>
              <a:uFillTx/>
              <a:latin typeface="Allianz Neo PPT"/>
              <a:ea typeface="+mn-ea"/>
              <a:cs typeface="+mn-cs"/>
            </a:endParaRPr>
          </a:p>
        </p:txBody>
      </p:sp>
      <p:sp>
        <p:nvSpPr>
          <p:cNvPr id="49" name="Fußzeilenplatzhalter 19">
            <a:extLst>
              <a:ext uri="{FF2B5EF4-FFF2-40B4-BE49-F238E27FC236}">
                <a16:creationId xmlns:a16="http://schemas.microsoft.com/office/drawing/2014/main" id="{1E85E34B-22E1-42B6-94A7-0885707F4F6B}"/>
              </a:ext>
            </a:extLst>
          </p:cNvPr>
          <p:cNvSpPr>
            <a:spLocks noGrp="1"/>
          </p:cNvSpPr>
          <p:nvPr>
            <p:ph type="ftr" sz="quarter" idx="11"/>
          </p:nvPr>
        </p:nvSpPr>
        <p:spPr>
          <a:xfrm>
            <a:off x="468313" y="468000"/>
            <a:ext cx="5075237" cy="252000"/>
          </a:xfrm>
        </p:spPr>
        <p: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kumimoji="0" lang="de-DE" sz="1200" b="1" i="0" u="none" strike="noStrike" kern="1200" cap="all" spc="60" normalizeH="0" baseline="0" noProof="0" dirty="0">
                <a:ln>
                  <a:noFill/>
                </a:ln>
                <a:solidFill>
                  <a:srgbClr val="003781"/>
                </a:solidFill>
                <a:effectLst/>
                <a:uLnTx/>
                <a:uFillTx/>
                <a:latin typeface="Allianz Neo PPT"/>
                <a:ea typeface="+mn-ea"/>
                <a:cs typeface="+mn-cs"/>
              </a:rPr>
              <a:t>P Diverse – Wiederanlage-Portal 2023</a:t>
            </a:r>
          </a:p>
        </p:txBody>
      </p:sp>
      <p:sp>
        <p:nvSpPr>
          <p:cNvPr id="50" name="Textplatzhalter 2"/>
          <p:cNvSpPr txBox="1">
            <a:spLocks/>
          </p:cNvSpPr>
          <p:nvPr/>
        </p:nvSpPr>
        <p:spPr>
          <a:xfrm>
            <a:off x="482007" y="6088692"/>
            <a:ext cx="2350486" cy="92985"/>
          </a:xfrm>
          <a:prstGeom prst="rect">
            <a:avLst/>
          </a:prstGeom>
          <a:noFill/>
        </p:spPr>
        <p:txBody>
          <a:bodyPr vert="horz" lIns="0" tIns="0" rIns="0" bIns="0" rtlCol="0">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0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2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4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4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12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de-DE" sz="900" b="0" i="0" u="none" strike="noStrike" kern="1200" cap="none" spc="0" normalizeH="0" baseline="0" noProof="0" dirty="0" smtClean="0">
                <a:ln>
                  <a:noFill/>
                </a:ln>
                <a:solidFill>
                  <a:srgbClr val="003781"/>
                </a:solidFill>
                <a:effectLst/>
                <a:uLnTx/>
                <a:uFillTx/>
                <a:latin typeface="Allianz Neo PPT"/>
                <a:ea typeface="+mn-ea"/>
                <a:cs typeface="+mn-cs"/>
              </a:rPr>
              <a:t>Allianz Kunde und Markt - Multikanalmarketing</a:t>
            </a:r>
            <a:endParaRPr kumimoji="0" lang="de-DE" sz="900" b="0" i="0" u="none" strike="noStrike" kern="1200" cap="none" spc="0" normalizeH="0" baseline="0" noProof="0" dirty="0">
              <a:ln>
                <a:noFill/>
              </a:ln>
              <a:solidFill>
                <a:srgbClr val="003781"/>
              </a:solidFill>
              <a:effectLst/>
              <a:uLnTx/>
              <a:uFillTx/>
              <a:latin typeface="Allianz Neo PPT"/>
              <a:ea typeface="+mn-ea"/>
              <a:cs typeface="+mn-cs"/>
            </a:endParaRPr>
          </a:p>
        </p:txBody>
      </p:sp>
    </p:spTree>
    <p:extLst>
      <p:ext uri="{BB962C8B-B14F-4D97-AF65-F5344CB8AC3E}">
        <p14:creationId xmlns:p14="http://schemas.microsoft.com/office/powerpoint/2010/main" val="16634014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llianz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Allianz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llianzNeoPPT Fonts">
      <a:majorFont>
        <a:latin typeface="Allianz Neo PPT"/>
        <a:ea typeface=""/>
        <a:cs typeface=""/>
      </a:majorFont>
      <a:minorFont>
        <a:latin typeface="Allianz Neo PP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tIns="0" rIns="0" bIns="0" rtlCol="0">
        <a:spAutoFit/>
      </a:bodyPr>
      <a:lstStyle>
        <a:defPPr algn="l">
          <a:spcAft>
            <a:spcPts val="600"/>
          </a:spcAft>
          <a:defRPr sz="1510" b="1" spc="100" smtClean="0">
            <a:solidFill>
              <a:srgbClr val="13A0D3"/>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extLst>
    <a:ext uri="{05A4C25C-085E-4340-85A3-A5531E510DB2}">
      <thm15:themeFamily xmlns:thm15="http://schemas.microsoft.com/office/thememl/2012/main" name="Allianz PPT Template for Board Presentations  -  Read-Only" id="{6B5D5CF9-9A7E-4F68-AC41-1704C096A444}" vid="{5BAA0F6A-8D2A-43C9-861C-7DA2F31F82B0}"/>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060B07AE951CB4D8AB15A9F62D8CF01" ma:contentTypeVersion="17" ma:contentTypeDescription="Ein neues Dokument erstellen." ma:contentTypeScope="" ma:versionID="38d5d752996729ff83bc252598828084">
  <xsd:schema xmlns:xsd="http://www.w3.org/2001/XMLSchema" xmlns:xs="http://www.w3.org/2001/XMLSchema" xmlns:p="http://schemas.microsoft.com/office/2006/metadata/properties" xmlns:ns1="http://schemas.microsoft.com/sharepoint/v3" xmlns:ns2="e0ae3352-4e21-4473-a79d-2045bd1c0939" xmlns:ns3="32b3450f-ce61-451e-aa51-62c538571eae" targetNamespace="http://schemas.microsoft.com/office/2006/metadata/properties" ma:root="true" ma:fieldsID="501e949bf6685cd70929f0c656438c14" ns1:_="" ns2:_="" ns3:_="">
    <xsd:import namespace="http://schemas.microsoft.com/sharepoint/v3"/>
    <xsd:import namespace="e0ae3352-4e21-4473-a79d-2045bd1c0939"/>
    <xsd:import namespace="32b3450f-ce61-451e-aa51-62c538571eae"/>
    <xsd:element name="properties">
      <xsd:complexType>
        <xsd:sequence>
          <xsd:element name="documentManagement">
            <xsd:complexType>
              <xsd:all>
                <xsd:element ref="ns1:DocumentSetDescription"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8" nillable="true" ma:displayName="Beschreibung" ma:description="Eine Beschreibung der Dokumentenmappe" ma:internalName="DocumentSetDescription">
      <xsd:simpleType>
        <xsd:restriction base="dms:Note"/>
      </xsd:simpleType>
    </xsd:element>
    <xsd:element name="_ip_UnifiedCompliancePolicyProperties" ma:index="22" nillable="true" ma:displayName="Eigenschaften der einheitlichen Compliancerichtlinie" ma:hidden="true" ma:internalName="_ip_UnifiedCompliancePolicyProperties">
      <xsd:simpleType>
        <xsd:restriction base="dms:Note"/>
      </xsd:simpleType>
    </xsd:element>
    <xsd:element name="_ip_UnifiedCompliancePolicyUIAction" ma:index="23"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ae3352-4e21-4473-a79d-2045bd1c093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10820af1-e82f-496e-bbcb-d9502914b7b2"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b3450f-ce61-451e-aa51-62c538571eae"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f46124e2-7c3c-41cb-867e-54a6668d9199}" ma:internalName="TaxCatchAll" ma:showField="CatchAllData" ma:web="32b3450f-ce61-451e-aa51-62c538571e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SetDescription xmlns="http://schemas.microsoft.com/sharepoint/v3" xsi:nil="true"/>
    <lcf76f155ced4ddcb4097134ff3c332f xmlns="e0ae3352-4e21-4473-a79d-2045bd1c0939">
      <Terms xmlns="http://schemas.microsoft.com/office/infopath/2007/PartnerControls"/>
    </lcf76f155ced4ddcb4097134ff3c332f>
    <_ip_UnifiedCompliancePolicyProperties xmlns="http://schemas.microsoft.com/sharepoint/v3" xsi:nil="true"/>
    <TaxCatchAll xmlns="32b3450f-ce61-451e-aa51-62c538571eae" xsi:nil="true"/>
  </documentManagement>
</p:properties>
</file>

<file path=customXml/itemProps1.xml><?xml version="1.0" encoding="utf-8"?>
<ds:datastoreItem xmlns:ds="http://schemas.openxmlformats.org/officeDocument/2006/customXml" ds:itemID="{B0D8967D-51DB-48D0-A034-E34D36198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ae3352-4e21-4473-a79d-2045bd1c0939"/>
    <ds:schemaRef ds:uri="32b3450f-ce61-451e-aa51-62c538571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9EEEB4-116B-45D7-A00E-4485C1BF495A}">
  <ds:schemaRefs>
    <ds:schemaRef ds:uri="http://schemas.microsoft.com/sharepoint/v3/contenttype/forms"/>
  </ds:schemaRefs>
</ds:datastoreItem>
</file>

<file path=customXml/itemProps3.xml><?xml version="1.0" encoding="utf-8"?>
<ds:datastoreItem xmlns:ds="http://schemas.openxmlformats.org/officeDocument/2006/customXml" ds:itemID="{E8238861-3DAC-4F8A-8FBD-A33F14A90246}">
  <ds:schemaRefs>
    <ds:schemaRef ds:uri="e0ae3352-4e21-4473-a79d-2045bd1c0939"/>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2b3450f-ce61-451e-aa51-62c538571eae"/>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724</Words>
  <Application>Microsoft Office PowerPoint</Application>
  <PresentationFormat>Benutzerdefiniert</PresentationFormat>
  <Paragraphs>109</Paragraphs>
  <Slides>6</Slides>
  <Notes>0</Notes>
  <HiddenSlides>0</HiddenSlides>
  <MMClips>0</MMClips>
  <ScaleCrop>false</ScaleCrop>
  <HeadingPairs>
    <vt:vector size="8" baseType="variant">
      <vt:variant>
        <vt:lpstr>Verwendete Schriftarten</vt:lpstr>
      </vt:variant>
      <vt:variant>
        <vt:i4>5</vt:i4>
      </vt:variant>
      <vt:variant>
        <vt:lpstr>Design</vt:lpstr>
      </vt:variant>
      <vt:variant>
        <vt:i4>3</vt:i4>
      </vt:variant>
      <vt:variant>
        <vt:lpstr>Eingebettete OLE-Server</vt:lpstr>
      </vt:variant>
      <vt:variant>
        <vt:i4>1</vt:i4>
      </vt:variant>
      <vt:variant>
        <vt:lpstr>Folientitel</vt:lpstr>
      </vt:variant>
      <vt:variant>
        <vt:i4>6</vt:i4>
      </vt:variant>
    </vt:vector>
  </HeadingPairs>
  <TitlesOfParts>
    <vt:vector size="15" baseType="lpstr">
      <vt:lpstr>Arial</vt:lpstr>
      <vt:lpstr>Arial Unicode MS</vt:lpstr>
      <vt:lpstr>Calibri</vt:lpstr>
      <vt:lpstr>Allianz Neo PPT</vt:lpstr>
      <vt:lpstr>Symbol</vt:lpstr>
      <vt:lpstr>Allianz white</vt:lpstr>
      <vt:lpstr>Allianz blue</vt:lpstr>
      <vt:lpstr>Content charts white</vt:lpstr>
      <vt:lpstr>think-cell Slide</vt:lpstr>
      <vt:lpstr>P Diverse – Wiederanlage-Portal 2023</vt:lpstr>
      <vt:lpstr>Alles für Ihre erfolgreiche Wiederanlageberatung</vt:lpstr>
      <vt:lpstr>Die Aktion auf einen Blick</vt:lpstr>
      <vt:lpstr>Die verschiedenen Ablaufverfahren</vt:lpstr>
      <vt:lpstr>PowerPoint-Präsentation</vt:lpstr>
      <vt:lpstr>Worauf warten sie noch? Alles startklar für ihren Erfolg!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 Schulz</dc:creator>
  <cp:lastModifiedBy>Marcus May</cp:lastModifiedBy>
  <cp:revision>221</cp:revision>
  <dcterms:created xsi:type="dcterms:W3CDTF">2021-05-25T12:15:33Z</dcterms:created>
  <dcterms:modified xsi:type="dcterms:W3CDTF">2023-01-26T16:08:22Z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0x010100C060B07AE951CB4D8AB15A9F62D8CF01</vt:lpwstr>
  </property>
  <property fmtid="{D5CDD505-2E9C-101B-9397-08002B2CF9AE}" pid="3" name="_NewReviewCycle">
    <vt:lpwstr/>
  </property>
  <property fmtid="{D5CDD505-2E9C-101B-9397-08002B2CF9AE}" pid="4" name="MSIP_Label_863bc15e-e7bf-41c1-bdb3-03882d8a2e2c_Enabled">
    <vt:lpwstr>true</vt:lpwstr>
  </property>
  <property fmtid="{D5CDD505-2E9C-101B-9397-08002B2CF9AE}" pid="5" name="MSIP_Label_863bc15e-e7bf-41c1-bdb3-03882d8a2e2c_SetDate">
    <vt:lpwstr>2022-08-05T12:05:50Z</vt:lpwstr>
  </property>
  <property fmtid="{D5CDD505-2E9C-101B-9397-08002B2CF9AE}" pid="6" name="MSIP_Label_863bc15e-e7bf-41c1-bdb3-03882d8a2e2c_Method">
    <vt:lpwstr>Privileged</vt:lpwstr>
  </property>
  <property fmtid="{D5CDD505-2E9C-101B-9397-08002B2CF9AE}" pid="7" name="MSIP_Label_863bc15e-e7bf-41c1-bdb3-03882d8a2e2c_Name">
    <vt:lpwstr>863bc15e-e7bf-41c1-bdb3-03882d8a2e2c</vt:lpwstr>
  </property>
  <property fmtid="{D5CDD505-2E9C-101B-9397-08002B2CF9AE}" pid="8" name="MSIP_Label_863bc15e-e7bf-41c1-bdb3-03882d8a2e2c_SiteId">
    <vt:lpwstr>6e06e42d-6925-47c6-b9e7-9581c7ca302a</vt:lpwstr>
  </property>
  <property fmtid="{D5CDD505-2E9C-101B-9397-08002B2CF9AE}" pid="9" name="MSIP_Label_863bc15e-e7bf-41c1-bdb3-03882d8a2e2c_ActionId">
    <vt:lpwstr>f4dead5c-4eda-41d5-8529-6d901e0c16d1</vt:lpwstr>
  </property>
  <property fmtid="{D5CDD505-2E9C-101B-9397-08002B2CF9AE}" pid="10" name="MSIP_Label_863bc15e-e7bf-41c1-bdb3-03882d8a2e2c_ContentBits">
    <vt:lpwstr>0</vt:lpwstr>
  </property>
  <property fmtid="{D5CDD505-2E9C-101B-9397-08002B2CF9AE}" pid="11" name="MediaServiceImageTags">
    <vt:lpwstr/>
  </property>
</Properties>
</file>