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19"/>
  </p:notesMasterIdLst>
  <p:sldIdLst>
    <p:sldId id="258" r:id="rId6"/>
    <p:sldId id="301" r:id="rId7"/>
    <p:sldId id="311" r:id="rId8"/>
    <p:sldId id="317" r:id="rId9"/>
    <p:sldId id="319" r:id="rId10"/>
    <p:sldId id="320" r:id="rId11"/>
    <p:sldId id="321" r:id="rId12"/>
    <p:sldId id="322" r:id="rId13"/>
    <p:sldId id="323" r:id="rId14"/>
    <p:sldId id="313" r:id="rId15"/>
    <p:sldId id="315" r:id="rId16"/>
    <p:sldId id="316" r:id="rId17"/>
    <p:sldId id="318" r:id="rId18"/>
  </p:sldIdLst>
  <p:sldSz cx="11520488" cy="6480175"/>
  <p:notesSz cx="6858000" cy="9144000"/>
  <p:embeddedFontLst>
    <p:embeddedFont>
      <p:font typeface="Allianz Neo" panose="020B0504020203020204" pitchFamily="34" charset="0"/>
      <p:regular r:id="rId20"/>
      <p:bold r:id="rId21"/>
      <p:italic r:id="rId22"/>
      <p:boldItalic r:id="rId23"/>
    </p:embeddedFont>
    <p:embeddedFont>
      <p:font typeface="Allianz Neo PP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04DAE3-A317-D2EC-8526-A4DCE37CC3FF}" name="Schach, Birgit (Allianz Lebensversicherungs-AG)" initials="SB(LA" userId="S::birgit.schach@allianz.de::29ceb5d0-85f1-4ec7-86ec-798c5c0b6b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n Tschammer, Arne (Allianz Deutschland)" initials="vTA(D" lastIdx="1" clrIdx="0">
    <p:extLst>
      <p:ext uri="{19B8F6BF-5375-455C-9EA6-DF929625EA0E}">
        <p15:presenceInfo xmlns:p15="http://schemas.microsoft.com/office/powerpoint/2012/main" userId="S-1-5-21-2006190760-3459553193-1651965558-4937732" providerId="AD"/>
      </p:ext>
    </p:extLst>
  </p:cmAuthor>
  <p:cmAuthor id="2" name="Birgit Schach" initials="BS" lastIdx="7" clrIdx="1">
    <p:extLst>
      <p:ext uri="{19B8F6BF-5375-455C-9EA6-DF929625EA0E}">
        <p15:presenceInfo xmlns:p15="http://schemas.microsoft.com/office/powerpoint/2012/main" userId="Birgit Scha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660"/>
  </p:normalViewPr>
  <p:slideViewPr>
    <p:cSldViewPr snapToGrid="0" showGuides="1">
      <p:cViewPr varScale="1">
        <p:scale>
          <a:sx n="118" d="100"/>
          <a:sy n="11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n Tschammer, Arne (Allianz Kunde und Markt)" userId="052f4853-5977-4a42-acc0-739442858c30" providerId="ADAL" clId="{06B3886E-F92F-40F1-81C6-2AE29E432F0C}"/>
    <pc:docChg chg="custSel modSld">
      <pc:chgData name="von Tschammer, Arne (Allianz Kunde und Markt)" userId="052f4853-5977-4a42-acc0-739442858c30" providerId="ADAL" clId="{06B3886E-F92F-40F1-81C6-2AE29E432F0C}" dt="2024-06-11T09:00:33.182" v="33" actId="6549"/>
      <pc:docMkLst>
        <pc:docMk/>
      </pc:docMkLst>
      <pc:sldChg chg="modSp mod">
        <pc:chgData name="von Tschammer, Arne (Allianz Kunde und Markt)" userId="052f4853-5977-4a42-acc0-739442858c30" providerId="ADAL" clId="{06B3886E-F92F-40F1-81C6-2AE29E432F0C}" dt="2024-06-11T08:54:08.419" v="18"/>
        <pc:sldMkLst>
          <pc:docMk/>
          <pc:sldMk cId="2615866384" sldId="258"/>
        </pc:sldMkLst>
        <pc:spChg chg="mod">
          <ac:chgData name="von Tschammer, Arne (Allianz Kunde und Markt)" userId="052f4853-5977-4a42-acc0-739442858c30" providerId="ADAL" clId="{06B3886E-F92F-40F1-81C6-2AE29E432F0C}" dt="2024-06-11T08:54:08.419" v="18"/>
          <ac:spMkLst>
            <pc:docMk/>
            <pc:sldMk cId="2615866384" sldId="258"/>
            <ac:spMk id="9" creationId="{D57B8FD9-B4C3-47DC-BF32-3A803969BCBF}"/>
          </ac:spMkLst>
        </pc:spChg>
        <pc:spChg chg="mod">
          <ac:chgData name="von Tschammer, Arne (Allianz Kunde und Markt)" userId="052f4853-5977-4a42-acc0-739442858c30" providerId="ADAL" clId="{06B3886E-F92F-40F1-81C6-2AE29E432F0C}" dt="2024-06-11T08:54:08.419" v="18"/>
          <ac:spMkLst>
            <pc:docMk/>
            <pc:sldMk cId="2615866384" sldId="258"/>
            <ac:spMk id="11" creationId="{0640EE29-55AD-44B8-8A13-3651BA1F87F0}"/>
          </ac:spMkLst>
        </pc:spChg>
        <pc:spChg chg="mod">
          <ac:chgData name="von Tschammer, Arne (Allianz Kunde und Markt)" userId="052f4853-5977-4a42-acc0-739442858c30" providerId="ADAL" clId="{06B3886E-F92F-40F1-81C6-2AE29E432F0C}" dt="2024-06-11T08:54:08.419" v="18"/>
          <ac:spMkLst>
            <pc:docMk/>
            <pc:sldMk cId="2615866384" sldId="258"/>
            <ac:spMk id="12" creationId="{D7288FB4-8D6E-4564-A0F7-0020F4D3B75D}"/>
          </ac:spMkLst>
        </pc:spChg>
        <pc:picChg chg="mod modCrop">
          <ac:chgData name="von Tschammer, Arne (Allianz Kunde und Markt)" userId="052f4853-5977-4a42-acc0-739442858c30" providerId="ADAL" clId="{06B3886E-F92F-40F1-81C6-2AE29E432F0C}" dt="2024-06-11T08:53:42.075" v="9" actId="18131"/>
          <ac:picMkLst>
            <pc:docMk/>
            <pc:sldMk cId="2615866384" sldId="258"/>
            <ac:picMk id="10" creationId="{00000000-0000-0000-0000-000000000000}"/>
          </ac:picMkLst>
        </pc:picChg>
      </pc:sldChg>
      <pc:sldChg chg="modSp">
        <pc:chgData name="von Tschammer, Arne (Allianz Kunde und Markt)" userId="052f4853-5977-4a42-acc0-739442858c30" providerId="ADAL" clId="{06B3886E-F92F-40F1-81C6-2AE29E432F0C}" dt="2024-06-11T08:54:08.419" v="18"/>
        <pc:sldMkLst>
          <pc:docMk/>
          <pc:sldMk cId="2576364006" sldId="301"/>
        </pc:sldMkLst>
        <pc:spChg chg="mod">
          <ac:chgData name="von Tschammer, Arne (Allianz Kunde und Markt)" userId="052f4853-5977-4a42-acc0-739442858c30" providerId="ADAL" clId="{06B3886E-F92F-40F1-81C6-2AE29E432F0C}" dt="2024-06-11T08:54:08.419" v="18"/>
          <ac:spMkLst>
            <pc:docMk/>
            <pc:sldMk cId="2576364006" sldId="301"/>
            <ac:spMk id="3" creationId="{0605AB15-DA03-45D2-994B-0725B277F5CB}"/>
          </ac:spMkLst>
        </pc:spChg>
      </pc:sldChg>
      <pc:sldChg chg="modSp mod">
        <pc:chgData name="von Tschammer, Arne (Allianz Kunde und Markt)" userId="052f4853-5977-4a42-acc0-739442858c30" providerId="ADAL" clId="{06B3886E-F92F-40F1-81C6-2AE29E432F0C}" dt="2024-06-11T08:54:29.665" v="20" actId="6549"/>
        <pc:sldMkLst>
          <pc:docMk/>
          <pc:sldMk cId="154280272" sldId="311"/>
        </pc:sldMkLst>
        <pc:spChg chg="mod">
          <ac:chgData name="von Tschammer, Arne (Allianz Kunde und Markt)" userId="052f4853-5977-4a42-acc0-739442858c30" providerId="ADAL" clId="{06B3886E-F92F-40F1-81C6-2AE29E432F0C}" dt="2024-06-11T08:54:08.419" v="18"/>
          <ac:spMkLst>
            <pc:docMk/>
            <pc:sldMk cId="154280272" sldId="311"/>
            <ac:spMk id="3" creationId="{0605AB15-DA03-45D2-994B-0725B277F5CB}"/>
          </ac:spMkLst>
        </pc:spChg>
        <pc:spChg chg="mod">
          <ac:chgData name="von Tschammer, Arne (Allianz Kunde und Markt)" userId="052f4853-5977-4a42-acc0-739442858c30" providerId="ADAL" clId="{06B3886E-F92F-40F1-81C6-2AE29E432F0C}" dt="2024-06-11T08:54:29.665" v="20" actId="6549"/>
          <ac:spMkLst>
            <pc:docMk/>
            <pc:sldMk cId="154280272" sldId="311"/>
            <ac:spMk id="54" creationId="{50EFE8D4-36C6-864B-8D36-F0E26027F663}"/>
          </ac:spMkLst>
        </pc:spChg>
      </pc:sldChg>
      <pc:sldChg chg="modSp delCm">
        <pc:chgData name="von Tschammer, Arne (Allianz Kunde und Markt)" userId="052f4853-5977-4a42-acc0-739442858c30" providerId="ADAL" clId="{06B3886E-F92F-40F1-81C6-2AE29E432F0C}" dt="2024-06-11T08:57:58.272" v="21" actId="1592"/>
        <pc:sldMkLst>
          <pc:docMk/>
          <pc:sldMk cId="1987164364" sldId="313"/>
        </pc:sldMkLst>
        <pc:spChg chg="mod">
          <ac:chgData name="von Tschammer, Arne (Allianz Kunde und Markt)" userId="052f4853-5977-4a42-acc0-739442858c30" providerId="ADAL" clId="{06B3886E-F92F-40F1-81C6-2AE29E432F0C}" dt="2024-06-11T08:54:08.419" v="18"/>
          <ac:spMkLst>
            <pc:docMk/>
            <pc:sldMk cId="1987164364" sldId="313"/>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3159224082" sldId="315"/>
        </pc:sldMkLst>
        <pc:spChg chg="mod">
          <ac:chgData name="von Tschammer, Arne (Allianz Kunde und Markt)" userId="052f4853-5977-4a42-acc0-739442858c30" providerId="ADAL" clId="{06B3886E-F92F-40F1-81C6-2AE29E432F0C}" dt="2024-06-11T08:54:08.419" v="18"/>
          <ac:spMkLst>
            <pc:docMk/>
            <pc:sldMk cId="3159224082" sldId="315"/>
            <ac:spMk id="3" creationId="{0605AB15-DA03-45D2-994B-0725B277F5CB}"/>
          </ac:spMkLst>
        </pc:spChg>
      </pc:sldChg>
      <pc:sldChg chg="modSp mod">
        <pc:chgData name="von Tschammer, Arne (Allianz Kunde und Markt)" userId="052f4853-5977-4a42-acc0-739442858c30" providerId="ADAL" clId="{06B3886E-F92F-40F1-81C6-2AE29E432F0C}" dt="2024-06-11T09:00:33.182" v="33" actId="6549"/>
        <pc:sldMkLst>
          <pc:docMk/>
          <pc:sldMk cId="4169410127" sldId="316"/>
        </pc:sldMkLst>
        <pc:spChg chg="mod">
          <ac:chgData name="von Tschammer, Arne (Allianz Kunde und Markt)" userId="052f4853-5977-4a42-acc0-739442858c30" providerId="ADAL" clId="{06B3886E-F92F-40F1-81C6-2AE29E432F0C}" dt="2024-06-11T09:00:33.182" v="33" actId="6549"/>
          <ac:spMkLst>
            <pc:docMk/>
            <pc:sldMk cId="4169410127" sldId="316"/>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4013573732" sldId="317"/>
        </pc:sldMkLst>
        <pc:spChg chg="mod">
          <ac:chgData name="von Tschammer, Arne (Allianz Kunde und Markt)" userId="052f4853-5977-4a42-acc0-739442858c30" providerId="ADAL" clId="{06B3886E-F92F-40F1-81C6-2AE29E432F0C}" dt="2024-06-11T08:54:08.419" v="18"/>
          <ac:spMkLst>
            <pc:docMk/>
            <pc:sldMk cId="4013573732" sldId="317"/>
            <ac:spMk id="2" creationId="{CB3066B7-A292-4ECB-A4C5-7B326F68C2F3}"/>
          </ac:spMkLst>
        </pc:spChg>
      </pc:sldChg>
      <pc:sldChg chg="modSp mod delCm">
        <pc:chgData name="von Tschammer, Arne (Allianz Kunde und Markt)" userId="052f4853-5977-4a42-acc0-739442858c30" providerId="ADAL" clId="{06B3886E-F92F-40F1-81C6-2AE29E432F0C}" dt="2024-06-11T09:00:25.168" v="31" actId="6549"/>
        <pc:sldMkLst>
          <pc:docMk/>
          <pc:sldMk cId="1791562330" sldId="318"/>
        </pc:sldMkLst>
        <pc:spChg chg="mod">
          <ac:chgData name="von Tschammer, Arne (Allianz Kunde und Markt)" userId="052f4853-5977-4a42-acc0-739442858c30" providerId="ADAL" clId="{06B3886E-F92F-40F1-81C6-2AE29E432F0C}" dt="2024-06-11T09:00:25.168" v="31" actId="6549"/>
          <ac:spMkLst>
            <pc:docMk/>
            <pc:sldMk cId="1791562330" sldId="318"/>
            <ac:spMk id="3" creationId="{00000000-0000-0000-0000-000000000000}"/>
          </ac:spMkLst>
        </pc:spChg>
        <pc:spChg chg="mod">
          <ac:chgData name="von Tschammer, Arne (Allianz Kunde und Markt)" userId="052f4853-5977-4a42-acc0-739442858c30" providerId="ADAL" clId="{06B3886E-F92F-40F1-81C6-2AE29E432F0C}" dt="2024-06-11T08:58:30.210" v="22"/>
          <ac:spMkLst>
            <pc:docMk/>
            <pc:sldMk cId="1791562330" sldId="318"/>
            <ac:spMk id="7" creationId="{A31690FD-F0C7-BD47-B595-3B2A45517880}"/>
          </ac:spMkLst>
        </pc:spChg>
        <pc:spChg chg="mod">
          <ac:chgData name="von Tschammer, Arne (Allianz Kunde und Markt)" userId="052f4853-5977-4a42-acc0-739442858c30" providerId="ADAL" clId="{06B3886E-F92F-40F1-81C6-2AE29E432F0C}" dt="2024-06-11T08:59:22.926" v="25"/>
          <ac:spMkLst>
            <pc:docMk/>
            <pc:sldMk cId="1791562330" sldId="318"/>
            <ac:spMk id="8" creationId="{373CECB8-A722-2D4C-BEA8-F9CB440202B6}"/>
          </ac:spMkLst>
        </pc:spChg>
        <pc:spChg chg="mod">
          <ac:chgData name="von Tschammer, Arne (Allianz Kunde und Markt)" userId="052f4853-5977-4a42-acc0-739442858c30" providerId="ADAL" clId="{06B3886E-F92F-40F1-81C6-2AE29E432F0C}" dt="2024-06-11T08:59:31.200" v="26"/>
          <ac:spMkLst>
            <pc:docMk/>
            <pc:sldMk cId="1791562330" sldId="318"/>
            <ac:spMk id="10" creationId="{373CECB8-A722-2D4C-BEA8-F9CB440202B6}"/>
          </ac:spMkLst>
        </pc:spChg>
        <pc:spChg chg="mod">
          <ac:chgData name="von Tschammer, Arne (Allianz Kunde und Markt)" userId="052f4853-5977-4a42-acc0-739442858c30" providerId="ADAL" clId="{06B3886E-F92F-40F1-81C6-2AE29E432F0C}" dt="2024-06-11T08:58:37.037" v="23"/>
          <ac:spMkLst>
            <pc:docMk/>
            <pc:sldMk cId="1791562330" sldId="318"/>
            <ac:spMk id="11" creationId="{A31690FD-F0C7-BD47-B595-3B2A45517880}"/>
          </ac:spMkLst>
        </pc:spChg>
        <pc:spChg chg="mod">
          <ac:chgData name="von Tschammer, Arne (Allianz Kunde und Markt)" userId="052f4853-5977-4a42-acc0-739442858c30" providerId="ADAL" clId="{06B3886E-F92F-40F1-81C6-2AE29E432F0C}" dt="2024-06-11T09:00:11.740" v="28"/>
          <ac:spMkLst>
            <pc:docMk/>
            <pc:sldMk cId="1791562330" sldId="318"/>
            <ac:spMk id="13" creationId="{EFFB0846-6D6D-DC46-A88E-02982350F699}"/>
          </ac:spMkLst>
        </pc:spChg>
        <pc:spChg chg="mod">
          <ac:chgData name="von Tschammer, Arne (Allianz Kunde und Markt)" userId="052f4853-5977-4a42-acc0-739442858c30" providerId="ADAL" clId="{06B3886E-F92F-40F1-81C6-2AE29E432F0C}" dt="2024-06-11T09:00:19.032" v="29"/>
          <ac:spMkLst>
            <pc:docMk/>
            <pc:sldMk cId="1791562330" sldId="318"/>
            <ac:spMk id="14" creationId="{EFFB0846-6D6D-DC46-A88E-02982350F699}"/>
          </ac:spMkLst>
        </pc:spChg>
      </pc:sldChg>
      <pc:sldChg chg="modSp">
        <pc:chgData name="von Tschammer, Arne (Allianz Kunde und Markt)" userId="052f4853-5977-4a42-acc0-739442858c30" providerId="ADAL" clId="{06B3886E-F92F-40F1-81C6-2AE29E432F0C}" dt="2024-06-11T08:54:08.419" v="18"/>
        <pc:sldMkLst>
          <pc:docMk/>
          <pc:sldMk cId="323788190" sldId="319"/>
        </pc:sldMkLst>
        <pc:spChg chg="mod">
          <ac:chgData name="von Tschammer, Arne (Allianz Kunde und Markt)" userId="052f4853-5977-4a42-acc0-739442858c30" providerId="ADAL" clId="{06B3886E-F92F-40F1-81C6-2AE29E432F0C}" dt="2024-06-11T08:54:08.419" v="18"/>
          <ac:spMkLst>
            <pc:docMk/>
            <pc:sldMk cId="323788190" sldId="319"/>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3048025888" sldId="320"/>
        </pc:sldMkLst>
        <pc:spChg chg="mod">
          <ac:chgData name="von Tschammer, Arne (Allianz Kunde und Markt)" userId="052f4853-5977-4a42-acc0-739442858c30" providerId="ADAL" clId="{06B3886E-F92F-40F1-81C6-2AE29E432F0C}" dt="2024-06-11T08:54:08.419" v="18"/>
          <ac:spMkLst>
            <pc:docMk/>
            <pc:sldMk cId="3048025888" sldId="320"/>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2225158828" sldId="321"/>
        </pc:sldMkLst>
        <pc:spChg chg="mod">
          <ac:chgData name="von Tschammer, Arne (Allianz Kunde und Markt)" userId="052f4853-5977-4a42-acc0-739442858c30" providerId="ADAL" clId="{06B3886E-F92F-40F1-81C6-2AE29E432F0C}" dt="2024-06-11T08:54:08.419" v="18"/>
          <ac:spMkLst>
            <pc:docMk/>
            <pc:sldMk cId="2225158828" sldId="321"/>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1606334853" sldId="322"/>
        </pc:sldMkLst>
        <pc:spChg chg="mod">
          <ac:chgData name="von Tschammer, Arne (Allianz Kunde und Markt)" userId="052f4853-5977-4a42-acc0-739442858c30" providerId="ADAL" clId="{06B3886E-F92F-40F1-81C6-2AE29E432F0C}" dt="2024-06-11T08:54:08.419" v="18"/>
          <ac:spMkLst>
            <pc:docMk/>
            <pc:sldMk cId="1606334853" sldId="322"/>
            <ac:spMk id="3" creationId="{0605AB15-DA03-45D2-994B-0725B277F5CB}"/>
          </ac:spMkLst>
        </pc:spChg>
      </pc:sldChg>
      <pc:sldChg chg="modSp">
        <pc:chgData name="von Tschammer, Arne (Allianz Kunde und Markt)" userId="052f4853-5977-4a42-acc0-739442858c30" providerId="ADAL" clId="{06B3886E-F92F-40F1-81C6-2AE29E432F0C}" dt="2024-06-11T08:54:08.419" v="18"/>
        <pc:sldMkLst>
          <pc:docMk/>
          <pc:sldMk cId="2587439294" sldId="323"/>
        </pc:sldMkLst>
        <pc:spChg chg="mod">
          <ac:chgData name="von Tschammer, Arne (Allianz Kunde und Markt)" userId="052f4853-5977-4a42-acc0-739442858c30" providerId="ADAL" clId="{06B3886E-F92F-40F1-81C6-2AE29E432F0C}" dt="2024-06-11T08:54:08.419" v="18"/>
          <ac:spMkLst>
            <pc:docMk/>
            <pc:sldMk cId="2587439294" sldId="323"/>
            <ac:spMk id="3" creationId="{0605AB15-DA03-45D2-994B-0725B277F5CB}"/>
          </ac:spMkLst>
        </pc:spChg>
      </pc:sldChg>
    </pc:docChg>
  </pc:docChgLst>
  <pc:docChgLst>
    <pc:chgData name="Schach, Birgit (Allianz Lebensversicherungs-AG)" userId="29ceb5d0-85f1-4ec7-86ec-798c5c0b6b8c" providerId="ADAL" clId="{910A7847-1162-430B-A685-F2B6A39D2F9E}"/>
    <pc:docChg chg="">
      <pc:chgData name="Schach, Birgit (Allianz Lebensversicherungs-AG)" userId="29ceb5d0-85f1-4ec7-86ec-798c5c0b6b8c" providerId="ADAL" clId="{910A7847-1162-430B-A685-F2B6A39D2F9E}" dt="2024-06-24T14:12:25.253" v="1"/>
      <pc:docMkLst>
        <pc:docMk/>
      </pc:docMkLst>
      <pc:sldChg chg="addCm">
        <pc:chgData name="Schach, Birgit (Allianz Lebensversicherungs-AG)" userId="29ceb5d0-85f1-4ec7-86ec-798c5c0b6b8c" providerId="ADAL" clId="{910A7847-1162-430B-A685-F2B6A39D2F9E}" dt="2024-06-24T14:09:36.551" v="0"/>
        <pc:sldMkLst>
          <pc:docMk/>
          <pc:sldMk cId="154280272" sldId="311"/>
        </pc:sldMkLst>
      </pc:sldChg>
      <pc:sldChg chg="addCm">
        <pc:chgData name="Schach, Birgit (Allianz Lebensversicherungs-AG)" userId="29ceb5d0-85f1-4ec7-86ec-798c5c0b6b8c" providerId="ADAL" clId="{910A7847-1162-430B-A685-F2B6A39D2F9E}" dt="2024-06-24T14:12:25.253" v="1"/>
        <pc:sldMkLst>
          <pc:docMk/>
          <pc:sldMk cId="323788190" sldId="319"/>
        </pc:sldMkLst>
      </pc:sldChg>
    </pc:docChg>
  </pc:docChgLst>
  <pc:docChgLst>
    <pc:chgData name="von Tschammer, Arne (Allianz Kunde und Markt)" userId="052f4853-5977-4a42-acc0-739442858c30" providerId="ADAL" clId="{E0149B76-CAD6-4261-9475-9F3E854CC18E}"/>
    <pc:docChg chg="modSld">
      <pc:chgData name="von Tschammer, Arne (Allianz Kunde und Markt)" userId="052f4853-5977-4a42-acc0-739442858c30" providerId="ADAL" clId="{E0149B76-CAD6-4261-9475-9F3E854CC18E}" dt="2024-06-28T12:31:59.705" v="52"/>
      <pc:docMkLst>
        <pc:docMk/>
      </pc:docMkLst>
      <pc:sldChg chg="modSp mod delCm">
        <pc:chgData name="von Tschammer, Arne (Allianz Kunde und Markt)" userId="052f4853-5977-4a42-acc0-739442858c30" providerId="ADAL" clId="{E0149B76-CAD6-4261-9475-9F3E854CC18E}" dt="2024-06-28T12:30:51.706" v="36"/>
        <pc:sldMkLst>
          <pc:docMk/>
          <pc:sldMk cId="154280272" sldId="311"/>
        </pc:sldMkLst>
        <pc:spChg chg="mod">
          <ac:chgData name="von Tschammer, Arne (Allianz Kunde und Markt)" userId="052f4853-5977-4a42-acc0-739442858c30" providerId="ADAL" clId="{E0149B76-CAD6-4261-9475-9F3E854CC18E}" dt="2024-06-28T12:30:44.748" v="35" actId="3064"/>
          <ac:spMkLst>
            <pc:docMk/>
            <pc:sldMk cId="154280272" sldId="311"/>
            <ac:spMk id="58" creationId="{A9384A88-15C4-7E4E-A656-18493A6C52E3}"/>
          </ac:spMkLst>
        </pc:spChg>
      </pc:sldChg>
      <pc:sldChg chg="modSp mod delCm">
        <pc:chgData name="von Tschammer, Arne (Allianz Kunde und Markt)" userId="052f4853-5977-4a42-acc0-739442858c30" providerId="ADAL" clId="{E0149B76-CAD6-4261-9475-9F3E854CC18E}" dt="2024-06-28T12:31:59.705" v="52"/>
        <pc:sldMkLst>
          <pc:docMk/>
          <pc:sldMk cId="323788190" sldId="319"/>
        </pc:sldMkLst>
        <pc:spChg chg="mod">
          <ac:chgData name="von Tschammer, Arne (Allianz Kunde und Markt)" userId="052f4853-5977-4a42-acc0-739442858c30" providerId="ADAL" clId="{E0149B76-CAD6-4261-9475-9F3E854CC18E}" dt="2024-06-28T12:31:47.995" v="51" actId="20577"/>
          <ac:spMkLst>
            <pc:docMk/>
            <pc:sldMk cId="323788190" sldId="319"/>
            <ac:spMk id="10" creationId="{00000000-0000-0000-0000-000000000000}"/>
          </ac:spMkLst>
        </pc:spChg>
        <pc:spChg chg="mod">
          <ac:chgData name="von Tschammer, Arne (Allianz Kunde und Markt)" userId="052f4853-5977-4a42-acc0-739442858c30" providerId="ADAL" clId="{E0149B76-CAD6-4261-9475-9F3E854CC18E}" dt="2024-06-28T12:31:12.761" v="38" actId="6549"/>
          <ac:spMkLst>
            <pc:docMk/>
            <pc:sldMk cId="323788190" sldId="319"/>
            <ac:spMk id="12" creationId="{00DE7A36-8B57-4026-A5E6-D8D486341B39}"/>
          </ac:spMkLst>
        </pc:spChg>
      </pc:sldChg>
    </pc:docChg>
  </pc:docChgLst>
  <pc:docChgLst>
    <pc:chgData name="von Tschammer, Arne (Allianz Kunde und Markt)" userId="S::arne.von-tschammer@allianz.de::052f4853-5977-4a42-acc0-739442858c30" providerId="AD" clId="Web-{4BC9A683-8FA2-4587-82FA-A242C26CFA71}"/>
    <pc:docChg chg="modSld">
      <pc:chgData name="von Tschammer, Arne (Allianz Kunde und Markt)" userId="S::arne.von-tschammer@allianz.de::052f4853-5977-4a42-acc0-739442858c30" providerId="AD" clId="Web-{4BC9A683-8FA2-4587-82FA-A242C26CFA71}" dt="2022-04-29T13:43:49.772" v="48" actId="1076"/>
      <pc:docMkLst>
        <pc:docMk/>
      </pc:docMkLst>
      <pc:sldChg chg="modSp">
        <pc:chgData name="von Tschammer, Arne (Allianz Kunde und Markt)" userId="S::arne.von-tschammer@allianz.de::052f4853-5977-4a42-acc0-739442858c30" providerId="AD" clId="Web-{4BC9A683-8FA2-4587-82FA-A242C26CFA71}" dt="2022-04-29T13:42:48.739" v="44" actId="1076"/>
        <pc:sldMkLst>
          <pc:docMk/>
          <pc:sldMk cId="154280272" sldId="311"/>
        </pc:sldMkLst>
        <pc:spChg chg="mod">
          <ac:chgData name="von Tschammer, Arne (Allianz Kunde und Markt)" userId="S::arne.von-tschammer@allianz.de::052f4853-5977-4a42-acc0-739442858c30" providerId="AD" clId="Web-{4BC9A683-8FA2-4587-82FA-A242C26CFA71}" dt="2022-04-29T13:42:48.739" v="44" actId="1076"/>
          <ac:spMkLst>
            <pc:docMk/>
            <pc:sldMk cId="154280272" sldId="311"/>
            <ac:spMk id="51" creationId="{369AD165-F01B-F746-9A61-8A7AE571B1FD}"/>
          </ac:spMkLst>
        </pc:spChg>
        <pc:spChg chg="mod">
          <ac:chgData name="von Tschammer, Arne (Allianz Kunde und Markt)" userId="S::arne.von-tschammer@allianz.de::052f4853-5977-4a42-acc0-739442858c30" providerId="AD" clId="Web-{4BC9A683-8FA2-4587-82FA-A242C26CFA71}" dt="2022-04-29T13:42:31.832" v="42" actId="1076"/>
          <ac:spMkLst>
            <pc:docMk/>
            <pc:sldMk cId="154280272" sldId="311"/>
            <ac:spMk id="53" creationId="{DDE2F08C-B5B7-3C44-BB23-E4CB70F7F124}"/>
          </ac:spMkLst>
        </pc:spChg>
        <pc:spChg chg="mod">
          <ac:chgData name="von Tschammer, Arne (Allianz Kunde und Markt)" userId="S::arne.von-tschammer@allianz.de::052f4853-5977-4a42-acc0-739442858c30" providerId="AD" clId="Web-{4BC9A683-8FA2-4587-82FA-A242C26CFA71}" dt="2022-04-29T13:42:38.270" v="43" actId="14100"/>
          <ac:spMkLst>
            <pc:docMk/>
            <pc:sldMk cId="154280272" sldId="311"/>
            <ac:spMk id="54" creationId="{50EFE8D4-36C6-864B-8D36-F0E26027F663}"/>
          </ac:spMkLst>
        </pc:spChg>
        <pc:spChg chg="mod">
          <ac:chgData name="von Tschammer, Arne (Allianz Kunde und Markt)" userId="S::arne.von-tschammer@allianz.de::052f4853-5977-4a42-acc0-739442858c30" providerId="AD" clId="Web-{4BC9A683-8FA2-4587-82FA-A242C26CFA71}" dt="2022-04-29T13:42:29.785" v="41" actId="1076"/>
          <ac:spMkLst>
            <pc:docMk/>
            <pc:sldMk cId="154280272" sldId="311"/>
            <ac:spMk id="55" creationId="{9FB006D4-2C63-1848-BC92-6C8C872FE1D4}"/>
          </ac:spMkLst>
        </pc:spChg>
        <pc:spChg chg="mod">
          <ac:chgData name="von Tschammer, Arne (Allianz Kunde und Markt)" userId="S::arne.von-tschammer@allianz.de::052f4853-5977-4a42-acc0-739442858c30" providerId="AD" clId="Web-{4BC9A683-8FA2-4587-82FA-A242C26CFA71}" dt="2022-04-29T13:40:56.049" v="32" actId="20577"/>
          <ac:spMkLst>
            <pc:docMk/>
            <pc:sldMk cId="154280272" sldId="311"/>
            <ac:spMk id="58" creationId="{A9384A88-15C4-7E4E-A656-18493A6C52E3}"/>
          </ac:spMkLst>
        </pc:spChg>
        <pc:spChg chg="mod">
          <ac:chgData name="von Tschammer, Arne (Allianz Kunde und Markt)" userId="S::arne.von-tschammer@allianz.de::052f4853-5977-4a42-acc0-739442858c30" providerId="AD" clId="Web-{4BC9A683-8FA2-4587-82FA-A242C26CFA71}" dt="2022-04-29T13:41:39.175" v="34" actId="1076"/>
          <ac:spMkLst>
            <pc:docMk/>
            <pc:sldMk cId="154280272" sldId="311"/>
            <ac:spMk id="59" creationId="{369AD165-F01B-F746-9A61-8A7AE571B1FD}"/>
          </ac:spMkLst>
        </pc:spChg>
        <pc:spChg chg="mod">
          <ac:chgData name="von Tschammer, Arne (Allianz Kunde und Markt)" userId="S::arne.von-tschammer@allianz.de::052f4853-5977-4a42-acc0-739442858c30" providerId="AD" clId="Web-{4BC9A683-8FA2-4587-82FA-A242C26CFA71}" dt="2022-04-29T13:41:35.081" v="33" actId="1076"/>
          <ac:spMkLst>
            <pc:docMk/>
            <pc:sldMk cId="154280272" sldId="311"/>
            <ac:spMk id="61" creationId="{482EF981-97E8-E04A-859B-FF01F2637D7A}"/>
          </ac:spMkLst>
        </pc:spChg>
      </pc:sldChg>
      <pc:sldChg chg="modSp">
        <pc:chgData name="von Tschammer, Arne (Allianz Kunde und Markt)" userId="S::arne.von-tschammer@allianz.de::052f4853-5977-4a42-acc0-739442858c30" providerId="AD" clId="Web-{4BC9A683-8FA2-4587-82FA-A242C26CFA71}" dt="2022-04-29T13:43:49.772" v="48" actId="1076"/>
        <pc:sldMkLst>
          <pc:docMk/>
          <pc:sldMk cId="4169410127" sldId="316"/>
        </pc:sldMkLst>
        <pc:spChg chg="mod">
          <ac:chgData name="von Tschammer, Arne (Allianz Kunde und Markt)" userId="S::arne.von-tschammer@allianz.de::052f4853-5977-4a42-acc0-739442858c30" providerId="AD" clId="Web-{4BC9A683-8FA2-4587-82FA-A242C26CFA71}" dt="2022-04-29T13:43:44.990" v="47" actId="20577"/>
          <ac:spMkLst>
            <pc:docMk/>
            <pc:sldMk cId="4169410127" sldId="316"/>
            <ac:spMk id="13" creationId="{FEB5A2FD-ECD2-0344-A0BA-2B99327B85CB}"/>
          </ac:spMkLst>
        </pc:spChg>
        <pc:grpChg chg="mod">
          <ac:chgData name="von Tschammer, Arne (Allianz Kunde und Markt)" userId="S::arne.von-tschammer@allianz.de::052f4853-5977-4a42-acc0-739442858c30" providerId="AD" clId="Web-{4BC9A683-8FA2-4587-82FA-A242C26CFA71}" dt="2022-04-29T13:43:49.772" v="48" actId="1076"/>
          <ac:grpSpMkLst>
            <pc:docMk/>
            <pc:sldMk cId="4169410127" sldId="316"/>
            <ac:grpSpMk id="14" creationId="{13522417-AB54-44C1-A662-F051CB5189F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28.06.2024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image">
    <p:spTree>
      <p:nvGrpSpPr>
        <p:cNvPr id="1" name=""/>
        <p:cNvGrpSpPr/>
        <p:nvPr/>
      </p:nvGrpSpPr>
      <p:grpSpPr>
        <a:xfrm>
          <a:off x="0" y="0"/>
          <a:ext cx="0" cy="0"/>
          <a:chOff x="0" y="0"/>
          <a:chExt cx="0" cy="0"/>
        </a:xfrm>
      </p:grpSpPr>
      <p:sp>
        <p:nvSpPr>
          <p:cNvPr id="6" name="Textplatzhalter 5"/>
          <p:cNvSpPr>
            <a:spLocks noGrp="1"/>
          </p:cNvSpPr>
          <p:nvPr>
            <p:ph type="body" sz="quarter" idx="13" hasCustomPrompt="1"/>
          </p:nvPr>
        </p:nvSpPr>
        <p:spPr>
          <a:xfrm>
            <a:off x="477838" y="468000"/>
            <a:ext cx="10294937" cy="695325"/>
          </a:xfrm>
        </p:spPr>
        <p:txBody>
          <a:bodyPr/>
          <a:lstStyle>
            <a:lvl1pPr>
              <a:lnSpc>
                <a:spcPts val="4500"/>
              </a:lnSpc>
              <a:defRPr sz="4700" baseline="0">
                <a:solidFill>
                  <a:srgbClr val="13A0D3"/>
                </a:solidFill>
                <a:latin typeface="Allianz Neo" panose="020B0504020203020204" pitchFamily="34" charset="0"/>
              </a:defRPr>
            </a:lvl1pPr>
            <a:lvl2pPr>
              <a:defRPr sz="4700">
                <a:latin typeface="Allianz Neo" panose="020B0504020203020204" pitchFamily="34" charset="0"/>
              </a:defRPr>
            </a:lvl2pPr>
            <a:lvl3pPr>
              <a:defRPr sz="4700">
                <a:latin typeface="Allianz Neo" panose="020B0504020203020204" pitchFamily="34" charset="0"/>
              </a:defRPr>
            </a:lvl3pPr>
            <a:lvl4pPr>
              <a:defRPr sz="4700">
                <a:latin typeface="Allianz Neo" panose="020B0504020203020204" pitchFamily="34" charset="0"/>
              </a:defRPr>
            </a:lvl4pPr>
            <a:lvl5pPr>
              <a:defRPr sz="4700">
                <a:latin typeface="Allianz Neo" panose="020B0504020203020204" pitchFamily="34" charset="0"/>
              </a:defRPr>
            </a:lvl5pPr>
          </a:lstStyle>
          <a:p>
            <a:pPr lvl="0"/>
            <a:r>
              <a:rPr lang="de-DE" dirty="0"/>
              <a:t>So funktioniert</a:t>
            </a:r>
          </a:p>
          <a:p>
            <a:pPr lvl="0"/>
            <a:r>
              <a:rPr lang="de-DE" dirty="0"/>
              <a:t>die Aktion</a:t>
            </a:r>
          </a:p>
        </p:txBody>
      </p:sp>
      <p:sp>
        <p:nvSpPr>
          <p:cNvPr id="15"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10833188" y="4965837"/>
            <a:ext cx="906122" cy="468305"/>
          </a:xfrm>
        </p:spPr>
        <p:txBody>
          <a:bodyPr/>
          <a:lstStyle/>
          <a:p>
            <a:pPr defTabSz="864006"/>
            <a:r>
              <a:rPr lang="de-DE" dirty="0">
                <a:solidFill>
                  <a:srgbClr val="003781"/>
                </a:solidFill>
                <a:latin typeface="Allianz Neo PPT"/>
              </a:rPr>
              <a:t>© Allianz 2022</a:t>
            </a:r>
          </a:p>
        </p:txBody>
      </p:sp>
      <p:sp>
        <p:nvSpPr>
          <p:cNvPr id="16"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a:xfrm>
            <a:off x="11052174" y="5653089"/>
            <a:ext cx="468313" cy="827086"/>
          </a:xfrm>
        </p:spPr>
        <p:txBody>
          <a:bodyPr/>
          <a:lstStyle/>
          <a:p>
            <a:pPr defTabSz="864006"/>
            <a:fld id="{0F96B16C-3F5F-44BC-AFCC-8CBCBD90898D}" type="slidenum">
              <a:rPr lang="de-DE">
                <a:solidFill>
                  <a:srgbClr val="003781"/>
                </a:solidFill>
                <a:latin typeface="Allianz Neo PPT"/>
              </a:rPr>
              <a:pPr defTabSz="864006"/>
              <a:t>‹Nr.›</a:t>
            </a:fld>
            <a:endParaRPr lang="de-DE">
              <a:solidFill>
                <a:srgbClr val="003781"/>
              </a:solidFill>
              <a:latin typeface="Allianz Neo PPT"/>
            </a:endParaRPr>
          </a:p>
        </p:txBody>
      </p:sp>
      <p:sp>
        <p:nvSpPr>
          <p:cNvPr id="8" name="Textplatzhalter 7"/>
          <p:cNvSpPr>
            <a:spLocks noGrp="1"/>
          </p:cNvSpPr>
          <p:nvPr>
            <p:ph type="body" sz="quarter" idx="14" hasCustomPrompt="1"/>
          </p:nvPr>
        </p:nvSpPr>
        <p:spPr>
          <a:xfrm>
            <a:off x="468000" y="1868400"/>
            <a:ext cx="10390187" cy="4057650"/>
          </a:xfrm>
        </p:spPr>
        <p:txBody>
          <a:bodyPr/>
          <a:lstStyle>
            <a:lvl1pPr>
              <a:defRPr sz="2000">
                <a:latin typeface="Allianz Neo" panose="020B0504020203020204" pitchFamily="34" charset="0"/>
              </a:defRPr>
            </a:lvl1pPr>
            <a:lvl2pPr>
              <a:defRPr sz="1600">
                <a:latin typeface="Allianz Neo" panose="020B0504020203020204" pitchFamily="34" charset="0"/>
              </a:defRPr>
            </a:lvl2pPr>
            <a:lvl3pPr>
              <a:defRPr sz="1600">
                <a:latin typeface="Allianz Neo" panose="020B0504020203020204" pitchFamily="34" charset="0"/>
              </a:defRPr>
            </a:lvl3pPr>
            <a:lvl4pPr>
              <a:defRPr sz="1600">
                <a:latin typeface="Allianz Neo" panose="020B0504020203020204" pitchFamily="34" charset="0"/>
              </a:defRPr>
            </a:lvl4pPr>
            <a:lvl5pPr>
              <a:defRPr sz="2000">
                <a:latin typeface="Allianz Neo" panose="020B0504020203020204" pitchFamily="34" charset="0"/>
              </a:defRPr>
            </a:lvl5pPr>
          </a:lstStyle>
          <a:p>
            <a:pPr lvl="0"/>
            <a:r>
              <a:rPr lang="de-DE" dirty="0"/>
              <a:t>Text</a:t>
            </a:r>
          </a:p>
        </p:txBody>
      </p:sp>
    </p:spTree>
    <p:extLst>
      <p:ext uri="{BB962C8B-B14F-4D97-AF65-F5344CB8AC3E}">
        <p14:creationId xmlns:p14="http://schemas.microsoft.com/office/powerpoint/2010/main" val="3500347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 id="2147483691" r:id="rId1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makler.allianz.de/leben/marketing-medien/verkaufsfoerderung/Aktionen_und_Bestandsinformationen/22784-riester-bestandsbearbeitung-2024.html"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hyperlink" Target="mailto:werbewiderspruch@allianz.de"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makler.allianz.de/leben/marketing-medien/verkaufsfoerderung/Aktionen_und_Bestandsinformationen/22784-riester-bestandsbearbeitung-2024.html" TargetMode="External"/><Relationship Id="rId2" Type="http://schemas.openxmlformats.org/officeDocument/2006/relationships/hyperlink" Target="https://makler.allianz.de/leben/marketing-medien/verkaufsfoerderung/aca.html" TargetMode="External"/><Relationship Id="rId1" Type="http://schemas.openxmlformats.org/officeDocument/2006/relationships/slideLayout" Target="../slideLayouts/slideLayout15.xml"/><Relationship Id="rId4" Type="http://schemas.openxmlformats.org/officeDocument/2006/relationships/hyperlink" Target="https://makler.allianz.de/leben/privat/produkte/altersvorsorge/allianz-riesterrent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hyperlink" Target="https://www.allianz.de/angebot/vorsorge/lebensversicherung/mehrdrin/?AZMEDID=Offline_PR-LP.AV.PrivatrenteMVK_KA-2021.08.09|2021.10.31|Altersvorsorge_ME-TV_MV-Standard" TargetMode="Externa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p:txBody>
          <a:bodyPr/>
          <a:lstStyle/>
          <a:p>
            <a:r>
              <a:rPr lang="de-DE" dirty="0">
                <a:latin typeface="Allianz Neo" panose="020B0504020203020204" pitchFamily="34" charset="0"/>
              </a:rPr>
              <a:t>Vertriebs-</a:t>
            </a:r>
            <a:br>
              <a:rPr lang="de-DE" dirty="0">
                <a:latin typeface="Allianz Neo" panose="020B0504020203020204" pitchFamily="34" charset="0"/>
              </a:rPr>
            </a:br>
            <a:r>
              <a:rPr lang="de-DE" dirty="0">
                <a:latin typeface="Allianz Neo" panose="020B0504020203020204" pitchFamily="34" charset="0"/>
              </a:rPr>
              <a:t>Information   </a:t>
            </a:r>
            <a:br>
              <a:rPr lang="de-DE" dirty="0">
                <a:latin typeface="Allianz Neo" panose="020B0504020203020204" pitchFamily="34" charset="0"/>
              </a:rPr>
            </a:br>
            <a:r>
              <a:rPr lang="de-DE" dirty="0">
                <a:solidFill>
                  <a:srgbClr val="13A0D3"/>
                </a:solidFill>
                <a:latin typeface="Allianz Neo" panose="020B0504020203020204" pitchFamily="34" charset="0"/>
              </a:rPr>
              <a:t>Riester</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a:latin typeface="Allianz Neo" panose="020B0504020203020204" pitchFamily="34" charset="0"/>
              </a:rPr>
              <a:t>Aktion 22784</a:t>
            </a:r>
          </a:p>
          <a:p>
            <a:r>
              <a:rPr lang="de-DE" dirty="0">
                <a:latin typeface="Allianz Neo" panose="020B0504020203020204" pitchFamily="34" charset="0"/>
              </a:rPr>
              <a:t>P Leben M - Riester Bestandsbearbeitung 2024</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dirty="0">
                <a:latin typeface="Allianz Neo" panose="020B0504020203020204" pitchFamily="34" charset="0"/>
              </a:rPr>
              <a:t>Riester Bestandsbearbeitung 2024</a:t>
            </a:r>
          </a:p>
          <a:p>
            <a:r>
              <a:rPr lang="de-DE" dirty="0">
                <a:latin typeface="Allianz Neo" panose="020B0504020203020204" pitchFamily="34" charset="0"/>
              </a:rPr>
              <a:t>M-MKK-MK-VAB</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dirty="0" err="1">
                <a:latin typeface="Allianz Neo" panose="020B0504020203020204" pitchFamily="34" charset="0"/>
              </a:rPr>
              <a:t>Munich</a:t>
            </a:r>
            <a:endParaRPr lang="de-DE" dirty="0">
              <a:latin typeface="Allianz Neo" panose="020B0504020203020204" pitchFamily="34" charset="0"/>
            </a:endParaRPr>
          </a:p>
          <a:p>
            <a:r>
              <a:rPr lang="de-DE" dirty="0">
                <a:latin typeface="Allianz Neo" panose="020B0504020203020204" pitchFamily="34" charset="0"/>
              </a:rPr>
              <a:t>Mai 2024</a:t>
            </a:r>
          </a:p>
        </p:txBody>
      </p:sp>
      <p:sp>
        <p:nvSpPr>
          <p:cNvPr id="2" name="Bildplatzhalter 1"/>
          <p:cNvSpPr>
            <a:spLocks noGrp="1"/>
          </p:cNvSpPr>
          <p:nvPr>
            <p:ph type="pic" sz="quarter" idx="10"/>
          </p:nvPr>
        </p:nvSpPr>
        <p:spPr/>
      </p:sp>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30121" t="2279" r="33681" b="10000"/>
          <a:stretch/>
        </p:blipFill>
        <p:spPr>
          <a:xfrm>
            <a:off x="5651500" y="0"/>
            <a:ext cx="5868988" cy="6480175"/>
          </a:xfrm>
          <a:prstGeom prst="rect">
            <a:avLst/>
          </a:prstGeom>
        </p:spPr>
      </p:pic>
    </p:spTree>
    <p:extLst>
      <p:ext uri="{BB962C8B-B14F-4D97-AF65-F5344CB8AC3E}">
        <p14:creationId xmlns:p14="http://schemas.microsoft.com/office/powerpoint/2010/main" val="261586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07934" y="1378079"/>
            <a:ext cx="10220015" cy="4573988"/>
          </a:xfrm>
          <a:prstGeom prst="rect">
            <a:avLst/>
          </a:prstGeom>
          <a:solidFill>
            <a:srgbClr val="F4F2F2"/>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defTabSz="1219170">
              <a:spcBef>
                <a:spcPts val="100"/>
              </a:spcBef>
              <a:spcAft>
                <a:spcPts val="100"/>
              </a:spcAft>
            </a:pPr>
            <a:endParaRPr lang="de-DE" sz="1400" dirty="0">
              <a:solidFill>
                <a:srgbClr val="000000"/>
              </a:solidFill>
              <a:latin typeface="Allianz Neo" panose="020B0504020203020204" pitchFamily="34" charset="0"/>
            </a:endParaRPr>
          </a:p>
        </p:txBody>
      </p:sp>
      <p:pic>
        <p:nvPicPr>
          <p:cNvPr id="6" name="Grafik 5"/>
          <p:cNvPicPr>
            <a:picLocks noChangeAspect="1"/>
          </p:cNvPicPr>
          <p:nvPr/>
        </p:nvPicPr>
        <p:blipFill>
          <a:blip r:embed="rId2"/>
          <a:stretch>
            <a:fillRect/>
          </a:stretch>
        </p:blipFill>
        <p:spPr>
          <a:xfrm>
            <a:off x="9381250" y="3993624"/>
            <a:ext cx="1111827" cy="1573433"/>
          </a:xfrm>
          <a:prstGeom prst="rect">
            <a:avLst/>
          </a:prstGeom>
        </p:spPr>
      </p:pic>
      <p:sp>
        <p:nvSpPr>
          <p:cNvPr id="11" name="TextBox 4">
            <a:extLst>
              <a:ext uri="{FF2B5EF4-FFF2-40B4-BE49-F238E27FC236}">
                <a16:creationId xmlns:a16="http://schemas.microsoft.com/office/drawing/2014/main" id="{369AD165-F01B-F746-9A61-8A7AE571B1FD}"/>
              </a:ext>
            </a:extLst>
          </p:cNvPr>
          <p:cNvSpPr txBox="1"/>
          <p:nvPr/>
        </p:nvSpPr>
        <p:spPr>
          <a:xfrm>
            <a:off x="507932" y="1378185"/>
            <a:ext cx="10220017" cy="451342"/>
          </a:xfrm>
          <a:prstGeom prst="rect">
            <a:avLst/>
          </a:prstGeom>
          <a:solidFill>
            <a:srgbClr val="49648C">
              <a:alpha val="50000"/>
            </a:srgbClr>
          </a:solidFill>
        </p:spPr>
        <p:txBody>
          <a:bodyPr wrap="square" lIns="144000" tIns="60960" rIns="144000" bIns="60960" rtlCol="0" anchor="b"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rPr>
              <a:t>Aktionsunterlagen im Maklerportal (</a:t>
            </a: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hlinkClick r:id="rId3"/>
              </a:rPr>
              <a:t>Link</a:t>
            </a: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rPr>
              <a:t>)</a:t>
            </a:r>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10</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anose="020B0504020203020204" pitchFamily="34" charset="0"/>
              </a:rPr>
              <a:t>Aktionsunterlagen/Formulare</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pic>
        <p:nvPicPr>
          <p:cNvPr id="13" name="Grafik 12"/>
          <p:cNvPicPr>
            <a:picLocks noChangeAspect="1"/>
          </p:cNvPicPr>
          <p:nvPr/>
        </p:nvPicPr>
        <p:blipFill>
          <a:blip r:embed="rId4"/>
          <a:stretch>
            <a:fillRect/>
          </a:stretch>
        </p:blipFill>
        <p:spPr>
          <a:xfrm>
            <a:off x="7745446" y="1980540"/>
            <a:ext cx="1170331" cy="1645696"/>
          </a:xfrm>
          <a:prstGeom prst="rect">
            <a:avLst/>
          </a:prstGeom>
          <a:effectLst>
            <a:outerShdw blurRad="50800" dist="38100" dir="2700000" algn="tl" rotWithShape="0">
              <a:prstClr val="black">
                <a:alpha val="40000"/>
              </a:prstClr>
            </a:outerShdw>
          </a:effectLst>
        </p:spPr>
      </p:pic>
      <p:pic>
        <p:nvPicPr>
          <p:cNvPr id="2" name="Grafik 1"/>
          <p:cNvPicPr>
            <a:picLocks noChangeAspect="1"/>
          </p:cNvPicPr>
          <p:nvPr/>
        </p:nvPicPr>
        <p:blipFill>
          <a:blip r:embed="rId5"/>
          <a:stretch>
            <a:fillRect/>
          </a:stretch>
        </p:blipFill>
        <p:spPr>
          <a:xfrm>
            <a:off x="739860" y="1980539"/>
            <a:ext cx="1968705" cy="1104501"/>
          </a:xfrm>
          <a:prstGeom prst="rect">
            <a:avLst/>
          </a:prstGeom>
          <a:effectLst>
            <a:outerShdw blurRad="50800" dist="38100" dir="2700000" algn="tl" rotWithShape="0">
              <a:prstClr val="black">
                <a:alpha val="40000"/>
              </a:prstClr>
            </a:outerShdw>
          </a:effectLst>
        </p:spPr>
      </p:pic>
      <p:pic>
        <p:nvPicPr>
          <p:cNvPr id="4" name="Grafik 3"/>
          <p:cNvPicPr>
            <a:picLocks noChangeAspect="1"/>
          </p:cNvPicPr>
          <p:nvPr/>
        </p:nvPicPr>
        <p:blipFill>
          <a:blip r:embed="rId6"/>
          <a:stretch>
            <a:fillRect/>
          </a:stretch>
        </p:blipFill>
        <p:spPr>
          <a:xfrm>
            <a:off x="739859" y="3993625"/>
            <a:ext cx="1965389" cy="1104899"/>
          </a:xfrm>
          <a:prstGeom prst="rect">
            <a:avLst/>
          </a:prstGeom>
          <a:effectLst>
            <a:outerShdw blurRad="50800" dist="38100" dir="2700000" algn="tl" rotWithShape="0">
              <a:prstClr val="black">
                <a:alpha val="40000"/>
              </a:prstClr>
            </a:outerShdw>
          </a:effectLst>
        </p:spPr>
      </p:pic>
      <p:pic>
        <p:nvPicPr>
          <p:cNvPr id="22" name="Grafik 21"/>
          <p:cNvPicPr>
            <a:picLocks noChangeAspect="1"/>
          </p:cNvPicPr>
          <p:nvPr/>
        </p:nvPicPr>
        <p:blipFill>
          <a:blip r:embed="rId7"/>
          <a:stretch>
            <a:fillRect/>
          </a:stretch>
        </p:blipFill>
        <p:spPr>
          <a:xfrm>
            <a:off x="4617621" y="1980540"/>
            <a:ext cx="1160005" cy="1646102"/>
          </a:xfrm>
          <a:prstGeom prst="rect">
            <a:avLst/>
          </a:prstGeom>
          <a:effectLst>
            <a:outerShdw blurRad="50800" dist="38100" dir="2700000" algn="tl" rotWithShape="0">
              <a:prstClr val="black">
                <a:alpha val="40000"/>
              </a:prstClr>
            </a:outerShdw>
          </a:effectLst>
        </p:spPr>
      </p:pic>
      <p:sp>
        <p:nvSpPr>
          <p:cNvPr id="25" name="Textfeld 24"/>
          <p:cNvSpPr txBox="1"/>
          <p:nvPr/>
        </p:nvSpPr>
        <p:spPr>
          <a:xfrm>
            <a:off x="3386136" y="5137967"/>
            <a:ext cx="1237518" cy="1384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Briefprozess Riester</a:t>
            </a:r>
          </a:p>
        </p:txBody>
      </p:sp>
      <p:sp>
        <p:nvSpPr>
          <p:cNvPr id="26" name="Textfeld 25"/>
          <p:cNvSpPr txBox="1"/>
          <p:nvPr/>
        </p:nvSpPr>
        <p:spPr>
          <a:xfrm>
            <a:off x="4457837" y="3669189"/>
            <a:ext cx="1479572" cy="1384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SEPA-Lastschriftmandat</a:t>
            </a:r>
          </a:p>
        </p:txBody>
      </p:sp>
      <p:sp>
        <p:nvSpPr>
          <p:cNvPr id="27" name="Textfeld 26"/>
          <p:cNvSpPr txBox="1"/>
          <p:nvPr/>
        </p:nvSpPr>
        <p:spPr>
          <a:xfrm>
            <a:off x="1143992" y="3121111"/>
            <a:ext cx="860813" cy="1384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Vertriebs-Info</a:t>
            </a:r>
          </a:p>
        </p:txBody>
      </p:sp>
      <p:sp>
        <p:nvSpPr>
          <p:cNvPr id="28" name="Textfeld 27"/>
          <p:cNvSpPr txBox="1"/>
          <p:nvPr/>
        </p:nvSpPr>
        <p:spPr>
          <a:xfrm>
            <a:off x="932395" y="5137967"/>
            <a:ext cx="1231106" cy="2769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Foliensatz</a:t>
            </a:r>
            <a:br>
              <a:rPr lang="de-DE" sz="900" spc="100" dirty="0">
                <a:solidFill>
                  <a:schemeClr val="bg2"/>
                </a:solidFill>
                <a:latin typeface="Allianz Neo" panose="020B0504020203020204" pitchFamily="34" charset="0"/>
              </a:rPr>
            </a:br>
            <a:r>
              <a:rPr lang="de-DE" sz="900" spc="100" dirty="0">
                <a:solidFill>
                  <a:schemeClr val="bg2"/>
                </a:solidFill>
                <a:latin typeface="Allianz Neo" panose="020B0504020203020204" pitchFamily="34" charset="0"/>
              </a:rPr>
              <a:t> Bestandsbetreuung</a:t>
            </a:r>
          </a:p>
        </p:txBody>
      </p:sp>
      <p:sp>
        <p:nvSpPr>
          <p:cNvPr id="32" name="Textfeld 31"/>
          <p:cNvSpPr txBox="1"/>
          <p:nvPr/>
        </p:nvSpPr>
        <p:spPr>
          <a:xfrm>
            <a:off x="6117363" y="5641905"/>
            <a:ext cx="1290418" cy="1384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Umstellungsformular</a:t>
            </a:r>
          </a:p>
        </p:txBody>
      </p:sp>
      <p:pic>
        <p:nvPicPr>
          <p:cNvPr id="33" name="Grafik 32"/>
          <p:cNvPicPr>
            <a:picLocks noChangeAspect="1"/>
          </p:cNvPicPr>
          <p:nvPr/>
        </p:nvPicPr>
        <p:blipFill>
          <a:blip r:embed="rId8"/>
          <a:stretch>
            <a:fillRect/>
          </a:stretch>
        </p:blipFill>
        <p:spPr>
          <a:xfrm>
            <a:off x="6191264" y="3995206"/>
            <a:ext cx="1131384" cy="1613536"/>
          </a:xfrm>
          <a:prstGeom prst="rect">
            <a:avLst/>
          </a:prstGeom>
          <a:effectLst>
            <a:outerShdw blurRad="50800" dist="38100" dir="2700000" algn="tl" rotWithShape="0">
              <a:prstClr val="black">
                <a:alpha val="40000"/>
              </a:prstClr>
            </a:outerShdw>
          </a:effectLst>
        </p:spPr>
      </p:pic>
      <p:pic>
        <p:nvPicPr>
          <p:cNvPr id="14" name="Grafik 13"/>
          <p:cNvPicPr>
            <a:picLocks noChangeAspect="1"/>
          </p:cNvPicPr>
          <p:nvPr/>
        </p:nvPicPr>
        <p:blipFill>
          <a:blip r:embed="rId9"/>
          <a:stretch>
            <a:fillRect/>
          </a:stretch>
        </p:blipFill>
        <p:spPr>
          <a:xfrm>
            <a:off x="6191264" y="1980540"/>
            <a:ext cx="1149416" cy="1645696"/>
          </a:xfrm>
          <a:prstGeom prst="rect">
            <a:avLst/>
          </a:prstGeom>
          <a:effectLst>
            <a:outerShdw blurRad="50800" dist="38100" dir="2700000" algn="tl" rotWithShape="0">
              <a:prstClr val="black">
                <a:alpha val="40000"/>
              </a:prstClr>
            </a:outerShdw>
          </a:effectLst>
        </p:spPr>
      </p:pic>
      <p:sp>
        <p:nvSpPr>
          <p:cNvPr id="35" name="Textfeld 34"/>
          <p:cNvSpPr txBox="1"/>
          <p:nvPr/>
        </p:nvSpPr>
        <p:spPr>
          <a:xfrm>
            <a:off x="6305910" y="3657315"/>
            <a:ext cx="920124" cy="2769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Infoschreiben </a:t>
            </a:r>
            <a:br>
              <a:rPr lang="de-DE" sz="900" spc="100" dirty="0">
                <a:solidFill>
                  <a:schemeClr val="bg2"/>
                </a:solidFill>
                <a:latin typeface="Allianz Neo" panose="020B0504020203020204" pitchFamily="34" charset="0"/>
              </a:rPr>
            </a:br>
            <a:r>
              <a:rPr lang="de-DE" sz="900" spc="100" dirty="0">
                <a:solidFill>
                  <a:schemeClr val="bg2"/>
                </a:solidFill>
                <a:latin typeface="Allianz Neo" panose="020B0504020203020204" pitchFamily="34" charset="0"/>
              </a:rPr>
              <a:t>Zulagenantrag</a:t>
            </a:r>
          </a:p>
        </p:txBody>
      </p:sp>
      <p:pic>
        <p:nvPicPr>
          <p:cNvPr id="36" name="Grafik 35"/>
          <p:cNvPicPr>
            <a:picLocks noChangeAspect="1"/>
          </p:cNvPicPr>
          <p:nvPr/>
        </p:nvPicPr>
        <p:blipFill>
          <a:blip r:embed="rId10"/>
          <a:stretch>
            <a:fillRect/>
          </a:stretch>
        </p:blipFill>
        <p:spPr>
          <a:xfrm>
            <a:off x="7745446" y="3995206"/>
            <a:ext cx="1110681" cy="1571852"/>
          </a:xfrm>
          <a:prstGeom prst="rect">
            <a:avLst/>
          </a:prstGeom>
          <a:effectLst>
            <a:outerShdw blurRad="50800" dist="38100" dir="2700000" algn="tl" rotWithShape="0">
              <a:prstClr val="black">
                <a:alpha val="40000"/>
              </a:prstClr>
            </a:outerShdw>
          </a:effectLst>
        </p:spPr>
      </p:pic>
      <p:sp>
        <p:nvSpPr>
          <p:cNvPr id="37" name="Textfeld 36"/>
          <p:cNvSpPr txBox="1"/>
          <p:nvPr/>
        </p:nvSpPr>
        <p:spPr>
          <a:xfrm>
            <a:off x="7715058" y="3669188"/>
            <a:ext cx="1231106" cy="2769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Antrag Festsetzung </a:t>
            </a:r>
            <a:br>
              <a:rPr lang="de-DE" sz="900" spc="100" dirty="0">
                <a:solidFill>
                  <a:schemeClr val="bg2"/>
                </a:solidFill>
                <a:latin typeface="Allianz Neo" panose="020B0504020203020204" pitchFamily="34" charset="0"/>
              </a:rPr>
            </a:br>
            <a:r>
              <a:rPr lang="de-DE" sz="900" spc="100" dirty="0">
                <a:solidFill>
                  <a:schemeClr val="bg2"/>
                </a:solidFill>
                <a:latin typeface="Allianz Neo" panose="020B0504020203020204" pitchFamily="34" charset="0"/>
              </a:rPr>
              <a:t>Zulage</a:t>
            </a:r>
          </a:p>
        </p:txBody>
      </p:sp>
      <p:sp>
        <p:nvSpPr>
          <p:cNvPr id="38" name="Textfeld 37"/>
          <p:cNvSpPr txBox="1"/>
          <p:nvPr/>
        </p:nvSpPr>
        <p:spPr>
          <a:xfrm>
            <a:off x="7809305" y="5616077"/>
            <a:ext cx="1074012" cy="2769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AANW </a:t>
            </a:r>
            <a:br>
              <a:rPr lang="de-DE" sz="900" spc="100" dirty="0">
                <a:solidFill>
                  <a:schemeClr val="bg2"/>
                </a:solidFill>
                <a:latin typeface="Allianz Neo" panose="020B0504020203020204" pitchFamily="34" charset="0"/>
              </a:rPr>
            </a:br>
            <a:r>
              <a:rPr lang="de-DE" sz="900" spc="100" dirty="0">
                <a:solidFill>
                  <a:schemeClr val="bg2"/>
                </a:solidFill>
                <a:latin typeface="Allianz Neo" panose="020B0504020203020204" pitchFamily="34" charset="0"/>
              </a:rPr>
              <a:t>Festsetzungshilfe</a:t>
            </a:r>
          </a:p>
        </p:txBody>
      </p:sp>
      <p:pic>
        <p:nvPicPr>
          <p:cNvPr id="39" name="Grafik 38"/>
          <p:cNvPicPr>
            <a:picLocks noChangeAspect="1"/>
          </p:cNvPicPr>
          <p:nvPr/>
        </p:nvPicPr>
        <p:blipFill>
          <a:blip r:embed="rId11"/>
          <a:stretch>
            <a:fillRect/>
          </a:stretch>
        </p:blipFill>
        <p:spPr>
          <a:xfrm>
            <a:off x="9229461" y="1980540"/>
            <a:ext cx="1311804" cy="928762"/>
          </a:xfrm>
          <a:prstGeom prst="rect">
            <a:avLst/>
          </a:prstGeom>
          <a:effectLst>
            <a:outerShdw blurRad="50800" dist="38100" dir="2700000" algn="tl" rotWithShape="0">
              <a:prstClr val="black">
                <a:alpha val="40000"/>
              </a:prstClr>
            </a:outerShdw>
          </a:effectLst>
        </p:spPr>
      </p:pic>
      <p:sp>
        <p:nvSpPr>
          <p:cNvPr id="40" name="Textfeld 39"/>
          <p:cNvSpPr txBox="1"/>
          <p:nvPr/>
        </p:nvSpPr>
        <p:spPr>
          <a:xfrm>
            <a:off x="9322727" y="2989082"/>
            <a:ext cx="1126912" cy="2769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Berechnungsblatt </a:t>
            </a:r>
            <a:br>
              <a:rPr lang="de-DE" sz="900" spc="100" dirty="0">
                <a:solidFill>
                  <a:schemeClr val="bg2"/>
                </a:solidFill>
                <a:latin typeface="Allianz Neo" panose="020B0504020203020204" pitchFamily="34" charset="0"/>
              </a:rPr>
            </a:br>
            <a:r>
              <a:rPr lang="de-DE" sz="900" spc="100" dirty="0">
                <a:solidFill>
                  <a:schemeClr val="bg2"/>
                </a:solidFill>
                <a:latin typeface="Allianz Neo" panose="020B0504020203020204" pitchFamily="34" charset="0"/>
              </a:rPr>
              <a:t>Eigenbetrag</a:t>
            </a:r>
          </a:p>
        </p:txBody>
      </p:sp>
      <p:sp>
        <p:nvSpPr>
          <p:cNvPr id="42" name="Textfeld 41"/>
          <p:cNvSpPr txBox="1"/>
          <p:nvPr/>
        </p:nvSpPr>
        <p:spPr>
          <a:xfrm>
            <a:off x="9416114" y="5600383"/>
            <a:ext cx="1041952" cy="138499"/>
          </a:xfrm>
          <a:prstGeom prst="rect">
            <a:avLst/>
          </a:prstGeom>
        </p:spPr>
        <p:txBody>
          <a:bodyPr wrap="none" lIns="0" tIns="0" rIns="0" bIns="0" rtlCol="0">
            <a:spAutoFit/>
          </a:bodyPr>
          <a:lstStyle/>
          <a:p>
            <a:pPr algn="ctr">
              <a:spcAft>
                <a:spcPts val="600"/>
              </a:spcAft>
            </a:pPr>
            <a:r>
              <a:rPr lang="de-DE" sz="900" spc="100" dirty="0">
                <a:solidFill>
                  <a:schemeClr val="bg2"/>
                </a:solidFill>
                <a:latin typeface="Allianz Neo" panose="020B0504020203020204" pitchFamily="34" charset="0"/>
              </a:rPr>
              <a:t>Riester-Formular</a:t>
            </a:r>
          </a:p>
        </p:txBody>
      </p:sp>
      <p:pic>
        <p:nvPicPr>
          <p:cNvPr id="34" name="Grafik 33"/>
          <p:cNvPicPr>
            <a:picLocks noChangeAspect="1"/>
          </p:cNvPicPr>
          <p:nvPr/>
        </p:nvPicPr>
        <p:blipFill>
          <a:blip r:embed="rId12"/>
          <a:stretch>
            <a:fillRect/>
          </a:stretch>
        </p:blipFill>
        <p:spPr>
          <a:xfrm>
            <a:off x="3029476" y="3993624"/>
            <a:ext cx="1964092" cy="11049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716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11</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anose="020B0504020203020204" pitchFamily="34" charset="0"/>
              </a:rPr>
              <a:t>Informationen zum </a:t>
            </a:r>
            <a:r>
              <a:rPr lang="de-DE" noProof="0" dirty="0">
                <a:solidFill>
                  <a:srgbClr val="00B0F0"/>
                </a:solidFill>
                <a:latin typeface="Allianz Neo" panose="020B0504020203020204" pitchFamily="34" charset="0"/>
              </a:rPr>
              <a:t>Datenschutz</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sp>
        <p:nvSpPr>
          <p:cNvPr id="21" name="Inhaltsplatzhalter 1">
            <a:extLst>
              <a:ext uri="{FF2B5EF4-FFF2-40B4-BE49-F238E27FC236}">
                <a16:creationId xmlns:a16="http://schemas.microsoft.com/office/drawing/2014/main" id="{FEB5A2FD-ECD2-0344-A0BA-2B99327B85CB}"/>
              </a:ext>
            </a:extLst>
          </p:cNvPr>
          <p:cNvSpPr txBox="1">
            <a:spLocks/>
          </p:cNvSpPr>
          <p:nvPr/>
        </p:nvSpPr>
        <p:spPr>
          <a:xfrm>
            <a:off x="507930" y="1621868"/>
            <a:ext cx="9852473" cy="4650745"/>
          </a:xfrm>
          <a:prstGeom prst="rect">
            <a:avLst/>
          </a:prstGeom>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latin typeface="Allianz Neo" panose="020B0504020203020204" pitchFamily="34" charset="0"/>
              </a:rPr>
              <a:t>Briefe an Bestandskunden mit werblichem Inhalt erfordern keine explizite Einwilligung des Kunden. Jedoch können Kunden postalischer Werbung widersprechen. Ein solcher Widerspruch führt zum Ausschluss bei künftigen Werbeaktionen. Kunden, die einen solchen Werbewiderspruch bereits vermerkt haben, werden aus der Aktion ausgeschlossen. </a:t>
            </a:r>
          </a:p>
          <a:p>
            <a:endParaRPr lang="de-DE" sz="1400" dirty="0">
              <a:latin typeface="Allianz Neo" panose="020B0504020203020204" pitchFamily="34" charset="0"/>
            </a:endParaRPr>
          </a:p>
          <a:p>
            <a:r>
              <a:rPr lang="de-DE" sz="1400" dirty="0">
                <a:latin typeface="Allianz Neo" panose="020B0504020203020204" pitchFamily="34" charset="0"/>
              </a:rPr>
              <a:t>Werbewidersprüche, die Kunden Ihnen gegenüber aussprechen, bitte immer an </a:t>
            </a:r>
            <a:r>
              <a:rPr lang="de-DE" sz="1400" dirty="0">
                <a:latin typeface="Allianz Neo" panose="020B0504020203020204" pitchFamily="34" charset="0"/>
                <a:hlinkClick r:id="rId2"/>
              </a:rPr>
              <a:t>werbewiderspruch@allianz.de</a:t>
            </a:r>
            <a:r>
              <a:rPr lang="de-DE" sz="1400" dirty="0">
                <a:latin typeface="Allianz Neo" panose="020B0504020203020204" pitchFamily="34" charset="0"/>
              </a:rPr>
              <a:t> senden, da nur so die Eintragung eines umfassenden Werbewiderspruchs in den zentralen Systemen sichergestellt ist. </a:t>
            </a:r>
          </a:p>
          <a:p>
            <a:endParaRPr lang="de-DE" sz="1400" u="sng" dirty="0">
              <a:latin typeface="Allianz Neo" panose="020B0504020203020204" pitchFamily="34" charset="0"/>
            </a:endParaRPr>
          </a:p>
          <a:p>
            <a:endParaRPr lang="de-DE" sz="1400" dirty="0">
              <a:latin typeface="Allianz Neo" panose="020B0504020203020204" pitchFamily="34" charset="0"/>
            </a:endParaRPr>
          </a:p>
          <a:p>
            <a:pPr>
              <a:tabLst>
                <a:tab pos="1527175" algn="l"/>
              </a:tabLst>
            </a:pPr>
            <a:r>
              <a:rPr lang="de-DE" sz="1400" b="1" dirty="0">
                <a:latin typeface="Allianz Neo" panose="020B0504020203020204" pitchFamily="34" charset="0"/>
              </a:rPr>
              <a:t>	Bitte prüfen Sie vor einer Kontaktaufnahme Ihres Kunden per Telefon oder per E-Mail 		immer, ob eine gültige Werbeeinwilligung des Kunden vorliegt oder ob er bei Ansprache </a:t>
            </a:r>
            <a:br>
              <a:rPr lang="de-DE" sz="1400" b="1" dirty="0">
                <a:latin typeface="Allianz Neo" panose="020B0504020203020204" pitchFamily="34" charset="0"/>
              </a:rPr>
            </a:br>
            <a:r>
              <a:rPr lang="de-DE" sz="1400" b="1" dirty="0">
                <a:latin typeface="Allianz Neo" panose="020B0504020203020204" pitchFamily="34" charset="0"/>
              </a:rPr>
              <a:t>	über Brief eine Werbesperre hinterlegt hat.</a:t>
            </a:r>
            <a:endParaRPr lang="de-DE" sz="1400" dirty="0">
              <a:latin typeface="Allianz Neo" panose="020B0504020203020204" pitchFamily="34" charset="0"/>
            </a:endParaRPr>
          </a:p>
          <a:p>
            <a:endParaRPr lang="de-DE" sz="1400" dirty="0">
              <a:solidFill>
                <a:srgbClr val="003781"/>
              </a:solidFill>
              <a:latin typeface="Allianz Neo" panose="020B0504020203020204" pitchFamily="34" charset="0"/>
            </a:endParaRPr>
          </a:p>
        </p:txBody>
      </p:sp>
      <p:grpSp>
        <p:nvGrpSpPr>
          <p:cNvPr id="25" name="Gruppieren 24">
            <a:extLst>
              <a:ext uri="{FF2B5EF4-FFF2-40B4-BE49-F238E27FC236}">
                <a16:creationId xmlns:a16="http://schemas.microsoft.com/office/drawing/2014/main" id="{725D6766-E903-4999-A826-992557535930}"/>
              </a:ext>
            </a:extLst>
          </p:cNvPr>
          <p:cNvGrpSpPr>
            <a:grpSpLocks noChangeAspect="1"/>
          </p:cNvGrpSpPr>
          <p:nvPr/>
        </p:nvGrpSpPr>
        <p:grpSpPr>
          <a:xfrm>
            <a:off x="1356572" y="3421410"/>
            <a:ext cx="539621" cy="540000"/>
            <a:chOff x="10898718" y="2971740"/>
            <a:chExt cx="328296" cy="328528"/>
          </a:xfrm>
          <a:solidFill>
            <a:srgbClr val="007AB3"/>
          </a:solidFill>
        </p:grpSpPr>
        <p:sp>
          <p:nvSpPr>
            <p:cNvPr id="26"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7"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8"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9"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315922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12</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anose="020B0504020203020204" pitchFamily="34" charset="0"/>
              </a:rPr>
              <a:t>Alles startklar für</a:t>
            </a:r>
            <a:r>
              <a:rPr lang="de-DE" noProof="0" dirty="0">
                <a:solidFill>
                  <a:srgbClr val="003781"/>
                </a:solidFill>
                <a:latin typeface="Allianz Neo" panose="020B0504020203020204" pitchFamily="34" charset="0"/>
              </a:rPr>
              <a:t> </a:t>
            </a:r>
            <a:r>
              <a:rPr lang="de-DE" dirty="0">
                <a:solidFill>
                  <a:srgbClr val="00B0F0"/>
                </a:solidFill>
                <a:latin typeface="Allianz Neo" panose="020B0504020203020204" pitchFamily="34" charset="0"/>
              </a:rPr>
              <a:t>Ihren Erfolg!</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sp>
        <p:nvSpPr>
          <p:cNvPr id="13" name="Inhaltsplatzhalter 1">
            <a:extLst>
              <a:ext uri="{FF2B5EF4-FFF2-40B4-BE49-F238E27FC236}">
                <a16:creationId xmlns:a16="http://schemas.microsoft.com/office/drawing/2014/main" id="{FEB5A2FD-ECD2-0344-A0BA-2B99327B85CB}"/>
              </a:ext>
            </a:extLst>
          </p:cNvPr>
          <p:cNvSpPr txBox="1">
            <a:spLocks/>
          </p:cNvSpPr>
          <p:nvPr/>
        </p:nvSpPr>
        <p:spPr>
          <a:xfrm>
            <a:off x="2203124" y="2597015"/>
            <a:ext cx="6445925" cy="1938894"/>
          </a:xfrm>
          <a:prstGeom prst="rect">
            <a:avLst/>
          </a:prstGeom>
        </p:spPr>
        <p:txBody>
          <a:bodyPr vert="horz" lIns="0" tIns="0" rIns="0" bIns="0" rtlCol="0" anchor="ctr" anchorCtr="0">
            <a:noAutofit/>
          </a:bodyPr>
          <a:lstStyle>
            <a:lvl1pPr marL="0" indent="0" algn="l" defTabSz="1219170" rtl="0" eaLnBrk="1" latinLnBrk="0" hangingPunct="1">
              <a:lnSpc>
                <a:spcPts val="1920"/>
              </a:lnSpc>
              <a:spcBef>
                <a:spcPts val="200"/>
              </a:spcBef>
              <a:spcAft>
                <a:spcPts val="0"/>
              </a:spcAft>
              <a:buFont typeface="Arial" panose="020B0604020202020204" pitchFamily="34" charset="0"/>
              <a:buNone/>
              <a:defRPr lang="en-GB" sz="1800" b="0" kern="1200" cap="none" baseline="0" noProof="0" dirty="0" smtClean="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de-DE" sz="1800" kern="1200" noProof="0" dirty="0" smtClean="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6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6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5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5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600" b="1" i="0" u="none" strike="noStrike" kern="1200" cap="none" spc="0" normalizeH="0" baseline="0" noProof="0" dirty="0">
              <a:ln>
                <a:noFill/>
              </a:ln>
              <a:solidFill>
                <a:srgbClr val="000000">
                  <a:lumMod val="85000"/>
                  <a:lumOff val="15000"/>
                </a:srgbClr>
              </a:solidFill>
              <a:effectLst/>
              <a:uLnTx/>
              <a:uFillTx/>
              <a:latin typeface="Allianz Neo" panose="020B0504020203020204" pitchFamily="34" charset="0"/>
            </a:endParaRP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600" b="1" i="0" u="none" strike="noStrike" kern="1200" cap="none" spc="0" normalizeH="0" baseline="0" noProof="0" dirty="0">
                <a:ln>
                  <a:noFill/>
                </a:ln>
                <a:solidFill>
                  <a:srgbClr val="002060"/>
                </a:solidFill>
                <a:effectLst/>
                <a:uLnTx/>
                <a:uFillTx/>
                <a:latin typeface="Allianz Neo" panose="020B0504020203020204" pitchFamily="34" charset="0"/>
              </a:rPr>
              <a:t>Worauf warten Sie</a:t>
            </a:r>
            <a:r>
              <a:rPr kumimoji="0" lang="de-DE" sz="1600" b="1" i="0" u="none" strike="noStrike" kern="1200" cap="none" spc="0" normalizeH="0" noProof="0" dirty="0">
                <a:ln>
                  <a:noFill/>
                </a:ln>
                <a:solidFill>
                  <a:srgbClr val="002060"/>
                </a:solidFill>
                <a:effectLst/>
                <a:uLnTx/>
                <a:uFillTx/>
                <a:latin typeface="Allianz Neo" panose="020B0504020203020204" pitchFamily="34" charset="0"/>
              </a:rPr>
              <a:t> noch?</a:t>
            </a: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600" b="1" i="0" u="none" strike="noStrike" kern="1200" cap="none" spc="0" normalizeH="0" baseline="0" noProof="0" dirty="0">
              <a:ln>
                <a:noFill/>
              </a:ln>
              <a:solidFill>
                <a:srgbClr val="002060"/>
              </a:solidFill>
              <a:effectLst/>
              <a:uLnTx/>
              <a:uFillTx/>
              <a:latin typeface="Allianz Neo" panose="020B0504020203020204" pitchFamily="34" charset="0"/>
            </a:endParaRP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lang="de-DE" sz="1600" dirty="0">
              <a:solidFill>
                <a:srgbClr val="002060"/>
              </a:solidFill>
              <a:latin typeface="Allianz Neo" panose="020B0504020203020204" pitchFamily="34" charset="0"/>
            </a:endParaRPr>
          </a:p>
          <a:p>
            <a:pPr algn="ctr">
              <a:defRPr/>
            </a:pPr>
            <a:r>
              <a:rPr kumimoji="0" lang="de-DE" sz="1600" b="0" i="0" u="none" strike="noStrike" kern="1200" cap="none" spc="0" normalizeH="0" baseline="0" noProof="0" dirty="0">
                <a:ln>
                  <a:noFill/>
                </a:ln>
                <a:solidFill>
                  <a:srgbClr val="002060"/>
                </a:solidFill>
                <a:effectLst/>
                <a:uLnTx/>
                <a:uFillTx/>
                <a:latin typeface="Allianz Neo" panose="020B0504020203020204" pitchFamily="34" charset="0"/>
              </a:rPr>
              <a:t>Sie brauchen nur noch loszulegen und mit Ihren Kunden</a:t>
            </a:r>
            <a:r>
              <a:rPr lang="de-DE" sz="1600" dirty="0">
                <a:solidFill>
                  <a:srgbClr val="002060"/>
                </a:solidFill>
                <a:latin typeface="Allianz Neo" panose="020B0504020203020204" pitchFamily="34" charset="0"/>
              </a:rPr>
              <a:t> </a:t>
            </a:r>
            <a:endParaRPr lang="de-DE" sz="1600" b="0" i="0" u="none" strike="noStrike" kern="1200" cap="none" spc="0" normalizeH="0" baseline="0" noProof="0" dirty="0">
              <a:ln>
                <a:noFill/>
              </a:ln>
              <a:solidFill>
                <a:srgbClr val="002060"/>
              </a:solidFill>
              <a:effectLst/>
              <a:uLnTx/>
              <a:uFillTx/>
              <a:latin typeface="Allianz Neo" panose="020B0504020203020204" pitchFamily="34" charset="0"/>
            </a:endParaRP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600" b="0" i="0" u="none" strike="noStrike" kern="1200" cap="none" spc="0" normalizeH="0" baseline="0" noProof="0" dirty="0">
                <a:ln>
                  <a:noFill/>
                </a:ln>
                <a:solidFill>
                  <a:srgbClr val="002060"/>
                </a:solidFill>
                <a:effectLst/>
                <a:uLnTx/>
                <a:uFillTx/>
                <a:latin typeface="Allianz Neo" panose="020B0504020203020204" pitchFamily="34" charset="0"/>
              </a:rPr>
              <a:t>Termine zu vereinbaren.</a:t>
            </a: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000000">
                  <a:lumMod val="85000"/>
                  <a:lumOff val="15000"/>
                </a:srgbClr>
              </a:solidFill>
              <a:effectLst/>
              <a:uLnTx/>
              <a:uFillTx/>
              <a:latin typeface="Allianz Neo" panose="020B0504020203020204" pitchFamily="34" charset="0"/>
            </a:endParaRP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600" b="1" i="0" u="none" strike="noStrike" kern="1200" cap="none" spc="0" normalizeH="0" baseline="0" noProof="0" dirty="0">
                <a:ln>
                  <a:noFill/>
                </a:ln>
                <a:solidFill>
                  <a:srgbClr val="000000">
                    <a:lumMod val="85000"/>
                    <a:lumOff val="15000"/>
                  </a:srgbClr>
                </a:solidFill>
                <a:effectLst/>
                <a:uLnTx/>
                <a:uFillTx/>
                <a:latin typeface="Allianz Neo" panose="020B0504020203020204" pitchFamily="34" charset="0"/>
              </a:rPr>
              <a:t>            </a:t>
            </a:r>
            <a:r>
              <a:rPr kumimoji="0" lang="de-DE" sz="1600" b="1" i="0" u="none" strike="noStrike" kern="1200" cap="none" spc="0" normalizeH="0" baseline="0" noProof="0" dirty="0">
                <a:ln>
                  <a:noFill/>
                </a:ln>
                <a:solidFill>
                  <a:srgbClr val="00B0F0"/>
                </a:solidFill>
                <a:effectLst/>
                <a:uLnTx/>
                <a:uFillTx/>
                <a:latin typeface="Allianz Neo" panose="020B0504020203020204" pitchFamily="34" charset="0"/>
              </a:rPr>
              <a:t>Wir wünschen Ihnen viel Erfolg bei der Beratung Ihrer Riester-Kunden!</a:t>
            </a: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endParaRPr kumimoji="0" lang="de-DE" sz="1600" b="1" i="0" u="none" strike="noStrike" kern="1200" cap="none" spc="0" normalizeH="0" baseline="0" noProof="0" dirty="0">
              <a:ln>
                <a:noFill/>
              </a:ln>
              <a:solidFill>
                <a:srgbClr val="003781"/>
              </a:solidFill>
              <a:effectLst/>
              <a:uLnTx/>
              <a:uFillTx/>
              <a:latin typeface="Allianz Neo" panose="020B0504020203020204" pitchFamily="34" charset="0"/>
            </a:endParaRPr>
          </a:p>
          <a:p>
            <a:pPr marL="0" marR="0" lvl="0" indent="0" algn="ctr" defTabSz="1219170" rtl="0" eaLnBrk="1" fontAlgn="auto" latinLnBrk="0" hangingPunct="1">
              <a:lnSpc>
                <a:spcPts val="1920"/>
              </a:lnSpc>
              <a:spcBef>
                <a:spcPts val="200"/>
              </a:spcBef>
              <a:spcAft>
                <a:spcPts val="0"/>
              </a:spcAft>
              <a:buClrTx/>
              <a:buSzTx/>
              <a:buFont typeface="Arial" panose="020B0604020202020204" pitchFamily="34" charset="0"/>
              <a:buNone/>
              <a:tabLst/>
              <a:defRPr/>
            </a:pPr>
            <a:r>
              <a:rPr kumimoji="0" lang="de-DE" sz="1600" b="1" i="0" u="none" strike="noStrike" kern="1200" cap="none" spc="0" normalizeH="0" baseline="0" noProof="0" dirty="0">
                <a:ln>
                  <a:noFill/>
                </a:ln>
                <a:solidFill>
                  <a:srgbClr val="49648C"/>
                </a:solidFill>
                <a:effectLst/>
                <a:uLnTx/>
                <a:uFillTx/>
                <a:latin typeface="Allianz Neo" panose="020B0504020203020204" pitchFamily="34" charset="0"/>
              </a:rPr>
              <a:t>	</a:t>
            </a:r>
            <a:endParaRPr kumimoji="0" lang="de-DE" sz="1600" b="0" i="0" u="none" strike="noStrike" kern="1200" cap="none" spc="0" normalizeH="0" baseline="0" noProof="0" dirty="0">
              <a:ln>
                <a:noFill/>
              </a:ln>
              <a:solidFill>
                <a:srgbClr val="49648C"/>
              </a:solidFill>
              <a:effectLst/>
              <a:uLnTx/>
              <a:uFillTx/>
              <a:latin typeface="Allianz Neo" panose="020B0504020203020204" pitchFamily="34" charset="0"/>
            </a:endParaRPr>
          </a:p>
        </p:txBody>
      </p:sp>
      <p:grpSp>
        <p:nvGrpSpPr>
          <p:cNvPr id="14" name="Gruppieren 13">
            <a:extLst>
              <a:ext uri="{FF2B5EF4-FFF2-40B4-BE49-F238E27FC236}">
                <a16:creationId xmlns:a16="http://schemas.microsoft.com/office/drawing/2014/main" id="{13522417-AB54-44C1-A662-F051CB5189FF}"/>
              </a:ext>
            </a:extLst>
          </p:cNvPr>
          <p:cNvGrpSpPr>
            <a:grpSpLocks noChangeAspect="1"/>
          </p:cNvGrpSpPr>
          <p:nvPr/>
        </p:nvGrpSpPr>
        <p:grpSpPr>
          <a:xfrm>
            <a:off x="3265674" y="2207956"/>
            <a:ext cx="612000" cy="612000"/>
            <a:chOff x="8681207" y="2528192"/>
            <a:chExt cx="328528" cy="328528"/>
          </a:xfrm>
          <a:solidFill>
            <a:srgbClr val="007AB3"/>
          </a:solidFill>
        </p:grpSpPr>
        <p:sp>
          <p:nvSpPr>
            <p:cNvPr id="15" name="Freihandform 1699">
              <a:extLst>
                <a:ext uri="{FF2B5EF4-FFF2-40B4-BE49-F238E27FC236}">
                  <a16:creationId xmlns:a16="http://schemas.microsoft.com/office/drawing/2014/main" id="{96FB0A44-5E5E-4595-A809-056475992748}"/>
                </a:ext>
              </a:extLst>
            </p:cNvPr>
            <p:cNvSpPr/>
            <p:nvPr/>
          </p:nvSpPr>
          <p:spPr>
            <a:xfrm>
              <a:off x="8681207"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6" name="Freihandform 1700">
              <a:extLst>
                <a:ext uri="{FF2B5EF4-FFF2-40B4-BE49-F238E27FC236}">
                  <a16:creationId xmlns:a16="http://schemas.microsoft.com/office/drawing/2014/main" id="{4F7ADA44-B1F7-4223-AA1B-BDA4529952B6}"/>
                </a:ext>
              </a:extLst>
            </p:cNvPr>
            <p:cNvSpPr/>
            <p:nvPr/>
          </p:nvSpPr>
          <p:spPr>
            <a:xfrm>
              <a:off x="8799487" y="2594084"/>
              <a:ext cx="90805" cy="17695"/>
            </a:xfrm>
            <a:custGeom>
              <a:avLst/>
              <a:gdLst/>
              <a:ahLst/>
              <a:cxnLst>
                <a:cxn ang="3cd4">
                  <a:pos x="hc" y="t"/>
                </a:cxn>
                <a:cxn ang="cd2">
                  <a:pos x="l" y="vc"/>
                </a:cxn>
                <a:cxn ang="cd4">
                  <a:pos x="hc" y="b"/>
                </a:cxn>
                <a:cxn ang="0">
                  <a:pos x="r" y="vc"/>
                </a:cxn>
              </a:cxnLst>
              <a:rect l="l" t="t" r="r" b="b"/>
              <a:pathLst>
                <a:path w="391" h="77">
                  <a:moveTo>
                    <a:pt x="19" y="77"/>
                  </a:moveTo>
                  <a:cubicBezTo>
                    <a:pt x="21" y="77"/>
                    <a:pt x="23" y="75"/>
                    <a:pt x="27" y="75"/>
                  </a:cubicBezTo>
                  <a:cubicBezTo>
                    <a:pt x="133" y="22"/>
                    <a:pt x="260" y="22"/>
                    <a:pt x="366" y="73"/>
                  </a:cubicBezTo>
                  <a:cubicBezTo>
                    <a:pt x="374" y="77"/>
                    <a:pt x="385" y="73"/>
                    <a:pt x="389" y="64"/>
                  </a:cubicBezTo>
                  <a:cubicBezTo>
                    <a:pt x="394" y="56"/>
                    <a:pt x="389" y="45"/>
                    <a:pt x="381" y="41"/>
                  </a:cubicBezTo>
                  <a:cubicBezTo>
                    <a:pt x="264" y="-14"/>
                    <a:pt x="127" y="-14"/>
                    <a:pt x="10" y="43"/>
                  </a:cubicBezTo>
                  <a:cubicBezTo>
                    <a:pt x="2" y="47"/>
                    <a:pt x="-2" y="58"/>
                    <a:pt x="2" y="66"/>
                  </a:cubicBezTo>
                  <a:cubicBezTo>
                    <a:pt x="6" y="73"/>
                    <a:pt x="13" y="77"/>
                    <a:pt x="19" y="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7" name="Freihandform 1701">
              <a:extLst>
                <a:ext uri="{FF2B5EF4-FFF2-40B4-BE49-F238E27FC236}">
                  <a16:creationId xmlns:a16="http://schemas.microsoft.com/office/drawing/2014/main" id="{0685994D-35DA-49B6-9EE5-B7054EEE61A4}"/>
                </a:ext>
              </a:extLst>
            </p:cNvPr>
            <p:cNvSpPr/>
            <p:nvPr/>
          </p:nvSpPr>
          <p:spPr>
            <a:xfrm>
              <a:off x="8775040" y="2755205"/>
              <a:ext cx="141097" cy="35158"/>
            </a:xfrm>
            <a:custGeom>
              <a:avLst/>
              <a:gdLst/>
              <a:ahLst/>
              <a:cxnLst>
                <a:cxn ang="3cd4">
                  <a:pos x="hc" y="t"/>
                </a:cxn>
                <a:cxn ang="cd2">
                  <a:pos x="l" y="vc"/>
                </a:cxn>
                <a:cxn ang="cd4">
                  <a:pos x="hc" y="b"/>
                </a:cxn>
                <a:cxn ang="0">
                  <a:pos x="r" y="vc"/>
                </a:cxn>
              </a:cxnLst>
              <a:rect l="l" t="t" r="r" b="b"/>
              <a:pathLst>
                <a:path w="607" h="152">
                  <a:moveTo>
                    <a:pt x="576" y="4"/>
                  </a:moveTo>
                  <a:cubicBezTo>
                    <a:pt x="502" y="78"/>
                    <a:pt x="404" y="118"/>
                    <a:pt x="301" y="118"/>
                  </a:cubicBezTo>
                  <a:cubicBezTo>
                    <a:pt x="199" y="118"/>
                    <a:pt x="102" y="78"/>
                    <a:pt x="30" y="6"/>
                  </a:cubicBezTo>
                  <a:cubicBezTo>
                    <a:pt x="23" y="0"/>
                    <a:pt x="11" y="0"/>
                    <a:pt x="4" y="6"/>
                  </a:cubicBezTo>
                  <a:cubicBezTo>
                    <a:pt x="-1" y="15"/>
                    <a:pt x="-1" y="25"/>
                    <a:pt x="4" y="32"/>
                  </a:cubicBezTo>
                  <a:cubicBezTo>
                    <a:pt x="85" y="110"/>
                    <a:pt x="191" y="152"/>
                    <a:pt x="301" y="152"/>
                  </a:cubicBezTo>
                  <a:cubicBezTo>
                    <a:pt x="415" y="152"/>
                    <a:pt x="521" y="110"/>
                    <a:pt x="601" y="29"/>
                  </a:cubicBezTo>
                  <a:cubicBezTo>
                    <a:pt x="608" y="23"/>
                    <a:pt x="608" y="10"/>
                    <a:pt x="601" y="4"/>
                  </a:cubicBezTo>
                  <a:cubicBezTo>
                    <a:pt x="593" y="-1"/>
                    <a:pt x="582" y="-1"/>
                    <a:pt x="57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8" name="Freihandform 1702">
              <a:extLst>
                <a:ext uri="{FF2B5EF4-FFF2-40B4-BE49-F238E27FC236}">
                  <a16:creationId xmlns:a16="http://schemas.microsoft.com/office/drawing/2014/main" id="{9DC2006D-62A3-4F5B-879D-7F3F271544BA}"/>
                </a:ext>
              </a:extLst>
            </p:cNvPr>
            <p:cNvSpPr/>
            <p:nvPr/>
          </p:nvSpPr>
          <p:spPr>
            <a:xfrm>
              <a:off x="8746633" y="2684423"/>
              <a:ext cx="90572" cy="65426"/>
            </a:xfrm>
            <a:custGeom>
              <a:avLst/>
              <a:gdLst/>
              <a:ahLst/>
              <a:cxnLst>
                <a:cxn ang="3cd4">
                  <a:pos x="hc" y="t"/>
                </a:cxn>
                <a:cxn ang="cd2">
                  <a:pos x="l" y="vc"/>
                </a:cxn>
                <a:cxn ang="cd4">
                  <a:pos x="hc" y="b"/>
                </a:cxn>
                <a:cxn ang="0">
                  <a:pos x="r" y="vc"/>
                </a:cxn>
              </a:cxnLst>
              <a:rect l="l" t="t" r="r" b="b"/>
              <a:pathLst>
                <a:path w="390" h="282">
                  <a:moveTo>
                    <a:pt x="354" y="100"/>
                  </a:moveTo>
                  <a:lnTo>
                    <a:pt x="354" y="265"/>
                  </a:lnTo>
                  <a:cubicBezTo>
                    <a:pt x="354" y="273"/>
                    <a:pt x="362" y="282"/>
                    <a:pt x="371" y="282"/>
                  </a:cubicBezTo>
                  <a:cubicBezTo>
                    <a:pt x="381" y="282"/>
                    <a:pt x="390" y="273"/>
                    <a:pt x="390" y="265"/>
                  </a:cubicBezTo>
                  <a:lnTo>
                    <a:pt x="390" y="100"/>
                  </a:lnTo>
                  <a:cubicBezTo>
                    <a:pt x="390" y="44"/>
                    <a:pt x="343" y="0"/>
                    <a:pt x="288" y="0"/>
                  </a:cubicBezTo>
                  <a:lnTo>
                    <a:pt x="102" y="0"/>
                  </a:lnTo>
                  <a:cubicBezTo>
                    <a:pt x="47" y="0"/>
                    <a:pt x="0" y="44"/>
                    <a:pt x="0" y="100"/>
                  </a:cubicBezTo>
                  <a:lnTo>
                    <a:pt x="0" y="265"/>
                  </a:lnTo>
                  <a:cubicBezTo>
                    <a:pt x="0" y="273"/>
                    <a:pt x="9" y="282"/>
                    <a:pt x="19" y="282"/>
                  </a:cubicBezTo>
                  <a:cubicBezTo>
                    <a:pt x="28" y="282"/>
                    <a:pt x="36" y="273"/>
                    <a:pt x="36" y="265"/>
                  </a:cubicBezTo>
                  <a:lnTo>
                    <a:pt x="36" y="100"/>
                  </a:lnTo>
                  <a:cubicBezTo>
                    <a:pt x="36" y="64"/>
                    <a:pt x="66" y="34"/>
                    <a:pt x="102" y="34"/>
                  </a:cubicBezTo>
                  <a:lnTo>
                    <a:pt x="288" y="34"/>
                  </a:lnTo>
                  <a:cubicBezTo>
                    <a:pt x="324" y="34"/>
                    <a:pt x="354" y="64"/>
                    <a:pt x="354"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19" name="Freihandform 1703">
              <a:extLst>
                <a:ext uri="{FF2B5EF4-FFF2-40B4-BE49-F238E27FC236}">
                  <a16:creationId xmlns:a16="http://schemas.microsoft.com/office/drawing/2014/main" id="{F75A17EF-44DD-446C-A7AF-97F7FD016B96}"/>
                </a:ext>
              </a:extLst>
            </p:cNvPr>
            <p:cNvSpPr/>
            <p:nvPr/>
          </p:nvSpPr>
          <p:spPr>
            <a:xfrm>
              <a:off x="8763398" y="2618298"/>
              <a:ext cx="57044" cy="57510"/>
            </a:xfrm>
            <a:custGeom>
              <a:avLst/>
              <a:gdLst/>
              <a:ahLst/>
              <a:cxnLst>
                <a:cxn ang="3cd4">
                  <a:pos x="hc" y="t"/>
                </a:cxn>
                <a:cxn ang="cd2">
                  <a:pos x="l" y="vc"/>
                </a:cxn>
                <a:cxn ang="cd4">
                  <a:pos x="hc" y="b"/>
                </a:cxn>
                <a:cxn ang="0">
                  <a:pos x="r" y="vc"/>
                </a:cxn>
              </a:cxnLst>
              <a:rect l="l" t="t" r="r" b="b"/>
              <a:pathLst>
                <a:path w="246" h="248">
                  <a:moveTo>
                    <a:pt x="123" y="36"/>
                  </a:moveTo>
                  <a:cubicBezTo>
                    <a:pt x="172" y="36"/>
                    <a:pt x="212" y="77"/>
                    <a:pt x="212" y="125"/>
                  </a:cubicBezTo>
                  <a:cubicBezTo>
                    <a:pt x="212" y="174"/>
                    <a:pt x="172" y="212"/>
                    <a:pt x="123" y="212"/>
                  </a:cubicBezTo>
                  <a:cubicBezTo>
                    <a:pt x="74" y="212"/>
                    <a:pt x="34" y="174"/>
                    <a:pt x="34" y="125"/>
                  </a:cubicBezTo>
                  <a:cubicBezTo>
                    <a:pt x="34" y="77"/>
                    <a:pt x="74" y="36"/>
                    <a:pt x="123" y="36"/>
                  </a:cubicBezTo>
                  <a:close/>
                  <a:moveTo>
                    <a:pt x="123" y="248"/>
                  </a:moveTo>
                  <a:cubicBezTo>
                    <a:pt x="191" y="248"/>
                    <a:pt x="246" y="193"/>
                    <a:pt x="246" y="125"/>
                  </a:cubicBezTo>
                  <a:cubicBezTo>
                    <a:pt x="246" y="58"/>
                    <a:pt x="191" y="0"/>
                    <a:pt x="123" y="0"/>
                  </a:cubicBezTo>
                  <a:cubicBezTo>
                    <a:pt x="55" y="0"/>
                    <a:pt x="0" y="58"/>
                    <a:pt x="0" y="125"/>
                  </a:cubicBezTo>
                  <a:cubicBezTo>
                    <a:pt x="0" y="193"/>
                    <a:pt x="55" y="248"/>
                    <a:pt x="123"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0" name="Freihandform 1704">
              <a:extLst>
                <a:ext uri="{FF2B5EF4-FFF2-40B4-BE49-F238E27FC236}">
                  <a16:creationId xmlns:a16="http://schemas.microsoft.com/office/drawing/2014/main" id="{7FD46D51-9CFA-4F46-8E03-28F42762FFF2}"/>
                </a:ext>
              </a:extLst>
            </p:cNvPr>
            <p:cNvSpPr/>
            <p:nvPr/>
          </p:nvSpPr>
          <p:spPr>
            <a:xfrm>
              <a:off x="8870036" y="2618298"/>
              <a:ext cx="57277" cy="57510"/>
            </a:xfrm>
            <a:custGeom>
              <a:avLst/>
              <a:gdLst/>
              <a:ahLst/>
              <a:cxnLst>
                <a:cxn ang="3cd4">
                  <a:pos x="hc" y="t"/>
                </a:cxn>
                <a:cxn ang="cd2">
                  <a:pos x="l" y="vc"/>
                </a:cxn>
                <a:cxn ang="cd4">
                  <a:pos x="hc" y="b"/>
                </a:cxn>
                <a:cxn ang="0">
                  <a:pos x="r" y="vc"/>
                </a:cxn>
              </a:cxnLst>
              <a:rect l="l" t="t" r="r" b="b"/>
              <a:pathLst>
                <a:path w="247" h="248">
                  <a:moveTo>
                    <a:pt x="124" y="36"/>
                  </a:moveTo>
                  <a:cubicBezTo>
                    <a:pt x="173" y="36"/>
                    <a:pt x="211" y="77"/>
                    <a:pt x="211" y="125"/>
                  </a:cubicBezTo>
                  <a:cubicBezTo>
                    <a:pt x="211" y="174"/>
                    <a:pt x="173" y="212"/>
                    <a:pt x="124" y="212"/>
                  </a:cubicBezTo>
                  <a:cubicBezTo>
                    <a:pt x="76" y="212"/>
                    <a:pt x="35" y="174"/>
                    <a:pt x="35" y="125"/>
                  </a:cubicBezTo>
                  <a:cubicBezTo>
                    <a:pt x="35" y="77"/>
                    <a:pt x="76" y="36"/>
                    <a:pt x="124" y="36"/>
                  </a:cubicBezTo>
                  <a:close/>
                  <a:moveTo>
                    <a:pt x="0" y="125"/>
                  </a:moveTo>
                  <a:cubicBezTo>
                    <a:pt x="0" y="193"/>
                    <a:pt x="55" y="248"/>
                    <a:pt x="124" y="248"/>
                  </a:cubicBezTo>
                  <a:cubicBezTo>
                    <a:pt x="192" y="248"/>
                    <a:pt x="247" y="193"/>
                    <a:pt x="247" y="125"/>
                  </a:cubicBezTo>
                  <a:cubicBezTo>
                    <a:pt x="247" y="58"/>
                    <a:pt x="192" y="0"/>
                    <a:pt x="124" y="0"/>
                  </a:cubicBezTo>
                  <a:cubicBezTo>
                    <a:pt x="55" y="0"/>
                    <a:pt x="0" y="58"/>
                    <a:pt x="0" y="1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sp>
          <p:nvSpPr>
            <p:cNvPr id="22" name="Freihandform 1705">
              <a:extLst>
                <a:ext uri="{FF2B5EF4-FFF2-40B4-BE49-F238E27FC236}">
                  <a16:creationId xmlns:a16="http://schemas.microsoft.com/office/drawing/2014/main" id="{D7824BE0-A076-40CC-9FFB-1939C90364D1}"/>
                </a:ext>
              </a:extLst>
            </p:cNvPr>
            <p:cNvSpPr/>
            <p:nvPr/>
          </p:nvSpPr>
          <p:spPr>
            <a:xfrm>
              <a:off x="8853738" y="2684423"/>
              <a:ext cx="89874" cy="65426"/>
            </a:xfrm>
            <a:custGeom>
              <a:avLst/>
              <a:gdLst/>
              <a:ahLst/>
              <a:cxnLst>
                <a:cxn ang="3cd4">
                  <a:pos x="hc" y="t"/>
                </a:cxn>
                <a:cxn ang="cd2">
                  <a:pos x="l" y="vc"/>
                </a:cxn>
                <a:cxn ang="cd4">
                  <a:pos x="hc" y="b"/>
                </a:cxn>
                <a:cxn ang="0">
                  <a:pos x="r" y="vc"/>
                </a:cxn>
              </a:cxnLst>
              <a:rect l="l" t="t" r="r" b="b"/>
              <a:pathLst>
                <a:path w="387" h="282">
                  <a:moveTo>
                    <a:pt x="288" y="0"/>
                  </a:moveTo>
                  <a:lnTo>
                    <a:pt x="101" y="0"/>
                  </a:lnTo>
                  <a:cubicBezTo>
                    <a:pt x="44" y="0"/>
                    <a:pt x="0" y="44"/>
                    <a:pt x="0" y="100"/>
                  </a:cubicBezTo>
                  <a:lnTo>
                    <a:pt x="0" y="265"/>
                  </a:lnTo>
                  <a:cubicBezTo>
                    <a:pt x="0" y="273"/>
                    <a:pt x="8" y="282"/>
                    <a:pt x="17" y="282"/>
                  </a:cubicBezTo>
                  <a:cubicBezTo>
                    <a:pt x="27" y="282"/>
                    <a:pt x="36" y="273"/>
                    <a:pt x="36" y="265"/>
                  </a:cubicBezTo>
                  <a:lnTo>
                    <a:pt x="36" y="100"/>
                  </a:lnTo>
                  <a:cubicBezTo>
                    <a:pt x="36" y="64"/>
                    <a:pt x="65" y="34"/>
                    <a:pt x="101" y="34"/>
                  </a:cubicBezTo>
                  <a:lnTo>
                    <a:pt x="288" y="34"/>
                  </a:lnTo>
                  <a:cubicBezTo>
                    <a:pt x="324" y="34"/>
                    <a:pt x="353" y="64"/>
                    <a:pt x="353" y="100"/>
                  </a:cubicBezTo>
                  <a:lnTo>
                    <a:pt x="353" y="265"/>
                  </a:lnTo>
                  <a:cubicBezTo>
                    <a:pt x="353" y="273"/>
                    <a:pt x="359" y="282"/>
                    <a:pt x="370" y="282"/>
                  </a:cubicBezTo>
                  <a:cubicBezTo>
                    <a:pt x="381" y="282"/>
                    <a:pt x="387" y="273"/>
                    <a:pt x="387" y="265"/>
                  </a:cubicBezTo>
                  <a:lnTo>
                    <a:pt x="387" y="100"/>
                  </a:lnTo>
                  <a:cubicBezTo>
                    <a:pt x="387" y="44"/>
                    <a:pt x="343" y="0"/>
                    <a:pt x="28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llianz Neo" panose="020B0504020203020204" pitchFamily="34" charset="0"/>
                <a:ea typeface="Arial Unicode MS" pitchFamily="2"/>
                <a:cs typeface="Arial Unicode MS" pitchFamily="2"/>
              </a:endParaRPr>
            </a:p>
          </p:txBody>
        </p:sp>
      </p:grpSp>
    </p:spTree>
    <p:extLst>
      <p:ext uri="{BB962C8B-B14F-4D97-AF65-F5344CB8AC3E}">
        <p14:creationId xmlns:p14="http://schemas.microsoft.com/office/powerpoint/2010/main" val="4169410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68000" y="468000"/>
            <a:ext cx="10294937" cy="695325"/>
          </a:xfrm>
        </p:spPr>
        <p:txBody>
          <a:bodyPr/>
          <a:lstStyle/>
          <a:p>
            <a:pPr defTabSz="914389"/>
            <a:r>
              <a:rPr lang="de-DE" sz="4800" dirty="0">
                <a:solidFill>
                  <a:schemeClr val="bg1"/>
                </a:solidFill>
              </a:rPr>
              <a:t>Worauf warten sie noch?</a:t>
            </a:r>
            <a:br>
              <a:rPr lang="de-DE" sz="4800" dirty="0"/>
            </a:br>
            <a:r>
              <a:rPr lang="de-DE" sz="4800" dirty="0"/>
              <a:t>Alles startklar für ihren Erfolg!</a:t>
            </a:r>
            <a:endParaRPr lang="de-DE" dirty="0"/>
          </a:p>
        </p:txBody>
      </p:sp>
      <p:sp>
        <p:nvSpPr>
          <p:cNvPr id="3" name="Datumsplatzhalter 2"/>
          <p:cNvSpPr>
            <a:spLocks noGrp="1"/>
          </p:cNvSpPr>
          <p:nvPr>
            <p:ph type="dt" sz="half" idx="10"/>
          </p:nvPr>
        </p:nvSpPr>
        <p:spPr/>
        <p:txBody>
          <a:bodyPr/>
          <a:lstStyle/>
          <a:p>
            <a:pPr defTabSz="864006"/>
            <a:r>
              <a:rPr lang="de-DE" dirty="0">
                <a:solidFill>
                  <a:srgbClr val="003781"/>
                </a:solidFill>
                <a:latin typeface="Allianz Neo" panose="020B0504020203020204" pitchFamily="34" charset="0"/>
              </a:rPr>
              <a:t>© Allianz 2024</a:t>
            </a:r>
          </a:p>
        </p:txBody>
      </p:sp>
      <p:sp>
        <p:nvSpPr>
          <p:cNvPr id="4" name="Foliennummernplatzhalter 3"/>
          <p:cNvSpPr>
            <a:spLocks noGrp="1"/>
          </p:cNvSpPr>
          <p:nvPr>
            <p:ph type="sldNum" sz="quarter" idx="12"/>
          </p:nvPr>
        </p:nvSpPr>
        <p:spPr/>
        <p:txBody>
          <a:bodyPr/>
          <a:lstStyle/>
          <a:p>
            <a:pPr defTabSz="864006"/>
            <a:fld id="{0F96B16C-3F5F-44BC-AFCC-8CBCBD90898D}" type="slidenum">
              <a:rPr lang="de-DE" smtClean="0">
                <a:solidFill>
                  <a:srgbClr val="003781"/>
                </a:solidFill>
                <a:latin typeface="Allianz Neo" panose="020B0504020203020204" pitchFamily="34" charset="0"/>
              </a:rPr>
              <a:pPr defTabSz="864006"/>
              <a:t>13</a:t>
            </a:fld>
            <a:endParaRPr lang="de-DE">
              <a:solidFill>
                <a:srgbClr val="003781"/>
              </a:solidFill>
              <a:latin typeface="Allianz Neo" panose="020B0504020203020204" pitchFamily="34" charset="0"/>
            </a:endParaRPr>
          </a:p>
        </p:txBody>
      </p:sp>
      <p:sp>
        <p:nvSpPr>
          <p:cNvPr id="6" name="Inhaltsplatzhalter 2"/>
          <p:cNvSpPr txBox="1">
            <a:spLocks/>
          </p:cNvSpPr>
          <p:nvPr/>
        </p:nvSpPr>
        <p:spPr>
          <a:xfrm>
            <a:off x="468314" y="1795299"/>
            <a:ext cx="10367961" cy="3384550"/>
          </a:xfrm>
          <a:prstGeom prst="rect">
            <a:avLst/>
          </a:prstGeom>
          <a:ln>
            <a:noFill/>
          </a:ln>
        </p:spPr>
        <p:txBody>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latin typeface="Allianz Neo" panose="020B0504020203020204" pitchFamily="34" charset="0"/>
              </a:rPr>
              <a:t>	</a:t>
            </a:r>
          </a:p>
          <a:p>
            <a:r>
              <a:rPr lang="de-DE" sz="1600" b="1" dirty="0">
                <a:latin typeface="Allianz Neo" panose="020B0504020203020204" pitchFamily="34" charset="0"/>
              </a:rPr>
              <a:t>	Viel Erfolg mit der Riester-Bestandsbearbeitung!</a:t>
            </a:r>
          </a:p>
          <a:p>
            <a:r>
              <a:rPr lang="de-DE" sz="1600" dirty="0">
                <a:latin typeface="Allianz Neo" panose="020B0504020203020204" pitchFamily="34" charset="0"/>
              </a:rPr>
              <a:t>	Alle Kunden sind zum Aktionsstart in ACA erfasst. Sie brauchen nur noch loszulegen und Termine </a:t>
            </a:r>
            <a:br>
              <a:rPr lang="de-DE" sz="1600" dirty="0">
                <a:latin typeface="Allianz Neo" panose="020B0504020203020204" pitchFamily="34" charset="0"/>
              </a:rPr>
            </a:br>
            <a:r>
              <a:rPr lang="de-DE" sz="1600" dirty="0">
                <a:latin typeface="Allianz Neo" panose="020B0504020203020204" pitchFamily="34" charset="0"/>
              </a:rPr>
              <a:t>	vereinbaren.</a:t>
            </a:r>
          </a:p>
          <a:p>
            <a:endParaRPr lang="de-DE" sz="1600" dirty="0">
              <a:latin typeface="Allianz Neo" panose="020B0504020203020204" pitchFamily="34" charset="0"/>
            </a:endParaRPr>
          </a:p>
          <a:p>
            <a:r>
              <a:rPr lang="de-DE" sz="1600" b="1" dirty="0">
                <a:latin typeface="Allianz Neo" panose="020B0504020203020204" pitchFamily="34" charset="0"/>
              </a:rPr>
              <a:t>Weitere Informationen für Ihre Aktionsbearbeitung &amp; Kundenansprache:</a:t>
            </a:r>
            <a:endParaRPr lang="de-DE" sz="1600" dirty="0">
              <a:latin typeface="Allianz Neo" panose="020B0504020203020204" pitchFamily="34" charset="0"/>
            </a:endParaRPr>
          </a:p>
          <a:p>
            <a:endParaRPr lang="de-DE" dirty="0">
              <a:latin typeface="Allianz Neo" panose="020B0504020203020204" pitchFamily="34" charset="0"/>
            </a:endParaRPr>
          </a:p>
        </p:txBody>
      </p:sp>
      <p:grpSp>
        <p:nvGrpSpPr>
          <p:cNvPr id="21" name="Gruppieren 20"/>
          <p:cNvGrpSpPr/>
          <p:nvPr/>
        </p:nvGrpSpPr>
        <p:grpSpPr>
          <a:xfrm>
            <a:off x="492640" y="3647857"/>
            <a:ext cx="3159275" cy="2071154"/>
            <a:chOff x="492641" y="3647857"/>
            <a:chExt cx="2523558" cy="2071154"/>
          </a:xfrm>
        </p:grpSpPr>
        <p:sp>
          <p:nvSpPr>
            <p:cNvPr id="8" name="Rechteck 7">
              <a:hlinkClick r:id="rId2"/>
              <a:extLst>
                <a:ext uri="{FF2B5EF4-FFF2-40B4-BE49-F238E27FC236}">
                  <a16:creationId xmlns:a16="http://schemas.microsoft.com/office/drawing/2014/main" id="{373CECB8-A722-2D4C-BEA8-F9CB440202B6}"/>
                </a:ext>
              </a:extLst>
            </p:cNvPr>
            <p:cNvSpPr/>
            <p:nvPr/>
          </p:nvSpPr>
          <p:spPr>
            <a:xfrm>
              <a:off x="492641" y="3647857"/>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Informationen im ACA </a:t>
              </a:r>
            </a:p>
          </p:txBody>
        </p:sp>
        <p:sp>
          <p:nvSpPr>
            <p:cNvPr id="10" name="Rechteck 9">
              <a:hlinkClick r:id="rId2"/>
              <a:extLst>
                <a:ext uri="{FF2B5EF4-FFF2-40B4-BE49-F238E27FC236}">
                  <a16:creationId xmlns:a16="http://schemas.microsoft.com/office/drawing/2014/main" id="{373CECB8-A722-2D4C-BEA8-F9CB440202B6}"/>
                </a:ext>
              </a:extLst>
            </p:cNvPr>
            <p:cNvSpPr/>
            <p:nvPr/>
          </p:nvSpPr>
          <p:spPr>
            <a:xfrm>
              <a:off x="492641" y="4205202"/>
              <a:ext cx="2523558" cy="1511607"/>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a:latin typeface="Allianz Neo" panose="020B0504020203020204" pitchFamily="34" charset="0"/>
                </a:rPr>
                <a:t>Vielfältige Informationen zur Zielgruppe, Aktionsbearbeitung sowie den Sortierkriterien für Ihre Priorisierungen</a:t>
              </a:r>
            </a:p>
            <a:p>
              <a:pPr lvl="0"/>
              <a:endParaRPr lang="de-DE" sz="1200" dirty="0">
                <a:latin typeface="Allianz Neo" panose="020B0504020203020204" pitchFamily="34" charset="0"/>
              </a:endParaRPr>
            </a:p>
            <a:p>
              <a:r>
                <a:rPr lang="de-DE" sz="1200" dirty="0">
                  <a:latin typeface="Allianz Neo" panose="020B0504020203020204" pitchFamily="34" charset="0"/>
                  <a:sym typeface="Wingdings" panose="05000000000000000000" pitchFamily="2" charset="2"/>
                </a:rPr>
                <a:t> Der Zugang erfolgt über das Makler-Portal</a:t>
              </a:r>
              <a:endParaRPr lang="de-DE" sz="1200" dirty="0">
                <a:latin typeface="Allianz Neo" panose="020B0504020203020204" pitchFamily="34" charset="0"/>
              </a:endParaRPr>
            </a:p>
            <a:p>
              <a:pPr lvl="0"/>
              <a:endParaRPr lang="de-DE" sz="1200" dirty="0">
                <a:latin typeface="Allianz Neo" panose="020B0504020203020204" pitchFamily="34" charset="0"/>
              </a:endParaRPr>
            </a:p>
          </p:txBody>
        </p:sp>
      </p:grpSp>
      <p:grpSp>
        <p:nvGrpSpPr>
          <p:cNvPr id="20" name="Gruppieren 19"/>
          <p:cNvGrpSpPr/>
          <p:nvPr/>
        </p:nvGrpSpPr>
        <p:grpSpPr>
          <a:xfrm>
            <a:off x="4106070" y="3647857"/>
            <a:ext cx="3111725" cy="2071154"/>
            <a:chOff x="3111077" y="3647857"/>
            <a:chExt cx="2485576" cy="2071154"/>
          </a:xfrm>
        </p:grpSpPr>
        <p:sp>
          <p:nvSpPr>
            <p:cNvPr id="7" name="Rechteck 6">
              <a:hlinkClick r:id="rId3"/>
              <a:extLst>
                <a:ext uri="{FF2B5EF4-FFF2-40B4-BE49-F238E27FC236}">
                  <a16:creationId xmlns:a16="http://schemas.microsoft.com/office/drawing/2014/main" id="{A31690FD-F0C7-BD47-B595-3B2A45517880}"/>
                </a:ext>
              </a:extLst>
            </p:cNvPr>
            <p:cNvSpPr/>
            <p:nvPr/>
          </p:nvSpPr>
          <p:spPr>
            <a:xfrm>
              <a:off x="3111077" y="3647857"/>
              <a:ext cx="2482642"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ctr">
                <a:spcBef>
                  <a:spcPts val="94"/>
                </a:spcBef>
                <a:spcAft>
                  <a:spcPts val="94"/>
                </a:spcAft>
              </a:pPr>
              <a:r>
                <a:rPr lang="de-DE" sz="1400" b="1" dirty="0">
                  <a:solidFill>
                    <a:schemeClr val="tx1"/>
                  </a:solidFill>
                  <a:latin typeface="Allianz Neo" panose="020B0504020203020204" pitchFamily="34" charset="0"/>
                </a:rPr>
                <a:t>Makler-Portal-Seite                                                            zur Aktion </a:t>
              </a:r>
            </a:p>
          </p:txBody>
        </p:sp>
        <p:sp>
          <p:nvSpPr>
            <p:cNvPr id="11" name="Rechteck 10">
              <a:hlinkClick r:id="rId3"/>
              <a:extLst>
                <a:ext uri="{FF2B5EF4-FFF2-40B4-BE49-F238E27FC236}">
                  <a16:creationId xmlns:a16="http://schemas.microsoft.com/office/drawing/2014/main" id="{A31690FD-F0C7-BD47-B595-3B2A45517880}"/>
                </a:ext>
              </a:extLst>
            </p:cNvPr>
            <p:cNvSpPr/>
            <p:nvPr/>
          </p:nvSpPr>
          <p:spPr>
            <a:xfrm>
              <a:off x="3111077" y="4205202"/>
              <a:ext cx="2485576" cy="1511607"/>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spcBef>
                  <a:spcPts val="94"/>
                </a:spcBef>
                <a:spcAft>
                  <a:spcPts val="94"/>
                </a:spcAft>
              </a:pPr>
              <a:r>
                <a:rPr lang="de-DE" sz="1200" dirty="0">
                  <a:latin typeface="Allianz Neo" panose="020B0504020203020204" pitchFamily="34" charset="0"/>
                </a:rPr>
                <a:t>Unterstützende Unterlagen wie </a:t>
              </a:r>
            </a:p>
            <a:p>
              <a:pPr marL="269948" indent="-269948">
                <a:spcBef>
                  <a:spcPts val="94"/>
                </a:spcBef>
                <a:spcAft>
                  <a:spcPts val="94"/>
                </a:spcAft>
                <a:buFont typeface="Arial" panose="020B0604020202020204" pitchFamily="34" charset="0"/>
                <a:buChar char="•"/>
              </a:pPr>
              <a:r>
                <a:rPr lang="de-DE" sz="1200" dirty="0">
                  <a:latin typeface="Allianz Neo" panose="020B0504020203020204" pitchFamily="34" charset="0"/>
                </a:rPr>
                <a:t>Vertriebsinfo zur Aktion</a:t>
              </a:r>
            </a:p>
            <a:p>
              <a:pPr marL="269948" indent="-269948">
                <a:spcBef>
                  <a:spcPts val="94"/>
                </a:spcBef>
                <a:spcAft>
                  <a:spcPts val="94"/>
                </a:spcAft>
                <a:buFont typeface="Arial" panose="020B0604020202020204" pitchFamily="34" charset="0"/>
                <a:buChar char="•"/>
              </a:pPr>
              <a:r>
                <a:rPr lang="de-DE" sz="1200" dirty="0">
                  <a:latin typeface="Allianz Neo" panose="020B0504020203020204" pitchFamily="34" charset="0"/>
                </a:rPr>
                <a:t>Bedienungsanleitung zur Riester Bestandsbearbeitung</a:t>
              </a:r>
            </a:p>
            <a:p>
              <a:pPr marL="269948" indent="-269948">
                <a:spcBef>
                  <a:spcPts val="94"/>
                </a:spcBef>
                <a:spcAft>
                  <a:spcPts val="94"/>
                </a:spcAft>
                <a:buFont typeface="Arial" panose="020B0604020202020204" pitchFamily="34" charset="0"/>
                <a:buChar char="•"/>
              </a:pPr>
              <a:r>
                <a:rPr lang="de-DE" sz="1200" dirty="0">
                  <a:latin typeface="Allianz Neo" panose="020B0504020203020204" pitchFamily="34" charset="0"/>
                </a:rPr>
                <a:t>Formulare und Verkaufshelfer</a:t>
              </a:r>
            </a:p>
            <a:p>
              <a:pPr>
                <a:spcBef>
                  <a:spcPts val="94"/>
                </a:spcBef>
                <a:spcAft>
                  <a:spcPts val="94"/>
                </a:spcAft>
              </a:pPr>
              <a:r>
                <a:rPr lang="de-DE" sz="1200" dirty="0">
                  <a:latin typeface="Allianz Neo" panose="020B0504020203020204" pitchFamily="34" charset="0"/>
                  <a:sym typeface="Wingdings" panose="05000000000000000000" pitchFamily="2" charset="2"/>
                </a:rPr>
                <a:t> Link</a:t>
              </a:r>
              <a:endParaRPr lang="de-DE" sz="1200" dirty="0">
                <a:latin typeface="Allianz Neo" panose="020B0504020203020204" pitchFamily="34" charset="0"/>
              </a:endParaRPr>
            </a:p>
            <a:p>
              <a:pPr>
                <a:spcBef>
                  <a:spcPts val="94"/>
                </a:spcBef>
                <a:spcAft>
                  <a:spcPts val="94"/>
                </a:spcAft>
              </a:pPr>
              <a:endParaRPr lang="de-DE" sz="1200" dirty="0">
                <a:latin typeface="Allianz Neo" panose="020B0504020203020204" pitchFamily="34" charset="0"/>
              </a:endParaRPr>
            </a:p>
          </p:txBody>
        </p:sp>
      </p:grpSp>
      <p:grpSp>
        <p:nvGrpSpPr>
          <p:cNvPr id="19" name="Gruppieren 18"/>
          <p:cNvGrpSpPr/>
          <p:nvPr/>
        </p:nvGrpSpPr>
        <p:grpSpPr>
          <a:xfrm>
            <a:off x="7612309" y="3647857"/>
            <a:ext cx="3150628" cy="2071154"/>
            <a:chOff x="5691531" y="3645655"/>
            <a:chExt cx="2516651" cy="2071154"/>
          </a:xfrm>
        </p:grpSpPr>
        <p:sp>
          <p:nvSpPr>
            <p:cNvPr id="13" name="Rechteck 12">
              <a:hlinkClick r:id="rId4"/>
              <a:extLst>
                <a:ext uri="{FF2B5EF4-FFF2-40B4-BE49-F238E27FC236}">
                  <a16:creationId xmlns:a16="http://schemas.microsoft.com/office/drawing/2014/main" id="{EFFB0846-6D6D-DC46-A88E-02982350F699}"/>
                </a:ext>
              </a:extLst>
            </p:cNvPr>
            <p:cNvSpPr/>
            <p:nvPr/>
          </p:nvSpPr>
          <p:spPr>
            <a:xfrm>
              <a:off x="5691531" y="3645655"/>
              <a:ext cx="2516651" cy="2071154"/>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400" b="1" dirty="0">
                  <a:solidFill>
                    <a:schemeClr val="tx1"/>
                  </a:solidFill>
                  <a:latin typeface="Allianz Neo" panose="020B0504020203020204" pitchFamily="34" charset="0"/>
                </a:rPr>
                <a:t>Produktseiten Riester im </a:t>
              </a:r>
              <a:br>
                <a:rPr lang="de-DE" sz="1400" b="1" dirty="0">
                  <a:solidFill>
                    <a:schemeClr val="tx1"/>
                  </a:solidFill>
                  <a:latin typeface="Allianz Neo" panose="020B0504020203020204" pitchFamily="34" charset="0"/>
                </a:rPr>
              </a:br>
              <a:r>
                <a:rPr lang="de-DE" sz="1400" b="1" dirty="0">
                  <a:solidFill>
                    <a:schemeClr val="tx1"/>
                  </a:solidFill>
                  <a:latin typeface="Allianz Neo" panose="020B0504020203020204" pitchFamily="34" charset="0"/>
                </a:rPr>
                <a:t>Makler-Portal</a:t>
              </a:r>
            </a:p>
          </p:txBody>
        </p:sp>
        <p:sp>
          <p:nvSpPr>
            <p:cNvPr id="14" name="Rechteck 13">
              <a:hlinkClick r:id="rId4"/>
              <a:extLst>
                <a:ext uri="{FF2B5EF4-FFF2-40B4-BE49-F238E27FC236}">
                  <a16:creationId xmlns:a16="http://schemas.microsoft.com/office/drawing/2014/main" id="{EFFB0846-6D6D-DC46-A88E-02982350F699}"/>
                </a:ext>
              </a:extLst>
            </p:cNvPr>
            <p:cNvSpPr/>
            <p:nvPr/>
          </p:nvSpPr>
          <p:spPr>
            <a:xfrm>
              <a:off x="5691531" y="4203001"/>
              <a:ext cx="2516651" cy="1513808"/>
            </a:xfrm>
            <a:prstGeom prst="rect">
              <a:avLst/>
            </a:prstGeom>
            <a:noFill/>
            <a:ln>
              <a:solidFill>
                <a:schemeClr val="tx1"/>
              </a:solid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r>
                <a:rPr lang="de-DE" sz="1200" dirty="0">
                  <a:latin typeface="Allianz Neo" panose="020B0504020203020204" pitchFamily="34" charset="0"/>
                </a:rPr>
                <a:t>Alle Produkt-Informationen zur Riester-Rente auf einen Blick:</a:t>
              </a:r>
            </a:p>
            <a:p>
              <a:pPr lvl="0"/>
              <a:endParaRPr lang="de-DE" sz="1200" dirty="0">
                <a:latin typeface="Allianz Neo" panose="020B0504020203020204" pitchFamily="34" charset="0"/>
              </a:endParaRPr>
            </a:p>
            <a:p>
              <a:r>
                <a:rPr lang="de-DE" sz="1200" dirty="0">
                  <a:latin typeface="Allianz Neo" panose="020B0504020203020204" pitchFamily="34" charset="0"/>
                  <a:sym typeface="Wingdings" panose="05000000000000000000" pitchFamily="2" charset="2"/>
                </a:rPr>
                <a:t> Link</a:t>
              </a:r>
              <a:endParaRPr lang="de-DE" sz="1200" dirty="0">
                <a:latin typeface="Allianz Neo" panose="020B0504020203020204" pitchFamily="34" charset="0"/>
              </a:endParaRPr>
            </a:p>
            <a:p>
              <a:pPr lvl="0"/>
              <a:endParaRPr lang="de-DE" sz="1200" dirty="0">
                <a:latin typeface="Allianz Neo" panose="020B0504020203020204" pitchFamily="34" charset="0"/>
              </a:endParaRPr>
            </a:p>
          </p:txBody>
        </p:sp>
      </p:grpSp>
      <p:sp>
        <p:nvSpPr>
          <p:cNvPr id="15" name="Oval 14">
            <a:extLst>
              <a:ext uri="{FF2B5EF4-FFF2-40B4-BE49-F238E27FC236}">
                <a16:creationId xmlns:a16="http://schemas.microsoft.com/office/drawing/2014/main" id="{49760BF6-C1B4-F94C-ACB7-844E63C9C412}"/>
              </a:ext>
            </a:extLst>
          </p:cNvPr>
          <p:cNvSpPr>
            <a:spLocks noChangeArrowheads="1"/>
          </p:cNvSpPr>
          <p:nvPr/>
        </p:nvSpPr>
        <p:spPr bwMode="auto">
          <a:xfrm>
            <a:off x="649809" y="2013098"/>
            <a:ext cx="510132" cy="510132"/>
          </a:xfrm>
          <a:prstGeom prst="ellipse">
            <a:avLst/>
          </a:prstGeom>
          <a:solidFill>
            <a:schemeClr val="tx2">
              <a:alpha val="80000"/>
            </a:schemeClr>
          </a:solidFill>
          <a:ln>
            <a:noFill/>
          </a:ln>
          <a:effectLst/>
        </p:spPr>
        <p:txBody>
          <a:bodyPr vert="horz" wrap="square" lIns="68018" tIns="43191" rIns="0" bIns="43191" numCol="1" anchor="ctr" anchorCtr="0" compatLnSpc="1">
            <a:prstTxWarp prst="textNoShape">
              <a:avLst/>
            </a:prstTxWarp>
          </a:bodyPr>
          <a:lstStyle/>
          <a:p>
            <a:endParaRPr lang="de-DE" sz="1323" dirty="0">
              <a:solidFill>
                <a:schemeClr val="bg1"/>
              </a:solidFill>
              <a:latin typeface="Allianz Neo" panose="020B0504020203020204" pitchFamily="34" charset="0"/>
            </a:endParaRPr>
          </a:p>
        </p:txBody>
      </p:sp>
      <p:sp>
        <p:nvSpPr>
          <p:cNvPr id="16" name="Freeform 46"/>
          <p:cNvSpPr>
            <a:spLocks noEditPoints="1"/>
          </p:cNvSpPr>
          <p:nvPr/>
        </p:nvSpPr>
        <p:spPr bwMode="auto">
          <a:xfrm>
            <a:off x="749643" y="2175946"/>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86382" tIns="43191" rIns="86382" bIns="43191" numCol="1" anchor="t" anchorCtr="0" compatLnSpc="1">
            <a:prstTxWarp prst="textNoShape">
              <a:avLst/>
            </a:prstTxWarp>
          </a:bodyPr>
          <a:lstStyle/>
          <a:p>
            <a:endParaRPr lang="de-DE" sz="1607" dirty="0">
              <a:latin typeface="Allianz Neo" panose="020B0504020203020204" pitchFamily="34" charset="0"/>
            </a:endParaRPr>
          </a:p>
        </p:txBody>
      </p:sp>
      <p:sp>
        <p:nvSpPr>
          <p:cNvPr id="5" name="AutoShape 2" descr="https://euc-powerpoint.officeapps.live.com/pods/GetClipboardImage.ashx?Id=d5845696-f8fe-4419-93dd-bc0b9a8f5d7c&amp;DC=GEU8&amp;pkey=44dcf006-2baa-4c60-9eab-8105c3ea0da7&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llianz Neo" panose="020B0504020203020204" pitchFamily="34" charset="0"/>
            </a:endParaRPr>
          </a:p>
        </p:txBody>
      </p:sp>
      <p:sp>
        <p:nvSpPr>
          <p:cNvPr id="17" name="AutoShape 4" descr="https://euc-powerpoint.officeapps.live.com/pods/GetClipboardImage.ashx?Id=d5845696-f8fe-4419-93dd-bc0b9a8f5d7c&amp;DC=GEU8&amp;pkey=44dcf006-2baa-4c60-9eab-8105c3ea0da7&amp;wdwaccluster=GEU8"/>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Allianz Neo" panose="020B0504020203020204" pitchFamily="34" charset="0"/>
            </a:endParaRPr>
          </a:p>
        </p:txBody>
      </p:sp>
    </p:spTree>
    <p:extLst>
      <p:ext uri="{BB962C8B-B14F-4D97-AF65-F5344CB8AC3E}">
        <p14:creationId xmlns:p14="http://schemas.microsoft.com/office/powerpoint/2010/main" val="179156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latin typeface="Allianz Neo" panose="020B0504020203020204" pitchFamily="34" charset="0"/>
              </a:rPr>
              <a:pPr/>
              <a:t>2</a:t>
            </a:fld>
            <a:endParaRPr lang="de-DE">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4 gute Gründe für die </a:t>
            </a:r>
            <a:br>
              <a:rPr lang="de-DE" dirty="0">
                <a:latin typeface="Allianz Neo" panose="020B0504020203020204" pitchFamily="34" charset="0"/>
              </a:rPr>
            </a:br>
            <a:r>
              <a:rPr lang="de-DE" dirty="0">
                <a:solidFill>
                  <a:srgbClr val="00B0F0"/>
                </a:solidFill>
                <a:latin typeface="Allianz Neo" panose="020B0504020203020204" pitchFamily="34" charset="0"/>
              </a:rPr>
              <a:t>Bearbeitung der Aktion</a:t>
            </a:r>
          </a:p>
        </p:txBody>
      </p:sp>
      <p:grpSp>
        <p:nvGrpSpPr>
          <p:cNvPr id="19" name="Gruppieren 18"/>
          <p:cNvGrpSpPr/>
          <p:nvPr/>
        </p:nvGrpSpPr>
        <p:grpSpPr>
          <a:xfrm>
            <a:off x="2051506" y="1949013"/>
            <a:ext cx="7496392" cy="3874171"/>
            <a:chOff x="507930" y="2273621"/>
            <a:chExt cx="7496392" cy="3874171"/>
          </a:xfrm>
        </p:grpSpPr>
        <p:sp>
          <p:nvSpPr>
            <p:cNvPr id="20" name="Rechteck 19">
              <a:extLst>
                <a:ext uri="{FF2B5EF4-FFF2-40B4-BE49-F238E27FC236}">
                  <a16:creationId xmlns:a16="http://schemas.microsoft.com/office/drawing/2014/main" id="{386D4B4A-BAB2-0C4C-BDDB-EF3BDFEB3F6C}"/>
                </a:ext>
              </a:extLst>
            </p:cNvPr>
            <p:cNvSpPr/>
            <p:nvPr/>
          </p:nvSpPr>
          <p:spPr>
            <a:xfrm>
              <a:off x="4295632" y="2382726"/>
              <a:ext cx="3708000" cy="1800000"/>
            </a:xfrm>
            <a:prstGeom prst="rect">
              <a:avLst/>
            </a:prstGeom>
            <a:solidFill>
              <a:srgbClr val="49648C">
                <a:alpha val="20000"/>
              </a:srgbClr>
            </a:solidFill>
            <a:ln>
              <a:noFill/>
            </a:ln>
          </p:spPr>
          <p:txBody>
            <a:bodyPr rot="0" spcFirstLastPara="0" vertOverflow="overflow" horzOverflow="overflow" vert="horz" wrap="square" lIns="108000" tIns="324000" rIns="108000" bIns="108000" numCol="1" spcCol="0" rtlCol="0" fromWordArt="0" anchor="ctr" anchorCtr="0" forceAA="0" compatLnSpc="1">
              <a:prstTxWarp prst="textNoShape">
                <a:avLst/>
              </a:prstTxWarp>
              <a:noAutofit/>
            </a:bodyPr>
            <a:lstStyle/>
            <a:p>
              <a:pPr algn="ctr" defTabSz="1219170"/>
              <a:r>
                <a:rPr lang="de-DE" sz="1600" b="1" kern="0" dirty="0">
                  <a:solidFill>
                    <a:srgbClr val="002060"/>
                  </a:solidFill>
                  <a:latin typeface="Allianz Neo" panose="020B0504020203020204" pitchFamily="34" charset="0"/>
                </a:rPr>
                <a:t>Übersicht Kundendaten</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50" b="0" i="0" u="none" strike="sngStrike" kern="0" cap="none" spc="0" normalizeH="0" baseline="0" noProof="0" dirty="0">
                <a:ln>
                  <a:noFill/>
                </a:ln>
                <a:solidFill>
                  <a:srgbClr val="000000"/>
                </a:solidFill>
                <a:effectLst/>
                <a:uLnTx/>
                <a:uFillTx/>
                <a:latin typeface="Allianz Neo" panose="020B0504020203020204" pitchFamily="34"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lang="de-DE" sz="1050" kern="0" dirty="0">
                  <a:solidFill>
                    <a:srgbClr val="002060"/>
                  </a:solidFill>
                  <a:latin typeface="Allianz Neo" panose="020B0504020203020204" pitchFamily="34" charset="0"/>
                </a:rPr>
                <a:t>Über das ACA stellen wir Ihnen Ihre Aktions-Kunden mit vielen Zusatzinformationen für eine sinnvolle und erfolgreiche Bestandsbearbeitung zur Verfügung</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rgbClr val="000000"/>
                </a:solidFill>
                <a:effectLst/>
                <a:uLnTx/>
                <a:uFillTx/>
                <a:latin typeface="Allianz Neo" panose="020B0504020203020204" pitchFamily="34" charset="0"/>
              </a:endParaRPr>
            </a:p>
          </p:txBody>
        </p:sp>
        <p:sp>
          <p:nvSpPr>
            <p:cNvPr id="21" name="Textplatzhalter 3">
              <a:extLst>
                <a:ext uri="{FF2B5EF4-FFF2-40B4-BE49-F238E27FC236}">
                  <a16:creationId xmlns:a16="http://schemas.microsoft.com/office/drawing/2014/main" id="{8A84A691-CD2D-164A-86D4-9CBC2CD59C09}"/>
                </a:ext>
              </a:extLst>
            </p:cNvPr>
            <p:cNvSpPr txBox="1">
              <a:spLocks/>
            </p:cNvSpPr>
            <p:nvPr/>
          </p:nvSpPr>
          <p:spPr>
            <a:xfrm>
              <a:off x="507931" y="2828117"/>
              <a:ext cx="5047939" cy="1224164"/>
            </a:xfrm>
            <a:prstGeom prst="rect">
              <a:avLst/>
            </a:prstGeom>
          </p:spPr>
          <p:txBody>
            <a:bodyPr lIns="144000" tIns="144000" rIns="144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llianz Neo" panose="020B0504020203020204" pitchFamily="34" charset="0"/>
              </a:endParaRPr>
            </a:p>
          </p:txBody>
        </p:sp>
        <p:sp>
          <p:nvSpPr>
            <p:cNvPr id="22" name="Rechteck 21">
              <a:extLst>
                <a:ext uri="{FF2B5EF4-FFF2-40B4-BE49-F238E27FC236}">
                  <a16:creationId xmlns:a16="http://schemas.microsoft.com/office/drawing/2014/main" id="{B8303F0C-BCB4-534B-AE03-5C03CD5304CE}"/>
                </a:ext>
              </a:extLst>
            </p:cNvPr>
            <p:cNvSpPr/>
            <p:nvPr/>
          </p:nvSpPr>
          <p:spPr>
            <a:xfrm>
              <a:off x="507930" y="4247518"/>
              <a:ext cx="3708000" cy="1800000"/>
            </a:xfrm>
            <a:prstGeom prst="rect">
              <a:avLst/>
            </a:prstGeom>
            <a:solidFill>
              <a:srgbClr val="49648C">
                <a:alpha val="20000"/>
              </a:srgb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de-DE" sz="1600" b="1" kern="0" dirty="0">
                  <a:solidFill>
                    <a:srgbClr val="002060"/>
                  </a:solidFill>
                  <a:latin typeface="Allianz Neo" panose="020B0504020203020204" pitchFamily="34" charset="0"/>
                </a:rPr>
                <a:t>Steigerung der Kundenzufriedenheit und Kundentreue</a:t>
              </a:r>
            </a:p>
            <a:p>
              <a:pPr marL="0" marR="0" lvl="0" indent="0" algn="ctr" defTabSz="1219170" eaLnBrk="1" fontAlgn="auto" latinLnBrk="0" hangingPunct="1">
                <a:lnSpc>
                  <a:spcPct val="100000"/>
                </a:lnSpc>
                <a:spcBef>
                  <a:spcPts val="0"/>
                </a:spcBef>
                <a:spcAft>
                  <a:spcPts val="0"/>
                </a:spcAft>
                <a:buClrTx/>
                <a:buSzTx/>
                <a:buFontTx/>
                <a:buNone/>
                <a:tabLst/>
                <a:defRPr/>
              </a:pPr>
              <a:endParaRPr lang="de-DE" sz="1600" b="1" kern="0" dirty="0">
                <a:solidFill>
                  <a:srgbClr val="002060"/>
                </a:solidFill>
                <a:latin typeface="Allianz Neo" panose="020B0504020203020204" pitchFamily="34" charset="0"/>
              </a:endParaRPr>
            </a:p>
            <a:p>
              <a:pPr lvl="0" algn="ctr" defTabSz="1219170">
                <a:defRPr/>
              </a:pPr>
              <a:r>
                <a:rPr lang="de-DE" sz="1050" kern="0" dirty="0">
                  <a:solidFill>
                    <a:srgbClr val="002060"/>
                  </a:solidFill>
                  <a:latin typeface="Allianz Neo" panose="020B0504020203020204" pitchFamily="34" charset="0"/>
                </a:rPr>
                <a:t>Durch regelmäßige Pflege und Ausschöpfung der Zulagen erreichen Sie eine hohe Kundenzufriedenheit und Kundentreue.  </a:t>
              </a:r>
              <a:endParaRPr kumimoji="0" lang="de-DE" sz="1600" b="1" i="0" u="none" strike="noStrike" kern="0" cap="none" spc="0" normalizeH="0" baseline="0" noProof="0" dirty="0">
                <a:ln>
                  <a:noFill/>
                </a:ln>
                <a:solidFill>
                  <a:srgbClr val="000000"/>
                </a:solidFill>
                <a:effectLst/>
                <a:uLnTx/>
                <a:uFillTx/>
                <a:latin typeface="Allianz Neo" panose="020B0504020203020204" pitchFamily="34" charset="0"/>
              </a:endParaRPr>
            </a:p>
          </p:txBody>
        </p:sp>
        <p:sp>
          <p:nvSpPr>
            <p:cNvPr id="23" name="Rechteck 22">
              <a:extLst>
                <a:ext uri="{FF2B5EF4-FFF2-40B4-BE49-F238E27FC236}">
                  <a16:creationId xmlns:a16="http://schemas.microsoft.com/office/drawing/2014/main" id="{E5852AF5-81F8-A849-ADEB-6046C01E5F27}"/>
                </a:ext>
              </a:extLst>
            </p:cNvPr>
            <p:cNvSpPr/>
            <p:nvPr/>
          </p:nvSpPr>
          <p:spPr>
            <a:xfrm>
              <a:off x="4296322" y="4247518"/>
              <a:ext cx="3708000" cy="1800000"/>
            </a:xfrm>
            <a:prstGeom prst="rect">
              <a:avLst/>
            </a:prstGeom>
            <a:solidFill>
              <a:srgbClr val="49648C">
                <a:alpha val="20000"/>
              </a:srgb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lang="de-DE" sz="1600" b="1" kern="0" dirty="0">
                  <a:solidFill>
                    <a:srgbClr val="002060"/>
                  </a:solidFill>
                  <a:latin typeface="Allianz Neo" panose="020B0504020203020204" pitchFamily="34" charset="0"/>
                </a:rPr>
                <a:t>Verkaufs-Chancen</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Allianz Neo" panose="020B0504020203020204" pitchFamily="34" charset="0"/>
                </a:rPr>
                <a:t> </a:t>
              </a:r>
            </a:p>
            <a:p>
              <a:pPr marL="0" marR="0" lvl="0" indent="0" algn="ctr" defTabSz="1219170" eaLnBrk="1" fontAlgn="auto" latinLnBrk="0" hangingPunct="1">
                <a:lnSpc>
                  <a:spcPct val="100000"/>
                </a:lnSpc>
                <a:spcBef>
                  <a:spcPts val="0"/>
                </a:spcBef>
                <a:spcAft>
                  <a:spcPts val="0"/>
                </a:spcAft>
                <a:buClrTx/>
                <a:buSzTx/>
                <a:buFontTx/>
                <a:buNone/>
                <a:tabLst/>
                <a:defRPr/>
              </a:pPr>
              <a:r>
                <a:rPr lang="de-DE" sz="1050" kern="0" dirty="0">
                  <a:solidFill>
                    <a:srgbClr val="002060"/>
                  </a:solidFill>
                  <a:latin typeface="Allianz Neo" panose="020B0504020203020204" pitchFamily="34" charset="0"/>
                </a:rPr>
                <a:t>Die Aktion ist ein hervorragender Tür-Öffner und bietet </a:t>
              </a:r>
              <a:br>
                <a:rPr lang="de-DE" sz="1050" kern="0" dirty="0">
                  <a:solidFill>
                    <a:srgbClr val="002060"/>
                  </a:solidFill>
                  <a:latin typeface="Allianz Neo" panose="020B0504020203020204" pitchFamily="34" charset="0"/>
                </a:rPr>
              </a:br>
              <a:r>
                <a:rPr lang="de-DE" sz="1050" kern="0" dirty="0">
                  <a:solidFill>
                    <a:srgbClr val="002060"/>
                  </a:solidFill>
                  <a:latin typeface="Allianz Neo" panose="020B0504020203020204" pitchFamily="34" charset="0"/>
                </a:rPr>
                <a:t>gute Chancen für gezieltes Cross-</a:t>
              </a:r>
              <a:r>
                <a:rPr lang="de-DE" sz="1050" kern="0" dirty="0" err="1">
                  <a:solidFill>
                    <a:srgbClr val="002060"/>
                  </a:solidFill>
                  <a:latin typeface="Allianz Neo" panose="020B0504020203020204" pitchFamily="34" charset="0"/>
                </a:rPr>
                <a:t>Selling</a:t>
              </a:r>
              <a:r>
                <a:rPr lang="de-DE" sz="1050" kern="0" dirty="0">
                  <a:solidFill>
                    <a:srgbClr val="002060"/>
                  </a:solidFill>
                  <a:latin typeface="Allianz Neo" panose="020B0504020203020204" pitchFamily="34" charset="0"/>
                </a:rPr>
                <a:t>.</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0000"/>
                  </a:solidFill>
                  <a:effectLst/>
                  <a:uLnTx/>
                  <a:uFillTx/>
                  <a:latin typeface="Allianz Neo" panose="020B0504020203020204" pitchFamily="34" charset="0"/>
                </a:rPr>
                <a:t>	</a:t>
              </a:r>
            </a:p>
          </p:txBody>
        </p:sp>
        <p:sp>
          <p:nvSpPr>
            <p:cNvPr id="24" name="Rechteck 23">
              <a:extLst>
                <a:ext uri="{FF2B5EF4-FFF2-40B4-BE49-F238E27FC236}">
                  <a16:creationId xmlns:a16="http://schemas.microsoft.com/office/drawing/2014/main" id="{373CECB8-A722-2D4C-BEA8-F9CB440202B6}"/>
                </a:ext>
              </a:extLst>
            </p:cNvPr>
            <p:cNvSpPr/>
            <p:nvPr/>
          </p:nvSpPr>
          <p:spPr>
            <a:xfrm>
              <a:off x="507930" y="2379767"/>
              <a:ext cx="3708000" cy="1800000"/>
            </a:xfrm>
            <a:prstGeom prst="rect">
              <a:avLst/>
            </a:prstGeom>
            <a:solidFill>
              <a:srgbClr val="49648C">
                <a:alpha val="20000"/>
              </a:srgb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002060"/>
                  </a:solidFill>
                  <a:effectLst/>
                  <a:uLnTx/>
                  <a:uFillTx/>
                  <a:latin typeface="Allianz Neo" panose="020B0504020203020204" pitchFamily="34" charset="0"/>
                </a:rPr>
                <a:t>Staatliche Förderung sichern </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600" b="1" i="0" u="none" strike="noStrike" kern="0" cap="none" spc="0" normalizeH="0" baseline="0" noProof="0" dirty="0">
                <a:ln>
                  <a:noFill/>
                </a:ln>
                <a:solidFill>
                  <a:srgbClr val="000000"/>
                </a:solidFill>
                <a:effectLst/>
                <a:uLnTx/>
                <a:uFillTx/>
                <a:latin typeface="Allianz Neo" panose="020B0504020203020204" pitchFamily="34"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Unterstützen Sie Ihre Kunden, dass deren Vorsorge auf dem neuesten Stand ist.</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Dadurch sichern Sie, dass der Kunde seine staatliche Förderung ausgeschöpft und die Altersvorsorge weiter ausgebaut wird.</a:t>
              </a:r>
              <a:endParaRPr kumimoji="0" lang="de-DE" sz="1400" b="1" i="0" u="none" strike="noStrike" kern="0" cap="none" spc="0" normalizeH="0" baseline="0" noProof="0" dirty="0">
                <a:ln>
                  <a:noFill/>
                </a:ln>
                <a:solidFill>
                  <a:srgbClr val="002060"/>
                </a:solidFill>
                <a:effectLst/>
                <a:uLnTx/>
                <a:uFillTx/>
                <a:latin typeface="Allianz Neo" panose="020B0504020203020204" pitchFamily="34" charset="0"/>
              </a:endParaRPr>
            </a:p>
          </p:txBody>
        </p:sp>
        <p:sp>
          <p:nvSpPr>
            <p:cNvPr id="25" name="Rechteck 24">
              <a:extLst>
                <a:ext uri="{FF2B5EF4-FFF2-40B4-BE49-F238E27FC236}">
                  <a16:creationId xmlns:a16="http://schemas.microsoft.com/office/drawing/2014/main" id="{2BA3B72C-C74D-744B-86F2-7B97D527EF79}"/>
                </a:ext>
              </a:extLst>
            </p:cNvPr>
            <p:cNvSpPr/>
            <p:nvPr/>
          </p:nvSpPr>
          <p:spPr>
            <a:xfrm>
              <a:off x="5687054" y="4147244"/>
              <a:ext cx="926536" cy="2000548"/>
            </a:xfrm>
            <a:prstGeom prst="rect">
              <a:avLst/>
            </a:prstGeom>
          </p:spPr>
          <p:txBody>
            <a:bodyPr wrap="none" lIns="0" tIns="0" rIns="0" bIns="0" anchor="t"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3000" b="1" i="0" u="none" strike="noStrike" kern="0" cap="none" spc="0" normalizeH="0" baseline="0" noProof="0" dirty="0">
                  <a:ln>
                    <a:noFill/>
                  </a:ln>
                  <a:solidFill>
                    <a:srgbClr val="003781">
                      <a:alpha val="16000"/>
                    </a:srgbClr>
                  </a:solidFill>
                  <a:effectLst/>
                  <a:uLnTx/>
                  <a:uFillTx/>
                  <a:latin typeface="Allianz Neo" panose="020B0504020203020204" pitchFamily="34" charset="0"/>
                </a:rPr>
                <a:t>4</a:t>
              </a:r>
            </a:p>
          </p:txBody>
        </p:sp>
        <p:sp>
          <p:nvSpPr>
            <p:cNvPr id="26" name="Rechteck 25">
              <a:extLst>
                <a:ext uri="{FF2B5EF4-FFF2-40B4-BE49-F238E27FC236}">
                  <a16:creationId xmlns:a16="http://schemas.microsoft.com/office/drawing/2014/main" id="{2BA3B72C-C74D-744B-86F2-7B97D527EF79}"/>
                </a:ext>
              </a:extLst>
            </p:cNvPr>
            <p:cNvSpPr/>
            <p:nvPr/>
          </p:nvSpPr>
          <p:spPr>
            <a:xfrm>
              <a:off x="1877047" y="2273621"/>
              <a:ext cx="926536" cy="2000548"/>
            </a:xfrm>
            <a:prstGeom prst="rect">
              <a:avLst/>
            </a:prstGeom>
          </p:spPr>
          <p:txBody>
            <a:bodyPr wrap="none" lIns="0" tIns="0" rIns="0" bIns="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3000" b="1" i="0" u="none" strike="noStrike" kern="0" cap="none" spc="0" normalizeH="0" baseline="0" noProof="0" dirty="0">
                  <a:ln>
                    <a:noFill/>
                  </a:ln>
                  <a:solidFill>
                    <a:srgbClr val="003781">
                      <a:alpha val="16000"/>
                    </a:srgbClr>
                  </a:solidFill>
                  <a:effectLst/>
                  <a:uLnTx/>
                  <a:uFillTx/>
                  <a:latin typeface="Allianz Neo" panose="020B0504020203020204" pitchFamily="34" charset="0"/>
                </a:rPr>
                <a:t>1</a:t>
              </a:r>
            </a:p>
          </p:txBody>
        </p:sp>
        <p:sp>
          <p:nvSpPr>
            <p:cNvPr id="27" name="Rechteck 26">
              <a:extLst>
                <a:ext uri="{FF2B5EF4-FFF2-40B4-BE49-F238E27FC236}">
                  <a16:creationId xmlns:a16="http://schemas.microsoft.com/office/drawing/2014/main" id="{2BA3B72C-C74D-744B-86F2-7B97D527EF79}"/>
                </a:ext>
              </a:extLst>
            </p:cNvPr>
            <p:cNvSpPr/>
            <p:nvPr/>
          </p:nvSpPr>
          <p:spPr>
            <a:xfrm>
              <a:off x="5597408" y="2300511"/>
              <a:ext cx="926536" cy="2000548"/>
            </a:xfrm>
            <a:prstGeom prst="rect">
              <a:avLst/>
            </a:prstGeom>
          </p:spPr>
          <p:txBody>
            <a:bodyPr wrap="none" lIns="0" tIns="0" rIns="0" bIns="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3000" b="1" i="0" u="none" strike="noStrike" kern="0" cap="none" spc="0" normalizeH="0" baseline="0" noProof="0" dirty="0">
                  <a:ln>
                    <a:noFill/>
                  </a:ln>
                  <a:solidFill>
                    <a:srgbClr val="003781">
                      <a:alpha val="16000"/>
                    </a:srgbClr>
                  </a:solidFill>
                  <a:effectLst/>
                  <a:uLnTx/>
                  <a:uFillTx/>
                  <a:latin typeface="Allianz Neo" panose="020B0504020203020204" pitchFamily="34" charset="0"/>
                </a:rPr>
                <a:t>2</a:t>
              </a:r>
            </a:p>
          </p:txBody>
        </p:sp>
        <p:sp>
          <p:nvSpPr>
            <p:cNvPr id="28" name="Rechteck 27">
              <a:extLst>
                <a:ext uri="{FF2B5EF4-FFF2-40B4-BE49-F238E27FC236}">
                  <a16:creationId xmlns:a16="http://schemas.microsoft.com/office/drawing/2014/main" id="{2BA3B72C-C74D-744B-86F2-7B97D527EF79}"/>
                </a:ext>
              </a:extLst>
            </p:cNvPr>
            <p:cNvSpPr/>
            <p:nvPr/>
          </p:nvSpPr>
          <p:spPr>
            <a:xfrm>
              <a:off x="1912904" y="4120361"/>
              <a:ext cx="926536" cy="2000548"/>
            </a:xfrm>
            <a:prstGeom prst="rect">
              <a:avLst/>
            </a:prstGeom>
          </p:spPr>
          <p:txBody>
            <a:bodyPr wrap="none" lIns="0" tIns="0" rIns="0" bIns="0" anchor="ctr" anchorCtr="0">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de-DE" sz="13000" b="1" i="0" u="none" strike="noStrike" kern="0" cap="none" spc="0" normalizeH="0" baseline="0" noProof="0" dirty="0">
                  <a:ln>
                    <a:noFill/>
                  </a:ln>
                  <a:solidFill>
                    <a:srgbClr val="003781">
                      <a:alpha val="16000"/>
                    </a:srgbClr>
                  </a:solidFill>
                  <a:effectLst/>
                  <a:uLnTx/>
                  <a:uFillTx/>
                  <a:latin typeface="Allianz Neo" panose="020B0504020203020204" pitchFamily="34" charset="0"/>
                </a:rPr>
                <a:t>3</a:t>
              </a:r>
            </a:p>
          </p:txBody>
        </p:sp>
      </p:grpSp>
    </p:spTree>
    <p:extLst>
      <p:ext uri="{BB962C8B-B14F-4D97-AF65-F5344CB8AC3E}">
        <p14:creationId xmlns:p14="http://schemas.microsoft.com/office/powerpoint/2010/main" val="257636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latin typeface="Allianz Neo" panose="020B0504020203020204" pitchFamily="34" charset="0"/>
              </a:rPr>
              <a:pPr/>
              <a:t>3</a:t>
            </a:fld>
            <a:endParaRPr lang="de-DE">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latin typeface="Allianz Neo" panose="020B0504020203020204" pitchFamily="34" charset="0"/>
              </a:rPr>
              <a:t>Die Aktion im </a:t>
            </a:r>
            <a:r>
              <a:rPr lang="de-DE" dirty="0">
                <a:solidFill>
                  <a:srgbClr val="00B0F0"/>
                </a:solidFill>
                <a:latin typeface="Allianz Neo" panose="020B0504020203020204" pitchFamily="34" charset="0"/>
              </a:rPr>
              <a:t>Überblick</a:t>
            </a:r>
          </a:p>
        </p:txBody>
      </p:sp>
      <p:sp>
        <p:nvSpPr>
          <p:cNvPr id="61" name="TextBox 14">
            <a:extLst>
              <a:ext uri="{FF2B5EF4-FFF2-40B4-BE49-F238E27FC236}">
                <a16:creationId xmlns:a16="http://schemas.microsoft.com/office/drawing/2014/main" id="{482EF981-97E8-E04A-859B-FF01F2637D7A}"/>
              </a:ext>
            </a:extLst>
          </p:cNvPr>
          <p:cNvSpPr txBox="1"/>
          <p:nvPr/>
        </p:nvSpPr>
        <p:spPr>
          <a:xfrm>
            <a:off x="5699228" y="1236563"/>
            <a:ext cx="5076000" cy="451342"/>
          </a:xfrm>
          <a:prstGeom prst="rect">
            <a:avLst/>
          </a:prstGeom>
          <a:solidFill>
            <a:srgbClr val="49648C">
              <a:alpha val="50000"/>
            </a:srgbClr>
          </a:solidFill>
        </p:spPr>
        <p:txBody>
          <a:bodyPr wrap="square" lIns="144000" tIns="60960" rIns="144000" bIns="60960" rtlCol="0" anchor="b"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rPr>
              <a:t>Kundenansprache </a:t>
            </a:r>
          </a:p>
        </p:txBody>
      </p:sp>
      <p:sp>
        <p:nvSpPr>
          <p:cNvPr id="62" name="TextBox 15">
            <a:extLst>
              <a:ext uri="{FF2B5EF4-FFF2-40B4-BE49-F238E27FC236}">
                <a16:creationId xmlns:a16="http://schemas.microsoft.com/office/drawing/2014/main" id="{9E21E6C7-970A-5C4A-B303-990E75D44155}"/>
              </a:ext>
            </a:extLst>
          </p:cNvPr>
          <p:cNvSpPr txBox="1"/>
          <p:nvPr/>
        </p:nvSpPr>
        <p:spPr>
          <a:xfrm>
            <a:off x="5699228" y="1687903"/>
            <a:ext cx="5076000" cy="4159222"/>
          </a:xfrm>
          <a:prstGeom prst="rect">
            <a:avLst/>
          </a:prstGeom>
          <a:solidFill>
            <a:srgbClr val="49648C">
              <a:alpha val="20000"/>
            </a:srgbClr>
          </a:solidFill>
        </p:spPr>
        <p:txBody>
          <a:bodyPr lIns="144000" tIns="144000" rIns="144000" bIns="0" anchor="t">
            <a:noAutofit/>
          </a:bodyPr>
          <a:lstStyle>
            <a:defPPr>
              <a:defRPr lang="de-DE"/>
            </a:defPPr>
            <a:lvl1pPr indent="0">
              <a:lnSpc>
                <a:spcPct val="100000"/>
              </a:lnSpc>
              <a:spcBef>
                <a:spcPts val="0"/>
              </a:spcBef>
              <a:spcAft>
                <a:spcPts val="500"/>
              </a:spcAft>
              <a:buFont typeface="Arial" panose="020B0604020202020204" pitchFamily="34" charset="0"/>
              <a:buNone/>
              <a:defRPr sz="1200" b="1" cap="none" baseline="0">
                <a:solidFill>
                  <a:schemeClr val="tx1">
                    <a:lumMod val="85000"/>
                    <a:lumOff val="15000"/>
                  </a:schemeClr>
                </a:solidFill>
              </a:defRPr>
            </a:lvl1pPr>
            <a:lvl2pPr marL="179388" marR="0" indent="-179388" fontAlgn="auto">
              <a:lnSpc>
                <a:spcPct val="100000"/>
              </a:lnSpc>
              <a:spcBef>
                <a:spcPts val="200"/>
              </a:spcBef>
              <a:spcAft>
                <a:spcPts val="200"/>
              </a:spcAft>
              <a:buClrTx/>
              <a:buSzTx/>
              <a:buFont typeface="Arial" panose="020B0604020202020204" pitchFamily="34" charset="0"/>
              <a:buChar char="•"/>
              <a:tabLst/>
              <a:defRPr sz="1400"/>
            </a:lvl2pPr>
            <a:lvl3pPr marL="354013" indent="-179388">
              <a:lnSpc>
                <a:spcPct val="100000"/>
              </a:lnSpc>
              <a:spcBef>
                <a:spcPts val="200"/>
              </a:spcBef>
              <a:spcAft>
                <a:spcPts val="200"/>
              </a:spcAft>
              <a:buFont typeface="Symbol" panose="05050102010706020507" pitchFamily="18" charset="2"/>
              <a:buChar char="-"/>
              <a:defRPr sz="1200"/>
            </a:lvl3pPr>
            <a:lvl4pPr marL="237061" indent="-237061">
              <a:lnSpc>
                <a:spcPct val="100000"/>
              </a:lnSpc>
              <a:spcBef>
                <a:spcPts val="200"/>
              </a:spcBef>
              <a:spcAft>
                <a:spcPts val="200"/>
              </a:spcAft>
              <a:buClr>
                <a:schemeClr val="tx1"/>
              </a:buClr>
              <a:buFont typeface="+mj-lt"/>
              <a:buAutoNum type="arabicPeriod"/>
              <a:defRPr sz="1200"/>
            </a:lvl4pPr>
            <a:lvl5pPr marL="0" indent="0">
              <a:lnSpc>
                <a:spcPct val="100000"/>
              </a:lnSpc>
              <a:spcBef>
                <a:spcPts val="200"/>
              </a:spcBef>
              <a:spcAft>
                <a:spcPts val="200"/>
              </a:spcAft>
              <a:buFont typeface="Arial" panose="020B0604020202020204" pitchFamily="34" charset="0"/>
              <a:buNone/>
              <a:defRPr sz="1200" baseline="0"/>
            </a:lvl5pPr>
            <a:lvl6pPr marL="179388" indent="-179388">
              <a:lnSpc>
                <a:spcPct val="100000"/>
              </a:lnSpc>
              <a:spcBef>
                <a:spcPts val="200"/>
              </a:spcBef>
              <a:spcAft>
                <a:spcPts val="200"/>
              </a:spcAft>
              <a:buFont typeface="Symbol" panose="05050102010706020507" pitchFamily="18" charset="2"/>
              <a:buChar char="-"/>
              <a:defRPr sz="1000"/>
            </a:lvl6pPr>
            <a:lvl7pPr marL="0" indent="0">
              <a:lnSpc>
                <a:spcPct val="100000"/>
              </a:lnSpc>
              <a:spcBef>
                <a:spcPts val="200"/>
              </a:spcBef>
              <a:spcAft>
                <a:spcPts val="200"/>
              </a:spcAft>
              <a:buFont typeface="Arial" panose="020B0604020202020204" pitchFamily="34" charset="0"/>
              <a:buNone/>
              <a:defRPr sz="1000"/>
            </a:lvl7pPr>
            <a:lvl8pPr marL="0" indent="0">
              <a:lnSpc>
                <a:spcPct val="100000"/>
              </a:lnSpc>
              <a:spcBef>
                <a:spcPts val="200"/>
              </a:spcBef>
              <a:spcAft>
                <a:spcPts val="200"/>
              </a:spcAft>
              <a:buFont typeface="Arial" panose="020B0604020202020204" pitchFamily="34" charset="0"/>
              <a:buNone/>
              <a:defRPr sz="800"/>
            </a:lvl8pPr>
            <a:lvl9pPr marL="122764" indent="-122764">
              <a:lnSpc>
                <a:spcPct val="100000"/>
              </a:lnSpc>
              <a:spcBef>
                <a:spcPts val="200"/>
              </a:spcBef>
              <a:spcAft>
                <a:spcPts val="200"/>
              </a:spcAft>
              <a:buFont typeface="+mj-lt"/>
              <a:buAutoNum type="arabicParenR"/>
              <a:defRPr sz="600"/>
            </a:lvl9pPr>
          </a:lstStyle>
          <a:p>
            <a:pPr marL="0" marR="0" lvl="0" indent="0" defTabSz="914491" eaLnBrk="1" fontAlgn="base" latinLnBrk="0" hangingPunct="1">
              <a:lnSpc>
                <a:spcPct val="100000"/>
              </a:lnSpc>
              <a:spcBef>
                <a:spcPts val="0"/>
              </a:spcBef>
              <a:spcAft>
                <a:spcPts val="200"/>
              </a:spcAft>
              <a:buClr>
                <a:srgbClr val="000000"/>
              </a:buClr>
              <a:buSzTx/>
              <a:buFont typeface="Arial" panose="020B0604020202020204" pitchFamily="34" charset="0"/>
              <a:buNone/>
              <a:tabLst/>
              <a:defRPr/>
            </a:pPr>
            <a:r>
              <a:rPr kumimoji="0" lang="de-DE" altLang="de-DE" sz="1200" b="0" i="0" u="none" strike="noStrike" kern="0" cap="none" spc="0" normalizeH="0" baseline="0" noProof="1">
                <a:ln>
                  <a:noFill/>
                </a:ln>
                <a:solidFill>
                  <a:srgbClr val="002060"/>
                </a:solidFill>
                <a:effectLst/>
                <a:uLnTx/>
                <a:uFillTx/>
                <a:latin typeface="Allianz Neo" panose="020B0504020203020204" pitchFamily="34" charset="0"/>
              </a:rPr>
              <a:t>Zur optimalen Kundenansprache wurden </a:t>
            </a:r>
            <a:r>
              <a:rPr kumimoji="0" lang="de-DE" sz="1200" b="1" i="0" u="none" strike="noStrike" kern="0" cap="none" spc="0" normalizeH="0" baseline="0" noProof="0" dirty="0">
                <a:ln>
                  <a:noFill/>
                </a:ln>
                <a:solidFill>
                  <a:srgbClr val="002060"/>
                </a:solidFill>
                <a:effectLst/>
                <a:uLnTx/>
                <a:uFillTx/>
                <a:latin typeface="Allianz Neo" panose="020B0504020203020204" pitchFamily="34" charset="0"/>
              </a:rPr>
              <a:t>sechs verschiedene Handlungsoptionen </a:t>
            </a:r>
            <a:r>
              <a:rPr kumimoji="0" lang="de-DE" sz="1200" b="0" i="0" u="none" strike="noStrike" kern="0" cap="none" spc="0" normalizeH="0" baseline="0" noProof="0" dirty="0">
                <a:ln>
                  <a:noFill/>
                </a:ln>
                <a:solidFill>
                  <a:srgbClr val="002060"/>
                </a:solidFill>
                <a:effectLst/>
                <a:uLnTx/>
                <a:uFillTx/>
                <a:latin typeface="Allianz Neo" panose="020B0504020203020204" pitchFamily="34" charset="0"/>
              </a:rPr>
              <a:t>definiert: </a:t>
            </a:r>
          </a:p>
        </p:txBody>
      </p:sp>
      <p:sp>
        <p:nvSpPr>
          <p:cNvPr id="59" name="TextBox 4">
            <a:extLst>
              <a:ext uri="{FF2B5EF4-FFF2-40B4-BE49-F238E27FC236}">
                <a16:creationId xmlns:a16="http://schemas.microsoft.com/office/drawing/2014/main" id="{369AD165-F01B-F746-9A61-8A7AE571B1FD}"/>
              </a:ext>
            </a:extLst>
          </p:cNvPr>
          <p:cNvSpPr txBox="1"/>
          <p:nvPr/>
        </p:nvSpPr>
        <p:spPr>
          <a:xfrm>
            <a:off x="506960" y="1236659"/>
            <a:ext cx="5076000" cy="451342"/>
          </a:xfrm>
          <a:prstGeom prst="rect">
            <a:avLst/>
          </a:prstGeom>
          <a:solidFill>
            <a:srgbClr val="49648C">
              <a:alpha val="50000"/>
            </a:srgbClr>
          </a:solidFill>
        </p:spPr>
        <p:txBody>
          <a:bodyPr wrap="square" lIns="144000" tIns="60960" rIns="144000" bIns="60960" rtlCol="0" anchor="b"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2133" b="0" i="0" u="none" strike="noStrike" kern="0" cap="none" spc="0" normalizeH="0" baseline="0" noProof="0">
                <a:ln>
                  <a:noFill/>
                </a:ln>
                <a:solidFill>
                  <a:srgbClr val="FFFFFF"/>
                </a:solidFill>
                <a:effectLst/>
                <a:uLnTx/>
                <a:uFillTx/>
                <a:latin typeface="Allianz Neo" panose="020B0504020203020204" pitchFamily="34" charset="0"/>
              </a:rPr>
              <a:t>Ziele</a:t>
            </a:r>
            <a:endParaRPr kumimoji="0" lang="de-DE" sz="2133" b="0" i="0" u="none" strike="noStrike" kern="0" cap="none" spc="0" normalizeH="0" baseline="0" noProof="0" dirty="0">
              <a:ln>
                <a:noFill/>
              </a:ln>
              <a:solidFill>
                <a:srgbClr val="FFFFFF"/>
              </a:solidFill>
              <a:effectLst/>
              <a:uLnTx/>
              <a:uFillTx/>
              <a:latin typeface="Allianz Neo" panose="020B0504020203020204" pitchFamily="34" charset="0"/>
            </a:endParaRPr>
          </a:p>
        </p:txBody>
      </p:sp>
      <p:sp>
        <p:nvSpPr>
          <p:cNvPr id="60" name="Textplatzhalter 3">
            <a:extLst>
              <a:ext uri="{FF2B5EF4-FFF2-40B4-BE49-F238E27FC236}">
                <a16:creationId xmlns:a16="http://schemas.microsoft.com/office/drawing/2014/main" id="{A858BC08-7CCA-284E-BFE3-086FB6B06780}"/>
              </a:ext>
            </a:extLst>
          </p:cNvPr>
          <p:cNvSpPr txBox="1">
            <a:spLocks/>
          </p:cNvSpPr>
          <p:nvPr/>
        </p:nvSpPr>
        <p:spPr>
          <a:xfrm>
            <a:off x="506960" y="1687902"/>
            <a:ext cx="5076000" cy="1200217"/>
          </a:xfrm>
          <a:prstGeom prst="rect">
            <a:avLst/>
          </a:prstGeom>
          <a:solidFill>
            <a:srgbClr val="49648C">
              <a:alpha val="20000"/>
            </a:srgbClr>
          </a:solidFill>
        </p:spPr>
        <p:txBody>
          <a:bodyPr lIns="144000" tIns="144000" rIns="144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171450" marR="0" lvl="0" indent="-171450" algn="l" defTabSz="121917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Beratung Ihrer Bestandskunden </a:t>
            </a:r>
          </a:p>
          <a:p>
            <a:pPr marL="171450" marR="0" lvl="0" indent="-171450" algn="l" defTabSz="121917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optimale Ausschöpfung der staatlichen Förderung </a:t>
            </a:r>
          </a:p>
          <a:p>
            <a:pPr marL="171450" marR="0" lvl="0" indent="-171450" algn="l" defTabSz="1219170"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regelmäßige Vertragsüberprüfung und ggf. Anpassung der bestehenden Allianz </a:t>
            </a:r>
            <a:r>
              <a:rPr kumimoji="0" lang="de-DE" sz="1200" b="0" i="0" u="none" strike="noStrike" kern="1200" cap="none" spc="0" normalizeH="0" baseline="0" noProof="0" dirty="0" err="1">
                <a:ln>
                  <a:noFill/>
                </a:ln>
                <a:solidFill>
                  <a:srgbClr val="002060"/>
                </a:solidFill>
                <a:effectLst/>
                <a:uLnTx/>
                <a:uFillTx/>
                <a:latin typeface="Allianz Neo" panose="020B0504020203020204" pitchFamily="34" charset="0"/>
              </a:rPr>
              <a:t>RiesterRenten</a:t>
            </a:r>
            <a:endPar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endParaRPr>
          </a:p>
        </p:txBody>
      </p:sp>
      <p:sp>
        <p:nvSpPr>
          <p:cNvPr id="56" name="TextBox 12">
            <a:extLst>
              <a:ext uri="{FF2B5EF4-FFF2-40B4-BE49-F238E27FC236}">
                <a16:creationId xmlns:a16="http://schemas.microsoft.com/office/drawing/2014/main" id="{9FB006D4-2C63-1848-BC92-6C8C872FE1D4}"/>
              </a:ext>
            </a:extLst>
          </p:cNvPr>
          <p:cNvSpPr txBox="1"/>
          <p:nvPr/>
        </p:nvSpPr>
        <p:spPr>
          <a:xfrm>
            <a:off x="506960" y="2966307"/>
            <a:ext cx="5076000" cy="451342"/>
          </a:xfrm>
          <a:prstGeom prst="rect">
            <a:avLst/>
          </a:prstGeom>
          <a:solidFill>
            <a:srgbClr val="49648C">
              <a:alpha val="50000"/>
            </a:srgbClr>
          </a:solidFill>
        </p:spPr>
        <p:txBody>
          <a:bodyPr wrap="square" lIns="144000" tIns="60960" rIns="144000" bIns="60960" rtlCol="0" anchor="ctr"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rPr>
              <a:t>Zielgruppe</a:t>
            </a:r>
          </a:p>
        </p:txBody>
      </p:sp>
      <p:sp>
        <p:nvSpPr>
          <p:cNvPr id="57" name="TextBox 13">
            <a:extLst>
              <a:ext uri="{FF2B5EF4-FFF2-40B4-BE49-F238E27FC236}">
                <a16:creationId xmlns:a16="http://schemas.microsoft.com/office/drawing/2014/main" id="{DDE2F08C-B5B7-3C44-BB23-E4CB70F7F124}"/>
              </a:ext>
            </a:extLst>
          </p:cNvPr>
          <p:cNvSpPr txBox="1"/>
          <p:nvPr/>
        </p:nvSpPr>
        <p:spPr>
          <a:xfrm>
            <a:off x="506960" y="3414299"/>
            <a:ext cx="5076000" cy="812937"/>
          </a:xfrm>
          <a:prstGeom prst="rect">
            <a:avLst/>
          </a:prstGeom>
          <a:solidFill>
            <a:srgbClr val="FDD25C">
              <a:lumMod val="20000"/>
              <a:lumOff val="80000"/>
            </a:srgbClr>
          </a:solidFill>
        </p:spPr>
        <p:txBody>
          <a:bodyPr wrap="square" lIns="121920" tIns="60960" rIns="121920" bIns="60960" rtlCol="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llianz Neo" panose="020B0504020203020204" pitchFamily="34" charset="0"/>
            </a:endParaRPr>
          </a:p>
        </p:txBody>
      </p:sp>
      <p:sp>
        <p:nvSpPr>
          <p:cNvPr id="58" name="Textplatzhalter 3">
            <a:extLst>
              <a:ext uri="{FF2B5EF4-FFF2-40B4-BE49-F238E27FC236}">
                <a16:creationId xmlns:a16="http://schemas.microsoft.com/office/drawing/2014/main" id="{A9384A88-15C4-7E4E-A656-18493A6C52E3}"/>
              </a:ext>
            </a:extLst>
          </p:cNvPr>
          <p:cNvSpPr txBox="1">
            <a:spLocks/>
          </p:cNvSpPr>
          <p:nvPr/>
        </p:nvSpPr>
        <p:spPr>
          <a:xfrm>
            <a:off x="506960" y="3413723"/>
            <a:ext cx="5076000" cy="812937"/>
          </a:xfrm>
          <a:prstGeom prst="rect">
            <a:avLst/>
          </a:prstGeom>
          <a:solidFill>
            <a:srgbClr val="FFFFFF">
              <a:lumMod val="85000"/>
              <a:alpha val="20000"/>
            </a:srgbClr>
          </a:solidFill>
        </p:spPr>
        <p:txBody>
          <a:bodyPr lIns="144000" tIns="72000" rIns="144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defTabSz="914491" fontAlgn="base">
              <a:spcAft>
                <a:spcPts val="600"/>
              </a:spcAft>
              <a:buClr>
                <a:srgbClr val="000000"/>
              </a:buClr>
              <a:defRPr/>
            </a:pPr>
            <a:r>
              <a:rPr kumimoji="0" lang="de-DE" altLang="de-DE" sz="1200" b="0" i="0" u="none" strike="noStrike" kern="1200" cap="none" spc="0" normalizeH="0" baseline="0" noProof="1">
                <a:ln>
                  <a:noFill/>
                </a:ln>
                <a:solidFill>
                  <a:srgbClr val="002060"/>
                </a:solidFill>
                <a:effectLst/>
                <a:uLnTx/>
                <a:uFillTx/>
                <a:latin typeface="Allianz Neo" panose="020B0504020203020204" pitchFamily="34" charset="0"/>
              </a:rPr>
              <a:t>Alle Kunden</a:t>
            </a:r>
            <a:r>
              <a:rPr kumimoji="0" lang="de-DE" altLang="de-DE" sz="1200" b="0" i="0" u="none" strike="noStrike" kern="1200" cap="none" spc="0" normalizeH="0" noProof="1">
                <a:ln>
                  <a:noFill/>
                </a:ln>
                <a:solidFill>
                  <a:srgbClr val="002060"/>
                </a:solidFill>
                <a:effectLst/>
                <a:uLnTx/>
                <a:uFillTx/>
                <a:latin typeface="Allianz Neo" panose="020B0504020203020204" pitchFamily="34" charset="0"/>
              </a:rPr>
              <a:t> mit </a:t>
            </a:r>
            <a:r>
              <a:rPr kumimoji="0" lang="de-DE" altLang="de-DE" sz="1200" b="0" i="0" u="none" strike="noStrike" kern="1200" cap="none" spc="0" normalizeH="0" baseline="0" noProof="1">
                <a:ln>
                  <a:noFill/>
                </a:ln>
                <a:solidFill>
                  <a:srgbClr val="002060"/>
                </a:solidFill>
                <a:effectLst/>
                <a:uLnTx/>
                <a:uFillTx/>
                <a:latin typeface="Allianz Neo" panose="020B0504020203020204" pitchFamily="34" charset="0"/>
              </a:rPr>
              <a:t>aktiven, zulagengeförderten Riester-Verträgen des Privat- und Firmenbereiches</a:t>
            </a:r>
            <a:r>
              <a:rPr lang="de-DE" altLang="de-DE" sz="1200" noProof="1">
                <a:solidFill>
                  <a:srgbClr val="002060"/>
                </a:solidFill>
                <a:latin typeface="Allianz Neo" panose="020B0504020203020204" pitchFamily="34" charset="0"/>
              </a:rPr>
              <a:t> aus der VersDB. Verträge, deren VSNR mit Al- beginnt und Verträge in der Rentenphase sind in der Aktion nicht enthalten!</a:t>
            </a:r>
            <a:endParaRPr kumimoji="0" lang="de-DE" altLang="de-DE" sz="1200" b="0" i="0" u="none" strike="noStrike" kern="1200" cap="none" spc="0" normalizeH="0" baseline="0" noProof="1">
              <a:ln>
                <a:noFill/>
              </a:ln>
              <a:solidFill>
                <a:srgbClr val="002060"/>
              </a:solidFill>
              <a:effectLst/>
              <a:uLnTx/>
              <a:uFillTx/>
              <a:latin typeface="Allianz Neo" panose="020B0504020203020204" pitchFamily="34" charset="0"/>
            </a:endParaRPr>
          </a:p>
        </p:txBody>
      </p:sp>
      <p:sp>
        <p:nvSpPr>
          <p:cNvPr id="53" name="TextBox 13">
            <a:extLst>
              <a:ext uri="{FF2B5EF4-FFF2-40B4-BE49-F238E27FC236}">
                <a16:creationId xmlns:a16="http://schemas.microsoft.com/office/drawing/2014/main" id="{DDE2F08C-B5B7-3C44-BB23-E4CB70F7F124}"/>
              </a:ext>
            </a:extLst>
          </p:cNvPr>
          <p:cNvSpPr txBox="1"/>
          <p:nvPr/>
        </p:nvSpPr>
        <p:spPr>
          <a:xfrm>
            <a:off x="506960" y="4767253"/>
            <a:ext cx="5076000" cy="1072560"/>
          </a:xfrm>
          <a:prstGeom prst="rect">
            <a:avLst/>
          </a:prstGeom>
          <a:solidFill>
            <a:srgbClr val="FDD25C">
              <a:lumMod val="20000"/>
              <a:lumOff val="80000"/>
            </a:srgbClr>
          </a:solidFill>
        </p:spPr>
        <p:txBody>
          <a:bodyPr wrap="square" lIns="121920" tIns="60960" rIns="121920" bIns="60960" rtlCol="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000000"/>
              </a:solidFill>
              <a:effectLst/>
              <a:uLnTx/>
              <a:uFillTx/>
              <a:latin typeface="Allianz Neo" panose="020B0504020203020204" pitchFamily="34" charset="0"/>
            </a:endParaRPr>
          </a:p>
        </p:txBody>
      </p:sp>
      <p:sp>
        <p:nvSpPr>
          <p:cNvPr id="54" name="Textplatzhalter 3">
            <a:extLst>
              <a:ext uri="{FF2B5EF4-FFF2-40B4-BE49-F238E27FC236}">
                <a16:creationId xmlns:a16="http://schemas.microsoft.com/office/drawing/2014/main" id="{50EFE8D4-36C6-864B-8D36-F0E26027F663}"/>
              </a:ext>
            </a:extLst>
          </p:cNvPr>
          <p:cNvSpPr txBox="1">
            <a:spLocks/>
          </p:cNvSpPr>
          <p:nvPr/>
        </p:nvSpPr>
        <p:spPr>
          <a:xfrm>
            <a:off x="506960" y="4760183"/>
            <a:ext cx="5076000" cy="1086942"/>
          </a:xfrm>
          <a:prstGeom prst="rect">
            <a:avLst/>
          </a:prstGeom>
          <a:solidFill>
            <a:srgbClr val="FFFFFF">
              <a:lumMod val="85000"/>
              <a:alpha val="20000"/>
            </a:srgbClr>
          </a:solidFill>
        </p:spPr>
        <p:txBody>
          <a:bodyPr lIns="144000" tIns="144000" rIns="144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tab pos="2600325" algn="l"/>
              </a:tabLst>
              <a:defRPr/>
            </a:pPr>
            <a:r>
              <a:rPr kumimoji="0" lang="de-DE" sz="1200" b="1" i="0" u="none" strike="noStrike" kern="1200" cap="none" spc="0" normalizeH="0" baseline="0" noProof="0" dirty="0">
                <a:ln>
                  <a:noFill/>
                </a:ln>
                <a:solidFill>
                  <a:srgbClr val="002060"/>
                </a:solidFill>
                <a:effectLst/>
                <a:uLnTx/>
                <a:uFillTx/>
                <a:latin typeface="Allianz Neo" panose="020B0504020203020204" pitchFamily="34" charset="0"/>
              </a:rPr>
              <a:t>Potenzial: 	</a:t>
            </a: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ca. 360.000 </a:t>
            </a:r>
            <a:r>
              <a:rPr kumimoji="0" lang="de-DE" sz="1200" b="0" i="0" u="none" strike="noStrike" kern="1200" cap="none" spc="0" normalizeH="0" baseline="0" noProof="0" dirty="0" err="1">
                <a:ln>
                  <a:noFill/>
                </a:ln>
                <a:solidFill>
                  <a:srgbClr val="002060"/>
                </a:solidFill>
                <a:effectLst/>
                <a:uLnTx/>
                <a:uFillTx/>
                <a:latin typeface="Allianz Neo" panose="020B0504020203020204" pitchFamily="34" charset="0"/>
              </a:rPr>
              <a:t>RiesterRenten</a:t>
            </a:r>
            <a:endPar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endParaRP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tab pos="2600325" algn="l"/>
              </a:tabLst>
              <a:defRPr/>
            </a:pPr>
            <a:r>
              <a:rPr kumimoji="0" lang="de-DE" sz="1200" b="1" i="0" u="none" strike="noStrike" kern="1200" cap="none" spc="0" normalizeH="0" baseline="0" noProof="0" dirty="0">
                <a:ln>
                  <a:noFill/>
                </a:ln>
                <a:solidFill>
                  <a:srgbClr val="002060"/>
                </a:solidFill>
                <a:effectLst/>
                <a:uLnTx/>
                <a:uFillTx/>
                <a:latin typeface="Allianz Neo" panose="020B0504020203020204" pitchFamily="34" charset="0"/>
              </a:rPr>
              <a:t>Sichtbarkeit ACA: 	</a:t>
            </a:r>
            <a:r>
              <a:rPr lang="de-DE" sz="1200" noProof="0" dirty="0">
                <a:solidFill>
                  <a:srgbClr val="002060"/>
                </a:solidFill>
                <a:latin typeface="Allianz Neo" panose="020B0504020203020204" pitchFamily="34" charset="0"/>
              </a:rPr>
              <a:t>0</a:t>
            </a:r>
            <a:r>
              <a:rPr lang="de-DE" sz="1200" dirty="0">
                <a:solidFill>
                  <a:srgbClr val="002060"/>
                </a:solidFill>
                <a:latin typeface="Allianz Neo" panose="020B0504020203020204" pitchFamily="34" charset="0"/>
              </a:rPr>
              <a:t>7</a:t>
            </a: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.07.2024 - Mitte Juli 2025</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tab pos="2600325" algn="l"/>
              </a:tabLst>
              <a:defRPr/>
            </a:pPr>
            <a:r>
              <a:rPr kumimoji="0" lang="de-DE" sz="1200" b="1" i="0" u="none" strike="noStrike" kern="1200" cap="none" spc="0" normalizeH="0" baseline="0" noProof="0" dirty="0">
                <a:ln>
                  <a:noFill/>
                </a:ln>
                <a:solidFill>
                  <a:srgbClr val="002060"/>
                </a:solidFill>
                <a:effectLst/>
                <a:uLnTx/>
                <a:uFillTx/>
                <a:latin typeface="Allianz Neo" panose="020B0504020203020204" pitchFamily="34" charset="0"/>
              </a:rPr>
              <a:t>Teilnehmende Vertriebswege:</a:t>
            </a:r>
            <a:r>
              <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rPr>
              <a:t>	Maklervertrieb, Sondervertrieb,</a:t>
            </a:r>
            <a:r>
              <a:rPr kumimoji="0" lang="de-DE" sz="1200" b="0" i="0" u="none" strike="noStrike" kern="1200" cap="none" spc="0" normalizeH="0" noProof="0" dirty="0">
                <a:ln>
                  <a:noFill/>
                </a:ln>
                <a:solidFill>
                  <a:srgbClr val="002060"/>
                </a:solidFill>
                <a:effectLst/>
                <a:uLnTx/>
                <a:uFillTx/>
                <a:latin typeface="Allianz Neo" panose="020B0504020203020204" pitchFamily="34" charset="0"/>
              </a:rPr>
              <a:t> 	Freie Banken</a:t>
            </a:r>
            <a:endParaRPr kumimoji="0" lang="de-DE" sz="1200" b="0" i="0" u="none" strike="noStrike" kern="1200" cap="none" spc="0" normalizeH="0" baseline="0" noProof="0" dirty="0">
              <a:ln>
                <a:noFill/>
              </a:ln>
              <a:solidFill>
                <a:srgbClr val="002060"/>
              </a:solidFill>
              <a:effectLst/>
              <a:uLnTx/>
              <a:uFillTx/>
              <a:latin typeface="Allianz Neo" panose="020B0504020203020204" pitchFamily="34" charset="0"/>
            </a:endParaRPr>
          </a:p>
        </p:txBody>
      </p:sp>
      <p:sp>
        <p:nvSpPr>
          <p:cNvPr id="55" name="TextBox 12">
            <a:extLst>
              <a:ext uri="{FF2B5EF4-FFF2-40B4-BE49-F238E27FC236}">
                <a16:creationId xmlns:a16="http://schemas.microsoft.com/office/drawing/2014/main" id="{9FB006D4-2C63-1848-BC92-6C8C872FE1D4}"/>
              </a:ext>
            </a:extLst>
          </p:cNvPr>
          <p:cNvSpPr txBox="1"/>
          <p:nvPr/>
        </p:nvSpPr>
        <p:spPr>
          <a:xfrm>
            <a:off x="506960" y="4304144"/>
            <a:ext cx="5076000" cy="451342"/>
          </a:xfrm>
          <a:prstGeom prst="rect">
            <a:avLst/>
          </a:prstGeom>
          <a:solidFill>
            <a:srgbClr val="49648C">
              <a:alpha val="50000"/>
            </a:srgbClr>
          </a:solidFill>
        </p:spPr>
        <p:txBody>
          <a:bodyPr wrap="square" lIns="144000" tIns="60960" rIns="144000" bIns="60960" rtlCol="0" anchor="ctr"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de-DE" sz="2133" b="0" i="0" u="none" strike="noStrike" kern="0" cap="none" spc="0" normalizeH="0" baseline="0" noProof="0" dirty="0">
                <a:ln>
                  <a:noFill/>
                </a:ln>
                <a:solidFill>
                  <a:srgbClr val="FFFFFF"/>
                </a:solidFill>
                <a:effectLst/>
                <a:uLnTx/>
                <a:uFillTx/>
                <a:latin typeface="Allianz Neo" panose="020B0504020203020204" pitchFamily="34" charset="0"/>
              </a:rPr>
              <a:t>Rahmendaten</a:t>
            </a:r>
          </a:p>
        </p:txBody>
      </p:sp>
      <p:grpSp>
        <p:nvGrpSpPr>
          <p:cNvPr id="2" name="Gruppieren 1"/>
          <p:cNvGrpSpPr/>
          <p:nvPr/>
        </p:nvGrpSpPr>
        <p:grpSpPr>
          <a:xfrm>
            <a:off x="5887896" y="2540985"/>
            <a:ext cx="4681730" cy="2132061"/>
            <a:chOff x="4072803" y="2813364"/>
            <a:chExt cx="6702425" cy="3052286"/>
          </a:xfrm>
        </p:grpSpPr>
        <p:grpSp>
          <p:nvGrpSpPr>
            <p:cNvPr id="22" name="Gruppieren 21"/>
            <p:cNvGrpSpPr>
              <a:grpSpLocks noChangeAspect="1"/>
            </p:cNvGrpSpPr>
            <p:nvPr/>
          </p:nvGrpSpPr>
          <p:grpSpPr>
            <a:xfrm>
              <a:off x="6175129" y="2966307"/>
              <a:ext cx="2520000" cy="2650938"/>
              <a:chOff x="2905125" y="1566863"/>
              <a:chExt cx="3575050" cy="3760787"/>
            </a:xfrm>
          </p:grpSpPr>
          <p:sp>
            <p:nvSpPr>
              <p:cNvPr id="23" name="Freeform 36"/>
              <p:cNvSpPr>
                <a:spLocks/>
              </p:cNvSpPr>
              <p:nvPr/>
            </p:nvSpPr>
            <p:spPr bwMode="gray">
              <a:xfrm rot="671694">
                <a:off x="2905125" y="2600325"/>
                <a:ext cx="490538" cy="1647825"/>
              </a:xfrm>
              <a:custGeom>
                <a:avLst/>
                <a:gdLst>
                  <a:gd name="T0" fmla="*/ 2147483647 w 82"/>
                  <a:gd name="T1" fmla="*/ 2147483647 h 275"/>
                  <a:gd name="T2" fmla="*/ 2147483647 w 82"/>
                  <a:gd name="T3" fmla="*/ 0 h 275"/>
                  <a:gd name="T4" fmla="*/ 2147483647 w 82"/>
                  <a:gd name="T5" fmla="*/ 2147483647 h 275"/>
                  <a:gd name="T6" fmla="*/ 0 w 82"/>
                  <a:gd name="T7" fmla="*/ 2147483647 h 275"/>
                  <a:gd name="T8" fmla="*/ 2147483647 w 82"/>
                  <a:gd name="T9" fmla="*/ 2147483647 h 275"/>
                  <a:gd name="T10" fmla="*/ 2147483647 w 82"/>
                  <a:gd name="T11" fmla="*/ 2147483647 h 275"/>
                  <a:gd name="T12" fmla="*/ 2147483647 w 82"/>
                  <a:gd name="T13" fmla="*/ 2147483647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275">
                    <a:moveTo>
                      <a:pt x="32" y="92"/>
                    </a:moveTo>
                    <a:cubicBezTo>
                      <a:pt x="32" y="59"/>
                      <a:pt x="38" y="28"/>
                      <a:pt x="49" y="0"/>
                    </a:cubicBezTo>
                    <a:cubicBezTo>
                      <a:pt x="37" y="0"/>
                      <a:pt x="26" y="0"/>
                      <a:pt x="15" y="1"/>
                    </a:cubicBezTo>
                    <a:cubicBezTo>
                      <a:pt x="5" y="29"/>
                      <a:pt x="0" y="60"/>
                      <a:pt x="0" y="92"/>
                    </a:cubicBezTo>
                    <a:cubicBezTo>
                      <a:pt x="0" y="161"/>
                      <a:pt x="24" y="225"/>
                      <a:pt x="65" y="275"/>
                    </a:cubicBezTo>
                    <a:cubicBezTo>
                      <a:pt x="70" y="265"/>
                      <a:pt x="76" y="255"/>
                      <a:pt x="82" y="245"/>
                    </a:cubicBezTo>
                    <a:cubicBezTo>
                      <a:pt x="51" y="202"/>
                      <a:pt x="32" y="149"/>
                      <a:pt x="32" y="92"/>
                    </a:cubicBezTo>
                    <a:close/>
                  </a:path>
                </a:pathLst>
              </a:custGeom>
              <a:solidFill>
                <a:srgbClr val="007A53"/>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grpSp>
            <p:nvGrpSpPr>
              <p:cNvPr id="24" name="Group 37"/>
              <p:cNvGrpSpPr>
                <a:grpSpLocks/>
              </p:cNvGrpSpPr>
              <p:nvPr/>
            </p:nvGrpSpPr>
            <p:grpSpPr bwMode="auto">
              <a:xfrm>
                <a:off x="3101975" y="1566863"/>
                <a:ext cx="3378200" cy="3760787"/>
                <a:chOff x="1954" y="987"/>
                <a:chExt cx="2128" cy="2369"/>
              </a:xfrm>
            </p:grpSpPr>
            <p:sp>
              <p:nvSpPr>
                <p:cNvPr id="25" name="Freeform 38"/>
                <p:cNvSpPr>
                  <a:spLocks/>
                </p:cNvSpPr>
                <p:nvPr/>
              </p:nvSpPr>
              <p:spPr bwMode="gray">
                <a:xfrm rot="671694">
                  <a:off x="2077" y="987"/>
                  <a:ext cx="872" cy="685"/>
                </a:xfrm>
                <a:custGeom>
                  <a:avLst/>
                  <a:gdLst>
                    <a:gd name="T0" fmla="*/ 2147483647 w 231"/>
                    <a:gd name="T1" fmla="*/ 2147483647 h 181"/>
                    <a:gd name="T2" fmla="*/ 2147483647 w 231"/>
                    <a:gd name="T3" fmla="*/ 2147483647 h 181"/>
                    <a:gd name="T4" fmla="*/ 2147483647 w 231"/>
                    <a:gd name="T5" fmla="*/ 0 h 181"/>
                    <a:gd name="T6" fmla="*/ 0 w 231"/>
                    <a:gd name="T7" fmla="*/ 2147483647 h 181"/>
                    <a:gd name="T8" fmla="*/ 2147483647 w 231"/>
                    <a:gd name="T9" fmla="*/ 2147483647 h 1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1">
                      <a:moveTo>
                        <a:pt x="35" y="181"/>
                      </a:moveTo>
                      <a:cubicBezTo>
                        <a:pt x="70" y="102"/>
                        <a:pt x="143" y="44"/>
                        <a:pt x="231" y="29"/>
                      </a:cubicBezTo>
                      <a:cubicBezTo>
                        <a:pt x="225" y="19"/>
                        <a:pt x="219" y="9"/>
                        <a:pt x="212" y="0"/>
                      </a:cubicBezTo>
                      <a:cubicBezTo>
                        <a:pt x="115" y="21"/>
                        <a:pt x="35" y="90"/>
                        <a:pt x="0" y="181"/>
                      </a:cubicBezTo>
                      <a:cubicBezTo>
                        <a:pt x="11" y="180"/>
                        <a:pt x="23" y="180"/>
                        <a:pt x="35" y="181"/>
                      </a:cubicBezTo>
                      <a:close/>
                    </a:path>
                  </a:pathLst>
                </a:custGeom>
                <a:solidFill>
                  <a:srgbClr val="FF99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26" name="Freeform 39"/>
                <p:cNvSpPr>
                  <a:spLocks/>
                </p:cNvSpPr>
                <p:nvPr/>
              </p:nvSpPr>
              <p:spPr bwMode="gray">
                <a:xfrm rot="671694">
                  <a:off x="3378" y="1725"/>
                  <a:ext cx="578" cy="926"/>
                </a:xfrm>
                <a:custGeom>
                  <a:avLst/>
                  <a:gdLst>
                    <a:gd name="T0" fmla="*/ 2147483647 w 153"/>
                    <a:gd name="T1" fmla="*/ 0 h 245"/>
                    <a:gd name="T2" fmla="*/ 0 w 153"/>
                    <a:gd name="T3" fmla="*/ 2147483647 h 245"/>
                    <a:gd name="T4" fmla="*/ 2147483647 w 153"/>
                    <a:gd name="T5" fmla="*/ 2147483647 h 245"/>
                    <a:gd name="T6" fmla="*/ 2147483647 w 153"/>
                    <a:gd name="T7" fmla="*/ 2147483647 h 245"/>
                    <a:gd name="T8" fmla="*/ 2147483647 w 153"/>
                    <a:gd name="T9" fmla="*/ 2147483647 h 245"/>
                    <a:gd name="T10" fmla="*/ 2147483647 w 153"/>
                    <a:gd name="T11" fmla="*/ 0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02" y="0"/>
                      </a:moveTo>
                      <a:cubicBezTo>
                        <a:pt x="77" y="39"/>
                        <a:pt x="42" y="73"/>
                        <a:pt x="0" y="99"/>
                      </a:cubicBezTo>
                      <a:cubicBezTo>
                        <a:pt x="18" y="134"/>
                        <a:pt x="17" y="175"/>
                        <a:pt x="1" y="208"/>
                      </a:cubicBezTo>
                      <a:cubicBezTo>
                        <a:pt x="44" y="232"/>
                        <a:pt x="91" y="244"/>
                        <a:pt x="137" y="245"/>
                      </a:cubicBezTo>
                      <a:cubicBezTo>
                        <a:pt x="147" y="217"/>
                        <a:pt x="153" y="186"/>
                        <a:pt x="153" y="155"/>
                      </a:cubicBezTo>
                      <a:cubicBezTo>
                        <a:pt x="153" y="97"/>
                        <a:pt x="134" y="43"/>
                        <a:pt x="102" y="0"/>
                      </a:cubicBezTo>
                      <a:close/>
                    </a:path>
                  </a:pathLst>
                </a:custGeom>
                <a:solidFill>
                  <a:srgbClr val="C799FF"/>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27" name="Freeform 40"/>
                <p:cNvSpPr>
                  <a:spLocks/>
                </p:cNvSpPr>
                <p:nvPr/>
              </p:nvSpPr>
              <p:spPr bwMode="gray">
                <a:xfrm rot="671694">
                  <a:off x="2962" y="1262"/>
                  <a:ext cx="855" cy="728"/>
                </a:xfrm>
                <a:custGeom>
                  <a:avLst/>
                  <a:gdLst>
                    <a:gd name="T0" fmla="*/ 2147483647 w 227"/>
                    <a:gd name="T1" fmla="*/ 2147483647 h 193"/>
                    <a:gd name="T2" fmla="*/ 2147483647 w 227"/>
                    <a:gd name="T3" fmla="*/ 2147483647 h 193"/>
                    <a:gd name="T4" fmla="*/ 2147483647 w 227"/>
                    <a:gd name="T5" fmla="*/ 0 h 193"/>
                    <a:gd name="T6" fmla="*/ 0 w 227"/>
                    <a:gd name="T7" fmla="*/ 2147483647 h 193"/>
                    <a:gd name="T8" fmla="*/ 2147483647 w 227"/>
                    <a:gd name="T9" fmla="*/ 2147483647 h 193"/>
                    <a:gd name="T10" fmla="*/ 2147483647 w 227"/>
                    <a:gd name="T11" fmla="*/ 2147483647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193">
                      <a:moveTo>
                        <a:pt x="127" y="193"/>
                      </a:moveTo>
                      <a:cubicBezTo>
                        <a:pt x="170" y="167"/>
                        <a:pt x="203" y="133"/>
                        <a:pt x="227" y="94"/>
                      </a:cubicBezTo>
                      <a:cubicBezTo>
                        <a:pt x="180" y="36"/>
                        <a:pt x="108" y="0"/>
                        <a:pt x="27" y="0"/>
                      </a:cubicBezTo>
                      <a:cubicBezTo>
                        <a:pt x="18" y="0"/>
                        <a:pt x="9" y="0"/>
                        <a:pt x="0" y="1"/>
                      </a:cubicBezTo>
                      <a:cubicBezTo>
                        <a:pt x="21" y="43"/>
                        <a:pt x="34" y="90"/>
                        <a:pt x="34" y="140"/>
                      </a:cubicBezTo>
                      <a:cubicBezTo>
                        <a:pt x="71" y="142"/>
                        <a:pt x="106" y="161"/>
                        <a:pt x="127" y="193"/>
                      </a:cubicBezTo>
                      <a:close/>
                    </a:path>
                  </a:pathLst>
                </a:custGeom>
                <a:solidFill>
                  <a:srgbClr val="949300"/>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28" name="Freeform 41"/>
                <p:cNvSpPr>
                  <a:spLocks/>
                </p:cNvSpPr>
                <p:nvPr/>
              </p:nvSpPr>
              <p:spPr bwMode="gray">
                <a:xfrm rot="671694">
                  <a:off x="2850" y="2497"/>
                  <a:ext cx="872" cy="726"/>
                </a:xfrm>
                <a:custGeom>
                  <a:avLst/>
                  <a:gdLst>
                    <a:gd name="T0" fmla="*/ 2147483647 w 232"/>
                    <a:gd name="T1" fmla="*/ 2147483647 h 192"/>
                    <a:gd name="T2" fmla="*/ 0 w 232"/>
                    <a:gd name="T3" fmla="*/ 2147483647 h 192"/>
                    <a:gd name="T4" fmla="*/ 2147483647 w 232"/>
                    <a:gd name="T5" fmla="*/ 2147483647 h 192"/>
                    <a:gd name="T6" fmla="*/ 2147483647 w 232"/>
                    <a:gd name="T7" fmla="*/ 2147483647 h 192"/>
                    <a:gd name="T8" fmla="*/ 2147483647 w 232"/>
                    <a:gd name="T9" fmla="*/ 0 h 192"/>
                    <a:gd name="T10" fmla="*/ 2147483647 w 232"/>
                    <a:gd name="T11" fmla="*/ 2147483647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 h="192">
                      <a:moveTo>
                        <a:pt x="54" y="40"/>
                      </a:moveTo>
                      <a:cubicBezTo>
                        <a:pt x="37" y="49"/>
                        <a:pt x="19" y="55"/>
                        <a:pt x="0" y="56"/>
                      </a:cubicBezTo>
                      <a:cubicBezTo>
                        <a:pt x="1" y="105"/>
                        <a:pt x="14" y="151"/>
                        <a:pt x="36" y="192"/>
                      </a:cubicBezTo>
                      <a:cubicBezTo>
                        <a:pt x="124" y="177"/>
                        <a:pt x="197" y="118"/>
                        <a:pt x="232" y="39"/>
                      </a:cubicBezTo>
                      <a:cubicBezTo>
                        <a:pt x="185" y="37"/>
                        <a:pt x="138" y="24"/>
                        <a:pt x="95" y="0"/>
                      </a:cubicBezTo>
                      <a:cubicBezTo>
                        <a:pt x="85" y="16"/>
                        <a:pt x="71" y="30"/>
                        <a:pt x="54" y="40"/>
                      </a:cubicBezTo>
                      <a:close/>
                    </a:path>
                  </a:pathLst>
                </a:custGeom>
                <a:solidFill>
                  <a:srgbClr val="A50034"/>
                </a:solidFill>
                <a:ln>
                  <a:noFill/>
                </a:ln>
                <a:effectLst/>
                <a:extLst>
                  <a:ext uri="{91240B29-F687-4F45-9708-019B960494DF}">
                    <a14:hiddenLine xmlns:a14="http://schemas.microsoft.com/office/drawing/2010/main" w="12700" cap="flat" cmpd="sng">
                      <a:solidFill>
                        <a:srgbClr val="CC8A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29" name="Freeform 42"/>
                <p:cNvSpPr>
                  <a:spLocks/>
                </p:cNvSpPr>
                <p:nvPr/>
              </p:nvSpPr>
              <p:spPr bwMode="gray">
                <a:xfrm rot="671694">
                  <a:off x="2179" y="1121"/>
                  <a:ext cx="872" cy="721"/>
                </a:xfrm>
                <a:custGeom>
                  <a:avLst/>
                  <a:gdLst>
                    <a:gd name="T0" fmla="*/ 2147483647 w 231"/>
                    <a:gd name="T1" fmla="*/ 2147483647 h 191"/>
                    <a:gd name="T2" fmla="*/ 2147483647 w 231"/>
                    <a:gd name="T3" fmla="*/ 2147483647 h 191"/>
                    <a:gd name="T4" fmla="*/ 2147483647 w 231"/>
                    <a:gd name="T5" fmla="*/ 0 h 191"/>
                    <a:gd name="T6" fmla="*/ 0 w 231"/>
                    <a:gd name="T7" fmla="*/ 2147483647 h 191"/>
                    <a:gd name="T8" fmla="*/ 2147483647 w 231"/>
                    <a:gd name="T9" fmla="*/ 2147483647 h 191"/>
                    <a:gd name="T10" fmla="*/ 2147483647 w 231"/>
                    <a:gd name="T11" fmla="*/ 2147483647 h 1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191">
                      <a:moveTo>
                        <a:pt x="177" y="153"/>
                      </a:moveTo>
                      <a:cubicBezTo>
                        <a:pt x="194" y="143"/>
                        <a:pt x="213" y="138"/>
                        <a:pt x="231" y="137"/>
                      </a:cubicBezTo>
                      <a:cubicBezTo>
                        <a:pt x="230" y="87"/>
                        <a:pt x="218" y="41"/>
                        <a:pt x="196" y="0"/>
                      </a:cubicBezTo>
                      <a:cubicBezTo>
                        <a:pt x="108" y="15"/>
                        <a:pt x="35" y="73"/>
                        <a:pt x="0" y="152"/>
                      </a:cubicBezTo>
                      <a:cubicBezTo>
                        <a:pt x="46" y="154"/>
                        <a:pt x="93" y="167"/>
                        <a:pt x="137" y="191"/>
                      </a:cubicBezTo>
                      <a:cubicBezTo>
                        <a:pt x="147" y="176"/>
                        <a:pt x="160" y="162"/>
                        <a:pt x="177" y="153"/>
                      </a:cubicBezTo>
                      <a:close/>
                    </a:path>
                  </a:pathLst>
                </a:custGeom>
                <a:solidFill>
                  <a:srgbClr val="FF9900"/>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0" name="Freeform 43"/>
                <p:cNvSpPr>
                  <a:spLocks/>
                </p:cNvSpPr>
                <p:nvPr/>
              </p:nvSpPr>
              <p:spPr bwMode="gray">
                <a:xfrm rot="671694">
                  <a:off x="1954" y="1688"/>
                  <a:ext cx="580" cy="926"/>
                </a:xfrm>
                <a:custGeom>
                  <a:avLst/>
                  <a:gdLst>
                    <a:gd name="T0" fmla="*/ 2147483647 w 153"/>
                    <a:gd name="T1" fmla="*/ 2147483647 h 245"/>
                    <a:gd name="T2" fmla="*/ 2147483647 w 153"/>
                    <a:gd name="T3" fmla="*/ 2147483647 h 245"/>
                    <a:gd name="T4" fmla="*/ 2147483647 w 153"/>
                    <a:gd name="T5" fmla="*/ 0 h 245"/>
                    <a:gd name="T6" fmla="*/ 0 w 153"/>
                    <a:gd name="T7" fmla="*/ 2147483647 h 245"/>
                    <a:gd name="T8" fmla="*/ 2147483647 w 153"/>
                    <a:gd name="T9" fmla="*/ 2147483647 h 245"/>
                    <a:gd name="T10" fmla="*/ 2147483647 w 153"/>
                    <a:gd name="T11" fmla="*/ 2147483647 h 2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 h="245">
                      <a:moveTo>
                        <a:pt x="152" y="146"/>
                      </a:moveTo>
                      <a:cubicBezTo>
                        <a:pt x="135" y="110"/>
                        <a:pt x="136" y="70"/>
                        <a:pt x="153" y="37"/>
                      </a:cubicBezTo>
                      <a:cubicBezTo>
                        <a:pt x="110" y="13"/>
                        <a:pt x="63" y="1"/>
                        <a:pt x="17" y="0"/>
                      </a:cubicBezTo>
                      <a:cubicBezTo>
                        <a:pt x="6" y="28"/>
                        <a:pt x="0" y="59"/>
                        <a:pt x="0" y="92"/>
                      </a:cubicBezTo>
                      <a:cubicBezTo>
                        <a:pt x="0" y="149"/>
                        <a:pt x="19" y="202"/>
                        <a:pt x="50" y="245"/>
                      </a:cubicBezTo>
                      <a:cubicBezTo>
                        <a:pt x="75" y="205"/>
                        <a:pt x="110" y="171"/>
                        <a:pt x="152" y="146"/>
                      </a:cubicBezTo>
                      <a:close/>
                    </a:path>
                  </a:pathLst>
                </a:custGeom>
                <a:solidFill>
                  <a:srgbClr val="007A53"/>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1" name="Freeform 44"/>
                <p:cNvSpPr>
                  <a:spLocks/>
                </p:cNvSpPr>
                <p:nvPr/>
              </p:nvSpPr>
              <p:spPr bwMode="gray">
                <a:xfrm rot="671694">
                  <a:off x="2078" y="2331"/>
                  <a:ext cx="867" cy="734"/>
                </a:xfrm>
                <a:custGeom>
                  <a:avLst/>
                  <a:gdLst>
                    <a:gd name="T0" fmla="*/ 2147483647 w 230"/>
                    <a:gd name="T1" fmla="*/ 0 h 194"/>
                    <a:gd name="T2" fmla="*/ 0 w 230"/>
                    <a:gd name="T3" fmla="*/ 2147483647 h 194"/>
                    <a:gd name="T4" fmla="*/ 2147483647 w 230"/>
                    <a:gd name="T5" fmla="*/ 2147483647 h 194"/>
                    <a:gd name="T6" fmla="*/ 2147483647 w 230"/>
                    <a:gd name="T7" fmla="*/ 2147483647 h 194"/>
                    <a:gd name="T8" fmla="*/ 2147483647 w 230"/>
                    <a:gd name="T9" fmla="*/ 2147483647 h 194"/>
                    <a:gd name="T10" fmla="*/ 2147483647 w 230"/>
                    <a:gd name="T11" fmla="*/ 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0" h="194">
                      <a:moveTo>
                        <a:pt x="100" y="0"/>
                      </a:moveTo>
                      <a:cubicBezTo>
                        <a:pt x="58" y="25"/>
                        <a:pt x="25" y="60"/>
                        <a:pt x="0" y="99"/>
                      </a:cubicBezTo>
                      <a:cubicBezTo>
                        <a:pt x="48" y="157"/>
                        <a:pt x="121" y="194"/>
                        <a:pt x="202" y="194"/>
                      </a:cubicBezTo>
                      <a:cubicBezTo>
                        <a:pt x="211" y="194"/>
                        <a:pt x="221" y="194"/>
                        <a:pt x="230" y="193"/>
                      </a:cubicBezTo>
                      <a:cubicBezTo>
                        <a:pt x="208" y="151"/>
                        <a:pt x="196" y="105"/>
                        <a:pt x="195" y="55"/>
                      </a:cubicBezTo>
                      <a:cubicBezTo>
                        <a:pt x="158" y="53"/>
                        <a:pt x="122" y="33"/>
                        <a:pt x="100" y="0"/>
                      </a:cubicBezTo>
                      <a:close/>
                    </a:path>
                  </a:pathLst>
                </a:custGeom>
                <a:solidFill>
                  <a:srgbClr val="819CCC"/>
                </a:solidFill>
                <a:ln w="190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2" name="Freeform 45"/>
                <p:cNvSpPr>
                  <a:spLocks/>
                </p:cNvSpPr>
                <p:nvPr/>
              </p:nvSpPr>
              <p:spPr bwMode="gray">
                <a:xfrm rot="671694">
                  <a:off x="3770" y="1659"/>
                  <a:ext cx="312" cy="1043"/>
                </a:xfrm>
                <a:custGeom>
                  <a:avLst/>
                  <a:gdLst>
                    <a:gd name="T0" fmla="*/ 2147483647 w 83"/>
                    <a:gd name="T1" fmla="*/ 2147483647 h 276"/>
                    <a:gd name="T2" fmla="*/ 2147483647 w 83"/>
                    <a:gd name="T3" fmla="*/ 2147483647 h 276"/>
                    <a:gd name="T4" fmla="*/ 2147483647 w 83"/>
                    <a:gd name="T5" fmla="*/ 2147483647 h 276"/>
                    <a:gd name="T6" fmla="*/ 2147483647 w 83"/>
                    <a:gd name="T7" fmla="*/ 2147483647 h 276"/>
                    <a:gd name="T8" fmla="*/ 2147483647 w 83"/>
                    <a:gd name="T9" fmla="*/ 0 h 276"/>
                    <a:gd name="T10" fmla="*/ 0 w 83"/>
                    <a:gd name="T11" fmla="*/ 2147483647 h 276"/>
                    <a:gd name="T12" fmla="*/ 2147483647 w 83"/>
                    <a:gd name="T13" fmla="*/ 2147483647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276">
                      <a:moveTo>
                        <a:pt x="51" y="186"/>
                      </a:moveTo>
                      <a:cubicBezTo>
                        <a:pt x="51" y="217"/>
                        <a:pt x="45" y="248"/>
                        <a:pt x="35" y="276"/>
                      </a:cubicBezTo>
                      <a:cubicBezTo>
                        <a:pt x="46" y="276"/>
                        <a:pt x="58" y="276"/>
                        <a:pt x="69" y="275"/>
                      </a:cubicBezTo>
                      <a:cubicBezTo>
                        <a:pt x="78" y="247"/>
                        <a:pt x="83" y="217"/>
                        <a:pt x="83" y="186"/>
                      </a:cubicBezTo>
                      <a:cubicBezTo>
                        <a:pt x="83" y="115"/>
                        <a:pt x="58" y="51"/>
                        <a:pt x="17" y="0"/>
                      </a:cubicBezTo>
                      <a:cubicBezTo>
                        <a:pt x="12" y="11"/>
                        <a:pt x="6" y="21"/>
                        <a:pt x="0" y="31"/>
                      </a:cubicBezTo>
                      <a:cubicBezTo>
                        <a:pt x="32" y="74"/>
                        <a:pt x="51" y="128"/>
                        <a:pt x="51" y="186"/>
                      </a:cubicBezTo>
                      <a:close/>
                    </a:path>
                  </a:pathLst>
                </a:custGeom>
                <a:solidFill>
                  <a:srgbClr val="C799FF"/>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3" name="Freeform 46"/>
                <p:cNvSpPr>
                  <a:spLocks/>
                </p:cNvSpPr>
                <p:nvPr/>
              </p:nvSpPr>
              <p:spPr bwMode="gray">
                <a:xfrm rot="671694">
                  <a:off x="2957" y="2664"/>
                  <a:ext cx="872" cy="692"/>
                </a:xfrm>
                <a:custGeom>
                  <a:avLst/>
                  <a:gdLst>
                    <a:gd name="T0" fmla="*/ 2147483647 w 231"/>
                    <a:gd name="T1" fmla="*/ 2147483647 h 183"/>
                    <a:gd name="T2" fmla="*/ 0 w 231"/>
                    <a:gd name="T3" fmla="*/ 2147483647 h 183"/>
                    <a:gd name="T4" fmla="*/ 2147483647 w 231"/>
                    <a:gd name="T5" fmla="*/ 2147483647 h 183"/>
                    <a:gd name="T6" fmla="*/ 2147483647 w 231"/>
                    <a:gd name="T7" fmla="*/ 0 h 183"/>
                    <a:gd name="T8" fmla="*/ 2147483647 w 231"/>
                    <a:gd name="T9" fmla="*/ 2147483647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83">
                      <a:moveTo>
                        <a:pt x="196" y="1"/>
                      </a:moveTo>
                      <a:cubicBezTo>
                        <a:pt x="161" y="80"/>
                        <a:pt x="88" y="139"/>
                        <a:pt x="0" y="154"/>
                      </a:cubicBezTo>
                      <a:cubicBezTo>
                        <a:pt x="6" y="164"/>
                        <a:pt x="12" y="174"/>
                        <a:pt x="18" y="183"/>
                      </a:cubicBezTo>
                      <a:cubicBezTo>
                        <a:pt x="116" y="162"/>
                        <a:pt x="196" y="92"/>
                        <a:pt x="231" y="0"/>
                      </a:cubicBezTo>
                      <a:cubicBezTo>
                        <a:pt x="219" y="1"/>
                        <a:pt x="208" y="1"/>
                        <a:pt x="196" y="1"/>
                      </a:cubicBezTo>
                      <a:close/>
                    </a:path>
                  </a:pathLst>
                </a:custGeom>
                <a:solidFill>
                  <a:srgbClr val="A50034"/>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4" name="Freeform 47"/>
                <p:cNvSpPr>
                  <a:spLocks/>
                </p:cNvSpPr>
                <p:nvPr/>
              </p:nvSpPr>
              <p:spPr bwMode="gray">
                <a:xfrm rot="671694">
                  <a:off x="1969" y="2705"/>
                  <a:ext cx="996" cy="480"/>
                </a:xfrm>
                <a:custGeom>
                  <a:avLst/>
                  <a:gdLst>
                    <a:gd name="T0" fmla="*/ 2147483647 w 264"/>
                    <a:gd name="T1" fmla="*/ 2147483647 h 127"/>
                    <a:gd name="T2" fmla="*/ 2147483647 w 264"/>
                    <a:gd name="T3" fmla="*/ 0 h 127"/>
                    <a:gd name="T4" fmla="*/ 0 w 264"/>
                    <a:gd name="T5" fmla="*/ 2147483647 h 127"/>
                    <a:gd name="T6" fmla="*/ 2147483647 w 264"/>
                    <a:gd name="T7" fmla="*/ 2147483647 h 127"/>
                    <a:gd name="T8" fmla="*/ 2147483647 w 264"/>
                    <a:gd name="T9" fmla="*/ 2147483647 h 127"/>
                    <a:gd name="T10" fmla="*/ 2147483647 w 264"/>
                    <a:gd name="T11" fmla="*/ 2147483647 h 127"/>
                    <a:gd name="T12" fmla="*/ 2147483647 w 264"/>
                    <a:gd name="T13" fmla="*/ 2147483647 h 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4" h="127">
                      <a:moveTo>
                        <a:pt x="218" y="95"/>
                      </a:moveTo>
                      <a:cubicBezTo>
                        <a:pt x="137" y="95"/>
                        <a:pt x="64" y="58"/>
                        <a:pt x="16" y="0"/>
                      </a:cubicBezTo>
                      <a:cubicBezTo>
                        <a:pt x="10" y="10"/>
                        <a:pt x="5" y="20"/>
                        <a:pt x="0" y="30"/>
                      </a:cubicBezTo>
                      <a:cubicBezTo>
                        <a:pt x="54" y="90"/>
                        <a:pt x="131" y="127"/>
                        <a:pt x="218" y="127"/>
                      </a:cubicBezTo>
                      <a:cubicBezTo>
                        <a:pt x="234" y="127"/>
                        <a:pt x="249" y="126"/>
                        <a:pt x="264" y="124"/>
                      </a:cubicBezTo>
                      <a:cubicBezTo>
                        <a:pt x="257" y="114"/>
                        <a:pt x="251" y="104"/>
                        <a:pt x="246" y="94"/>
                      </a:cubicBezTo>
                      <a:cubicBezTo>
                        <a:pt x="237" y="95"/>
                        <a:pt x="227" y="95"/>
                        <a:pt x="218" y="95"/>
                      </a:cubicBezTo>
                      <a:close/>
                    </a:path>
                  </a:pathLst>
                </a:custGeom>
                <a:solidFill>
                  <a:srgbClr val="819CCC"/>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9" tIns="72009" rIns="72009" bIns="72009"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sp>
              <p:nvSpPr>
                <p:cNvPr id="35" name="Freeform 48"/>
                <p:cNvSpPr>
                  <a:spLocks/>
                </p:cNvSpPr>
                <p:nvPr/>
              </p:nvSpPr>
              <p:spPr bwMode="gray">
                <a:xfrm rot="671694">
                  <a:off x="2942" y="1151"/>
                  <a:ext cx="986" cy="478"/>
                </a:xfrm>
                <a:custGeom>
                  <a:avLst/>
                  <a:gdLst>
                    <a:gd name="T0" fmla="*/ 2147483647 w 262"/>
                    <a:gd name="T1" fmla="*/ 2147483647 h 126"/>
                    <a:gd name="T2" fmla="*/ 2147483647 w 262"/>
                    <a:gd name="T3" fmla="*/ 2147483647 h 126"/>
                    <a:gd name="T4" fmla="*/ 2147483647 w 262"/>
                    <a:gd name="T5" fmla="*/ 2147483647 h 126"/>
                    <a:gd name="T6" fmla="*/ 2147483647 w 262"/>
                    <a:gd name="T7" fmla="*/ 0 h 126"/>
                    <a:gd name="T8" fmla="*/ 0 w 262"/>
                    <a:gd name="T9" fmla="*/ 2147483647 h 126"/>
                    <a:gd name="T10" fmla="*/ 2147483647 w 262"/>
                    <a:gd name="T11" fmla="*/ 2147483647 h 126"/>
                    <a:gd name="T12" fmla="*/ 2147483647 w 262"/>
                    <a:gd name="T13" fmla="*/ 2147483647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2" h="126">
                      <a:moveTo>
                        <a:pt x="45" y="32"/>
                      </a:moveTo>
                      <a:cubicBezTo>
                        <a:pt x="126" y="32"/>
                        <a:pt x="198" y="68"/>
                        <a:pt x="245" y="126"/>
                      </a:cubicBezTo>
                      <a:cubicBezTo>
                        <a:pt x="251" y="116"/>
                        <a:pt x="257" y="106"/>
                        <a:pt x="262" y="95"/>
                      </a:cubicBezTo>
                      <a:cubicBezTo>
                        <a:pt x="208" y="37"/>
                        <a:pt x="131" y="0"/>
                        <a:pt x="45" y="0"/>
                      </a:cubicBezTo>
                      <a:cubicBezTo>
                        <a:pt x="30" y="0"/>
                        <a:pt x="15" y="1"/>
                        <a:pt x="0" y="3"/>
                      </a:cubicBezTo>
                      <a:cubicBezTo>
                        <a:pt x="6" y="13"/>
                        <a:pt x="12" y="23"/>
                        <a:pt x="18" y="33"/>
                      </a:cubicBezTo>
                      <a:cubicBezTo>
                        <a:pt x="27" y="32"/>
                        <a:pt x="36" y="32"/>
                        <a:pt x="45" y="32"/>
                      </a:cubicBezTo>
                      <a:close/>
                    </a:path>
                  </a:pathLst>
                </a:custGeom>
                <a:solidFill>
                  <a:srgbClr val="949300"/>
                </a:solidFill>
                <a:ln w="190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grpSp>
              <p:nvGrpSpPr>
                <p:cNvPr id="36" name="Group 49"/>
                <p:cNvGrpSpPr>
                  <a:grpSpLocks/>
                </p:cNvGrpSpPr>
                <p:nvPr/>
              </p:nvGrpSpPr>
              <p:grpSpPr bwMode="auto">
                <a:xfrm rot="671694">
                  <a:off x="2547" y="1768"/>
                  <a:ext cx="804" cy="802"/>
                  <a:chOff x="2342" y="1777"/>
                  <a:chExt cx="1082" cy="1080"/>
                </a:xfrm>
              </p:grpSpPr>
              <p:sp>
                <p:nvSpPr>
                  <p:cNvPr id="38" name="Oval 5"/>
                  <p:cNvSpPr>
                    <a:spLocks noChangeArrowheads="1"/>
                  </p:cNvSpPr>
                  <p:nvPr/>
                </p:nvSpPr>
                <p:spPr bwMode="gray">
                  <a:xfrm>
                    <a:off x="2342" y="1777"/>
                    <a:ext cx="1082" cy="1080"/>
                  </a:xfrm>
                  <a:prstGeom prst="ellipse">
                    <a:avLst/>
                  </a:prstGeom>
                  <a:gradFill rotWithShape="1">
                    <a:gsLst>
                      <a:gs pos="0">
                        <a:srgbClr val="FFFFFF"/>
                      </a:gs>
                      <a:gs pos="100000">
                        <a:srgbClr val="B2B2B2"/>
                      </a:gs>
                    </a:gsLst>
                    <a:path path="shape">
                      <a:fillToRect l="50000" t="50000" r="50000" b="50000"/>
                    </a:path>
                  </a:gradFill>
                  <a:ln w="19050">
                    <a:solidFill>
                      <a:srgbClr val="FFFFFF"/>
                    </a:solidFill>
                    <a:round/>
                    <a:headEnd/>
                    <a:tailEnd/>
                  </a:ln>
                </p:spPr>
                <p:txBody>
                  <a:bodyPr wrap="none" lIns="90000" tIns="90000" rIns="72000" bIns="90000" anchor="ct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altLang="de-DE" sz="1200" b="0" i="0" u="none" strike="noStrike" kern="0" cap="none" spc="0" normalizeH="0" baseline="0" noProof="1">
                      <a:ln>
                        <a:noFill/>
                      </a:ln>
                      <a:solidFill>
                        <a:srgbClr val="122B54"/>
                      </a:solidFill>
                      <a:effectLst/>
                      <a:uLnTx/>
                      <a:uFillTx/>
                      <a:latin typeface="Allianz Neo" panose="020B0504020203020204" pitchFamily="34" charset="0"/>
                      <a:cs typeface="Arial" charset="0"/>
                    </a:endParaRPr>
                  </a:p>
                </p:txBody>
              </p:sp>
              <p:sp>
                <p:nvSpPr>
                  <p:cNvPr id="39" name="Freeform 6"/>
                  <p:cNvSpPr>
                    <a:spLocks/>
                  </p:cNvSpPr>
                  <p:nvPr/>
                </p:nvSpPr>
                <p:spPr bwMode="gray">
                  <a:xfrm>
                    <a:off x="2356" y="2249"/>
                    <a:ext cx="1055" cy="597"/>
                  </a:xfrm>
                  <a:custGeom>
                    <a:avLst/>
                    <a:gdLst>
                      <a:gd name="T0" fmla="*/ 2147483647 w 412"/>
                      <a:gd name="T1" fmla="*/ 2147483647 h 234"/>
                      <a:gd name="T2" fmla="*/ 2147483647 w 412"/>
                      <a:gd name="T3" fmla="*/ 0 h 234"/>
                      <a:gd name="T4" fmla="*/ 0 w 412"/>
                      <a:gd name="T5" fmla="*/ 2147483647 h 234"/>
                      <a:gd name="T6" fmla="*/ 2147483647 w 412"/>
                      <a:gd name="T7" fmla="*/ 2147483647 h 234"/>
                      <a:gd name="T8" fmla="*/ 2147483647 w 412"/>
                      <a:gd name="T9" fmla="*/ 2147483647 h 234"/>
                      <a:gd name="T10" fmla="*/ 2147483647 w 412"/>
                      <a:gd name="T11" fmla="*/ 0 h 234"/>
                      <a:gd name="T12" fmla="*/ 2147483647 w 412"/>
                      <a:gd name="T13" fmla="*/ 2147483647 h 234"/>
                      <a:gd name="T14" fmla="*/ 0 60000 65536"/>
                      <a:gd name="T15" fmla="*/ 0 60000 65536"/>
                      <a:gd name="T16" fmla="*/ 0 60000 65536"/>
                      <a:gd name="T17" fmla="*/ 0 60000 65536"/>
                      <a:gd name="T18" fmla="*/ 0 60000 65536"/>
                      <a:gd name="T19" fmla="*/ 0 60000 65536"/>
                      <a:gd name="T20" fmla="*/ 0 60000 65536"/>
                      <a:gd name="T21" fmla="*/ 0 w 412"/>
                      <a:gd name="T22" fmla="*/ 0 h 234"/>
                      <a:gd name="T23" fmla="*/ 412 w 412"/>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234">
                        <a:moveTo>
                          <a:pt x="206" y="179"/>
                        </a:moveTo>
                        <a:cubicBezTo>
                          <a:pt x="101" y="179"/>
                          <a:pt x="15" y="101"/>
                          <a:pt x="1" y="0"/>
                        </a:cubicBezTo>
                        <a:cubicBezTo>
                          <a:pt x="0" y="9"/>
                          <a:pt x="0" y="18"/>
                          <a:pt x="0" y="27"/>
                        </a:cubicBezTo>
                        <a:cubicBezTo>
                          <a:pt x="0" y="141"/>
                          <a:pt x="92" y="234"/>
                          <a:pt x="206" y="234"/>
                        </a:cubicBezTo>
                        <a:cubicBezTo>
                          <a:pt x="320" y="234"/>
                          <a:pt x="412" y="141"/>
                          <a:pt x="412" y="27"/>
                        </a:cubicBezTo>
                        <a:cubicBezTo>
                          <a:pt x="412" y="18"/>
                          <a:pt x="411" y="9"/>
                          <a:pt x="410" y="0"/>
                        </a:cubicBezTo>
                        <a:cubicBezTo>
                          <a:pt x="397" y="101"/>
                          <a:pt x="310" y="179"/>
                          <a:pt x="206" y="179"/>
                        </a:cubicBez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DE" sz="1000" b="0" i="0" u="none" strike="noStrike" kern="0" cap="none" spc="0" normalizeH="0" baseline="0" noProof="0">
                      <a:ln>
                        <a:noFill/>
                      </a:ln>
                      <a:solidFill>
                        <a:srgbClr val="122B54"/>
                      </a:solidFill>
                      <a:effectLst/>
                      <a:uLnTx/>
                      <a:uFillTx/>
                      <a:latin typeface="Allianz Neo" panose="020B0504020203020204" pitchFamily="34" charset="0"/>
                      <a:cs typeface="Arial" charset="0"/>
                    </a:endParaRPr>
                  </a:p>
                </p:txBody>
              </p:sp>
              <p:pic>
                <p:nvPicPr>
                  <p:cNvPr id="4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2547" y="1800"/>
                    <a:ext cx="676"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53"/>
                <p:cNvSpPr>
                  <a:spLocks noChangeArrowheads="1"/>
                </p:cNvSpPr>
                <p:nvPr/>
              </p:nvSpPr>
              <p:spPr bwMode="auto">
                <a:xfrm>
                  <a:off x="2426" y="1962"/>
                  <a:ext cx="1044" cy="6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EA501"/>
                        </a:outerShdw>
                      </a:effectLst>
                    </a14:hiddenEffects>
                  </a:ext>
                </a:extLst>
              </p:spPr>
              <p:txBody>
                <a:bodyPr>
                  <a:spAutoFit/>
                </a:bodyPr>
                <a:lstStyle>
                  <a:lvl1pPr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altLang="de-DE" sz="900" i="0" u="none" strike="noStrike" kern="0" cap="none" spc="0" normalizeH="0" baseline="0" noProof="0" dirty="0">
                      <a:ln>
                        <a:noFill/>
                      </a:ln>
                      <a:solidFill>
                        <a:srgbClr val="122B54"/>
                      </a:solidFill>
                      <a:effectLst/>
                      <a:uLnTx/>
                      <a:uFillTx/>
                      <a:latin typeface="Allianz Neo" panose="020B0504020203020204" pitchFamily="34" charset="0"/>
                      <a:cs typeface="Arial" charset="0"/>
                    </a:rPr>
                    <a:t>Handlungs-</a:t>
                  </a:r>
                  <a:br>
                    <a:rPr kumimoji="0" lang="de-DE" altLang="de-DE" sz="900" i="0" u="none" strike="noStrike" kern="0" cap="none" spc="0" normalizeH="0" baseline="0" noProof="0" dirty="0">
                      <a:ln>
                        <a:noFill/>
                      </a:ln>
                      <a:solidFill>
                        <a:srgbClr val="122B54"/>
                      </a:solidFill>
                      <a:effectLst/>
                      <a:uLnTx/>
                      <a:uFillTx/>
                      <a:latin typeface="Allianz Neo" panose="020B0504020203020204" pitchFamily="34" charset="0"/>
                      <a:cs typeface="Arial" charset="0"/>
                    </a:rPr>
                  </a:br>
                  <a:r>
                    <a:rPr kumimoji="0" lang="de-DE" altLang="de-DE" sz="900" i="0" u="none" strike="noStrike" kern="0" cap="none" spc="0" normalizeH="0" baseline="0" noProof="0" dirty="0" err="1">
                      <a:ln>
                        <a:noFill/>
                      </a:ln>
                      <a:solidFill>
                        <a:srgbClr val="122B54"/>
                      </a:solidFill>
                      <a:effectLst/>
                      <a:uLnTx/>
                      <a:uFillTx/>
                      <a:latin typeface="Allianz Neo" panose="020B0504020203020204" pitchFamily="34" charset="0"/>
                      <a:cs typeface="Arial" charset="0"/>
                    </a:rPr>
                    <a:t>optionen</a:t>
                  </a:r>
                  <a:br>
                    <a:rPr kumimoji="0" lang="de-DE" altLang="de-DE" sz="900" i="0" u="none" strike="noStrike" kern="0" cap="none" spc="0" normalizeH="0" baseline="0" noProof="0" dirty="0">
                      <a:ln>
                        <a:noFill/>
                      </a:ln>
                      <a:solidFill>
                        <a:srgbClr val="122B54"/>
                      </a:solidFill>
                      <a:effectLst/>
                      <a:uLnTx/>
                      <a:uFillTx/>
                      <a:latin typeface="Allianz Neo" panose="020B0504020203020204" pitchFamily="34" charset="0"/>
                      <a:cs typeface="Arial" charset="0"/>
                    </a:rPr>
                  </a:br>
                  <a:endParaRPr kumimoji="0" lang="de-DE" altLang="de-DE" sz="900" i="0" u="none" strike="noStrike" kern="0" cap="none" spc="0" normalizeH="0" baseline="0" noProof="1">
                    <a:ln>
                      <a:noFill/>
                    </a:ln>
                    <a:solidFill>
                      <a:srgbClr val="122B54"/>
                    </a:solidFill>
                    <a:effectLst/>
                    <a:uLnTx/>
                    <a:uFillTx/>
                    <a:latin typeface="Allianz Neo" panose="020B0504020203020204" pitchFamily="34" charset="0"/>
                    <a:cs typeface="Arial" charset="0"/>
                  </a:endParaRPr>
                </a:p>
              </p:txBody>
            </p:sp>
          </p:grpSp>
        </p:grpSp>
        <p:sp>
          <p:nvSpPr>
            <p:cNvPr id="41" name="Text Box 46"/>
            <p:cNvSpPr txBox="1">
              <a:spLocks noChangeArrowheads="1"/>
            </p:cNvSpPr>
            <p:nvPr/>
          </p:nvSpPr>
          <p:spPr bwMode="gray">
            <a:xfrm>
              <a:off x="7892328" y="2813364"/>
              <a:ext cx="2882900" cy="87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algn="r" eaLnBrk="1" fontAlgn="base" hangingPunct="1">
                <a:spcBef>
                  <a:spcPct val="20000"/>
                </a:spcBef>
                <a:spcAft>
                  <a:spcPct val="0"/>
                </a:spcAft>
              </a:pPr>
              <a:r>
                <a:rPr lang="de-DE" altLang="de-DE" sz="1050" b="1" dirty="0">
                  <a:solidFill>
                    <a:srgbClr val="122B54"/>
                  </a:solidFill>
                  <a:latin typeface="Allianz Neo" panose="020B0504020203020204" pitchFamily="34" charset="0"/>
                  <a:cs typeface="Arial" charset="0"/>
                </a:rPr>
                <a:t>Option 4:</a:t>
              </a:r>
            </a:p>
            <a:p>
              <a:pPr algn="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Identifikationsnummer </a:t>
              </a:r>
              <a:br>
                <a:rPr lang="de-DE" altLang="de-DE" sz="1050" dirty="0">
                  <a:solidFill>
                    <a:srgbClr val="122B54"/>
                  </a:solidFill>
                  <a:latin typeface="Allianz Neo" panose="020B0504020203020204" pitchFamily="34" charset="0"/>
                  <a:cs typeface="Arial" charset="0"/>
                </a:rPr>
              </a:br>
              <a:r>
                <a:rPr lang="de-DE" altLang="de-DE" sz="1050" dirty="0">
                  <a:solidFill>
                    <a:srgbClr val="122B54"/>
                  </a:solidFill>
                  <a:latin typeface="Allianz Neo" panose="020B0504020203020204" pitchFamily="34" charset="0"/>
                  <a:cs typeface="Arial" charset="0"/>
                </a:rPr>
                <a:t>einholen</a:t>
              </a:r>
              <a:endParaRPr lang="de-DE" altLang="de-DE" sz="1050" noProof="1">
                <a:solidFill>
                  <a:srgbClr val="122B54"/>
                </a:solidFill>
                <a:latin typeface="Allianz Neo" panose="020B0504020203020204" pitchFamily="34" charset="0"/>
                <a:cs typeface="Arial" charset="0"/>
              </a:endParaRPr>
            </a:p>
          </p:txBody>
        </p:sp>
        <p:sp>
          <p:nvSpPr>
            <p:cNvPr id="42" name="Text Box 52"/>
            <p:cNvSpPr txBox="1">
              <a:spLocks noChangeArrowheads="1"/>
            </p:cNvSpPr>
            <p:nvPr/>
          </p:nvSpPr>
          <p:spPr bwMode="gray">
            <a:xfrm>
              <a:off x="4090264" y="2813364"/>
              <a:ext cx="2617789" cy="91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eaLnBrk="1" fontAlgn="base" hangingPunct="1">
                <a:spcBef>
                  <a:spcPct val="20000"/>
                </a:spcBef>
                <a:spcAft>
                  <a:spcPct val="0"/>
                </a:spcAft>
              </a:pPr>
              <a:r>
                <a:rPr lang="de-DE" altLang="de-DE" sz="1050" b="1" dirty="0">
                  <a:solidFill>
                    <a:srgbClr val="122B54"/>
                  </a:solidFill>
                  <a:latin typeface="Allianz Neo" panose="020B0504020203020204" pitchFamily="34" charset="0"/>
                  <a:cs typeface="Arial" charset="0"/>
                </a:rPr>
                <a:t>Option 1:</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Erhöhung auf max. Beitrag</a:t>
              </a:r>
              <a:endParaRPr lang="de-DE" altLang="de-DE" sz="1050" noProof="1">
                <a:solidFill>
                  <a:srgbClr val="122B54"/>
                </a:solidFill>
                <a:latin typeface="Allianz Neo" panose="020B0504020203020204" pitchFamily="34" charset="0"/>
                <a:cs typeface="Arial" charset="0"/>
              </a:endParaRPr>
            </a:p>
            <a:p>
              <a:pPr algn="r" eaLnBrk="1" fontAlgn="base" hangingPunct="1">
                <a:spcBef>
                  <a:spcPct val="20000"/>
                </a:spcBef>
                <a:spcAft>
                  <a:spcPct val="0"/>
                </a:spcAft>
              </a:pPr>
              <a:endParaRPr lang="de-DE" altLang="de-DE" sz="1050" noProof="1">
                <a:solidFill>
                  <a:srgbClr val="122B54"/>
                </a:solidFill>
                <a:latin typeface="Allianz Neo" panose="020B0504020203020204" pitchFamily="34" charset="0"/>
                <a:cs typeface="Arial" charset="0"/>
              </a:endParaRPr>
            </a:p>
          </p:txBody>
        </p:sp>
        <p:sp>
          <p:nvSpPr>
            <p:cNvPr id="43" name="Line 49"/>
            <p:cNvSpPr>
              <a:spLocks noChangeShapeType="1"/>
            </p:cNvSpPr>
            <p:nvPr/>
          </p:nvSpPr>
          <p:spPr bwMode="gray">
            <a:xfrm>
              <a:off x="8518350" y="3652407"/>
              <a:ext cx="216000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sz="1050">
                <a:solidFill>
                  <a:srgbClr val="122B54"/>
                </a:solidFill>
                <a:latin typeface="Allianz Neo" panose="020B0504020203020204" pitchFamily="34" charset="0"/>
                <a:cs typeface="Arial" charset="0"/>
              </a:endParaRPr>
            </a:p>
          </p:txBody>
        </p:sp>
        <p:sp>
          <p:nvSpPr>
            <p:cNvPr id="44" name="Line 49"/>
            <p:cNvSpPr>
              <a:spLocks noChangeShapeType="1"/>
            </p:cNvSpPr>
            <p:nvPr/>
          </p:nvSpPr>
          <p:spPr bwMode="gray">
            <a:xfrm>
              <a:off x="4082328" y="3638837"/>
              <a:ext cx="230400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sz="1050">
                <a:solidFill>
                  <a:srgbClr val="122B54"/>
                </a:solidFill>
                <a:latin typeface="Allianz Neo" panose="020B0504020203020204" pitchFamily="34" charset="0"/>
                <a:cs typeface="Arial" charset="0"/>
              </a:endParaRPr>
            </a:p>
          </p:txBody>
        </p:sp>
        <p:sp>
          <p:nvSpPr>
            <p:cNvPr id="49" name="Text Box 47"/>
            <p:cNvSpPr txBox="1">
              <a:spLocks noChangeArrowheads="1"/>
            </p:cNvSpPr>
            <p:nvPr/>
          </p:nvSpPr>
          <p:spPr bwMode="gray">
            <a:xfrm>
              <a:off x="8635847" y="3681258"/>
              <a:ext cx="2110804" cy="91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algn="r" eaLnBrk="1" fontAlgn="base" hangingPunct="1">
                <a:spcBef>
                  <a:spcPct val="20000"/>
                </a:spcBef>
                <a:spcAft>
                  <a:spcPct val="0"/>
                </a:spcAft>
              </a:pPr>
              <a:r>
                <a:rPr lang="en-US" altLang="de-DE" sz="1050" b="1" dirty="0">
                  <a:solidFill>
                    <a:srgbClr val="122B54"/>
                  </a:solidFill>
                  <a:latin typeface="Allianz Neo" panose="020B0504020203020204" pitchFamily="34" charset="0"/>
                  <a:cs typeface="Arial" charset="0"/>
                </a:rPr>
                <a:t>Option 5:</a:t>
              </a:r>
            </a:p>
            <a:p>
              <a:pPr algn="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Zuwachs einschließen</a:t>
              </a:r>
              <a:endParaRPr lang="en-US" altLang="de-DE" sz="1050" dirty="0">
                <a:solidFill>
                  <a:srgbClr val="122B54"/>
                </a:solidFill>
                <a:latin typeface="Allianz Neo" panose="020B0504020203020204" pitchFamily="34" charset="0"/>
                <a:cs typeface="Arial" charset="0"/>
              </a:endParaRPr>
            </a:p>
            <a:p>
              <a:pPr algn="r" eaLnBrk="1" fontAlgn="base" hangingPunct="1">
                <a:spcBef>
                  <a:spcPct val="20000"/>
                </a:spcBef>
                <a:spcAft>
                  <a:spcPct val="0"/>
                </a:spcAft>
              </a:pPr>
              <a:endParaRPr lang="en-US" altLang="de-DE" sz="1050" dirty="0">
                <a:solidFill>
                  <a:srgbClr val="122B54"/>
                </a:solidFill>
                <a:latin typeface="Allianz Neo" panose="020B0504020203020204" pitchFamily="34" charset="0"/>
                <a:cs typeface="Arial" charset="0"/>
              </a:endParaRPr>
            </a:p>
          </p:txBody>
        </p:sp>
        <p:sp>
          <p:nvSpPr>
            <p:cNvPr id="63" name="Text Box 53"/>
            <p:cNvSpPr txBox="1">
              <a:spLocks noChangeArrowheads="1"/>
            </p:cNvSpPr>
            <p:nvPr/>
          </p:nvSpPr>
          <p:spPr bwMode="gray">
            <a:xfrm>
              <a:off x="4080740" y="3681258"/>
              <a:ext cx="2524125" cy="147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eaLnBrk="1" fontAlgn="base" hangingPunct="1">
                <a:spcBef>
                  <a:spcPct val="20000"/>
                </a:spcBef>
                <a:spcAft>
                  <a:spcPct val="0"/>
                </a:spcAft>
              </a:pPr>
              <a:r>
                <a:rPr lang="de-DE" altLang="de-DE" sz="1050" b="1" dirty="0">
                  <a:solidFill>
                    <a:srgbClr val="122B54"/>
                  </a:solidFill>
                  <a:latin typeface="Allianz Neo" panose="020B0504020203020204" pitchFamily="34" charset="0"/>
                  <a:cs typeface="Arial" charset="0"/>
                </a:rPr>
                <a:t>Option 2: </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Beitragsanpassung </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aufgrund gekürzter </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Zulage</a:t>
              </a:r>
              <a:endParaRPr lang="en-US" altLang="de-DE" sz="1050" dirty="0">
                <a:solidFill>
                  <a:srgbClr val="122B54"/>
                </a:solidFill>
                <a:latin typeface="Allianz Neo" panose="020B0504020203020204" pitchFamily="34" charset="0"/>
                <a:cs typeface="Arial" charset="0"/>
              </a:endParaRPr>
            </a:p>
            <a:p>
              <a:pPr algn="r" eaLnBrk="1" fontAlgn="base" hangingPunct="1">
                <a:spcBef>
                  <a:spcPct val="20000"/>
                </a:spcBef>
                <a:spcAft>
                  <a:spcPct val="0"/>
                </a:spcAft>
              </a:pPr>
              <a:endParaRPr lang="en-US" altLang="de-DE" sz="1050" noProof="1">
                <a:solidFill>
                  <a:srgbClr val="122B54"/>
                </a:solidFill>
                <a:latin typeface="Allianz Neo" panose="020B0504020203020204" pitchFamily="34" charset="0"/>
                <a:cs typeface="Arial" charset="0"/>
              </a:endParaRPr>
            </a:p>
          </p:txBody>
        </p:sp>
        <p:sp>
          <p:nvSpPr>
            <p:cNvPr id="64" name="Text Box 53"/>
            <p:cNvSpPr txBox="1">
              <a:spLocks noChangeArrowheads="1"/>
            </p:cNvSpPr>
            <p:nvPr/>
          </p:nvSpPr>
          <p:spPr bwMode="gray">
            <a:xfrm>
              <a:off x="7620865" y="4946964"/>
              <a:ext cx="3125788" cy="91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algn="r" eaLnBrk="1" fontAlgn="base" hangingPunct="1">
                <a:spcBef>
                  <a:spcPct val="20000"/>
                </a:spcBef>
                <a:spcAft>
                  <a:spcPct val="0"/>
                </a:spcAft>
              </a:pPr>
              <a:r>
                <a:rPr lang="de-DE" altLang="de-DE" sz="1050" b="1" dirty="0">
                  <a:solidFill>
                    <a:srgbClr val="122B54"/>
                  </a:solidFill>
                  <a:latin typeface="Allianz Neo" panose="020B0504020203020204" pitchFamily="34" charset="0"/>
                  <a:cs typeface="Arial" charset="0"/>
                </a:rPr>
                <a:t>Option 6:</a:t>
              </a:r>
            </a:p>
            <a:p>
              <a:pPr algn="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Dauerzulagenantrag </a:t>
              </a:r>
            </a:p>
            <a:p>
              <a:pPr algn="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einholen</a:t>
              </a:r>
              <a:endParaRPr lang="de-DE" altLang="de-DE" sz="1050" noProof="1">
                <a:solidFill>
                  <a:srgbClr val="122B54"/>
                </a:solidFill>
                <a:latin typeface="Allianz Neo" panose="020B0504020203020204" pitchFamily="34" charset="0"/>
                <a:cs typeface="Arial" charset="0"/>
              </a:endParaRPr>
            </a:p>
          </p:txBody>
        </p:sp>
        <p:sp>
          <p:nvSpPr>
            <p:cNvPr id="65" name="Text Box 52"/>
            <p:cNvSpPr txBox="1">
              <a:spLocks noChangeArrowheads="1"/>
            </p:cNvSpPr>
            <p:nvPr/>
          </p:nvSpPr>
          <p:spPr bwMode="gray">
            <a:xfrm>
              <a:off x="4080740" y="4946964"/>
              <a:ext cx="3714751" cy="91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Aft>
                  <a:spcPct val="30000"/>
                </a:spcAft>
                <a:defRPr sz="2000">
                  <a:solidFill>
                    <a:schemeClr val="accent1"/>
                  </a:solidFill>
                  <a:latin typeface="Arial" charset="0"/>
                </a:defRPr>
              </a:lvl1pPr>
              <a:lvl2pPr marL="742950" indent="-285750" defTabSz="801688" eaLnBrk="0" hangingPunct="0">
                <a:spcAft>
                  <a:spcPct val="30000"/>
                </a:spcAft>
                <a:buFont typeface="Wingdings" pitchFamily="2" charset="2"/>
                <a:defRPr>
                  <a:solidFill>
                    <a:schemeClr val="tx1"/>
                  </a:solidFill>
                  <a:latin typeface="Arial" charset="0"/>
                </a:defRPr>
              </a:lvl2pPr>
              <a:lvl3pPr marL="1143000" indent="-228600" defTabSz="801688"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defTabSz="801688" eaLnBrk="0" hangingPunct="0">
                <a:spcAft>
                  <a:spcPct val="30000"/>
                </a:spcAft>
                <a:buClr>
                  <a:schemeClr val="tx1"/>
                </a:buClr>
                <a:buChar char="-"/>
                <a:defRPr>
                  <a:solidFill>
                    <a:schemeClr val="tx1"/>
                  </a:solidFill>
                  <a:latin typeface="Arial" charset="0"/>
                </a:defRPr>
              </a:lvl4pPr>
              <a:lvl5pPr marL="2057400" indent="-228600" defTabSz="801688" eaLnBrk="0" hangingPunct="0">
                <a:spcAft>
                  <a:spcPct val="30000"/>
                </a:spcAft>
                <a:buClr>
                  <a:schemeClr val="tx1"/>
                </a:buClr>
                <a:buChar char="-"/>
                <a:defRPr>
                  <a:solidFill>
                    <a:schemeClr val="tx1"/>
                  </a:solidFill>
                  <a:latin typeface="Arial" charset="0"/>
                </a:defRPr>
              </a:lvl5pPr>
              <a:lvl6pPr marL="2514600" indent="-228600" defTabSz="801688" eaLnBrk="0" fontAlgn="base" hangingPunct="0">
                <a:spcBef>
                  <a:spcPct val="0"/>
                </a:spcBef>
                <a:spcAft>
                  <a:spcPct val="30000"/>
                </a:spcAft>
                <a:buClr>
                  <a:schemeClr val="tx1"/>
                </a:buClr>
                <a:buChar char="-"/>
                <a:defRPr>
                  <a:solidFill>
                    <a:schemeClr val="tx1"/>
                  </a:solidFill>
                  <a:latin typeface="Arial" charset="0"/>
                </a:defRPr>
              </a:lvl6pPr>
              <a:lvl7pPr marL="2971800" indent="-228600" defTabSz="801688" eaLnBrk="0" fontAlgn="base" hangingPunct="0">
                <a:spcBef>
                  <a:spcPct val="0"/>
                </a:spcBef>
                <a:spcAft>
                  <a:spcPct val="30000"/>
                </a:spcAft>
                <a:buClr>
                  <a:schemeClr val="tx1"/>
                </a:buClr>
                <a:buChar char="-"/>
                <a:defRPr>
                  <a:solidFill>
                    <a:schemeClr val="tx1"/>
                  </a:solidFill>
                  <a:latin typeface="Arial" charset="0"/>
                </a:defRPr>
              </a:lvl7pPr>
              <a:lvl8pPr marL="3429000" indent="-228600" defTabSz="801688" eaLnBrk="0" fontAlgn="base" hangingPunct="0">
                <a:spcBef>
                  <a:spcPct val="0"/>
                </a:spcBef>
                <a:spcAft>
                  <a:spcPct val="30000"/>
                </a:spcAft>
                <a:buClr>
                  <a:schemeClr val="tx1"/>
                </a:buClr>
                <a:buChar char="-"/>
                <a:defRPr>
                  <a:solidFill>
                    <a:schemeClr val="tx1"/>
                  </a:solidFill>
                  <a:latin typeface="Arial" charset="0"/>
                </a:defRPr>
              </a:lvl8pPr>
              <a:lvl9pPr marL="3886200" indent="-228600" defTabSz="801688" eaLnBrk="0" fontAlgn="base" hangingPunct="0">
                <a:spcBef>
                  <a:spcPct val="0"/>
                </a:spcBef>
                <a:spcAft>
                  <a:spcPct val="30000"/>
                </a:spcAft>
                <a:buClr>
                  <a:schemeClr val="tx1"/>
                </a:buClr>
                <a:buChar char="-"/>
                <a:defRPr>
                  <a:solidFill>
                    <a:schemeClr val="tx1"/>
                  </a:solidFill>
                  <a:latin typeface="Arial" charset="0"/>
                </a:defRPr>
              </a:lvl9pPr>
            </a:lstStyle>
            <a:p>
              <a:pPr eaLnBrk="1" fontAlgn="base" hangingPunct="1">
                <a:spcBef>
                  <a:spcPct val="20000"/>
                </a:spcBef>
                <a:spcAft>
                  <a:spcPct val="0"/>
                </a:spcAft>
              </a:pPr>
              <a:r>
                <a:rPr lang="de-DE" altLang="de-DE" sz="1050" b="1" dirty="0">
                  <a:solidFill>
                    <a:srgbClr val="122B54"/>
                  </a:solidFill>
                  <a:latin typeface="Allianz Neo" panose="020B0504020203020204" pitchFamily="34" charset="0"/>
                  <a:cs typeface="Arial" charset="0"/>
                </a:rPr>
                <a:t>Option 3:</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Vertragsüberprüfung wird </a:t>
              </a:r>
            </a:p>
            <a:p>
              <a:pPr eaLnBrk="1" fontAlgn="base" hangingPunct="1">
                <a:spcBef>
                  <a:spcPct val="20000"/>
                </a:spcBef>
                <a:spcAft>
                  <a:spcPct val="0"/>
                </a:spcAft>
              </a:pPr>
              <a:r>
                <a:rPr lang="de-DE" altLang="de-DE" sz="1050" dirty="0">
                  <a:solidFill>
                    <a:srgbClr val="122B54"/>
                  </a:solidFill>
                  <a:latin typeface="Allianz Neo" panose="020B0504020203020204" pitchFamily="34" charset="0"/>
                  <a:cs typeface="Arial" charset="0"/>
                </a:rPr>
                <a:t>empfohlen</a:t>
              </a:r>
            </a:p>
          </p:txBody>
        </p:sp>
        <p:sp>
          <p:nvSpPr>
            <p:cNvPr id="66" name="Line 49"/>
            <p:cNvSpPr>
              <a:spLocks noChangeShapeType="1"/>
            </p:cNvSpPr>
            <p:nvPr/>
          </p:nvSpPr>
          <p:spPr bwMode="gray">
            <a:xfrm>
              <a:off x="8517803" y="4883089"/>
              <a:ext cx="216000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sz="1050">
                <a:solidFill>
                  <a:srgbClr val="122B54"/>
                </a:solidFill>
                <a:latin typeface="Allianz Neo" panose="020B0504020203020204" pitchFamily="34" charset="0"/>
                <a:cs typeface="Arial" charset="0"/>
              </a:endParaRPr>
            </a:p>
          </p:txBody>
        </p:sp>
        <p:sp>
          <p:nvSpPr>
            <p:cNvPr id="67" name="Line 49"/>
            <p:cNvSpPr>
              <a:spLocks noChangeShapeType="1"/>
            </p:cNvSpPr>
            <p:nvPr/>
          </p:nvSpPr>
          <p:spPr bwMode="gray">
            <a:xfrm>
              <a:off x="4072803" y="4864066"/>
              <a:ext cx="2268000"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de-DE" sz="1050">
                <a:solidFill>
                  <a:srgbClr val="122B54"/>
                </a:solidFill>
                <a:latin typeface="Allianz Neo" panose="020B0504020203020204" pitchFamily="34" charset="0"/>
                <a:cs typeface="Arial" charset="0"/>
              </a:endParaRPr>
            </a:p>
          </p:txBody>
        </p:sp>
      </p:grpSp>
    </p:spTree>
    <p:extLst>
      <p:ext uri="{BB962C8B-B14F-4D97-AF65-F5344CB8AC3E}">
        <p14:creationId xmlns:p14="http://schemas.microsoft.com/office/powerpoint/2010/main" val="15428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44892E7-BB37-4DFA-952F-51F6ACA5E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238" y="0"/>
            <a:ext cx="9318249" cy="6480175"/>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r>
              <a:rPr lang="de-DE" dirty="0">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fld id="{0F96B16C-3F5F-44BC-AFCC-8CBCBD90898D}" type="slidenum">
              <a:rPr lang="de-DE" smtClean="0">
                <a:latin typeface="Allianz Neo" panose="020B0504020203020204" pitchFamily="34" charset="0"/>
              </a:rPr>
              <a:pPr/>
              <a:t>4</a:t>
            </a:fld>
            <a:endParaRPr lang="de-DE">
              <a:latin typeface="Allianz Neo" panose="020B0504020203020204" pitchFamily="34" charset="0"/>
            </a:endParaRPr>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446011"/>
            <a:ext cx="6453854" cy="2200936"/>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dirty="0">
                <a:latin typeface="Allianz Neo" panose="020B0504020203020204" pitchFamily="34" charset="0"/>
              </a:rPr>
              <a:t>So </a:t>
            </a:r>
            <a:r>
              <a:rPr lang="en-US" sz="4700" dirty="0" err="1">
                <a:latin typeface="Allianz Neo" panose="020B0504020203020204" pitchFamily="34" charset="0"/>
              </a:rPr>
              <a:t>punkten</a:t>
            </a:r>
            <a:r>
              <a:rPr lang="en-US" sz="4700" dirty="0">
                <a:latin typeface="Allianz Neo" panose="020B0504020203020204" pitchFamily="34" charset="0"/>
              </a:rPr>
              <a:t> </a:t>
            </a:r>
            <a:r>
              <a:rPr lang="en-US" sz="4700" dirty="0" err="1">
                <a:latin typeface="Allianz Neo" panose="020B0504020203020204" pitchFamily="34" charset="0"/>
              </a:rPr>
              <a:t>Sie</a:t>
            </a:r>
            <a:r>
              <a:rPr lang="en-US" sz="4700" dirty="0">
                <a:latin typeface="Allianz Neo" panose="020B0504020203020204" pitchFamily="34" charset="0"/>
              </a:rPr>
              <a:t> in der </a:t>
            </a:r>
          </a:p>
          <a:p>
            <a:pPr>
              <a:lnSpc>
                <a:spcPct val="80000"/>
              </a:lnSpc>
            </a:pPr>
            <a:r>
              <a:rPr lang="en-US" sz="4700" dirty="0" err="1">
                <a:solidFill>
                  <a:srgbClr val="00B0F0"/>
                </a:solidFill>
                <a:latin typeface="Allianz Neo" panose="020B0504020203020204" pitchFamily="34" charset="0"/>
              </a:rPr>
              <a:t>ersten</a:t>
            </a:r>
            <a:r>
              <a:rPr lang="en-US" sz="4700" dirty="0">
                <a:solidFill>
                  <a:srgbClr val="00B0F0"/>
                </a:solidFill>
                <a:latin typeface="Allianz Neo" panose="020B0504020203020204" pitchFamily="34" charset="0"/>
              </a:rPr>
              <a:t> Minute</a:t>
            </a:r>
          </a:p>
          <a:p>
            <a:endParaRPr lang="de-DE" sz="1500" dirty="0">
              <a:latin typeface="Allianz Neo" panose="020B0504020203020204" pitchFamily="34" charset="0"/>
            </a:endParaRPr>
          </a:p>
          <a:p>
            <a:endParaRPr lang="de-DE" sz="1500" dirty="0">
              <a:latin typeface="Allianz Neo" panose="020B0504020203020204" pitchFamily="34" charset="0"/>
            </a:endParaRPr>
          </a:p>
          <a:p>
            <a:r>
              <a:rPr lang="de-DE" sz="1500" dirty="0">
                <a:latin typeface="Allianz Neo" panose="020B0504020203020204" pitchFamily="34" charset="0"/>
              </a:rPr>
              <a:t>Schon bei der Terminvereinbarung erzielen Sie schnell Aufmerksamkeit und können Ihre Kunden mit Ihrer Beratungskompetenz überzeugen.</a:t>
            </a:r>
          </a:p>
          <a:p>
            <a:endParaRPr lang="de-DE" sz="1500" dirty="0">
              <a:latin typeface="Allianz Neo" panose="020B0504020203020204" pitchFamily="34" charset="0"/>
            </a:endParaRPr>
          </a:p>
        </p:txBody>
      </p:sp>
      <p:sp>
        <p:nvSpPr>
          <p:cNvPr id="12" name="Abgerundete rechteckige Legende 11">
            <a:extLst>
              <a:ext uri="{FF2B5EF4-FFF2-40B4-BE49-F238E27FC236}">
                <a16:creationId xmlns:a16="http://schemas.microsoft.com/office/drawing/2014/main" id="{3DA75D61-6910-4C40-B171-51547BA6FC28}"/>
              </a:ext>
            </a:extLst>
          </p:cNvPr>
          <p:cNvSpPr/>
          <p:nvPr/>
        </p:nvSpPr>
        <p:spPr>
          <a:xfrm rot="10800000" flipH="1" flipV="1">
            <a:off x="468314" y="3240087"/>
            <a:ext cx="5716977" cy="2682795"/>
          </a:xfrm>
          <a:prstGeom prst="wedgeRoundRectCallout">
            <a:avLst>
              <a:gd name="adj1" fmla="val 28048"/>
              <a:gd name="adj2" fmla="val -69298"/>
              <a:gd name="adj3" fmla="val 16667"/>
            </a:avLst>
          </a:prstGeom>
          <a:solidFill>
            <a:schemeClr val="tx1">
              <a:lumMod val="95000"/>
            </a:schemeClr>
          </a:solidFill>
          <a:ln w="38100">
            <a:solidFill>
              <a:srgbClr val="49648C"/>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lvl="0" algn="ctr" defTabSz="1219170">
              <a:defRPr/>
            </a:pPr>
            <a:r>
              <a:rPr lang="de-DE" sz="1400" dirty="0">
                <a:solidFill>
                  <a:srgbClr val="002060"/>
                </a:solidFill>
                <a:latin typeface="Allianz Neo" panose="020B0504020203020204" pitchFamily="34" charset="0"/>
              </a:rPr>
              <a:t>Sie haben bei uns eine staatlich geförderte Altersvorsorge, eine </a:t>
            </a:r>
            <a:r>
              <a:rPr lang="de-DE" sz="1400" dirty="0" err="1">
                <a:solidFill>
                  <a:srgbClr val="002060"/>
                </a:solidFill>
                <a:latin typeface="Allianz Neo" panose="020B0504020203020204" pitchFamily="34" charset="0"/>
              </a:rPr>
              <a:t>RiesterRente</a:t>
            </a:r>
            <a:r>
              <a:rPr lang="de-DE" sz="1400" dirty="0">
                <a:solidFill>
                  <a:srgbClr val="002060"/>
                </a:solidFill>
                <a:latin typeface="Allianz Neo" panose="020B0504020203020204" pitchFamily="34" charset="0"/>
              </a:rPr>
              <a:t>, abgeschlossen. </a:t>
            </a:r>
          </a:p>
          <a:p>
            <a:pPr lvl="0" algn="ctr" defTabSz="1219170">
              <a:defRPr/>
            </a:pPr>
            <a:endParaRPr lang="de-DE" sz="1400" dirty="0">
              <a:solidFill>
                <a:srgbClr val="002060"/>
              </a:solidFill>
              <a:latin typeface="Allianz Neo" panose="020B0504020203020204" pitchFamily="34" charset="0"/>
            </a:endParaRPr>
          </a:p>
          <a:p>
            <a:pPr lvl="0" algn="ctr" defTabSz="1219170">
              <a:defRPr/>
            </a:pPr>
            <a:r>
              <a:rPr lang="de-DE" altLang="de-DE" sz="1400" dirty="0">
                <a:solidFill>
                  <a:srgbClr val="002060"/>
                </a:solidFill>
                <a:latin typeface="Allianz Neo" panose="020B0504020203020204" pitchFamily="34" charset="0"/>
              </a:rPr>
              <a:t>Diese ist nur dann optimal, wenn alle Fördermöglichkeiten vollständig ausgeschöpft werden.</a:t>
            </a:r>
          </a:p>
          <a:p>
            <a:pPr lvl="0" algn="ctr" defTabSz="1219170">
              <a:defRPr/>
            </a:pPr>
            <a:endParaRPr lang="de-DE" altLang="de-DE" sz="1400" dirty="0">
              <a:solidFill>
                <a:srgbClr val="002060"/>
              </a:solidFill>
              <a:latin typeface="Allianz Neo" panose="020B0504020203020204" pitchFamily="34" charset="0"/>
            </a:endParaRPr>
          </a:p>
          <a:p>
            <a:pPr lvl="0" algn="ctr" defTabSz="1219170">
              <a:defRPr/>
            </a:pPr>
            <a:r>
              <a:rPr lang="de-DE" altLang="de-DE" sz="1400" dirty="0">
                <a:solidFill>
                  <a:srgbClr val="002060"/>
                </a:solidFill>
                <a:latin typeface="Allianz Neo" panose="020B0504020203020204" pitchFamily="34" charset="0"/>
              </a:rPr>
              <a:t>Ihre </a:t>
            </a:r>
            <a:r>
              <a:rPr lang="de-DE" altLang="de-DE" sz="1400" dirty="0" err="1">
                <a:solidFill>
                  <a:srgbClr val="002060"/>
                </a:solidFill>
                <a:latin typeface="Allianz Neo" panose="020B0504020203020204" pitchFamily="34" charset="0"/>
              </a:rPr>
              <a:t>RiesterRente</a:t>
            </a:r>
            <a:r>
              <a:rPr lang="de-DE" altLang="de-DE" sz="1400" dirty="0">
                <a:solidFill>
                  <a:srgbClr val="002060"/>
                </a:solidFill>
                <a:latin typeface="Allianz Neo" panose="020B0504020203020204" pitchFamily="34" charset="0"/>
              </a:rPr>
              <a:t> sollte</a:t>
            </a:r>
            <a:r>
              <a:rPr lang="de-DE" altLang="de-DE" sz="1400" b="1" dirty="0">
                <a:solidFill>
                  <a:srgbClr val="002060"/>
                </a:solidFill>
                <a:latin typeface="Allianz Neo" panose="020B0504020203020204" pitchFamily="34" charset="0"/>
              </a:rPr>
              <a:t> regelmäßig</a:t>
            </a:r>
            <a:r>
              <a:rPr lang="de-DE" altLang="de-DE" sz="1400" dirty="0">
                <a:solidFill>
                  <a:srgbClr val="002060"/>
                </a:solidFill>
                <a:latin typeface="Allianz Neo" panose="020B0504020203020204" pitchFamily="34" charset="0"/>
              </a:rPr>
              <a:t> überprüft werden. Schnell ergeben sich Änderungen im Leben, die ein Nachbessern erfordern.</a:t>
            </a:r>
            <a:br>
              <a:rPr lang="de-DE" altLang="de-DE" sz="1400" dirty="0">
                <a:solidFill>
                  <a:srgbClr val="002060"/>
                </a:solidFill>
                <a:latin typeface="Allianz Neo" panose="020B0504020203020204" pitchFamily="34" charset="0"/>
              </a:rPr>
            </a:br>
            <a:br>
              <a:rPr lang="de-DE" sz="1400" dirty="0">
                <a:solidFill>
                  <a:srgbClr val="002060"/>
                </a:solidFill>
                <a:latin typeface="Allianz Neo" panose="020B0504020203020204" pitchFamily="34" charset="0"/>
              </a:rPr>
            </a:br>
            <a:r>
              <a:rPr lang="de-DE" sz="1400" dirty="0">
                <a:solidFill>
                  <a:srgbClr val="002060"/>
                </a:solidFill>
                <a:latin typeface="Allianz Neo" panose="020B0504020203020204" pitchFamily="34" charset="0"/>
              </a:rPr>
              <a:t>Wann passt es denn nächste Woche …?</a:t>
            </a:r>
            <a:endParaRPr kumimoji="0" lang="de-DE" sz="1400" b="0" i="0" u="none" strike="noStrike" kern="0" cap="none" spc="0" normalizeH="0" baseline="0" noProof="0" dirty="0">
              <a:ln>
                <a:noFill/>
              </a:ln>
              <a:solidFill>
                <a:srgbClr val="000000">
                  <a:lumMod val="85000"/>
                  <a:lumOff val="15000"/>
                </a:srgbClr>
              </a:solidFill>
              <a:effectLst/>
              <a:uLnTx/>
              <a:uFillTx/>
              <a:latin typeface="Allianz Neo" panose="020B0504020203020204" pitchFamily="34" charset="0"/>
            </a:endParaRPr>
          </a:p>
        </p:txBody>
      </p:sp>
    </p:spTree>
    <p:extLst>
      <p:ext uri="{BB962C8B-B14F-4D97-AF65-F5344CB8AC3E}">
        <p14:creationId xmlns:p14="http://schemas.microsoft.com/office/powerpoint/2010/main" val="4013573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5</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llianz Neo" panose="020B0504020203020204" pitchFamily="34" charset="0"/>
              </a:rPr>
              <a:t>Sie finden die Aktion im ACA</a:t>
            </a:r>
            <a:endParaRPr kumimoji="0" lang="de-DE" sz="4700" b="0" i="0" u="none" strike="noStrike" kern="1200" cap="none" spc="0" normalizeH="0" baseline="0" noProof="0" dirty="0">
              <a:ln>
                <a:noFill/>
              </a:ln>
              <a:solidFill>
                <a:srgbClr val="002060"/>
              </a:solidFill>
              <a:effectLst/>
              <a:uLnTx/>
              <a:uFillTx/>
              <a:latin typeface="Allianz Neo" panose="020B0504020203020204" pitchFamily="34" charset="0"/>
            </a:endParaRPr>
          </a:p>
        </p:txBody>
      </p:sp>
      <p:sp>
        <p:nvSpPr>
          <p:cNvPr id="10" name="Rectangle 4"/>
          <p:cNvSpPr>
            <a:spLocks noChangeArrowheads="1"/>
          </p:cNvSpPr>
          <p:nvPr/>
        </p:nvSpPr>
        <p:spPr bwMode="gray">
          <a:xfrm>
            <a:off x="466725" y="1261246"/>
            <a:ext cx="993034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Aft>
                <a:spcPct val="30000"/>
              </a:spcAft>
              <a:tabLst>
                <a:tab pos="195263" algn="l"/>
              </a:tabLst>
              <a:defRPr sz="2000">
                <a:solidFill>
                  <a:schemeClr val="accent1"/>
                </a:solidFill>
                <a:latin typeface="Arial" charset="0"/>
              </a:defRPr>
            </a:lvl1pPr>
            <a:lvl2pPr marL="1588" eaLnBrk="0" hangingPunct="0">
              <a:spcAft>
                <a:spcPct val="30000"/>
              </a:spcAft>
              <a:buFont typeface="Wingdings" pitchFamily="2" charset="2"/>
              <a:tabLst>
                <a:tab pos="195263" algn="l"/>
              </a:tabLst>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tabLst>
                <a:tab pos="195263" algn="l"/>
              </a:tabLst>
              <a:defRPr>
                <a:solidFill>
                  <a:schemeClr val="tx1"/>
                </a:solidFill>
                <a:latin typeface="Arial" charset="0"/>
              </a:defRPr>
            </a:lvl3pPr>
            <a:lvl4pPr marL="1600200" indent="-228600" eaLnBrk="0" hangingPunct="0">
              <a:spcAft>
                <a:spcPct val="30000"/>
              </a:spcAft>
              <a:buClr>
                <a:schemeClr val="tx1"/>
              </a:buClr>
              <a:buChar char="-"/>
              <a:tabLst>
                <a:tab pos="195263" algn="l"/>
              </a:tabLst>
              <a:defRPr>
                <a:solidFill>
                  <a:schemeClr val="tx1"/>
                </a:solidFill>
                <a:latin typeface="Arial" charset="0"/>
              </a:defRPr>
            </a:lvl4pPr>
            <a:lvl5pPr marL="2057400" indent="-228600" eaLnBrk="0" hangingPunct="0">
              <a:spcAft>
                <a:spcPct val="30000"/>
              </a:spcAft>
              <a:buClr>
                <a:schemeClr val="tx1"/>
              </a:buClr>
              <a:buChar char="-"/>
              <a:tabLst>
                <a:tab pos="195263" algn="l"/>
              </a:tabLst>
              <a:defRPr>
                <a:solidFill>
                  <a:schemeClr val="tx1"/>
                </a:solidFill>
                <a:latin typeface="Arial" charset="0"/>
              </a:defRPr>
            </a:lvl5pPr>
            <a:lvl6pPr marL="2514600" indent="-228600" eaLnBrk="0" fontAlgn="base" hangingPunct="0">
              <a:spcBef>
                <a:spcPct val="0"/>
              </a:spcBef>
              <a:spcAft>
                <a:spcPct val="30000"/>
              </a:spcAft>
              <a:buClr>
                <a:schemeClr val="tx1"/>
              </a:buClr>
              <a:buChar char="-"/>
              <a:tabLst>
                <a:tab pos="195263" algn="l"/>
              </a:tabLst>
              <a:defRPr>
                <a:solidFill>
                  <a:schemeClr val="tx1"/>
                </a:solidFill>
                <a:latin typeface="Arial" charset="0"/>
              </a:defRPr>
            </a:lvl6pPr>
            <a:lvl7pPr marL="2971800" indent="-228600" eaLnBrk="0" fontAlgn="base" hangingPunct="0">
              <a:spcBef>
                <a:spcPct val="0"/>
              </a:spcBef>
              <a:spcAft>
                <a:spcPct val="30000"/>
              </a:spcAft>
              <a:buClr>
                <a:schemeClr val="tx1"/>
              </a:buClr>
              <a:buChar char="-"/>
              <a:tabLst>
                <a:tab pos="195263" algn="l"/>
              </a:tabLst>
              <a:defRPr>
                <a:solidFill>
                  <a:schemeClr val="tx1"/>
                </a:solidFill>
                <a:latin typeface="Arial" charset="0"/>
              </a:defRPr>
            </a:lvl7pPr>
            <a:lvl8pPr marL="3429000" indent="-228600" eaLnBrk="0" fontAlgn="base" hangingPunct="0">
              <a:spcBef>
                <a:spcPct val="0"/>
              </a:spcBef>
              <a:spcAft>
                <a:spcPct val="30000"/>
              </a:spcAft>
              <a:buClr>
                <a:schemeClr val="tx1"/>
              </a:buClr>
              <a:buChar char="-"/>
              <a:tabLst>
                <a:tab pos="195263" algn="l"/>
              </a:tabLst>
              <a:defRPr>
                <a:solidFill>
                  <a:schemeClr val="tx1"/>
                </a:solidFill>
                <a:latin typeface="Arial" charset="0"/>
              </a:defRPr>
            </a:lvl8pPr>
            <a:lvl9pPr marL="3886200" indent="-228600" eaLnBrk="0" fontAlgn="base" hangingPunct="0">
              <a:spcBef>
                <a:spcPct val="0"/>
              </a:spcBef>
              <a:spcAft>
                <a:spcPct val="30000"/>
              </a:spcAft>
              <a:buClr>
                <a:schemeClr val="tx1"/>
              </a:buClr>
              <a:buChar char="-"/>
              <a:tabLst>
                <a:tab pos="195263" algn="l"/>
              </a:tabLst>
              <a:defRPr>
                <a:solidFill>
                  <a:schemeClr val="tx1"/>
                </a:solidFill>
                <a:latin typeface="Arial" charset="0"/>
              </a:defRPr>
            </a:lvl9pPr>
          </a:lstStyle>
          <a:p>
            <a:pPr lvl="0" defTabSz="1219170">
              <a:spcAft>
                <a:spcPct val="0"/>
              </a:spcAft>
              <a:defRPr/>
            </a:pPr>
            <a:r>
              <a:rPr kumimoji="0" lang="de-DE" altLang="de-DE" sz="1600" b="0" i="0" u="none" strike="noStrike" kern="1200" cap="none" spc="0" normalizeH="0" baseline="0" noProof="0" dirty="0">
                <a:ln>
                  <a:noFill/>
                </a:ln>
                <a:solidFill>
                  <a:srgbClr val="003781"/>
                </a:solidFill>
                <a:effectLst/>
                <a:uLnTx/>
                <a:uFillTx/>
                <a:latin typeface="Allianz Neo" panose="020B0504020203020204" pitchFamily="34" charset="0"/>
              </a:rPr>
              <a:t>Zugangsweg zum ACA: Aufruf über das Makler-Portal</a:t>
            </a:r>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t="-1" b="23862"/>
          <a:stretch/>
        </p:blipFill>
        <p:spPr>
          <a:xfrm>
            <a:off x="466725" y="2190295"/>
            <a:ext cx="4859254" cy="2726609"/>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647" y="2190296"/>
            <a:ext cx="5293895" cy="2724098"/>
          </a:xfrm>
          <a:prstGeom prst="rect">
            <a:avLst/>
          </a:prstGeom>
        </p:spPr>
      </p:pic>
      <p:sp>
        <p:nvSpPr>
          <p:cNvPr id="13" name="Rechteck 12"/>
          <p:cNvSpPr/>
          <p:nvPr/>
        </p:nvSpPr>
        <p:spPr>
          <a:xfrm>
            <a:off x="561474" y="4026569"/>
            <a:ext cx="818147" cy="240632"/>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22" name="Rechteck 21"/>
          <p:cNvSpPr/>
          <p:nvPr/>
        </p:nvSpPr>
        <p:spPr>
          <a:xfrm>
            <a:off x="6208296" y="4652210"/>
            <a:ext cx="1058778" cy="240632"/>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15" name="Rechteck 14"/>
          <p:cNvSpPr/>
          <p:nvPr/>
        </p:nvSpPr>
        <p:spPr>
          <a:xfrm>
            <a:off x="1900990" y="2478506"/>
            <a:ext cx="818147" cy="240632"/>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16" name="Rechteck 15"/>
          <p:cNvSpPr/>
          <p:nvPr/>
        </p:nvSpPr>
        <p:spPr>
          <a:xfrm>
            <a:off x="1491916" y="2190295"/>
            <a:ext cx="344905" cy="216570"/>
          </a:xfrm>
          <a:prstGeom prst="rect">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2" name="Pfeil nach rechts 1"/>
          <p:cNvSpPr/>
          <p:nvPr/>
        </p:nvSpPr>
        <p:spPr>
          <a:xfrm>
            <a:off x="5450423" y="3473116"/>
            <a:ext cx="296779" cy="3048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5" name="Freihandform 4"/>
          <p:cNvSpPr/>
          <p:nvPr/>
        </p:nvSpPr>
        <p:spPr>
          <a:xfrm>
            <a:off x="1900989" y="2221832"/>
            <a:ext cx="407998" cy="198285"/>
          </a:xfrm>
          <a:custGeom>
            <a:avLst/>
            <a:gdLst>
              <a:gd name="connsiteX0" fmla="*/ 0 w 407998"/>
              <a:gd name="connsiteY0" fmla="*/ 0 h 198285"/>
              <a:gd name="connsiteX1" fmla="*/ 328864 w 407998"/>
              <a:gd name="connsiteY1" fmla="*/ 72189 h 198285"/>
              <a:gd name="connsiteX2" fmla="*/ 401053 w 407998"/>
              <a:gd name="connsiteY2" fmla="*/ 184484 h 198285"/>
              <a:gd name="connsiteX3" fmla="*/ 401053 w 407998"/>
              <a:gd name="connsiteY3" fmla="*/ 192505 h 198285"/>
            </a:gdLst>
            <a:ahLst/>
            <a:cxnLst>
              <a:cxn ang="0">
                <a:pos x="connsiteX0" y="connsiteY0"/>
              </a:cxn>
              <a:cxn ang="0">
                <a:pos x="connsiteX1" y="connsiteY1"/>
              </a:cxn>
              <a:cxn ang="0">
                <a:pos x="connsiteX2" y="connsiteY2"/>
              </a:cxn>
              <a:cxn ang="0">
                <a:pos x="connsiteX3" y="connsiteY3"/>
              </a:cxn>
            </a:cxnLst>
            <a:rect l="l" t="t" r="r" b="b"/>
            <a:pathLst>
              <a:path w="407998" h="198285">
                <a:moveTo>
                  <a:pt x="0" y="0"/>
                </a:moveTo>
                <a:cubicBezTo>
                  <a:pt x="131011" y="20721"/>
                  <a:pt x="262022" y="41442"/>
                  <a:pt x="328864" y="72189"/>
                </a:cubicBezTo>
                <a:cubicBezTo>
                  <a:pt x="395706" y="102936"/>
                  <a:pt x="401053" y="184484"/>
                  <a:pt x="401053" y="184484"/>
                </a:cubicBezTo>
                <a:cubicBezTo>
                  <a:pt x="413084" y="204537"/>
                  <a:pt x="407068" y="198521"/>
                  <a:pt x="401053" y="192505"/>
                </a:cubicBezTo>
              </a:path>
            </a:pathLst>
          </a:custGeom>
          <a:noFill/>
          <a:ln>
            <a:solidFill>
              <a:srgbClr val="FF99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
        <p:nvSpPr>
          <p:cNvPr id="6" name="Freihandform 5"/>
          <p:cNvSpPr/>
          <p:nvPr/>
        </p:nvSpPr>
        <p:spPr>
          <a:xfrm>
            <a:off x="1443789" y="2751221"/>
            <a:ext cx="866274" cy="1411705"/>
          </a:xfrm>
          <a:custGeom>
            <a:avLst/>
            <a:gdLst>
              <a:gd name="connsiteX0" fmla="*/ 866274 w 866274"/>
              <a:gd name="connsiteY0" fmla="*/ 0 h 1411705"/>
              <a:gd name="connsiteX1" fmla="*/ 641685 w 866274"/>
              <a:gd name="connsiteY1" fmla="*/ 1050758 h 1411705"/>
              <a:gd name="connsiteX2" fmla="*/ 0 w 866274"/>
              <a:gd name="connsiteY2" fmla="*/ 1411705 h 1411705"/>
              <a:gd name="connsiteX3" fmla="*/ 0 w 866274"/>
              <a:gd name="connsiteY3" fmla="*/ 1411705 h 1411705"/>
            </a:gdLst>
            <a:ahLst/>
            <a:cxnLst>
              <a:cxn ang="0">
                <a:pos x="connsiteX0" y="connsiteY0"/>
              </a:cxn>
              <a:cxn ang="0">
                <a:pos x="connsiteX1" y="connsiteY1"/>
              </a:cxn>
              <a:cxn ang="0">
                <a:pos x="connsiteX2" y="connsiteY2"/>
              </a:cxn>
              <a:cxn ang="0">
                <a:pos x="connsiteX3" y="connsiteY3"/>
              </a:cxn>
            </a:cxnLst>
            <a:rect l="l" t="t" r="r" b="b"/>
            <a:pathLst>
              <a:path w="866274" h="1411705">
                <a:moveTo>
                  <a:pt x="866274" y="0"/>
                </a:moveTo>
                <a:cubicBezTo>
                  <a:pt x="826169" y="407737"/>
                  <a:pt x="786064" y="815474"/>
                  <a:pt x="641685" y="1050758"/>
                </a:cubicBezTo>
                <a:cubicBezTo>
                  <a:pt x="497306" y="1286042"/>
                  <a:pt x="0" y="1411705"/>
                  <a:pt x="0" y="1411705"/>
                </a:cubicBezTo>
                <a:lnTo>
                  <a:pt x="0" y="1411705"/>
                </a:lnTo>
              </a:path>
            </a:pathLst>
          </a:custGeom>
          <a:noFill/>
          <a:ln>
            <a:solidFill>
              <a:srgbClr val="FF99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llianz Neo" panose="020B0504020203020204" pitchFamily="34" charset="0"/>
            </a:endParaRPr>
          </a:p>
        </p:txBody>
      </p:sp>
    </p:spTree>
    <p:extLst>
      <p:ext uri="{BB962C8B-B14F-4D97-AF65-F5344CB8AC3E}">
        <p14:creationId xmlns:p14="http://schemas.microsoft.com/office/powerpoint/2010/main" val="32378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a:xfrm rot="-5400000">
            <a:off x="9594057" y="3716798"/>
            <a:ext cx="3384550" cy="468312"/>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noProof="0" dirty="0">
                <a:solidFill>
                  <a:srgbClr val="003781"/>
                </a:solidFill>
                <a:latin typeface="Allianz Neo" panose="020B0504020203020204" pitchFamily="34" charset="0"/>
              </a:rPr>
              <a:t>Sortierfunktionen</a:t>
            </a:r>
            <a:endParaRPr kumimoji="0" lang="de-DE" sz="4700" b="0" i="0" u="none" strike="noStrike" kern="1200" cap="none" spc="0" normalizeH="0" baseline="0" noProof="0" dirty="0">
              <a:ln>
                <a:noFill/>
              </a:ln>
              <a:solidFill>
                <a:srgbClr val="00B0F0"/>
              </a:solidFill>
              <a:effectLst/>
              <a:uLnTx/>
              <a:uFillTx/>
              <a:latin typeface="Allianz Neo" panose="020B0504020203020204" pitchFamily="34" charset="0"/>
            </a:endParaRPr>
          </a:p>
        </p:txBody>
      </p:sp>
      <p:sp>
        <p:nvSpPr>
          <p:cNvPr id="52" name="Rechteck 51">
            <a:hlinkClick r:id="rId2"/>
            <a:extLst>
              <a:ext uri="{FF2B5EF4-FFF2-40B4-BE49-F238E27FC236}">
                <a16:creationId xmlns:a16="http://schemas.microsoft.com/office/drawing/2014/main" id="{373CECB8-A722-2D4C-BEA8-F9CB440202B6}"/>
              </a:ext>
            </a:extLst>
          </p:cNvPr>
          <p:cNvSpPr/>
          <p:nvPr/>
        </p:nvSpPr>
        <p:spPr>
          <a:xfrm>
            <a:off x="503367" y="5419057"/>
            <a:ext cx="10452989" cy="448344"/>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lang="de-DE" sz="1200" b="1" dirty="0">
                <a:solidFill>
                  <a:srgbClr val="006192"/>
                </a:solidFill>
                <a:latin typeface="Allianz Neo" panose="020B0504020203020204" pitchFamily="34" charset="0"/>
              </a:rPr>
              <a:t>        Sie können die Felder         und          sortieren als auch filtern.</a:t>
            </a:r>
          </a:p>
        </p:txBody>
      </p:sp>
      <p:sp>
        <p:nvSpPr>
          <p:cNvPr id="53" name="Richtungspfeil 52"/>
          <p:cNvSpPr/>
          <p:nvPr/>
        </p:nvSpPr>
        <p:spPr>
          <a:xfrm>
            <a:off x="501397" y="5419057"/>
            <a:ext cx="342821" cy="448344"/>
          </a:xfrm>
          <a:prstGeom prst="homePlate">
            <a:avLst/>
          </a:prstGeom>
          <a:solidFill>
            <a:schemeClr val="accent4">
              <a:lumMod val="75000"/>
            </a:scheme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600" dirty="0">
              <a:solidFill>
                <a:srgbClr val="006192"/>
              </a:solidFill>
              <a:latin typeface="Allianz Neo" panose="020B0504020203020204" pitchFamily="34" charset="0"/>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71" y="1413485"/>
            <a:ext cx="7515082" cy="3601389"/>
          </a:xfrm>
          <a:prstGeom prst="rect">
            <a:avLst/>
          </a:prstGeom>
        </p:spPr>
      </p:pic>
      <p:sp>
        <p:nvSpPr>
          <p:cNvPr id="84" name="Textfeld 3"/>
          <p:cNvSpPr txBox="1">
            <a:spLocks noChangeArrowheads="1"/>
          </p:cNvSpPr>
          <p:nvPr/>
        </p:nvSpPr>
        <p:spPr bwMode="auto">
          <a:xfrm>
            <a:off x="8540233" y="1668488"/>
            <a:ext cx="2416123" cy="4236551"/>
          </a:xfrm>
          <a:prstGeom prst="rect">
            <a:avLst/>
          </a:prstGeom>
        </p:spPr>
        <p:txBody>
          <a:bodyPr vert="horz" lIns="0" tIns="0" rIns="0" bIns="0" rtlCol="0">
            <a:noAutofit/>
          </a:bodyPr>
          <a:lstStyle>
            <a:defPPr>
              <a:defRPr lang="de-DE"/>
            </a:defPPr>
            <a:lvl1pPr indent="0">
              <a:lnSpc>
                <a:spcPct val="100000"/>
              </a:lnSpc>
              <a:spcBef>
                <a:spcPts val="200"/>
              </a:spcBef>
              <a:spcAft>
                <a:spcPts val="0"/>
              </a:spcAft>
              <a:buFont typeface="Arial" panose="020B0604020202020204" pitchFamily="34" charset="0"/>
              <a:buNone/>
              <a:defRPr sz="900" b="1" cap="none" baseline="0"/>
            </a:lvl1pPr>
            <a:lvl2pPr marL="179388" marR="0" indent="-179388" fontAlgn="auto">
              <a:lnSpc>
                <a:spcPct val="100000"/>
              </a:lnSpc>
              <a:spcBef>
                <a:spcPts val="200"/>
              </a:spcBef>
              <a:spcAft>
                <a:spcPts val="200"/>
              </a:spcAft>
              <a:buClrTx/>
              <a:buSzTx/>
              <a:buFont typeface="Arial" panose="020B0604020202020204" pitchFamily="34" charset="0"/>
              <a:buChar char="•"/>
              <a:tabLst/>
              <a:defRPr sz="1600"/>
            </a:lvl2pPr>
            <a:lvl3pPr marL="354013" indent="-179388">
              <a:lnSpc>
                <a:spcPct val="100000"/>
              </a:lnSpc>
              <a:spcBef>
                <a:spcPts val="200"/>
              </a:spcBef>
              <a:spcAft>
                <a:spcPts val="200"/>
              </a:spcAft>
              <a:buFont typeface="Symbol" panose="05050102010706020507" pitchFamily="18" charset="2"/>
              <a:buChar char="-"/>
              <a:defRPr sz="1400"/>
            </a:lvl3pPr>
            <a:lvl4pPr marL="237061" indent="-237061">
              <a:lnSpc>
                <a:spcPct val="100000"/>
              </a:lnSpc>
              <a:spcBef>
                <a:spcPts val="200"/>
              </a:spcBef>
              <a:spcAft>
                <a:spcPts val="200"/>
              </a:spcAft>
              <a:buClr>
                <a:schemeClr val="tx1"/>
              </a:buClr>
              <a:buFont typeface="+mj-lt"/>
              <a:buAutoNum type="arabicPeriod"/>
              <a:defRPr sz="1400"/>
            </a:lvl4pPr>
            <a:lvl5pPr marL="0" indent="0">
              <a:lnSpc>
                <a:spcPct val="100000"/>
              </a:lnSpc>
              <a:spcBef>
                <a:spcPts val="200"/>
              </a:spcBef>
              <a:spcAft>
                <a:spcPts val="200"/>
              </a:spcAft>
              <a:buFont typeface="Arial" panose="020B0604020202020204" pitchFamily="34" charset="0"/>
              <a:buNone/>
              <a:defRPr sz="1400" baseline="0"/>
            </a:lvl5pPr>
            <a:lvl6pPr marL="179388" indent="-179388">
              <a:lnSpc>
                <a:spcPct val="100000"/>
              </a:lnSpc>
              <a:spcBef>
                <a:spcPts val="200"/>
              </a:spcBef>
              <a:spcAft>
                <a:spcPts val="200"/>
              </a:spcAft>
              <a:buFont typeface="Symbol" panose="05050102010706020507" pitchFamily="18" charset="2"/>
              <a:buChar char="-"/>
              <a:defRPr sz="1200"/>
            </a:lvl6pPr>
            <a:lvl7pPr marL="0" indent="0">
              <a:lnSpc>
                <a:spcPct val="100000"/>
              </a:lnSpc>
              <a:spcBef>
                <a:spcPts val="200"/>
              </a:spcBef>
              <a:spcAft>
                <a:spcPts val="200"/>
              </a:spcAft>
              <a:buFont typeface="Arial" panose="020B0604020202020204" pitchFamily="34" charset="0"/>
              <a:buNone/>
              <a:defRPr sz="1200"/>
            </a:lvl7pPr>
            <a:lvl8pPr marL="0" indent="0">
              <a:lnSpc>
                <a:spcPct val="100000"/>
              </a:lnSpc>
              <a:spcBef>
                <a:spcPts val="200"/>
              </a:spcBef>
              <a:spcAft>
                <a:spcPts val="200"/>
              </a:spcAft>
              <a:buFont typeface="Arial" panose="020B0604020202020204" pitchFamily="34" charset="0"/>
              <a:buNone/>
              <a:defRPr sz="1100"/>
            </a:lvl8pPr>
            <a:lvl9pPr marL="122764" indent="-122764">
              <a:lnSpc>
                <a:spcPct val="100000"/>
              </a:lnSpc>
              <a:spcBef>
                <a:spcPts val="200"/>
              </a:spcBef>
              <a:spcAft>
                <a:spcPts val="200"/>
              </a:spcAft>
              <a:buFont typeface="+mj-lt"/>
              <a:buAutoNum type="arabicParenR"/>
              <a:defRPr sz="800"/>
            </a:lvl9pPr>
          </a:lstStyle>
          <a:p>
            <a:pPr defTabSz="1219170">
              <a:spcBef>
                <a:spcPts val="0"/>
              </a:spcBef>
              <a:spcAft>
                <a:spcPts val="600"/>
              </a:spcAft>
            </a:pPr>
            <a:r>
              <a:rPr lang="de-DE" altLang="de-DE" dirty="0">
                <a:solidFill>
                  <a:srgbClr val="002060"/>
                </a:solidFill>
                <a:latin typeface="Allianz Neo" panose="020B0504020203020204" pitchFamily="34" charset="0"/>
              </a:rPr>
              <a:t>Sortierfeld 1: Grundzulage </a:t>
            </a:r>
            <a:br>
              <a:rPr lang="de-DE" altLang="de-DE" b="0" dirty="0">
                <a:solidFill>
                  <a:srgbClr val="002060"/>
                </a:solidFill>
                <a:latin typeface="Allianz Neo" panose="020B0504020203020204" pitchFamily="34" charset="0"/>
              </a:rPr>
            </a:br>
            <a:r>
              <a:rPr lang="de-DE" altLang="de-DE" b="0" dirty="0">
                <a:solidFill>
                  <a:srgbClr val="002060"/>
                </a:solidFill>
                <a:latin typeface="Allianz Neo" panose="020B0504020203020204" pitchFamily="34" charset="0"/>
              </a:rPr>
              <a:t>Die Ausprägungen sind „voll, gekürzt, keine, leer“. „gekürzt“ und „keine“ signalisieren Handlungsbedarf/ leer entspricht keine Info vorhanden - eine Vertragsüberprüfung wird empfohlen.</a:t>
            </a:r>
          </a:p>
          <a:p>
            <a:pPr defTabSz="1219170">
              <a:spcBef>
                <a:spcPts val="0"/>
              </a:spcBef>
              <a:spcAft>
                <a:spcPts val="600"/>
              </a:spcAft>
            </a:pPr>
            <a:r>
              <a:rPr lang="de-DE" altLang="de-DE" dirty="0">
                <a:solidFill>
                  <a:srgbClr val="002060"/>
                </a:solidFill>
                <a:latin typeface="Allianz Neo" panose="020B0504020203020204" pitchFamily="34" charset="0"/>
              </a:rPr>
              <a:t>Sortierfeld 2: Max. Erhöhungsbeitrag lt. ZW</a:t>
            </a:r>
            <a:br>
              <a:rPr lang="de-DE" altLang="de-DE" b="0" dirty="0">
                <a:solidFill>
                  <a:srgbClr val="002060"/>
                </a:solidFill>
                <a:latin typeface="Allianz Neo" panose="020B0504020203020204" pitchFamily="34" charset="0"/>
              </a:rPr>
            </a:br>
            <a:r>
              <a:rPr lang="de-DE" altLang="de-DE" b="0" dirty="0">
                <a:solidFill>
                  <a:srgbClr val="002060"/>
                </a:solidFill>
                <a:latin typeface="Allianz Neo" panose="020B0504020203020204" pitchFamily="34" charset="0"/>
              </a:rPr>
              <a:t>Ausgewiesen wird der Betrag lt. ZW, der noch fehlt bis zum Höchstbeitrag </a:t>
            </a:r>
            <a:br>
              <a:rPr lang="de-DE" altLang="de-DE" b="0" dirty="0">
                <a:solidFill>
                  <a:srgbClr val="002060"/>
                </a:solidFill>
                <a:latin typeface="Allianz Neo" panose="020B0504020203020204" pitchFamily="34" charset="0"/>
              </a:rPr>
            </a:br>
            <a:r>
              <a:rPr lang="de-DE" altLang="de-DE" b="0" dirty="0">
                <a:solidFill>
                  <a:srgbClr val="002060"/>
                </a:solidFill>
                <a:latin typeface="Allianz Neo" panose="020B0504020203020204" pitchFamily="34" charset="0"/>
              </a:rPr>
              <a:t>(2.100 EUR abzüglich Zulagen und bisherigem Eigenbeitrag).</a:t>
            </a:r>
          </a:p>
          <a:p>
            <a:pPr defTabSz="1219170">
              <a:spcBef>
                <a:spcPts val="0"/>
              </a:spcBef>
              <a:spcAft>
                <a:spcPts val="600"/>
              </a:spcAft>
            </a:pPr>
            <a:r>
              <a:rPr lang="de-DE" altLang="de-DE" dirty="0">
                <a:solidFill>
                  <a:srgbClr val="002060"/>
                </a:solidFill>
                <a:latin typeface="Allianz Neo" panose="020B0504020203020204" pitchFamily="34" charset="0"/>
              </a:rPr>
              <a:t>Sortierfeld 3: Max. </a:t>
            </a:r>
            <a:r>
              <a:rPr lang="de-DE" altLang="de-DE" dirty="0" err="1">
                <a:solidFill>
                  <a:srgbClr val="002060"/>
                </a:solidFill>
                <a:latin typeface="Allianz Neo" panose="020B0504020203020204" pitchFamily="34" charset="0"/>
              </a:rPr>
              <a:t>Erh</a:t>
            </a:r>
            <a:r>
              <a:rPr lang="de-DE" altLang="de-DE" dirty="0">
                <a:solidFill>
                  <a:srgbClr val="002060"/>
                </a:solidFill>
                <a:latin typeface="Allianz Neo" panose="020B0504020203020204" pitchFamily="34" charset="0"/>
              </a:rPr>
              <a:t>.-beitrag p.a. x Restlaufzeit </a:t>
            </a:r>
            <a:r>
              <a:rPr lang="de-DE" altLang="de-DE" b="0" dirty="0">
                <a:solidFill>
                  <a:srgbClr val="002060"/>
                </a:solidFill>
                <a:latin typeface="Allianz Neo" panose="020B0504020203020204" pitchFamily="34" charset="0"/>
              </a:rPr>
              <a:t>(= max. Erhöhungsbeitrag)</a:t>
            </a:r>
            <a:br>
              <a:rPr lang="de-DE" altLang="de-DE" b="0" dirty="0">
                <a:solidFill>
                  <a:srgbClr val="002060"/>
                </a:solidFill>
                <a:latin typeface="Allianz Neo" panose="020B0504020203020204" pitchFamily="34" charset="0"/>
              </a:rPr>
            </a:br>
            <a:r>
              <a:rPr lang="de-DE" altLang="de-DE" b="0" dirty="0">
                <a:solidFill>
                  <a:srgbClr val="002060"/>
                </a:solidFill>
                <a:latin typeface="Allianz Neo" panose="020B0504020203020204" pitchFamily="34" charset="0"/>
              </a:rPr>
              <a:t>Ausgewiesen wird der individuelle Wert (Differenzbetrag) in € je ZW x tatsächliche Restlaufzeit (in Jahren).</a:t>
            </a:r>
          </a:p>
          <a:p>
            <a:pPr defTabSz="1219170">
              <a:spcBef>
                <a:spcPts val="0"/>
              </a:spcBef>
              <a:spcAft>
                <a:spcPts val="600"/>
              </a:spcAft>
            </a:pPr>
            <a:r>
              <a:rPr lang="de-DE" altLang="de-DE" dirty="0">
                <a:solidFill>
                  <a:srgbClr val="002060"/>
                </a:solidFill>
                <a:latin typeface="Allianz Neo" panose="020B0504020203020204" pitchFamily="34" charset="0"/>
              </a:rPr>
              <a:t>Sortierfeld 4: Zahlungsweise</a:t>
            </a:r>
            <a:br>
              <a:rPr lang="de-DE" altLang="de-DE" b="0" dirty="0">
                <a:solidFill>
                  <a:srgbClr val="002060"/>
                </a:solidFill>
                <a:latin typeface="Allianz Neo" panose="020B0504020203020204" pitchFamily="34" charset="0"/>
              </a:rPr>
            </a:br>
            <a:r>
              <a:rPr lang="de-DE" altLang="de-DE" b="0" dirty="0">
                <a:solidFill>
                  <a:srgbClr val="002060"/>
                </a:solidFill>
                <a:latin typeface="Allianz Neo" panose="020B0504020203020204" pitchFamily="34" charset="0"/>
              </a:rPr>
              <a:t>monatlich (monatl.), vierteljährlich (</a:t>
            </a:r>
            <a:r>
              <a:rPr lang="de-DE" altLang="de-DE" b="0" dirty="0" err="1">
                <a:solidFill>
                  <a:srgbClr val="002060"/>
                </a:solidFill>
                <a:latin typeface="Allianz Neo" panose="020B0504020203020204" pitchFamily="34" charset="0"/>
              </a:rPr>
              <a:t>vierteljährl</a:t>
            </a:r>
            <a:r>
              <a:rPr lang="de-DE" altLang="de-DE" b="0" dirty="0">
                <a:solidFill>
                  <a:srgbClr val="002060"/>
                </a:solidFill>
                <a:latin typeface="Allianz Neo" panose="020B0504020203020204" pitchFamily="34" charset="0"/>
              </a:rPr>
              <a:t>.), halbjährlich (</a:t>
            </a:r>
            <a:r>
              <a:rPr lang="de-DE" altLang="de-DE" b="0" dirty="0" err="1">
                <a:solidFill>
                  <a:srgbClr val="002060"/>
                </a:solidFill>
                <a:latin typeface="Allianz Neo" panose="020B0504020203020204" pitchFamily="34" charset="0"/>
              </a:rPr>
              <a:t>halbjährl</a:t>
            </a:r>
            <a:r>
              <a:rPr lang="de-DE" altLang="de-DE" b="0" dirty="0">
                <a:solidFill>
                  <a:srgbClr val="002060"/>
                </a:solidFill>
                <a:latin typeface="Allianz Neo" panose="020B0504020203020204" pitchFamily="34" charset="0"/>
              </a:rPr>
              <a:t>.), jährlich (jährl.), Einmalbeitrag (</a:t>
            </a:r>
            <a:r>
              <a:rPr lang="de-DE" altLang="de-DE" b="0" dirty="0" err="1">
                <a:solidFill>
                  <a:srgbClr val="002060"/>
                </a:solidFill>
                <a:latin typeface="Allianz Neo" panose="020B0504020203020204" pitchFamily="34" charset="0"/>
              </a:rPr>
              <a:t>Einmalbetr</a:t>
            </a:r>
            <a:r>
              <a:rPr lang="de-DE" altLang="de-DE" b="0" dirty="0">
                <a:solidFill>
                  <a:srgbClr val="002060"/>
                </a:solidFill>
                <a:latin typeface="Allianz Neo" panose="020B0504020203020204" pitchFamily="34" charset="0"/>
              </a:rPr>
              <a:t>.), ohne Beitragszahlung (ohne </a:t>
            </a:r>
            <a:r>
              <a:rPr lang="de-DE" altLang="de-DE" b="0" dirty="0" err="1">
                <a:solidFill>
                  <a:srgbClr val="002060"/>
                </a:solidFill>
                <a:latin typeface="Allianz Neo" panose="020B0504020203020204" pitchFamily="34" charset="0"/>
              </a:rPr>
              <a:t>Beitrz</a:t>
            </a:r>
            <a:r>
              <a:rPr lang="de-DE" altLang="de-DE" b="0" dirty="0">
                <a:solidFill>
                  <a:srgbClr val="002060"/>
                </a:solidFill>
                <a:latin typeface="Allianz Neo" panose="020B0504020203020204" pitchFamily="34" charset="0"/>
              </a:rPr>
              <a:t>.)</a:t>
            </a:r>
            <a:br>
              <a:rPr lang="de-DE" altLang="de-DE" b="0" dirty="0">
                <a:solidFill>
                  <a:srgbClr val="002060"/>
                </a:solidFill>
                <a:latin typeface="Allianz Neo" panose="020B0504020203020204" pitchFamily="34" charset="0"/>
              </a:rPr>
            </a:br>
            <a:br>
              <a:rPr lang="de-DE" altLang="de-DE" b="0" dirty="0">
                <a:solidFill>
                  <a:srgbClr val="002060"/>
                </a:solidFill>
                <a:latin typeface="Allianz Neo" panose="020B0504020203020204" pitchFamily="34" charset="0"/>
              </a:rPr>
            </a:br>
            <a:endParaRPr lang="de-DE" altLang="de-DE" b="0" dirty="0">
              <a:solidFill>
                <a:srgbClr val="002060"/>
              </a:solidFill>
              <a:latin typeface="Allianz Neo" panose="020B0504020203020204" pitchFamily="34" charset="0"/>
            </a:endParaRPr>
          </a:p>
        </p:txBody>
      </p:sp>
      <p:pic>
        <p:nvPicPr>
          <p:cNvPr id="46" name="Grafik 4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90970" y="4144498"/>
            <a:ext cx="180000" cy="180000"/>
          </a:xfrm>
          <a:prstGeom prst="rect">
            <a:avLst/>
          </a:prstGeom>
        </p:spPr>
      </p:pic>
      <p:pic>
        <p:nvPicPr>
          <p:cNvPr id="47" name="Grafik 4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37695" y="4144498"/>
            <a:ext cx="180000" cy="180000"/>
          </a:xfrm>
          <a:prstGeom prst="rect">
            <a:avLst/>
          </a:prstGeom>
        </p:spPr>
      </p:pic>
      <p:pic>
        <p:nvPicPr>
          <p:cNvPr id="51" name="Grafik 5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65969" y="4144498"/>
            <a:ext cx="180000" cy="180000"/>
          </a:xfrm>
          <a:prstGeom prst="rect">
            <a:avLst/>
          </a:prstGeom>
        </p:spPr>
      </p:pic>
      <p:pic>
        <p:nvPicPr>
          <p:cNvPr id="75" name="Grafik 7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097875" y="4144498"/>
            <a:ext cx="180000" cy="180000"/>
          </a:xfrm>
          <a:prstGeom prst="rect">
            <a:avLst/>
          </a:prstGeom>
        </p:spPr>
      </p:pic>
      <p:pic>
        <p:nvPicPr>
          <p:cNvPr id="49" name="Grafik 4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00461" y="5522162"/>
            <a:ext cx="180000" cy="180000"/>
          </a:xfrm>
          <a:prstGeom prst="rect">
            <a:avLst/>
          </a:prstGeom>
        </p:spPr>
      </p:pic>
      <p:pic>
        <p:nvPicPr>
          <p:cNvPr id="72" name="Grafik 7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03054" y="5522162"/>
            <a:ext cx="180000" cy="180000"/>
          </a:xfrm>
          <a:prstGeom prst="rect">
            <a:avLst/>
          </a:prstGeom>
        </p:spPr>
      </p:pic>
      <p:pic>
        <p:nvPicPr>
          <p:cNvPr id="73" name="Grafik 7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64415" y="1652446"/>
            <a:ext cx="180000" cy="180000"/>
          </a:xfrm>
          <a:prstGeom prst="rect">
            <a:avLst/>
          </a:prstGeom>
        </p:spPr>
      </p:pic>
      <p:pic>
        <p:nvPicPr>
          <p:cNvPr id="74" name="Grafik 7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264415" y="2550798"/>
            <a:ext cx="180000" cy="180000"/>
          </a:xfrm>
          <a:prstGeom prst="rect">
            <a:avLst/>
          </a:prstGeom>
        </p:spPr>
      </p:pic>
      <p:pic>
        <p:nvPicPr>
          <p:cNvPr id="80" name="Grafik 7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64415" y="3296751"/>
            <a:ext cx="180000" cy="180000"/>
          </a:xfrm>
          <a:prstGeom prst="rect">
            <a:avLst/>
          </a:prstGeom>
        </p:spPr>
      </p:pic>
      <p:pic>
        <p:nvPicPr>
          <p:cNvPr id="81" name="Grafik 8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264415" y="4058746"/>
            <a:ext cx="180000" cy="180000"/>
          </a:xfrm>
          <a:prstGeom prst="rect">
            <a:avLst/>
          </a:prstGeom>
        </p:spPr>
      </p:pic>
    </p:spTree>
    <p:extLst>
      <p:ext uri="{BB962C8B-B14F-4D97-AF65-F5344CB8AC3E}">
        <p14:creationId xmlns:p14="http://schemas.microsoft.com/office/powerpoint/2010/main" val="304802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7</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anose="020B0504020203020204" pitchFamily="34" charset="0"/>
              </a:rPr>
              <a:t>Filterfunktion - Bearbeitungsschritte</a:t>
            </a:r>
            <a:endParaRPr kumimoji="0" lang="de-DE" sz="4700" b="0" i="0" u="none" strike="noStrike" kern="1200" cap="none" spc="0" normalizeH="0" baseline="0" noProof="0" dirty="0">
              <a:ln>
                <a:noFill/>
              </a:ln>
              <a:solidFill>
                <a:srgbClr val="002060"/>
              </a:solidFill>
              <a:effectLst/>
              <a:uLnTx/>
              <a:uFillTx/>
              <a:latin typeface="Allianz Neo" panose="020B0504020203020204" pitchFamily="34" charset="0"/>
            </a:endParaRP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r="10929" b="28899"/>
          <a:stretch/>
        </p:blipFill>
        <p:spPr>
          <a:xfrm>
            <a:off x="486680" y="1500167"/>
            <a:ext cx="6748309" cy="2754877"/>
          </a:xfrm>
          <a:prstGeom prst="rect">
            <a:avLst/>
          </a:prstGeom>
        </p:spPr>
      </p:pic>
      <p:pic>
        <p:nvPicPr>
          <p:cNvPr id="11" name="Grafik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54472" y="2231589"/>
            <a:ext cx="180000" cy="180000"/>
          </a:xfrm>
          <a:prstGeom prst="rect">
            <a:avLst/>
          </a:prstGeom>
        </p:spPr>
      </p:pic>
      <p:pic>
        <p:nvPicPr>
          <p:cNvPr id="15" name="Grafik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55667" y="2869939"/>
            <a:ext cx="180000" cy="180000"/>
          </a:xfrm>
          <a:prstGeom prst="rect">
            <a:avLst/>
          </a:prstGeom>
        </p:spPr>
      </p:pic>
      <p:pic>
        <p:nvPicPr>
          <p:cNvPr id="18" name="Grafik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4472" y="3508289"/>
            <a:ext cx="180000" cy="180000"/>
          </a:xfrm>
          <a:prstGeom prst="rect">
            <a:avLst/>
          </a:prstGeom>
        </p:spPr>
      </p:pic>
      <p:sp>
        <p:nvSpPr>
          <p:cNvPr id="39" name="Textfeld 3"/>
          <p:cNvSpPr txBox="1">
            <a:spLocks noChangeArrowheads="1"/>
          </p:cNvSpPr>
          <p:nvPr/>
        </p:nvSpPr>
        <p:spPr bwMode="auto">
          <a:xfrm>
            <a:off x="7660105" y="1539909"/>
            <a:ext cx="3200233" cy="461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defTabSz="1219170" eaLnBrk="0" fontAlgn="auto" latinLnBrk="0" hangingPunct="0">
              <a:lnSpc>
                <a:spcPct val="100000"/>
              </a:lnSpc>
              <a:spcBef>
                <a:spcPts val="0"/>
              </a:spcBef>
              <a:spcAft>
                <a:spcPct val="0"/>
              </a:spcAft>
              <a:buClrTx/>
              <a:buSzTx/>
              <a:buFontTx/>
              <a:buNone/>
              <a:tabLst/>
              <a:defRPr/>
            </a:pP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Nutzen Sie die Filterfunktion, um Ihr Kundenpotenzial für die Bearbeitung besser einzugrenzen.</a:t>
            </a:r>
          </a:p>
          <a:p>
            <a:pPr marL="0" marR="0" lvl="0" indent="0" defTabSz="1219170" eaLnBrk="0" fontAlgn="auto" latinLnBrk="0" hangingPunct="0">
              <a:lnSpc>
                <a:spcPct val="100000"/>
              </a:lnSpc>
              <a:spcBef>
                <a:spcPts val="0"/>
              </a:spcBef>
              <a:spcAft>
                <a:spcPct val="0"/>
              </a:spcAft>
              <a:buClrTx/>
              <a:buSzTx/>
              <a:buFontTx/>
              <a:buNone/>
              <a:tabLst/>
              <a:defRPr/>
            </a:pP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265113" marR="0" lvl="0" defTabSz="1219170" eaLnBrk="0" fontAlgn="auto" latinLnBrk="0" hangingPunct="0">
              <a:lnSpc>
                <a:spcPct val="100000"/>
              </a:lnSpc>
              <a:spcBef>
                <a:spcPts val="0"/>
              </a:spcBef>
              <a:spcAft>
                <a:spcPct val="0"/>
              </a:spcAft>
              <a:buClrTx/>
              <a:buSzTx/>
              <a:buFontTx/>
              <a:buNone/>
              <a:tabLst/>
              <a:defRPr/>
            </a:pP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 setzen/verlassen: </a:t>
            </a:r>
          </a:p>
          <a:p>
            <a:pPr marL="265113" marR="0" lvl="0" defTabSz="1219170" eaLnBrk="0" fontAlgn="auto" latinLnBrk="0" hangingPunct="0">
              <a:lnSpc>
                <a:spcPct val="100000"/>
              </a:lnSpc>
              <a:spcBef>
                <a:spcPts val="0"/>
              </a:spcBef>
              <a:spcAft>
                <a:spcPct val="0"/>
              </a:spcAft>
              <a:buClrTx/>
              <a:buSzTx/>
              <a:buFontTx/>
              <a:buNone/>
              <a:tabLst/>
              <a:defRPr/>
            </a:pP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anklicken – es können beliebig viele Filter gesetzt und miteinander kombiniert werden </a:t>
            </a:r>
          </a:p>
          <a:p>
            <a:pPr marL="265113" marR="0" lvl="0" defTabSz="1219170" eaLnBrk="0" fontAlgn="auto" latinLnBrk="0" hangingPunct="0">
              <a:lnSpc>
                <a:spcPct val="100000"/>
              </a:lnSpc>
              <a:spcBef>
                <a:spcPts val="0"/>
              </a:spcBef>
              <a:spcAft>
                <a:spcPct val="0"/>
              </a:spcAft>
              <a:buClrTx/>
              <a:buSzTx/>
              <a:buFontTx/>
              <a:buNone/>
              <a:tabLst/>
              <a:defRPr/>
            </a:pP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265113" marR="0" lvl="0" defTabSz="1219170" eaLnBrk="0" fontAlgn="auto" latinLnBrk="0" hangingPunct="0">
              <a:lnSpc>
                <a:spcPct val="100000"/>
              </a:lnSpc>
              <a:spcBef>
                <a:spcPts val="0"/>
              </a:spcBef>
              <a:spcAft>
                <a:spcPct val="0"/>
              </a:spcAft>
              <a:buClrTx/>
              <a:buSzTx/>
              <a:buFontTx/>
              <a:buNone/>
              <a:tabLst/>
              <a:defRPr/>
            </a:pP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Filter-Box/Drop-Down anklicken: Filterkriterien werden sichtbar und können (auch mehrere) ausgewählt werden. </a:t>
            </a:r>
            <a:b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b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265113" marR="0" lvl="0" defTabSz="1219170" eaLnBrk="0" fontAlgn="auto" latinLnBrk="0" hangingPunct="0">
              <a:lnSpc>
                <a:spcPct val="100000"/>
              </a:lnSpc>
              <a:spcBef>
                <a:spcPts val="0"/>
              </a:spcBef>
              <a:spcAft>
                <a:spcPct val="0"/>
              </a:spcAft>
              <a:buClrTx/>
              <a:buSzTx/>
              <a:buFontTx/>
              <a:buNone/>
              <a:tabLst/>
              <a:defRPr/>
            </a:pPr>
            <a:r>
              <a:rPr kumimoji="0" lang="de-DE" altLang="de-DE" sz="1050" b="1" i="0" u="sng" strike="noStrike" kern="0" cap="none" spc="0" normalizeH="0" baseline="0" noProof="0" dirty="0">
                <a:ln>
                  <a:noFill/>
                </a:ln>
                <a:solidFill>
                  <a:srgbClr val="002060"/>
                </a:solidFill>
                <a:effectLst/>
                <a:uLnTx/>
                <a:uFillTx/>
                <a:latin typeface="Allianz Neo" panose="020B0504020203020204" pitchFamily="34" charset="0"/>
              </a:rPr>
              <a:t>Wichtiger Hinweis zur Steuer-ID</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a:t>
            </a:r>
          </a:p>
          <a:p>
            <a:pPr marL="0" marR="0" lvl="0" indent="0" defTabSz="1219170" eaLnBrk="0" fontAlgn="auto" latinLnBrk="0" hangingPunct="0">
              <a:lnSpc>
                <a:spcPct val="100000"/>
              </a:lnSpc>
              <a:spcBef>
                <a:spcPts val="0"/>
              </a:spcBef>
              <a:spcAft>
                <a:spcPct val="0"/>
              </a:spcAft>
              <a:buClrTx/>
              <a:buSzTx/>
              <a:buFontTx/>
              <a:buNone/>
              <a:tabLst/>
              <a:defRPr/>
            </a:pP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0" marR="0" lvl="0" indent="0" defTabSz="1219170" eaLnBrk="0" fontAlgn="auto" latinLnBrk="0" hangingPunct="0">
              <a:lnSpc>
                <a:spcPct val="100000"/>
              </a:lnSpc>
              <a:spcBef>
                <a:spcPts val="0"/>
              </a:spcBef>
              <a:spcAft>
                <a:spcPct val="0"/>
              </a:spcAft>
              <a:buClrTx/>
              <a:buSzTx/>
              <a:buFontTx/>
              <a:buNone/>
              <a:tabLst/>
              <a:defRPr/>
            </a:pP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Seit 2020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ist neben der Steuer-ID des Ehegatten auch die der Kinder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zwingend</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 erforderlich.</a:t>
            </a:r>
          </a:p>
          <a:p>
            <a:pPr marL="0" marR="0" lvl="0" indent="0" defTabSz="1219170" eaLnBrk="0" fontAlgn="auto" latinLnBrk="0" hangingPunct="0">
              <a:lnSpc>
                <a:spcPct val="100000"/>
              </a:lnSpc>
              <a:spcBef>
                <a:spcPts val="0"/>
              </a:spcBef>
              <a:spcAft>
                <a:spcPct val="0"/>
              </a:spcAft>
              <a:buClrTx/>
              <a:buSzTx/>
              <a:buFontTx/>
              <a:buNone/>
              <a:tabLst/>
              <a:defRPr/>
            </a:pP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0" marR="0" lvl="0" indent="0" defTabSz="1219170" eaLnBrk="0" fontAlgn="auto" latinLnBrk="0" hangingPunct="0">
              <a:lnSpc>
                <a:spcPct val="100000"/>
              </a:lnSpc>
              <a:spcBef>
                <a:spcPts val="0"/>
              </a:spcBef>
              <a:spcAft>
                <a:spcPct val="0"/>
              </a:spcAft>
              <a:buClrTx/>
              <a:buSzTx/>
              <a:buFontTx/>
              <a:buNone/>
              <a:tabLst/>
              <a:defRPr/>
            </a:pP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Bei folgenden Konstellationen ist die Aufnahme im Filterfeld „Steuerident einholen“ vorgesehen:</a:t>
            </a:r>
          </a:p>
          <a:p>
            <a:pPr marL="0" marR="0" lvl="0" indent="0" defTabSz="1219170" eaLnBrk="0" fontAlgn="auto" latinLnBrk="0" hangingPunct="0">
              <a:lnSpc>
                <a:spcPct val="100000"/>
              </a:lnSpc>
              <a:spcBef>
                <a:spcPts val="0"/>
              </a:spcBef>
              <a:spcAft>
                <a:spcPct val="0"/>
              </a:spcAft>
              <a:buClrTx/>
              <a:buSzTx/>
              <a:buFontTx/>
              <a:buNone/>
              <a:tabLst/>
              <a:defRPr/>
            </a:pPr>
            <a:endPar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endParaRPr>
          </a:p>
          <a:p>
            <a:pPr marL="152385" marR="0" lvl="0" indent="0" defTabSz="1219170" eaLnBrk="0" fontAlgn="auto" latinLnBrk="0" hangingPunct="0">
              <a:lnSpc>
                <a:spcPct val="100000"/>
              </a:lnSpc>
              <a:spcBef>
                <a:spcPts val="0"/>
              </a:spcBef>
              <a:spcAft>
                <a:spcPts val="0"/>
              </a:spcAft>
              <a:buClrTx/>
              <a:buSzTx/>
              <a:buFontTx/>
              <a:buAutoNum type="arabicPeriod"/>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Steuer-ID </a:t>
            </a: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fehlt/ist falsch</a:t>
            </a:r>
          </a:p>
          <a:p>
            <a:pPr marL="152385" marR="0" lvl="0" indent="0" defTabSz="1219170" eaLnBrk="0" fontAlgn="auto" latinLnBrk="0" hangingPunct="0">
              <a:lnSpc>
                <a:spcPct val="100000"/>
              </a:lnSpc>
              <a:spcBef>
                <a:spcPts val="0"/>
              </a:spcBef>
              <a:spcAft>
                <a:spcPts val="0"/>
              </a:spcAft>
              <a:buClrTx/>
              <a:buSzTx/>
              <a:buFontTx/>
              <a:buAutoNum type="arabicPeriod"/>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Steuer-ID </a:t>
            </a: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Ehegatte fehlt/ist falsch</a:t>
            </a:r>
          </a:p>
          <a:p>
            <a:pPr marL="152385" marR="0" lvl="0" indent="0" defTabSz="1219170" eaLnBrk="0" fontAlgn="auto" latinLnBrk="0" hangingPunct="0">
              <a:lnSpc>
                <a:spcPct val="100000"/>
              </a:lnSpc>
              <a:spcBef>
                <a:spcPts val="0"/>
              </a:spcBef>
              <a:spcAft>
                <a:spcPts val="0"/>
              </a:spcAft>
              <a:buClrTx/>
              <a:buSzTx/>
              <a:buFontTx/>
              <a:buAutoNum type="arabicPeriod"/>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Steuer-ID </a:t>
            </a: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Kind(er) ist falsch</a:t>
            </a:r>
          </a:p>
          <a:p>
            <a:pPr marL="152385" marR="0" lvl="0" indent="0" defTabSz="1219170" eaLnBrk="0" fontAlgn="auto" latinLnBrk="0" hangingPunct="0">
              <a:lnSpc>
                <a:spcPct val="100000"/>
              </a:lnSpc>
              <a:spcBef>
                <a:spcPts val="0"/>
              </a:spcBef>
              <a:spcAft>
                <a:spcPts val="0"/>
              </a:spcAft>
              <a:buClrTx/>
              <a:buSzTx/>
              <a:buFontTx/>
              <a:buAutoNum type="arabicPeriod"/>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Geburtsdatum und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Steuer-ID </a:t>
            </a: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Kind(er) stimmen nicht überein</a:t>
            </a:r>
          </a:p>
          <a:p>
            <a:pPr marL="152385" marR="0" lvl="0" indent="0" defTabSz="1219170" eaLnBrk="0" fontAlgn="auto" latinLnBrk="0" hangingPunct="0">
              <a:lnSpc>
                <a:spcPct val="100000"/>
              </a:lnSpc>
              <a:spcBef>
                <a:spcPts val="0"/>
              </a:spcBef>
              <a:spcAft>
                <a:spcPts val="0"/>
              </a:spcAft>
              <a:buClrTx/>
              <a:buSzTx/>
              <a:buFontTx/>
              <a:buAutoNum type="arabicPeriod"/>
              <a:tabLst/>
              <a:defRPr/>
            </a:pP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Mehrere Kinder, und </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Steuer-ID </a:t>
            </a: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von einem oder mehreren Kindern fehlt</a:t>
            </a:r>
            <a:b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br>
            <a:r>
              <a:rPr kumimoji="0" lang="de-DE" sz="1050" b="0" i="0" u="none" strike="noStrike" kern="0" cap="none" spc="0" normalizeH="0" baseline="0" noProof="0" dirty="0">
                <a:ln>
                  <a:noFill/>
                </a:ln>
                <a:solidFill>
                  <a:srgbClr val="002060"/>
                </a:solidFill>
                <a:effectLst/>
                <a:uLnTx/>
                <a:uFillTx/>
                <a:latin typeface="Allianz Neo" panose="020B0504020203020204" pitchFamily="34" charset="0"/>
              </a:rPr>
              <a:t>   </a:t>
            </a:r>
          </a:p>
        </p:txBody>
      </p:sp>
      <p:pic>
        <p:nvPicPr>
          <p:cNvPr id="49" name="Grafik 4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193404" y="3105642"/>
            <a:ext cx="180000" cy="180000"/>
          </a:xfrm>
          <a:prstGeom prst="rect">
            <a:avLst/>
          </a:prstGeom>
        </p:spPr>
      </p:pic>
      <p:pic>
        <p:nvPicPr>
          <p:cNvPr id="50" name="Grafik 4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86680" y="3490653"/>
            <a:ext cx="180000" cy="180000"/>
          </a:xfrm>
          <a:prstGeom prst="rect">
            <a:avLst/>
          </a:prstGeom>
        </p:spPr>
      </p:pic>
      <p:pic>
        <p:nvPicPr>
          <p:cNvPr id="51" name="Grafik 5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66671" y="3639190"/>
            <a:ext cx="180000" cy="180000"/>
          </a:xfrm>
          <a:prstGeom prst="rect">
            <a:avLst/>
          </a:prstGeom>
        </p:spPr>
      </p:pic>
    </p:spTree>
    <p:extLst>
      <p:ext uri="{BB962C8B-B14F-4D97-AF65-F5344CB8AC3E}">
        <p14:creationId xmlns:p14="http://schemas.microsoft.com/office/powerpoint/2010/main" val="222515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8</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lang="de-DE" dirty="0">
                <a:solidFill>
                  <a:srgbClr val="003781"/>
                </a:solidFill>
                <a:latin typeface="Allianz Neo" panose="020B0504020203020204" pitchFamily="34" charset="0"/>
              </a:rPr>
              <a:t>Filterfelder und Filterausprägungen</a:t>
            </a:r>
            <a:endParaRPr kumimoji="0" lang="de-DE" sz="4700" b="0" i="0" u="none" strike="noStrike" kern="1200" cap="none" spc="0" normalizeH="0" baseline="0" noProof="0" dirty="0">
              <a:ln>
                <a:noFill/>
              </a:ln>
              <a:solidFill>
                <a:srgbClr val="002060"/>
              </a:solidFill>
              <a:effectLst/>
              <a:uLnTx/>
              <a:uFillTx/>
              <a:latin typeface="Allianz Neo" panose="020B0504020203020204" pitchFamily="34" charset="0"/>
            </a:endParaRP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t="41158"/>
          <a:stretch/>
        </p:blipFill>
        <p:spPr>
          <a:xfrm>
            <a:off x="514349" y="1564105"/>
            <a:ext cx="10433553" cy="2286000"/>
          </a:xfrm>
          <a:prstGeom prst="rect">
            <a:avLst/>
          </a:prstGeom>
        </p:spPr>
      </p:pic>
      <p:sp>
        <p:nvSpPr>
          <p:cNvPr id="8" name="Textfeld 3"/>
          <p:cNvSpPr txBox="1">
            <a:spLocks noChangeArrowheads="1"/>
          </p:cNvSpPr>
          <p:nvPr/>
        </p:nvSpPr>
        <p:spPr bwMode="auto">
          <a:xfrm>
            <a:off x="570494" y="3769896"/>
            <a:ext cx="2605843" cy="12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Grundzulage</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voll, gekürzt, keine, leer</a:t>
            </a:r>
          </a:p>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Beamter</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Ja, Nein, Leer</a:t>
            </a:r>
          </a:p>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Dauerzulagenantrag einholen</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Ja, Nein</a:t>
            </a:r>
            <a:endParaRPr kumimoji="0" lang="de-DE" sz="1050" b="0" i="0" u="none" strike="noStrike" kern="0" cap="none" spc="0" normalizeH="0" baseline="0" noProof="0" dirty="0">
              <a:ln>
                <a:noFill/>
              </a:ln>
              <a:solidFill>
                <a:srgbClr val="000000"/>
              </a:solidFill>
              <a:effectLst/>
              <a:uLnTx/>
              <a:uFillTx/>
              <a:latin typeface="Allianz Neo" panose="020B0504020203020204" pitchFamily="34" charset="0"/>
            </a:endParaRPr>
          </a:p>
        </p:txBody>
      </p:sp>
      <p:sp>
        <p:nvSpPr>
          <p:cNvPr id="9" name="Textfeld 3"/>
          <p:cNvSpPr txBox="1">
            <a:spLocks noChangeArrowheads="1"/>
          </p:cNvSpPr>
          <p:nvPr/>
        </p:nvSpPr>
        <p:spPr bwMode="auto">
          <a:xfrm>
            <a:off x="3174672" y="3769896"/>
            <a:ext cx="2605843" cy="178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Zahlungsweise</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monatlich (monatl.), vierteljährlich (</a:t>
            </a:r>
            <a:r>
              <a:rPr kumimoji="0" lang="de-DE" altLang="de-DE" sz="1050" b="0" i="0" u="none" strike="noStrike" kern="0" cap="none" spc="0" normalizeH="0" baseline="0" noProof="0" dirty="0" err="1">
                <a:ln>
                  <a:noFill/>
                </a:ln>
                <a:solidFill>
                  <a:srgbClr val="002060"/>
                </a:solidFill>
                <a:effectLst/>
                <a:uLnTx/>
                <a:uFillTx/>
                <a:latin typeface="Allianz Neo" panose="020B0504020203020204" pitchFamily="34" charset="0"/>
              </a:rPr>
              <a:t>vierteljährl</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 halbjährlich (</a:t>
            </a:r>
            <a:r>
              <a:rPr kumimoji="0" lang="de-DE" altLang="de-DE" sz="1050" b="0" i="0" u="none" strike="noStrike" kern="0" cap="none" spc="0" normalizeH="0" baseline="0" noProof="0" dirty="0" err="1">
                <a:ln>
                  <a:noFill/>
                </a:ln>
                <a:solidFill>
                  <a:srgbClr val="002060"/>
                </a:solidFill>
                <a:effectLst/>
                <a:uLnTx/>
                <a:uFillTx/>
                <a:latin typeface="Allianz Neo" panose="020B0504020203020204" pitchFamily="34" charset="0"/>
              </a:rPr>
              <a:t>halbjährl</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  jährlich (jährl.), Einmalbeitrag (</a:t>
            </a:r>
            <a:r>
              <a:rPr kumimoji="0" lang="de-DE" altLang="de-DE" sz="1050" b="0" i="0" u="none" strike="noStrike" kern="0" cap="none" spc="0" normalizeH="0" baseline="0" noProof="0" dirty="0" err="1">
                <a:ln>
                  <a:noFill/>
                </a:ln>
                <a:solidFill>
                  <a:srgbClr val="002060"/>
                </a:solidFill>
                <a:effectLst/>
                <a:uLnTx/>
                <a:uFillTx/>
                <a:latin typeface="Allianz Neo" panose="020B0504020203020204" pitchFamily="34" charset="0"/>
              </a:rPr>
              <a:t>Einmalbeitr</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 ohne Beitragszahlung (ohne </a:t>
            </a:r>
            <a:r>
              <a:rPr kumimoji="0" lang="de-DE" altLang="de-DE" sz="1050" b="0" i="0" u="none" strike="noStrike" kern="0" cap="none" spc="0" normalizeH="0" baseline="0" noProof="0" dirty="0" err="1">
                <a:ln>
                  <a:noFill/>
                </a:ln>
                <a:solidFill>
                  <a:srgbClr val="002060"/>
                </a:solidFill>
                <a:effectLst/>
                <a:uLnTx/>
                <a:uFillTx/>
                <a:latin typeface="Allianz Neo" panose="020B0504020203020204" pitchFamily="34" charset="0"/>
              </a:rPr>
              <a:t>Beitrz</a:t>
            </a: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a:t>
            </a:r>
          </a:p>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Kinderzulage - beantragt</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Individueller Wert </a:t>
            </a:r>
            <a:b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(Ausprägung gemäß Kundenbestand von 0 bis 15 möglich)</a:t>
            </a:r>
          </a:p>
        </p:txBody>
      </p:sp>
      <p:sp>
        <p:nvSpPr>
          <p:cNvPr id="10" name="Textfeld 3"/>
          <p:cNvSpPr txBox="1">
            <a:spLocks noChangeArrowheads="1"/>
          </p:cNvSpPr>
          <p:nvPr/>
        </p:nvSpPr>
        <p:spPr bwMode="auto">
          <a:xfrm>
            <a:off x="5778850" y="3769896"/>
            <a:ext cx="2605843" cy="9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Zulagenberechtigung</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mittelbar / unmittelbar / leer</a:t>
            </a:r>
          </a:p>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Steuerident einholen</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Ja, Nein</a:t>
            </a:r>
          </a:p>
        </p:txBody>
      </p:sp>
      <p:sp>
        <p:nvSpPr>
          <p:cNvPr id="11" name="Textfeld 3"/>
          <p:cNvSpPr txBox="1">
            <a:spLocks noChangeArrowheads="1"/>
          </p:cNvSpPr>
          <p:nvPr/>
        </p:nvSpPr>
        <p:spPr bwMode="auto">
          <a:xfrm>
            <a:off x="8383029" y="3769896"/>
            <a:ext cx="2605843" cy="9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Zulagenrückforderung</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Ja, Nein</a:t>
            </a:r>
          </a:p>
          <a:p>
            <a:pPr marL="0" marR="0" lvl="0" indent="0" defTabSz="1219170" eaLnBrk="0" fontAlgn="auto" latinLnBrk="0" hangingPunct="0">
              <a:lnSpc>
                <a:spcPct val="100000"/>
              </a:lnSpc>
              <a:spcBef>
                <a:spcPts val="0"/>
              </a:spcBef>
              <a:spcAft>
                <a:spcPts val="600"/>
              </a:spcAft>
              <a:buClrTx/>
              <a:buSzTx/>
              <a:buFontTx/>
              <a:buNone/>
              <a:tabLst/>
              <a:defRPr/>
            </a:pPr>
            <a:r>
              <a:rPr kumimoji="0" lang="de-DE" altLang="de-DE" sz="1050" b="1" i="0" u="none" strike="noStrike" kern="0" cap="none" spc="0" normalizeH="0" baseline="0" noProof="0" dirty="0">
                <a:ln>
                  <a:noFill/>
                </a:ln>
                <a:solidFill>
                  <a:srgbClr val="FF9933"/>
                </a:solidFill>
                <a:effectLst/>
                <a:uLnTx/>
                <a:uFillTx/>
                <a:latin typeface="Allianz Neo" panose="020B0504020203020204" pitchFamily="34" charset="0"/>
              </a:rPr>
              <a:t>Filterfeld: </a:t>
            </a:r>
            <a: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t>Zuwachseinschluss vereinbaren</a:t>
            </a:r>
            <a:br>
              <a:rPr kumimoji="0" lang="de-DE" altLang="de-DE" sz="1050" b="1" i="0" u="none" strike="noStrike" kern="0" cap="none" spc="0" normalizeH="0" baseline="0" noProof="0" dirty="0">
                <a:ln>
                  <a:noFill/>
                </a:ln>
                <a:solidFill>
                  <a:srgbClr val="002060"/>
                </a:solidFill>
                <a:effectLst/>
                <a:uLnTx/>
                <a:uFillTx/>
                <a:latin typeface="Allianz Neo" panose="020B0504020203020204" pitchFamily="34" charset="0"/>
              </a:rPr>
            </a:br>
            <a:r>
              <a:rPr kumimoji="0" lang="de-DE" altLang="de-DE" sz="1050" b="0" i="0" u="none" strike="noStrike" kern="0" cap="none" spc="0" normalizeH="0" baseline="0" noProof="0" dirty="0">
                <a:ln>
                  <a:noFill/>
                </a:ln>
                <a:solidFill>
                  <a:srgbClr val="002060"/>
                </a:solidFill>
                <a:effectLst/>
                <a:uLnTx/>
                <a:uFillTx/>
                <a:latin typeface="Allianz Neo" panose="020B0504020203020204" pitchFamily="34" charset="0"/>
              </a:rPr>
              <a:t>Filtermöglichkeit: Ja, Ja (inaktiv), Nein</a:t>
            </a:r>
          </a:p>
        </p:txBody>
      </p:sp>
    </p:spTree>
    <p:extLst>
      <p:ext uri="{BB962C8B-B14F-4D97-AF65-F5344CB8AC3E}">
        <p14:creationId xmlns:p14="http://schemas.microsoft.com/office/powerpoint/2010/main" val="160633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9996" y="1120960"/>
            <a:ext cx="3582825" cy="5065921"/>
          </a:xfrm>
          <a:prstGeom prst="rect">
            <a:avLst/>
          </a:prstGeom>
          <a:ln>
            <a:solidFill>
              <a:schemeClr val="tx1">
                <a:lumMod val="85000"/>
              </a:schemeClr>
            </a:solidFill>
          </a:ln>
        </p:spPr>
      </p:pic>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dirty="0">
                <a:ln>
                  <a:noFill/>
                </a:ln>
                <a:solidFill>
                  <a:srgbClr val="003781"/>
                </a:solidFill>
                <a:effectLst/>
                <a:uLnTx/>
                <a:uFillTx/>
                <a:latin typeface="Allianz Neo" panose="020B0504020203020204" pitchFamily="34" charset="0"/>
              </a:rPr>
              <a:t>© Allianz 2024</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anose="020B0504020203020204" pitchFamily="34" charset="0"/>
              </a:rPr>
              <a:pPr marL="0" marR="0" lvl="0" indent="0" algn="l" defTabSz="864017" rtl="0" eaLnBrk="1" fontAlgn="auto" latinLnBrk="0" hangingPunct="1">
                <a:lnSpc>
                  <a:spcPct val="100000"/>
                </a:lnSpc>
                <a:spcBef>
                  <a:spcPts val="0"/>
                </a:spcBef>
                <a:spcAft>
                  <a:spcPts val="0"/>
                </a:spcAft>
                <a:buClrTx/>
                <a:buSzTx/>
                <a:buFontTx/>
                <a:buNone/>
                <a:tabLst/>
                <a:defRPr/>
              </a:pPr>
              <a:t>9</a:t>
            </a:fld>
            <a:endParaRPr kumimoji="0" lang="de-DE" sz="750" b="1" i="0" u="none" strike="noStrike" kern="1200" cap="none" spc="0" normalizeH="0" baseline="0" noProof="0">
              <a:ln>
                <a:noFill/>
              </a:ln>
              <a:solidFill>
                <a:srgbClr val="003781"/>
              </a:solidFill>
              <a:effectLst/>
              <a:uLnTx/>
              <a:uFillTx/>
              <a:latin typeface="Allianz Neo" panose="020B0504020203020204" pitchFamily="34" charset="0"/>
            </a:endParaRPr>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de-DE" sz="4700" b="0" i="0" u="none" strike="noStrike" kern="1200" cap="none" spc="0" normalizeH="0" baseline="0" noProof="0" dirty="0">
                <a:ln>
                  <a:noFill/>
                </a:ln>
                <a:solidFill>
                  <a:srgbClr val="003781"/>
                </a:solidFill>
                <a:effectLst/>
                <a:uLnTx/>
                <a:uFillTx/>
                <a:latin typeface="Allianz Neo" panose="020B0504020203020204" pitchFamily="34" charset="0"/>
              </a:rPr>
              <a:t>Riester-Formular – Überblick</a:t>
            </a:r>
            <a:endParaRPr kumimoji="0" lang="de-DE" sz="4700" b="0" i="0" u="none" strike="noStrike" kern="1200" cap="none" spc="0" normalizeH="0" baseline="0" noProof="0" dirty="0">
              <a:ln>
                <a:noFill/>
              </a:ln>
              <a:solidFill>
                <a:srgbClr val="002060"/>
              </a:solidFill>
              <a:effectLst/>
              <a:uLnTx/>
              <a:uFillTx/>
              <a:latin typeface="Allianz Neo" panose="020B0504020203020204" pitchFamily="34" charset="0"/>
            </a:endParaRPr>
          </a:p>
        </p:txBody>
      </p:sp>
      <p:sp>
        <p:nvSpPr>
          <p:cNvPr id="22" name="Textfeld 39"/>
          <p:cNvSpPr txBox="1">
            <a:spLocks noChangeArrowheads="1"/>
          </p:cNvSpPr>
          <p:nvPr/>
        </p:nvSpPr>
        <p:spPr bwMode="auto">
          <a:xfrm>
            <a:off x="4459705" y="1120961"/>
            <a:ext cx="5528504" cy="338538"/>
          </a:xfrm>
          <a:prstGeom prst="rect">
            <a:avLst/>
          </a:prstGeom>
          <a:solidFill>
            <a:schemeClr val="accent4">
              <a:lumMod val="40000"/>
              <a:lumOff val="60000"/>
            </a:schemeClr>
          </a:solidFill>
          <a:ln>
            <a:noFill/>
          </a:ln>
        </p:spPr>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defRPr lang="de-DE"/>
            </a:defPPr>
            <a:lvl1pPr algn="ctr">
              <a:defRPr sz="1600"/>
            </a:lvl1p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altLang="de-DE" sz="1600" b="0" i="0" u="none" strike="noStrike" kern="1200" cap="none" spc="0" normalizeH="0" baseline="0" noProof="0" dirty="0">
                <a:ln>
                  <a:noFill/>
                </a:ln>
                <a:solidFill>
                  <a:srgbClr val="006192"/>
                </a:solidFill>
                <a:effectLst/>
                <a:uLnTx/>
                <a:uFillTx/>
                <a:latin typeface="Allianz Neo" panose="020B0504020203020204" pitchFamily="34" charset="0"/>
              </a:rPr>
              <a:t>Erläuterungen</a:t>
            </a:r>
          </a:p>
        </p:txBody>
      </p:sp>
      <p:sp>
        <p:nvSpPr>
          <p:cNvPr id="28" name="Textfeld 3"/>
          <p:cNvSpPr txBox="1">
            <a:spLocks noChangeArrowheads="1"/>
          </p:cNvSpPr>
          <p:nvPr/>
        </p:nvSpPr>
        <p:spPr bwMode="auto">
          <a:xfrm>
            <a:off x="4687616" y="1687029"/>
            <a:ext cx="5300593" cy="37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eaLnBrk="0" hangingPunct="0">
              <a:defRPr sz="2000">
                <a:solidFill>
                  <a:schemeClr val="accent1"/>
                </a:solidFill>
                <a:latin typeface="Arial" charset="0"/>
              </a:defRPr>
            </a:lvl1pPr>
            <a:lvl2pPr marL="742950" indent="-285750" eaLnBrk="0" hangingPunct="0">
              <a:defRPr>
                <a:solidFill>
                  <a:schemeClr val="tx1"/>
                </a:solidFill>
                <a:latin typeface="Arial" charset="0"/>
              </a:defRPr>
            </a:lvl2pPr>
            <a:lvl3pPr marL="1143000" indent="-228600" eaLnBrk="0" hangingPunct="0">
              <a:buChar char="§"/>
              <a:defRPr>
                <a:solidFill>
                  <a:schemeClr val="tx1"/>
                </a:solidFill>
                <a:latin typeface="Arial" charset="0"/>
              </a:defRPr>
            </a:lvl3pPr>
            <a:lvl4pPr marL="1600200" indent="-228600" eaLnBrk="0" hangingPunct="0">
              <a:buChar char="-"/>
              <a:defRPr>
                <a:solidFill>
                  <a:schemeClr val="tx1"/>
                </a:solidFill>
                <a:latin typeface="Arial" charset="0"/>
              </a:defRPr>
            </a:lvl4pPr>
            <a:lvl5pPr marL="2057400" indent="-228600" eaLnBrk="0" hangingPunct="0">
              <a:buChar char="-"/>
              <a:defRPr>
                <a:solidFill>
                  <a:schemeClr val="tx1"/>
                </a:solidFill>
                <a:latin typeface="Arial" charset="0"/>
              </a:defRPr>
            </a:lvl5pPr>
            <a:lvl6pPr marL="2514600" indent="-228600" eaLnBrk="0" fontAlgn="base" hangingPunct="0">
              <a:spcBef>
                <a:spcPct val="0"/>
              </a:spcBef>
              <a:spcAft>
                <a:spcPct val="30000"/>
              </a:spcAft>
              <a:buClr>
                <a:schemeClr val="accent1"/>
              </a:buClr>
              <a:buChar char="-"/>
              <a:defRPr>
                <a:solidFill>
                  <a:schemeClr val="tx1"/>
                </a:solidFill>
                <a:latin typeface="Arial" charset="0"/>
              </a:defRPr>
            </a:lvl6pPr>
            <a:lvl7pPr marL="2971800" indent="-228600" eaLnBrk="0" fontAlgn="base" hangingPunct="0">
              <a:spcBef>
                <a:spcPct val="0"/>
              </a:spcBef>
              <a:spcAft>
                <a:spcPct val="30000"/>
              </a:spcAft>
              <a:buClr>
                <a:schemeClr val="accent1"/>
              </a:buClr>
              <a:buChar char="-"/>
              <a:defRPr>
                <a:solidFill>
                  <a:schemeClr val="tx1"/>
                </a:solidFill>
                <a:latin typeface="Arial" charset="0"/>
              </a:defRPr>
            </a:lvl7pPr>
            <a:lvl8pPr marL="3429000" indent="-228600" eaLnBrk="0" fontAlgn="base" hangingPunct="0">
              <a:spcBef>
                <a:spcPct val="0"/>
              </a:spcBef>
              <a:spcAft>
                <a:spcPct val="30000"/>
              </a:spcAft>
              <a:buClr>
                <a:schemeClr val="accent1"/>
              </a:buClr>
              <a:buChar char="-"/>
              <a:defRPr>
                <a:solidFill>
                  <a:schemeClr val="tx1"/>
                </a:solidFill>
                <a:latin typeface="Arial" charset="0"/>
              </a:defRPr>
            </a:lvl8pPr>
            <a:lvl9pPr marL="3886200" indent="-228600" eaLnBrk="0" fontAlgn="base" hangingPunct="0">
              <a:spcBef>
                <a:spcPct val="0"/>
              </a:spcBef>
              <a:spcAft>
                <a:spcPct val="30000"/>
              </a:spcAft>
              <a:buClr>
                <a:schemeClr val="accent1"/>
              </a:buClr>
              <a:buChar char="-"/>
              <a:defRPr>
                <a:solidFill>
                  <a:schemeClr val="tx1"/>
                </a:solidFill>
                <a:latin typeface="Arial" charset="0"/>
              </a:defRPr>
            </a:lvl9pPr>
          </a:lstStyle>
          <a:p>
            <a:pPr marL="0" marR="0" lvl="0" indent="0" algn="l" defTabSz="1219170" rtl="0" eaLnBrk="0" fontAlgn="auto" latinLnBrk="0" hangingPunct="0">
              <a:lnSpc>
                <a:spcPct val="100000"/>
              </a:lnSpc>
              <a:spcBef>
                <a:spcPts val="0"/>
              </a:spcBef>
              <a:spcAft>
                <a:spcPts val="0"/>
              </a:spcAft>
              <a:buClrTx/>
              <a:buSzTx/>
              <a:buFontTx/>
              <a:buNone/>
              <a:tabLst/>
              <a:defRPr/>
            </a:pPr>
            <a:r>
              <a:rPr kumimoji="0" lang="de-DE" sz="900" b="1" i="0" u="sng" strike="noStrike" kern="0" cap="none" spc="0" normalizeH="0" baseline="0" noProof="0" dirty="0">
                <a:ln>
                  <a:noFill/>
                </a:ln>
                <a:solidFill>
                  <a:srgbClr val="122B54"/>
                </a:solidFill>
                <a:effectLst/>
                <a:uLnTx/>
                <a:uFillTx/>
                <a:latin typeface="Allianz Neo" panose="020B0504020203020204" pitchFamily="34" charset="0"/>
              </a:rPr>
              <a:t>Ich wünsche eine Erhöhung auf den Höchstbeitrag je ZW:</a:t>
            </a:r>
          </a:p>
          <a:p>
            <a:pPr marL="0" marR="0" lvl="0" indent="0" algn="l" defTabSz="1219170" rtl="0" eaLnBrk="0" fontAlgn="auto" latinLnBrk="0" hangingPunct="0">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Hier wird der Betrag eingetragen, um den der Kunde seinen aktuellen Beitrag erhöhen muss, damit der Höchstbeitrag bezahlt wird.</a:t>
            </a:r>
          </a:p>
          <a:p>
            <a:pPr marL="0" marR="0" lvl="0" indent="0" algn="l" defTabSz="1219170" rtl="0" eaLnBrk="0" fontAlgn="auto" latinLnBrk="0" hangingPunct="0">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122B54"/>
              </a:solidFill>
              <a:effectLst/>
              <a:uLnTx/>
              <a:uFillTx/>
              <a:latin typeface="Allianz Neo" panose="020B0504020203020204" pitchFamily="34" charset="0"/>
            </a:endParaRPr>
          </a:p>
          <a:p>
            <a:pPr marL="0" marR="0" lvl="0" indent="0" algn="l" defTabSz="1219170" rtl="0" eaLnBrk="0" fontAlgn="auto" latinLnBrk="0" hangingPunct="0">
              <a:lnSpc>
                <a:spcPct val="100000"/>
              </a:lnSpc>
              <a:spcBef>
                <a:spcPts val="0"/>
              </a:spcBef>
              <a:spcAft>
                <a:spcPts val="0"/>
              </a:spcAft>
              <a:buClrTx/>
              <a:buSzTx/>
              <a:buFontTx/>
              <a:buNone/>
              <a:tabLst/>
              <a:defRPr/>
            </a:pPr>
            <a:r>
              <a:rPr kumimoji="0" lang="de-DE" sz="900" b="1" i="0" u="sng" strike="noStrike" kern="0" cap="none" spc="0" normalizeH="0" baseline="0" noProof="0" dirty="0">
                <a:ln>
                  <a:noFill/>
                </a:ln>
                <a:solidFill>
                  <a:srgbClr val="122B54"/>
                </a:solidFill>
                <a:effectLst/>
                <a:uLnTx/>
                <a:uFillTx/>
                <a:latin typeface="Allianz Neo" panose="020B0504020203020204" pitchFamily="34" charset="0"/>
              </a:rPr>
              <a:t>Ich wünsche eine Anpassung des Eigenbeitrags</a:t>
            </a:r>
            <a:r>
              <a:rPr kumimoji="0" lang="de-DE" sz="900" b="1" i="0" u="none" strike="noStrike" kern="0" cap="none" spc="0" normalizeH="0" baseline="0" noProof="0" dirty="0">
                <a:ln>
                  <a:noFill/>
                </a:ln>
                <a:solidFill>
                  <a:srgbClr val="122B54"/>
                </a:solidFill>
                <a:effectLst>
                  <a:outerShdw blurRad="38100" dist="38100" dir="2700000" algn="tl">
                    <a:srgbClr val="000000">
                      <a:alpha val="43137"/>
                    </a:srgbClr>
                  </a:outerShdw>
                </a:effectLst>
                <a:uLnTx/>
                <a:uFillTx/>
                <a:latin typeface="Allianz Neo" panose="020B0504020203020204" pitchFamily="34" charset="0"/>
              </a:rPr>
              <a:t>:</a:t>
            </a:r>
          </a:p>
          <a:p>
            <a:pPr marL="0" marR="0" lvl="0" indent="0" algn="l" defTabSz="1219170" rtl="0" eaLnBrk="0" fontAlgn="auto" latinLnBrk="0" hangingPunct="0">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Zur Berechnung des Eigenbeitrags steht Ihnen das Formular „Berechnungsblatt des Mindesteigenbeitrags zur Allianz Riester Rente“ zum Download im</a:t>
            </a:r>
            <a:r>
              <a:rPr kumimoji="0" lang="de-DE" sz="900" b="0" i="0" u="none" strike="noStrike" kern="0" cap="none" spc="0" normalizeH="0" noProof="0" dirty="0">
                <a:ln>
                  <a:noFill/>
                </a:ln>
                <a:solidFill>
                  <a:srgbClr val="122B54"/>
                </a:solidFill>
                <a:effectLst/>
                <a:uLnTx/>
                <a:uFillTx/>
                <a:latin typeface="Allianz Neo" panose="020B0504020203020204" pitchFamily="34" charset="0"/>
              </a:rPr>
              <a:t> Maklerportal </a:t>
            </a: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zur Verfügung.</a:t>
            </a:r>
          </a:p>
          <a:p>
            <a:pPr marL="0" marR="0" lvl="0" indent="0" algn="l" defTabSz="1219170" rtl="0" eaLnBrk="0" fontAlgn="auto" latinLnBrk="0" hangingPunct="0">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122B54"/>
              </a:solidFill>
              <a:effectLst/>
              <a:uLnTx/>
              <a:uFillTx/>
              <a:latin typeface="Allianz Neo" panose="020B0504020203020204" pitchFamily="34" charset="0"/>
            </a:endParaRPr>
          </a:p>
          <a:p>
            <a:pPr marL="0" marR="0" lvl="0" indent="0" algn="l" defTabSz="1219170" rtl="0" eaLnBrk="0" fontAlgn="auto" latinLnBrk="0" hangingPunct="0">
              <a:lnSpc>
                <a:spcPct val="100000"/>
              </a:lnSpc>
              <a:spcBef>
                <a:spcPts val="0"/>
              </a:spcBef>
              <a:spcAft>
                <a:spcPts val="0"/>
              </a:spcAft>
              <a:buClrTx/>
              <a:buSzTx/>
              <a:buFontTx/>
              <a:buNone/>
              <a:tabLst/>
              <a:defRPr/>
            </a:pPr>
            <a:r>
              <a:rPr kumimoji="0" lang="de-DE" sz="900" b="1" i="0" u="sng" strike="noStrike" kern="0" cap="none" spc="0" normalizeH="0" baseline="0" noProof="0" dirty="0">
                <a:ln>
                  <a:noFill/>
                </a:ln>
                <a:solidFill>
                  <a:srgbClr val="122B54"/>
                </a:solidFill>
                <a:effectLst/>
                <a:uLnTx/>
                <a:uFillTx/>
                <a:latin typeface="Allianz Neo" panose="020B0504020203020204" pitchFamily="34" charset="0"/>
              </a:rPr>
              <a:t>Steuer-IDs:</a:t>
            </a:r>
          </a:p>
          <a:p>
            <a:pPr marL="0" marR="0" lvl="2" indent="0" algn="l" defTabSz="1219170" rtl="0" eaLnBrk="0" fontAlgn="auto" latinLnBrk="0" hangingPunct="0">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Für die Antragstellung und Auszahlung sind die</a:t>
            </a:r>
            <a:r>
              <a:rPr kumimoji="0" lang="de-DE" sz="900" b="1" i="0" u="none" strike="noStrike" kern="0" cap="none" spc="0" normalizeH="0" baseline="0" noProof="0" dirty="0">
                <a:ln>
                  <a:noFill/>
                </a:ln>
                <a:solidFill>
                  <a:srgbClr val="122B54"/>
                </a:solidFill>
                <a:effectLst/>
                <a:uLnTx/>
                <a:uFillTx/>
                <a:latin typeface="Allianz Neo" panose="020B0504020203020204" pitchFamily="34" charset="0"/>
              </a:rPr>
              <a:t> Steuer-IDs aller zulagenberechtigten Personen </a:t>
            </a: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(Versicherungsnehmer, Ehegatten, Kinder) erforderlich. Sollte eine dieser Steuer-IDs fehlen, melden Sie diese bitte nach.</a:t>
            </a:r>
          </a:p>
          <a:p>
            <a:pPr marL="0" marR="0" lvl="2" indent="0" algn="l" defTabSz="1219170" rtl="0" eaLnBrk="0" fontAlgn="auto" latinLnBrk="0" hangingPunct="0">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122B54"/>
              </a:solidFill>
              <a:effectLst/>
              <a:uLnTx/>
              <a:uFillTx/>
              <a:latin typeface="Allianz Neo" panose="020B0504020203020204" pitchFamily="34" charset="0"/>
            </a:endParaRPr>
          </a:p>
          <a:p>
            <a:pPr marL="0" marR="0" lvl="2" indent="0" algn="l" defTabSz="1219170" rtl="0" eaLnBrk="0" fontAlgn="auto" latinLnBrk="0" hangingPunct="0">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Bei folgenden Konstellationen (Steuer-ID Kind/er) ist die Aufnahme im Filterfeld vorgesehen:</a:t>
            </a:r>
          </a:p>
          <a:p>
            <a:pPr marL="171450" marR="0" lvl="2" indent="-171450" algn="l" defTabSz="1219170" rtl="0" eaLnBrk="0" fontAlgn="auto" latinLnBrk="0" hangingPunct="0">
              <a:lnSpc>
                <a:spcPts val="1920"/>
              </a:lnSpc>
              <a:spcBef>
                <a:spcPts val="0"/>
              </a:spcBef>
              <a:spcAft>
                <a:spcPts val="0"/>
              </a:spcAft>
              <a:buClrTx/>
              <a:buSzTx/>
              <a:buFont typeface="Arial" panose="020B0604020202020204" pitchFamily="34" charset="0"/>
              <a:buChar char="•"/>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Steuer-ID Kind(er) ist falsch</a:t>
            </a:r>
          </a:p>
          <a:p>
            <a:pPr marL="171450" marR="0" lvl="2" indent="-171450" algn="l" defTabSz="1219170" rtl="0" eaLnBrk="0" fontAlgn="auto" latinLnBrk="0" hangingPunct="0">
              <a:lnSpc>
                <a:spcPts val="1920"/>
              </a:lnSpc>
              <a:spcBef>
                <a:spcPts val="0"/>
              </a:spcBef>
              <a:spcAft>
                <a:spcPts val="0"/>
              </a:spcAft>
              <a:buClrTx/>
              <a:buSzTx/>
              <a:buFont typeface="Arial" panose="020B0604020202020204" pitchFamily="34" charset="0"/>
              <a:buChar char="•"/>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Geburtsdatum und Steuer-ID Kind(er) stimmt nicht überein</a:t>
            </a:r>
          </a:p>
          <a:p>
            <a:pPr marL="171450" marR="0" lvl="2" indent="-171450" algn="l" defTabSz="1219170" rtl="0" eaLnBrk="0" fontAlgn="auto" latinLnBrk="0" hangingPunct="0">
              <a:lnSpc>
                <a:spcPts val="1920"/>
              </a:lnSpc>
              <a:spcBef>
                <a:spcPts val="0"/>
              </a:spcBef>
              <a:spcAft>
                <a:spcPts val="0"/>
              </a:spcAft>
              <a:buClrTx/>
              <a:buSzTx/>
              <a:buFont typeface="Arial" panose="020B0604020202020204" pitchFamily="34" charset="0"/>
              <a:buChar char="•"/>
              <a:tabLst/>
              <a:defRPr/>
            </a:pP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Mehrere Kinder, und Steuer-ID von einem oder mehreren Kinder fehlt</a:t>
            </a:r>
          </a:p>
          <a:p>
            <a:pPr marL="0" marR="0" lvl="2" indent="0" algn="l" defTabSz="1219170" rtl="0" eaLnBrk="0" fontAlgn="auto" latinLnBrk="0" hangingPunct="0">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122B54"/>
              </a:solidFill>
              <a:effectLst/>
              <a:uLnTx/>
              <a:uFillTx/>
              <a:latin typeface="Allianz Neo" panose="020B0504020203020204" pitchFamily="34" charset="0"/>
            </a:endParaRPr>
          </a:p>
          <a:p>
            <a:pPr marL="0" marR="0" lvl="2" indent="0" algn="l" defTabSz="1219170" rtl="0" eaLnBrk="0" fontAlgn="auto" latinLnBrk="0" hangingPunct="0">
              <a:lnSpc>
                <a:spcPct val="100000"/>
              </a:lnSpc>
              <a:spcBef>
                <a:spcPts val="0"/>
              </a:spcBef>
              <a:spcAft>
                <a:spcPts val="0"/>
              </a:spcAft>
              <a:buClrTx/>
              <a:buSzTx/>
              <a:buFontTx/>
              <a:buNone/>
              <a:tabLst/>
              <a:defRPr/>
            </a:pPr>
            <a:r>
              <a:rPr kumimoji="0" lang="de-DE" sz="900" b="1" i="0" u="none" strike="noStrike" kern="0" cap="none" spc="0" normalizeH="0" baseline="0" noProof="0" dirty="0">
                <a:ln>
                  <a:noFill/>
                </a:ln>
                <a:solidFill>
                  <a:srgbClr val="122B54"/>
                </a:solidFill>
                <a:effectLst/>
                <a:uLnTx/>
                <a:uFillTx/>
                <a:latin typeface="Allianz Neo" panose="020B0504020203020204" pitchFamily="34" charset="0"/>
              </a:rPr>
              <a:t>Hinweis</a:t>
            </a: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 </a:t>
            </a:r>
            <a:b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br>
            <a:r>
              <a:rPr kumimoji="0" lang="de-DE" sz="900" b="0" i="0" u="none" strike="noStrike" kern="0" cap="none" spc="0" normalizeH="0" baseline="0" noProof="0" dirty="0">
                <a:ln>
                  <a:noFill/>
                </a:ln>
                <a:solidFill>
                  <a:srgbClr val="122B54"/>
                </a:solidFill>
                <a:effectLst/>
                <a:uLnTx/>
                <a:uFillTx/>
                <a:latin typeface="Allianz Neo" panose="020B0504020203020204" pitchFamily="34" charset="0"/>
              </a:rPr>
              <a:t>Da Vertragsänderungen auch umfangreichere Mitteilungen nach sich ziehen können (Beispiel Zugang eines Kindes – neben Geburtsdatum auch Steuer-ID, zuständige Familienkasse und Kindergeld-Nr.) empfehlen wir ergänzend die Checkliste aus der jährlichen Information mit einzusenden. </a:t>
            </a:r>
          </a:p>
          <a:p>
            <a:pPr marL="0" marR="0" lvl="2" indent="0" algn="l" defTabSz="1219170" rtl="0" eaLnBrk="0" fontAlgn="auto" latinLnBrk="0" hangingPunct="0">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122B54"/>
              </a:solidFill>
              <a:effectLst/>
              <a:uLnTx/>
              <a:uFillTx/>
              <a:latin typeface="Allianz Neo" panose="020B0504020203020204" pitchFamily="34" charset="0"/>
            </a:endParaRPr>
          </a:p>
        </p:txBody>
      </p:sp>
      <p:pic>
        <p:nvPicPr>
          <p:cNvPr id="29" name="Grafik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34335" y="1721584"/>
            <a:ext cx="180000" cy="180000"/>
          </a:xfrm>
          <a:prstGeom prst="rect">
            <a:avLst/>
          </a:prstGeom>
        </p:spPr>
      </p:pic>
      <p:pic>
        <p:nvPicPr>
          <p:cNvPr id="30" name="Grafik 2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34335" y="2263682"/>
            <a:ext cx="180000" cy="180000"/>
          </a:xfrm>
          <a:prstGeom prst="rect">
            <a:avLst/>
          </a:prstGeom>
        </p:spPr>
      </p:pic>
      <p:pic>
        <p:nvPicPr>
          <p:cNvPr id="31" name="Grafik 3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34335" y="2821822"/>
            <a:ext cx="180000" cy="180000"/>
          </a:xfrm>
          <a:prstGeom prst="rect">
            <a:avLst/>
          </a:prstGeom>
        </p:spPr>
      </p:pic>
      <p:pic>
        <p:nvPicPr>
          <p:cNvPr id="37" name="Grafik 3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9382" y="3480027"/>
            <a:ext cx="180000" cy="180000"/>
          </a:xfrm>
          <a:prstGeom prst="rect">
            <a:avLst/>
          </a:prstGeom>
        </p:spPr>
      </p:pic>
      <p:pic>
        <p:nvPicPr>
          <p:cNvPr id="38" name="Grafik 3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0577" y="3685243"/>
            <a:ext cx="180000" cy="180000"/>
          </a:xfrm>
          <a:prstGeom prst="rect">
            <a:avLst/>
          </a:prstGeom>
        </p:spPr>
      </p:pic>
      <p:pic>
        <p:nvPicPr>
          <p:cNvPr id="39" name="Grafik 3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9382" y="4034837"/>
            <a:ext cx="180000" cy="180000"/>
          </a:xfrm>
          <a:prstGeom prst="rect">
            <a:avLst/>
          </a:prstGeom>
        </p:spPr>
      </p:pic>
    </p:spTree>
    <p:extLst>
      <p:ext uri="{BB962C8B-B14F-4D97-AF65-F5344CB8AC3E}">
        <p14:creationId xmlns:p14="http://schemas.microsoft.com/office/powerpoint/2010/main" val="2587439294"/>
      </p:ext>
    </p:extLst>
  </p:cSld>
  <p:clrMapOvr>
    <a:masterClrMapping/>
  </p:clrMapOvr>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23FFF454C59A4FB370BBDFCF1E3ECE" ma:contentTypeVersion="4" ma:contentTypeDescription="Ein neues Dokument erstellen." ma:contentTypeScope="" ma:versionID="c119d1daffcdf52a399d293bc25e99a2">
  <xsd:schema xmlns:xsd="http://www.w3.org/2001/XMLSchema" xmlns:xs="http://www.w3.org/2001/XMLSchema" xmlns:p="http://schemas.microsoft.com/office/2006/metadata/properties" xmlns:ns2="ba2e13e9-4433-45e8-acbc-dcce92505a5b" targetNamespace="http://schemas.microsoft.com/office/2006/metadata/properties" ma:root="true" ma:fieldsID="d0e49e89ff0bef74aabe4eabaf3d9a0f" ns2:_="">
    <xsd:import namespace="ba2e13e9-4433-45e8-acbc-dcce92505a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e13e9-4433-45e8-acbc-dcce92505a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E306B1-7031-4B69-8E64-B294B3013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e13e9-4433-45e8-acbc-dcce92505a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983B2-4717-46F5-951F-1C846B11ACBB}">
  <ds:schemaRefs>
    <ds:schemaRef ds:uri="http://purl.org/dc/elements/1.1/"/>
    <ds:schemaRef ds:uri="http://schemas.microsoft.com/office/2006/metadata/properties"/>
    <ds:schemaRef ds:uri="http://purl.org/dc/terms/"/>
    <ds:schemaRef ds:uri="http://schemas.openxmlformats.org/package/2006/metadata/core-properties"/>
    <ds:schemaRef ds:uri="ba2e13e9-4433-45e8-acbc-dcce92505a5b"/>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8501662-A5FF-43AC-A1C1-C8F2467B7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1307</Words>
  <Application>Microsoft Office PowerPoint</Application>
  <PresentationFormat>Benutzerdefiniert</PresentationFormat>
  <Paragraphs>194</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13</vt:i4>
      </vt:variant>
    </vt:vector>
  </HeadingPairs>
  <TitlesOfParts>
    <vt:vector size="20" baseType="lpstr">
      <vt:lpstr>Arial</vt:lpstr>
      <vt:lpstr>Wingdings</vt:lpstr>
      <vt:lpstr>Allianz Neo</vt:lpstr>
      <vt:lpstr>Calibri</vt:lpstr>
      <vt:lpstr>Allianz Neo PPT</vt:lpstr>
      <vt:lpstr>Allianz white</vt:lpstr>
      <vt:lpstr>Allianz blue</vt:lpstr>
      <vt:lpstr>Vertriebs- Information    Riester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von Tschammer, Arne (Allianz Kunde und Markt)</cp:lastModifiedBy>
  <cp:revision>210</cp:revision>
  <dcterms:created xsi:type="dcterms:W3CDTF">2021-05-25T12:15:33Z</dcterms:created>
  <dcterms:modified xsi:type="dcterms:W3CDTF">2024-06-28T12:32:07Z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0x0101002923FFF454C59A4FB370BBDFCF1E3ECE</vt:lpwstr>
  </property>
  <property fmtid="{D5CDD505-2E9C-101B-9397-08002B2CF9AE}" pid="3" name="_NewReviewCycle">
    <vt:lpwstr/>
  </property>
  <property fmtid="{D5CDD505-2E9C-101B-9397-08002B2CF9AE}" pid="4" name="Order">
    <vt:lpwstr>100.000000000000</vt:lpwstr>
  </property>
  <property fmtid="{D5CDD505-2E9C-101B-9397-08002B2CF9AE}" pid="5" name="MediaServiceImageTags">
    <vt:lpwstr/>
  </property>
  <property fmtid="{D5CDD505-2E9C-101B-9397-08002B2CF9AE}" pid="6" name="lcf76f155ced4ddcb4097134ff3c332f">
    <vt:lpwstr/>
  </property>
  <property fmtid="{D5CDD505-2E9C-101B-9397-08002B2CF9AE}" pid="7" name="_dlc_DocIdItemGuid">
    <vt:lpwstr>f4fb553b-0b32-41c5-8e58-687f7856b9ad</vt:lpwstr>
  </property>
  <property fmtid="{D5CDD505-2E9C-101B-9397-08002B2CF9AE}" pid="8" name="DossierDepartment">
    <vt:lpwstr/>
  </property>
  <property fmtid="{D5CDD505-2E9C-101B-9397-08002B2CF9AE}" pid="9" name="AllianzContractingParties">
    <vt:lpwstr/>
  </property>
  <property fmtid="{D5CDD505-2E9C-101B-9397-08002B2CF9AE}" pid="10" name="jd372f7c472a465da36675f4ba8e760c">
    <vt:lpwstr/>
  </property>
  <property fmtid="{D5CDD505-2E9C-101B-9397-08002B2CF9AE}" pid="11" name="Contract_Type">
    <vt:lpwstr/>
  </property>
  <property fmtid="{D5CDD505-2E9C-101B-9397-08002B2CF9AE}" pid="12" name="gfeb211f74454fac898018954e830c8f">
    <vt:lpwstr/>
  </property>
  <property fmtid="{D5CDD505-2E9C-101B-9397-08002B2CF9AE}" pid="13" name="Document_Class">
    <vt:lpwstr/>
  </property>
  <property fmtid="{D5CDD505-2E9C-101B-9397-08002B2CF9AE}" pid="14" name="ClassificationContentMarkingHeaderLocations">
    <vt:lpwstr>office theme:8</vt:lpwstr>
  </property>
  <property fmtid="{D5CDD505-2E9C-101B-9397-08002B2CF9AE}" pid="15" name="ClassificationContentMarkingHeaderText">
    <vt:lpwstr>Internal</vt:lpwstr>
  </property>
  <property fmtid="{D5CDD505-2E9C-101B-9397-08002B2CF9AE}" pid="16" name="MSIP_Label_863bc15e-e7bf-41c1-bdb3-03882d8a2e2c_Enabled">
    <vt:lpwstr>true</vt:lpwstr>
  </property>
  <property fmtid="{D5CDD505-2E9C-101B-9397-08002B2CF9AE}" pid="17" name="MSIP_Label_863bc15e-e7bf-41c1-bdb3-03882d8a2e2c_SetDate">
    <vt:lpwstr>2023-06-02T10:59:44Z</vt:lpwstr>
  </property>
  <property fmtid="{D5CDD505-2E9C-101B-9397-08002B2CF9AE}" pid="18" name="MSIP_Label_863bc15e-e7bf-41c1-bdb3-03882d8a2e2c_Method">
    <vt:lpwstr>Privileged</vt:lpwstr>
  </property>
  <property fmtid="{D5CDD505-2E9C-101B-9397-08002B2CF9AE}" pid="19" name="MSIP_Label_863bc15e-e7bf-41c1-bdb3-03882d8a2e2c_Name">
    <vt:lpwstr>863bc15e-e7bf-41c1-bdb3-03882d8a2e2c</vt:lpwstr>
  </property>
  <property fmtid="{D5CDD505-2E9C-101B-9397-08002B2CF9AE}" pid="20" name="MSIP_Label_863bc15e-e7bf-41c1-bdb3-03882d8a2e2c_SiteId">
    <vt:lpwstr>6e06e42d-6925-47c6-b9e7-9581c7ca302a</vt:lpwstr>
  </property>
  <property fmtid="{D5CDD505-2E9C-101B-9397-08002B2CF9AE}" pid="21" name="MSIP_Label_863bc15e-e7bf-41c1-bdb3-03882d8a2e2c_ActionId">
    <vt:lpwstr>8cbe99e9-1a45-4eb5-92a9-71cb56b4be9a</vt:lpwstr>
  </property>
  <property fmtid="{D5CDD505-2E9C-101B-9397-08002B2CF9AE}" pid="22" name="MSIP_Label_863bc15e-e7bf-41c1-bdb3-03882d8a2e2c_ContentBits">
    <vt:lpwstr>1</vt:lpwstr>
  </property>
</Properties>
</file>