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sldIdLst>
    <p:sldId id="257" r:id="rId5"/>
    <p:sldId id="261" r:id="rId6"/>
    <p:sldId id="262" r:id="rId7"/>
    <p:sldId id="289" r:id="rId8"/>
    <p:sldId id="290" r:id="rId9"/>
    <p:sldId id="264" r:id="rId10"/>
    <p:sldId id="266" r:id="rId11"/>
    <p:sldId id="279" r:id="rId12"/>
    <p:sldId id="280" r:id="rId13"/>
    <p:sldId id="283" r:id="rId14"/>
    <p:sldId id="285" r:id="rId15"/>
    <p:sldId id="287" r:id="rId16"/>
    <p:sldId id="288" r:id="rId17"/>
    <p:sldId id="274" r:id="rId18"/>
    <p:sldId id="275" r:id="rId19"/>
  </p:sldIdLst>
  <p:sldSz cx="11520488" cy="6480175"/>
  <p:notesSz cx="6858000" cy="9144000"/>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115417-5D7D-974E-6106-52CFF4D821A5}" name="Hertner, Petra (Allianz Lebensversicherungs-AG)" initials="HL" userId="S::petra.hertner@allianz.de::7258cf51-9e48-4e17-ba02-894b2586e033" providerId="AD"/>
  <p188:author id="{82585979-74FE-A418-67C5-052C00997FC0}" name="Wollherr, Lukas (Allianz Lebensversicherungs-AG)" initials="WL" userId="S::lukas.wollherr@allianz.de::4f9a7164-1c23-41bc-9728-9dcda4b1ee8f" providerId="AD"/>
  <p188:author id="{C7DD9A7A-2BE6-5750-0502-861DCA01435E}" name="von Tschammer, Arne (Allianz Kunde und Markt)" initials="vM" userId="S::arne.von-tschammer@allianz.de::052f4853-5977-4a42-acc0-739442858c30" providerId="AD"/>
  <p188:author id="{CD1647A6-8D62-DFFD-E242-39EF8E1E7E96}" name="Vogelbacher, Dennis (Allianz Lebensversicherungs-AG)" initials="VL" userId="S::dennis.vogelbacher@allianz.de::63426441-732f-4001-987e-ac0703e4f720" providerId="AD"/>
  <p188:author id="{ED7DC8B2-7CA6-A949-CDC4-BEF948E2B8CE}" name="Langer, Soeren (Allianz Beratungs- und Vertriebs-AG)" initials="LV" userId="S::soeren.langer@allianz.de::2933a002-9755-460c-9956-a279a5749fca" providerId="AD"/>
  <p188:author id="{1929C1D2-884B-78BD-A65D-37C2B9E11394}" name="Kittler, Petra (Allianz Beratungs- und Vertriebs-AG)" initials="KV" userId="S::petra.kittler@allianz.de::f05a5faa-82bb-4785-a23f-7dd19aaab3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BED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C15EE-766D-410D-97D1-C329043C0FC8}" v="3" dt="2024-06-27T11:50:49.238"/>
    <p1510:client id="{5C0BCA56-7D62-4C4C-98A3-C6EEF9DE08AD}" v="13" dt="2024-06-28T08:53:34.046"/>
    <p1510:client id="{F988D813-FB66-4FB8-8318-ECB5380D54A2}" v="1" dt="2024-06-27T11:12:44.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 Tschammer, Arne (Allianz Kunde und Markt)" userId="052f4853-5977-4a42-acc0-739442858c30" providerId="ADAL" clId="{5C0BCA56-7D62-4C4C-98A3-C6EEF9DE08AD}"/>
    <pc:docChg chg="modSld">
      <pc:chgData name="von Tschammer, Arne (Allianz Kunde und Markt)" userId="052f4853-5977-4a42-acc0-739442858c30" providerId="ADAL" clId="{5C0BCA56-7D62-4C4C-98A3-C6EEF9DE08AD}" dt="2024-06-28T09:56:16.919" v="105" actId="790"/>
      <pc:docMkLst>
        <pc:docMk/>
      </pc:docMkLst>
      <pc:sldChg chg="modSp mod">
        <pc:chgData name="von Tschammer, Arne (Allianz Kunde und Markt)" userId="052f4853-5977-4a42-acc0-739442858c30" providerId="ADAL" clId="{5C0BCA56-7D62-4C4C-98A3-C6EEF9DE08AD}" dt="2024-06-28T09:56:16.919" v="105" actId="790"/>
        <pc:sldMkLst>
          <pc:docMk/>
          <pc:sldMk cId="897750595" sldId="289"/>
        </pc:sldMkLst>
        <pc:spChg chg="mod">
          <ac:chgData name="von Tschammer, Arne (Allianz Kunde und Markt)" userId="052f4853-5977-4a42-acc0-739442858c30" providerId="ADAL" clId="{5C0BCA56-7D62-4C4C-98A3-C6EEF9DE08AD}" dt="2024-06-28T09:39:56.088" v="0" actId="208"/>
          <ac:spMkLst>
            <pc:docMk/>
            <pc:sldMk cId="897750595" sldId="289"/>
            <ac:spMk id="17" creationId="{D68DD203-C9D1-99CA-587D-0D7011629C26}"/>
          </ac:spMkLst>
        </pc:spChg>
        <pc:spChg chg="mod">
          <ac:chgData name="von Tschammer, Arne (Allianz Kunde und Markt)" userId="052f4853-5977-4a42-acc0-739442858c30" providerId="ADAL" clId="{5C0BCA56-7D62-4C4C-98A3-C6EEF9DE08AD}" dt="2024-06-28T09:56:10.042" v="104" actId="790"/>
          <ac:spMkLst>
            <pc:docMk/>
            <pc:sldMk cId="897750595" sldId="289"/>
            <ac:spMk id="19" creationId="{A611B634-1108-C325-1AB1-F98CE64A354F}"/>
          </ac:spMkLst>
        </pc:spChg>
        <pc:spChg chg="mod">
          <ac:chgData name="von Tschammer, Arne (Allianz Kunde und Markt)" userId="052f4853-5977-4a42-acc0-739442858c30" providerId="ADAL" clId="{5C0BCA56-7D62-4C4C-98A3-C6EEF9DE08AD}" dt="2024-06-28T09:56:10.042" v="104" actId="790"/>
          <ac:spMkLst>
            <pc:docMk/>
            <pc:sldMk cId="897750595" sldId="289"/>
            <ac:spMk id="25" creationId="{DE95338E-8BD9-03BE-738A-B06CB9DFF811}"/>
          </ac:spMkLst>
        </pc:spChg>
        <pc:spChg chg="mod">
          <ac:chgData name="von Tschammer, Arne (Allianz Kunde und Markt)" userId="052f4853-5977-4a42-acc0-739442858c30" providerId="ADAL" clId="{5C0BCA56-7D62-4C4C-98A3-C6EEF9DE08AD}" dt="2024-06-28T09:56:16.919" v="105" actId="790"/>
          <ac:spMkLst>
            <pc:docMk/>
            <pc:sldMk cId="897750595" sldId="289"/>
            <ac:spMk id="29" creationId="{E6CC6744-4A71-97AC-96E7-3E52C8ED078A}"/>
          </ac:spMkLst>
        </pc:spChg>
        <pc:cxnChg chg="mod">
          <ac:chgData name="von Tschammer, Arne (Allianz Kunde und Markt)" userId="052f4853-5977-4a42-acc0-739442858c30" providerId="ADAL" clId="{5C0BCA56-7D62-4C4C-98A3-C6EEF9DE08AD}" dt="2024-06-28T09:55:50.259" v="93" actId="552"/>
          <ac:cxnSpMkLst>
            <pc:docMk/>
            <pc:sldMk cId="897750595" sldId="289"/>
            <ac:cxnSpMk id="16" creationId="{5F2CF64E-0C00-CC76-7025-19BAB3C5C086}"/>
          </ac:cxnSpMkLst>
        </pc:cxnChg>
        <pc:cxnChg chg="mod">
          <ac:chgData name="von Tschammer, Arne (Allianz Kunde und Markt)" userId="052f4853-5977-4a42-acc0-739442858c30" providerId="ADAL" clId="{5C0BCA56-7D62-4C4C-98A3-C6EEF9DE08AD}" dt="2024-06-28T09:55:36.435" v="91" actId="1035"/>
          <ac:cxnSpMkLst>
            <pc:docMk/>
            <pc:sldMk cId="897750595" sldId="289"/>
            <ac:cxnSpMk id="20" creationId="{C5989855-B582-532A-54EE-0B0CF76F4AAB}"/>
          </ac:cxnSpMkLst>
        </pc:cxnChg>
        <pc:cxnChg chg="mod">
          <ac:chgData name="von Tschammer, Arne (Allianz Kunde und Markt)" userId="052f4853-5977-4a42-acc0-739442858c30" providerId="ADAL" clId="{5C0BCA56-7D62-4C4C-98A3-C6EEF9DE08AD}" dt="2024-06-28T09:55:58.958" v="103" actId="1035"/>
          <ac:cxnSpMkLst>
            <pc:docMk/>
            <pc:sldMk cId="897750595" sldId="289"/>
            <ac:cxnSpMk id="22" creationId="{85243A3B-AF28-7FE6-862E-B23515BA0DC8}"/>
          </ac:cxnSpMkLst>
        </pc:cxnChg>
      </pc:sldChg>
      <pc:sldChg chg="modSp mod">
        <pc:chgData name="von Tschammer, Arne (Allianz Kunde und Markt)" userId="052f4853-5977-4a42-acc0-739442858c30" providerId="ADAL" clId="{5C0BCA56-7D62-4C4C-98A3-C6EEF9DE08AD}" dt="2024-06-28T09:43:23.160" v="66" actId="1036"/>
        <pc:sldMkLst>
          <pc:docMk/>
          <pc:sldMk cId="727645518" sldId="290"/>
        </pc:sldMkLst>
        <pc:spChg chg="mod">
          <ac:chgData name="von Tschammer, Arne (Allianz Kunde und Markt)" userId="052f4853-5977-4a42-acc0-739442858c30" providerId="ADAL" clId="{5C0BCA56-7D62-4C4C-98A3-C6EEF9DE08AD}" dt="2024-06-28T09:43:14.327" v="57" actId="403"/>
          <ac:spMkLst>
            <pc:docMk/>
            <pc:sldMk cId="727645518" sldId="290"/>
            <ac:spMk id="6" creationId="{BC625A53-B865-92B6-1A19-6DD5D597BD2D}"/>
          </ac:spMkLst>
        </pc:spChg>
        <pc:graphicFrameChg chg="mod">
          <ac:chgData name="von Tschammer, Arne (Allianz Kunde und Markt)" userId="052f4853-5977-4a42-acc0-739442858c30" providerId="ADAL" clId="{5C0BCA56-7D62-4C4C-98A3-C6EEF9DE08AD}" dt="2024-06-28T09:43:23.160" v="66" actId="1036"/>
          <ac:graphicFrameMkLst>
            <pc:docMk/>
            <pc:sldMk cId="727645518" sldId="290"/>
            <ac:graphicFrameMk id="8" creationId="{F55AF879-7071-6C02-E991-16E5BB4B29EB}"/>
          </ac:graphicFrameMkLst>
        </pc:graphicFrameChg>
      </pc:sldChg>
    </pc:docChg>
  </pc:docChgLst>
  <pc:docChgLst>
    <pc:chgData name="von Tschammer, Arne (Allianz Kunde und Markt)" userId="052f4853-5977-4a42-acc0-739442858c30" providerId="ADAL" clId="{367C15EE-766D-410D-97D1-C329043C0FC8}"/>
    <pc:docChg chg="custSel modSld">
      <pc:chgData name="von Tschammer, Arne (Allianz Kunde und Markt)" userId="052f4853-5977-4a42-acc0-739442858c30" providerId="ADAL" clId="{367C15EE-766D-410D-97D1-C329043C0FC8}" dt="2024-06-27T11:57:08.876" v="28" actId="14100"/>
      <pc:docMkLst>
        <pc:docMk/>
      </pc:docMkLst>
      <pc:sldChg chg="modSp mod">
        <pc:chgData name="von Tschammer, Arne (Allianz Kunde und Markt)" userId="052f4853-5977-4a42-acc0-739442858c30" providerId="ADAL" clId="{367C15EE-766D-410D-97D1-C329043C0FC8}" dt="2024-06-27T11:57:08.876" v="28" actId="14100"/>
        <pc:sldMkLst>
          <pc:docMk/>
          <pc:sldMk cId="727645518" sldId="290"/>
        </pc:sldMkLst>
        <pc:spChg chg="mod">
          <ac:chgData name="von Tschammer, Arne (Allianz Kunde und Markt)" userId="052f4853-5977-4a42-acc0-739442858c30" providerId="ADAL" clId="{367C15EE-766D-410D-97D1-C329043C0FC8}" dt="2024-06-27T11:57:08.876" v="28" actId="14100"/>
          <ac:spMkLst>
            <pc:docMk/>
            <pc:sldMk cId="727645518" sldId="290"/>
            <ac:spMk id="6" creationId="{BC625A53-B865-92B6-1A19-6DD5D597BD2D}"/>
          </ac:spMkLst>
        </pc:spChg>
      </pc:sldChg>
    </pc:docChg>
  </pc:docChgLst>
  <pc:docChgLst>
    <pc:chgData name="Arne Tschammer" userId="052f4853-5977-4a42-acc0-739442858c30" providerId="ADAL" clId="{5C0BCA56-7D62-4C4C-98A3-C6EEF9DE08AD}"/>
    <pc:docChg chg="undo custSel delSld modSld">
      <pc:chgData name="Arne Tschammer" userId="052f4853-5977-4a42-acc0-739442858c30" providerId="ADAL" clId="{5C0BCA56-7D62-4C4C-98A3-C6EEF9DE08AD}" dt="2024-06-28T09:19:22.353" v="245"/>
      <pc:docMkLst>
        <pc:docMk/>
      </pc:docMkLst>
      <pc:sldChg chg="modSp mod delCm">
        <pc:chgData name="Arne Tschammer" userId="052f4853-5977-4a42-acc0-739442858c30" providerId="ADAL" clId="{5C0BCA56-7D62-4C4C-98A3-C6EEF9DE08AD}" dt="2024-06-28T06:31:00.812" v="2"/>
        <pc:sldMkLst>
          <pc:docMk/>
          <pc:sldMk cId="1657263950" sldId="257"/>
        </pc:sldMkLst>
        <pc:spChg chg="mod">
          <ac:chgData name="Arne Tschammer" userId="052f4853-5977-4a42-acc0-739442858c30" providerId="ADAL" clId="{5C0BCA56-7D62-4C4C-98A3-C6EEF9DE08AD}" dt="2024-06-28T06:30:48.146" v="1" actId="20577"/>
          <ac:spMkLst>
            <pc:docMk/>
            <pc:sldMk cId="1657263950" sldId="257"/>
            <ac:spMk id="4" creationId="{00000000-0000-0000-0000-000000000000}"/>
          </ac:spMkLst>
        </pc:spChg>
      </pc:sldChg>
      <pc:sldChg chg="del">
        <pc:chgData name="Arne Tschammer" userId="052f4853-5977-4a42-acc0-739442858c30" providerId="ADAL" clId="{5C0BCA56-7D62-4C4C-98A3-C6EEF9DE08AD}" dt="2024-06-28T06:31:06.594" v="3" actId="47"/>
        <pc:sldMkLst>
          <pc:docMk/>
          <pc:sldMk cId="1587986210" sldId="265"/>
        </pc:sldMkLst>
      </pc:sldChg>
      <pc:sldChg chg="delSp mod">
        <pc:chgData name="Arne Tschammer" userId="052f4853-5977-4a42-acc0-739442858c30" providerId="ADAL" clId="{5C0BCA56-7D62-4C4C-98A3-C6EEF9DE08AD}" dt="2024-06-28T06:40:49.167" v="229" actId="478"/>
        <pc:sldMkLst>
          <pc:docMk/>
          <pc:sldMk cId="240246728" sldId="266"/>
        </pc:sldMkLst>
        <pc:spChg chg="del">
          <ac:chgData name="Arne Tschammer" userId="052f4853-5977-4a42-acc0-739442858c30" providerId="ADAL" clId="{5C0BCA56-7D62-4C4C-98A3-C6EEF9DE08AD}" dt="2024-06-28T06:40:49.167" v="229" actId="478"/>
          <ac:spMkLst>
            <pc:docMk/>
            <pc:sldMk cId="240246728" sldId="266"/>
            <ac:spMk id="26" creationId="{4D0346DE-5CFB-2E70-DDC8-13E154A07B00}"/>
          </ac:spMkLst>
        </pc:spChg>
      </pc:sldChg>
      <pc:sldChg chg="del">
        <pc:chgData name="Arne Tschammer" userId="052f4853-5977-4a42-acc0-739442858c30" providerId="ADAL" clId="{5C0BCA56-7D62-4C4C-98A3-C6EEF9DE08AD}" dt="2024-06-28T06:31:10.064" v="4" actId="47"/>
        <pc:sldMkLst>
          <pc:docMk/>
          <pc:sldMk cId="2332460833" sldId="267"/>
        </pc:sldMkLst>
      </pc:sldChg>
      <pc:sldChg chg="del">
        <pc:chgData name="Arne Tschammer" userId="052f4853-5977-4a42-acc0-739442858c30" providerId="ADAL" clId="{5C0BCA56-7D62-4C4C-98A3-C6EEF9DE08AD}" dt="2024-06-28T06:31:40.032" v="13" actId="47"/>
        <pc:sldMkLst>
          <pc:docMk/>
          <pc:sldMk cId="1522334846" sldId="268"/>
        </pc:sldMkLst>
      </pc:sldChg>
      <pc:sldChg chg="del">
        <pc:chgData name="Arne Tschammer" userId="052f4853-5977-4a42-acc0-739442858c30" providerId="ADAL" clId="{5C0BCA56-7D62-4C4C-98A3-C6EEF9DE08AD}" dt="2024-06-28T06:31:34.709" v="10" actId="47"/>
        <pc:sldMkLst>
          <pc:docMk/>
          <pc:sldMk cId="685445277" sldId="270"/>
        </pc:sldMkLst>
      </pc:sldChg>
      <pc:sldChg chg="del">
        <pc:chgData name="Arne Tschammer" userId="052f4853-5977-4a42-acc0-739442858c30" providerId="ADAL" clId="{5C0BCA56-7D62-4C4C-98A3-C6EEF9DE08AD}" dt="2024-06-28T06:31:41.971" v="14" actId="47"/>
        <pc:sldMkLst>
          <pc:docMk/>
          <pc:sldMk cId="1926775119" sldId="271"/>
        </pc:sldMkLst>
      </pc:sldChg>
      <pc:sldChg chg="del">
        <pc:chgData name="Arne Tschammer" userId="052f4853-5977-4a42-acc0-739442858c30" providerId="ADAL" clId="{5C0BCA56-7D62-4C4C-98A3-C6EEF9DE08AD}" dt="2024-06-28T06:31:38.793" v="12" actId="47"/>
        <pc:sldMkLst>
          <pc:docMk/>
          <pc:sldMk cId="2239356270" sldId="272"/>
        </pc:sldMkLst>
      </pc:sldChg>
      <pc:sldChg chg="del">
        <pc:chgData name="Arne Tschammer" userId="052f4853-5977-4a42-acc0-739442858c30" providerId="ADAL" clId="{5C0BCA56-7D62-4C4C-98A3-C6EEF9DE08AD}" dt="2024-06-28T06:31:46.566" v="15" actId="47"/>
        <pc:sldMkLst>
          <pc:docMk/>
          <pc:sldMk cId="2603963313" sldId="273"/>
        </pc:sldMkLst>
      </pc:sldChg>
      <pc:sldChg chg="delSp modSp mod">
        <pc:chgData name="Arne Tschammer" userId="052f4853-5977-4a42-acc0-739442858c30" providerId="ADAL" clId="{5C0BCA56-7D62-4C4C-98A3-C6EEF9DE08AD}" dt="2024-06-28T06:36:45.847" v="114"/>
        <pc:sldMkLst>
          <pc:docMk/>
          <pc:sldMk cId="4050120033" sldId="274"/>
        </pc:sldMkLst>
        <pc:spChg chg="del">
          <ac:chgData name="Arne Tschammer" userId="052f4853-5977-4a42-acc0-739442858c30" providerId="ADAL" clId="{5C0BCA56-7D62-4C4C-98A3-C6EEF9DE08AD}" dt="2024-06-28T06:31:49.349" v="16" actId="478"/>
          <ac:spMkLst>
            <pc:docMk/>
            <pc:sldMk cId="4050120033" sldId="274"/>
            <ac:spMk id="5" creationId="{473FDEA4-2DF6-1B1A-5EF8-DA1744F664A0}"/>
          </ac:spMkLst>
        </pc:spChg>
        <pc:spChg chg="mod">
          <ac:chgData name="Arne Tschammer" userId="052f4853-5977-4a42-acc0-739442858c30" providerId="ADAL" clId="{5C0BCA56-7D62-4C4C-98A3-C6EEF9DE08AD}" dt="2024-06-28T06:35:13.755" v="109"/>
          <ac:spMkLst>
            <pc:docMk/>
            <pc:sldMk cId="4050120033" sldId="274"/>
            <ac:spMk id="8" creationId="{EAC5EE09-CEBD-7EDF-428D-780C590EE4AE}"/>
          </ac:spMkLst>
        </pc:spChg>
        <pc:spChg chg="mod">
          <ac:chgData name="Arne Tschammer" userId="052f4853-5977-4a42-acc0-739442858c30" providerId="ADAL" clId="{5C0BCA56-7D62-4C4C-98A3-C6EEF9DE08AD}" dt="2024-06-28T06:36:15.769" v="112"/>
          <ac:spMkLst>
            <pc:docMk/>
            <pc:sldMk cId="4050120033" sldId="274"/>
            <ac:spMk id="9" creationId="{FA320EE7-6B57-4419-CDB9-32C251E2392B}"/>
          </ac:spMkLst>
        </pc:spChg>
        <pc:spChg chg="mod">
          <ac:chgData name="Arne Tschammer" userId="052f4853-5977-4a42-acc0-739442858c30" providerId="ADAL" clId="{5C0BCA56-7D62-4C4C-98A3-C6EEF9DE08AD}" dt="2024-06-28T06:34:45.755" v="107"/>
          <ac:spMkLst>
            <pc:docMk/>
            <pc:sldMk cId="4050120033" sldId="274"/>
            <ac:spMk id="10" creationId="{DAA888F4-8D7C-BDB0-5D3D-F79A08923D5B}"/>
          </ac:spMkLst>
        </pc:spChg>
        <pc:spChg chg="mod">
          <ac:chgData name="Arne Tschammer" userId="052f4853-5977-4a42-acc0-739442858c30" providerId="ADAL" clId="{5C0BCA56-7D62-4C4C-98A3-C6EEF9DE08AD}" dt="2024-06-28T06:36:10.717" v="111"/>
          <ac:spMkLst>
            <pc:docMk/>
            <pc:sldMk cId="4050120033" sldId="274"/>
            <ac:spMk id="11" creationId="{6CA6117E-ED03-F3D3-11E0-411833154916}"/>
          </ac:spMkLst>
        </pc:spChg>
        <pc:spChg chg="mod">
          <ac:chgData name="Arne Tschammer" userId="052f4853-5977-4a42-acc0-739442858c30" providerId="ADAL" clId="{5C0BCA56-7D62-4C4C-98A3-C6EEF9DE08AD}" dt="2024-06-28T06:35:21.706" v="110"/>
          <ac:spMkLst>
            <pc:docMk/>
            <pc:sldMk cId="4050120033" sldId="274"/>
            <ac:spMk id="12" creationId="{717E6AFA-F1C3-4765-09A3-D06319039EAA}"/>
          </ac:spMkLst>
        </pc:spChg>
        <pc:spChg chg="mod">
          <ac:chgData name="Arne Tschammer" userId="052f4853-5977-4a42-acc0-739442858c30" providerId="ADAL" clId="{5C0BCA56-7D62-4C4C-98A3-C6EEF9DE08AD}" dt="2024-06-28T06:35:07.166" v="108"/>
          <ac:spMkLst>
            <pc:docMk/>
            <pc:sldMk cId="4050120033" sldId="274"/>
            <ac:spMk id="13" creationId="{14592F5F-01DE-8DA7-E5AB-1E28A9DFD400}"/>
          </ac:spMkLst>
        </pc:spChg>
        <pc:spChg chg="mod">
          <ac:chgData name="Arne Tschammer" userId="052f4853-5977-4a42-acc0-739442858c30" providerId="ADAL" clId="{5C0BCA56-7D62-4C4C-98A3-C6EEF9DE08AD}" dt="2024-06-28T06:36:45.847" v="114"/>
          <ac:spMkLst>
            <pc:docMk/>
            <pc:sldMk cId="4050120033" sldId="274"/>
            <ac:spMk id="14" creationId="{32203978-D852-7B99-A2F2-996F013C12B9}"/>
          </ac:spMkLst>
        </pc:spChg>
        <pc:spChg chg="mod">
          <ac:chgData name="Arne Tschammer" userId="052f4853-5977-4a42-acc0-739442858c30" providerId="ADAL" clId="{5C0BCA56-7D62-4C4C-98A3-C6EEF9DE08AD}" dt="2024-06-28T06:36:41.244" v="113"/>
          <ac:spMkLst>
            <pc:docMk/>
            <pc:sldMk cId="4050120033" sldId="274"/>
            <ac:spMk id="15" creationId="{6AE88810-1DCC-9243-3FE7-65148F0D86AF}"/>
          </ac:spMkLst>
        </pc:spChg>
        <pc:spChg chg="mod">
          <ac:chgData name="Arne Tschammer" userId="052f4853-5977-4a42-acc0-739442858c30" providerId="ADAL" clId="{5C0BCA56-7D62-4C4C-98A3-C6EEF9DE08AD}" dt="2024-06-28T06:33:59.713" v="103" actId="20577"/>
          <ac:spMkLst>
            <pc:docMk/>
            <pc:sldMk cId="4050120033" sldId="274"/>
            <ac:spMk id="18" creationId="{179C619F-70F6-3858-40B3-6041CCA8A2B2}"/>
          </ac:spMkLst>
        </pc:spChg>
      </pc:sldChg>
      <pc:sldChg chg="modSp mod">
        <pc:chgData name="Arne Tschammer" userId="052f4853-5977-4a42-acc0-739442858c30" providerId="ADAL" clId="{5C0BCA56-7D62-4C4C-98A3-C6EEF9DE08AD}" dt="2024-06-28T06:40:33.148" v="224" actId="1035"/>
        <pc:sldMkLst>
          <pc:docMk/>
          <pc:sldMk cId="3675511498" sldId="275"/>
        </pc:sldMkLst>
        <pc:spChg chg="mod">
          <ac:chgData name="Arne Tschammer" userId="052f4853-5977-4a42-acc0-739442858c30" providerId="ADAL" clId="{5C0BCA56-7D62-4C4C-98A3-C6EEF9DE08AD}" dt="2024-06-28T06:40:20.472" v="198" actId="20577"/>
          <ac:spMkLst>
            <pc:docMk/>
            <pc:sldMk cId="3675511498" sldId="275"/>
            <ac:spMk id="8" creationId="{0CF8A5CE-77D1-52C7-5FAC-19330EB3FAAA}"/>
          </ac:spMkLst>
        </pc:spChg>
        <pc:grpChg chg="mod">
          <ac:chgData name="Arne Tschammer" userId="052f4853-5977-4a42-acc0-739442858c30" providerId="ADAL" clId="{5C0BCA56-7D62-4C4C-98A3-C6EEF9DE08AD}" dt="2024-06-28T06:40:33.148" v="224" actId="1035"/>
          <ac:grpSpMkLst>
            <pc:docMk/>
            <pc:sldMk cId="3675511498" sldId="275"/>
            <ac:grpSpMk id="9" creationId="{646D648E-E181-9E59-50FF-0A532F7761EE}"/>
          </ac:grpSpMkLst>
        </pc:grpChg>
      </pc:sldChg>
      <pc:sldChg chg="delSp mod">
        <pc:chgData name="Arne Tschammer" userId="052f4853-5977-4a42-acc0-739442858c30" providerId="ADAL" clId="{5C0BCA56-7D62-4C4C-98A3-C6EEF9DE08AD}" dt="2024-06-28T06:40:47.012" v="228" actId="478"/>
        <pc:sldMkLst>
          <pc:docMk/>
          <pc:sldMk cId="14491642" sldId="279"/>
        </pc:sldMkLst>
        <pc:spChg chg="del">
          <ac:chgData name="Arne Tschammer" userId="052f4853-5977-4a42-acc0-739442858c30" providerId="ADAL" clId="{5C0BCA56-7D62-4C4C-98A3-C6EEF9DE08AD}" dt="2024-06-28T06:40:47.012" v="228" actId="478"/>
          <ac:spMkLst>
            <pc:docMk/>
            <pc:sldMk cId="14491642" sldId="279"/>
            <ac:spMk id="26" creationId="{4D0346DE-5CFB-2E70-DDC8-13E154A07B00}"/>
          </ac:spMkLst>
        </pc:spChg>
      </pc:sldChg>
      <pc:sldChg chg="delSp mod">
        <pc:chgData name="Arne Tschammer" userId="052f4853-5977-4a42-acc0-739442858c30" providerId="ADAL" clId="{5C0BCA56-7D62-4C4C-98A3-C6EEF9DE08AD}" dt="2024-06-28T06:40:45.362" v="227" actId="478"/>
        <pc:sldMkLst>
          <pc:docMk/>
          <pc:sldMk cId="2574439996" sldId="280"/>
        </pc:sldMkLst>
        <pc:spChg chg="del">
          <ac:chgData name="Arne Tschammer" userId="052f4853-5977-4a42-acc0-739442858c30" providerId="ADAL" clId="{5C0BCA56-7D62-4C4C-98A3-C6EEF9DE08AD}" dt="2024-06-28T06:40:45.362" v="227" actId="478"/>
          <ac:spMkLst>
            <pc:docMk/>
            <pc:sldMk cId="2574439996" sldId="280"/>
            <ac:spMk id="26" creationId="{4D0346DE-5CFB-2E70-DDC8-13E154A07B00}"/>
          </ac:spMkLst>
        </pc:spChg>
      </pc:sldChg>
      <pc:sldChg chg="del">
        <pc:chgData name="Arne Tschammer" userId="052f4853-5977-4a42-acc0-739442858c30" providerId="ADAL" clId="{5C0BCA56-7D62-4C4C-98A3-C6EEF9DE08AD}" dt="2024-06-28T06:31:13.589" v="5" actId="47"/>
        <pc:sldMkLst>
          <pc:docMk/>
          <pc:sldMk cId="2862584306" sldId="281"/>
        </pc:sldMkLst>
      </pc:sldChg>
      <pc:sldChg chg="modSp del mod">
        <pc:chgData name="Arne Tschammer" userId="052f4853-5977-4a42-acc0-739442858c30" providerId="ADAL" clId="{5C0BCA56-7D62-4C4C-98A3-C6EEF9DE08AD}" dt="2024-06-28T06:31:26.101" v="8" actId="47"/>
        <pc:sldMkLst>
          <pc:docMk/>
          <pc:sldMk cId="2209879082" sldId="282"/>
        </pc:sldMkLst>
        <pc:spChg chg="mod">
          <ac:chgData name="Arne Tschammer" userId="052f4853-5977-4a42-acc0-739442858c30" providerId="ADAL" clId="{5C0BCA56-7D62-4C4C-98A3-C6EEF9DE08AD}" dt="2024-06-28T06:31:21.900" v="7" actId="6549"/>
          <ac:spMkLst>
            <pc:docMk/>
            <pc:sldMk cId="2209879082" sldId="282"/>
            <ac:spMk id="16" creationId="{FD876B68-7068-8A8F-6D6C-2DC485EE4A0D}"/>
          </ac:spMkLst>
        </pc:spChg>
      </pc:sldChg>
      <pc:sldChg chg="delSp mod">
        <pc:chgData name="Arne Tschammer" userId="052f4853-5977-4a42-acc0-739442858c30" providerId="ADAL" clId="{5C0BCA56-7D62-4C4C-98A3-C6EEF9DE08AD}" dt="2024-06-28T06:40:43.623" v="226" actId="478"/>
        <pc:sldMkLst>
          <pc:docMk/>
          <pc:sldMk cId="1248433986" sldId="283"/>
        </pc:sldMkLst>
        <pc:spChg chg="del">
          <ac:chgData name="Arne Tschammer" userId="052f4853-5977-4a42-acc0-739442858c30" providerId="ADAL" clId="{5C0BCA56-7D62-4C4C-98A3-C6EEF9DE08AD}" dt="2024-06-28T06:40:43.623" v="226" actId="478"/>
          <ac:spMkLst>
            <pc:docMk/>
            <pc:sldMk cId="1248433986" sldId="283"/>
            <ac:spMk id="26" creationId="{4D0346DE-5CFB-2E70-DDC8-13E154A07B00}"/>
          </ac:spMkLst>
        </pc:spChg>
      </pc:sldChg>
      <pc:sldChg chg="del">
        <pc:chgData name="Arne Tschammer" userId="052f4853-5977-4a42-acc0-739442858c30" providerId="ADAL" clId="{5C0BCA56-7D62-4C4C-98A3-C6EEF9DE08AD}" dt="2024-06-28T06:31:31.120" v="9" actId="47"/>
        <pc:sldMkLst>
          <pc:docMk/>
          <pc:sldMk cId="3328011646" sldId="284"/>
        </pc:sldMkLst>
      </pc:sldChg>
      <pc:sldChg chg="delSp mod">
        <pc:chgData name="Arne Tschammer" userId="052f4853-5977-4a42-acc0-739442858c30" providerId="ADAL" clId="{5C0BCA56-7D62-4C4C-98A3-C6EEF9DE08AD}" dt="2024-06-28T06:40:41.568" v="225" actId="478"/>
        <pc:sldMkLst>
          <pc:docMk/>
          <pc:sldMk cId="1949263075" sldId="285"/>
        </pc:sldMkLst>
        <pc:spChg chg="del">
          <ac:chgData name="Arne Tschammer" userId="052f4853-5977-4a42-acc0-739442858c30" providerId="ADAL" clId="{5C0BCA56-7D62-4C4C-98A3-C6EEF9DE08AD}" dt="2024-06-28T06:40:41.568" v="225" actId="478"/>
          <ac:spMkLst>
            <pc:docMk/>
            <pc:sldMk cId="1949263075" sldId="285"/>
            <ac:spMk id="26" creationId="{4D0346DE-5CFB-2E70-DDC8-13E154A07B00}"/>
          </ac:spMkLst>
        </pc:spChg>
      </pc:sldChg>
      <pc:sldChg chg="del">
        <pc:chgData name="Arne Tschammer" userId="052f4853-5977-4a42-acc0-739442858c30" providerId="ADAL" clId="{5C0BCA56-7D62-4C4C-98A3-C6EEF9DE08AD}" dt="2024-06-28T06:31:36.136" v="11" actId="47"/>
        <pc:sldMkLst>
          <pc:docMk/>
          <pc:sldMk cId="1918770909" sldId="286"/>
        </pc:sldMkLst>
      </pc:sldChg>
      <pc:sldChg chg="modSp del mod">
        <pc:chgData name="Arne Tschammer" userId="052f4853-5977-4a42-acc0-739442858c30" providerId="ADAL" clId="{5C0BCA56-7D62-4C4C-98A3-C6EEF9DE08AD}" dt="2024-06-28T08:54:31.322" v="244" actId="554"/>
        <pc:sldMkLst>
          <pc:docMk/>
          <pc:sldMk cId="897750595" sldId="289"/>
        </pc:sldMkLst>
        <pc:spChg chg="mod">
          <ac:chgData name="Arne Tschammer" userId="052f4853-5977-4a42-acc0-739442858c30" providerId="ADAL" clId="{5C0BCA56-7D62-4C4C-98A3-C6EEF9DE08AD}" dt="2024-06-28T08:54:31.322" v="244" actId="554"/>
          <ac:spMkLst>
            <pc:docMk/>
            <pc:sldMk cId="897750595" sldId="289"/>
            <ac:spMk id="17" creationId="{D68DD203-C9D1-99CA-587D-0D7011629C26}"/>
          </ac:spMkLst>
        </pc:spChg>
        <pc:spChg chg="mod">
          <ac:chgData name="Arne Tschammer" userId="052f4853-5977-4a42-acc0-739442858c30" providerId="ADAL" clId="{5C0BCA56-7D62-4C4C-98A3-C6EEF9DE08AD}" dt="2024-06-28T08:54:31.322" v="244" actId="554"/>
          <ac:spMkLst>
            <pc:docMk/>
            <pc:sldMk cId="897750595" sldId="289"/>
            <ac:spMk id="19" creationId="{A611B634-1108-C325-1AB1-F98CE64A354F}"/>
          </ac:spMkLst>
        </pc:spChg>
      </pc:sldChg>
      <pc:sldChg chg="modSp mod">
        <pc:chgData name="Arne Tschammer" userId="052f4853-5977-4a42-acc0-739442858c30" providerId="ADAL" clId="{5C0BCA56-7D62-4C4C-98A3-C6EEF9DE08AD}" dt="2024-06-28T09:19:22.353" v="245"/>
        <pc:sldMkLst>
          <pc:docMk/>
          <pc:sldMk cId="727645518" sldId="290"/>
        </pc:sldMkLst>
        <pc:spChg chg="mod">
          <ac:chgData name="Arne Tschammer" userId="052f4853-5977-4a42-acc0-739442858c30" providerId="ADAL" clId="{5C0BCA56-7D62-4C4C-98A3-C6EEF9DE08AD}" dt="2024-06-28T09:19:22.353" v="245"/>
          <ac:spMkLst>
            <pc:docMk/>
            <pc:sldMk cId="727645518" sldId="290"/>
            <ac:spMk id="6" creationId="{BC625A53-B865-92B6-1A19-6DD5D597BD2D}"/>
          </ac:spMkLst>
        </pc:spChg>
      </pc:sldChg>
      <pc:sldChg chg="del">
        <pc:chgData name="Arne Tschammer" userId="052f4853-5977-4a42-acc0-739442858c30" providerId="ADAL" clId="{5C0BCA56-7D62-4C4C-98A3-C6EEF9DE08AD}" dt="2024-06-28T08:53:18.573" v="230" actId="47"/>
        <pc:sldMkLst>
          <pc:docMk/>
          <pc:sldMk cId="1367026152" sldId="291"/>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262216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a:t>© Allianz 2021</a:t>
            </a:r>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259517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9201621"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a:t>So funktioniert</a:t>
            </a:r>
          </a:p>
          <a:p>
            <a:pPr lvl="0"/>
            <a:r>
              <a:rPr lang="de-DE"/>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a:solidFill>
                  <a:srgbClr val="003781"/>
                </a:solidFill>
              </a:rPr>
              <a:t>© Allianz 2023</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a:t>Text</a:t>
            </a:r>
          </a:p>
        </p:txBody>
      </p:sp>
      <p:pic>
        <p:nvPicPr>
          <p:cNvPr id="7" name="Grafik 6">
            <a:extLst>
              <a:ext uri="{FF2B5EF4-FFF2-40B4-BE49-F238E27FC236}">
                <a16:creationId xmlns:a16="http://schemas.microsoft.com/office/drawing/2014/main" id="{9DB0C78F-5BF6-4741-8EF4-0317AF8FB6B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2817"/>
          <a:stretch/>
        </p:blipFill>
        <p:spPr>
          <a:xfrm>
            <a:off x="9555891" y="460079"/>
            <a:ext cx="1308417" cy="263714"/>
          </a:xfrm>
          <a:prstGeom prst="rect">
            <a:avLst/>
          </a:prstGeom>
        </p:spPr>
      </p:pic>
    </p:spTree>
    <p:extLst>
      <p:ext uri="{BB962C8B-B14F-4D97-AF65-F5344CB8AC3E}">
        <p14:creationId xmlns:p14="http://schemas.microsoft.com/office/powerpoint/2010/main" val="3786941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376196041"/>
      </p:ext>
    </p:extLst>
  </p:cSld>
  <p:clrMap bg1="dk1" tx1="lt1" bg2="dk2" tx2="lt2" accent1="accent1" accent2="accent2" accent3="accent3" accent4="accent4" accent5="accent5" accent6="accent6" hlink="hlink" folHlink="folHlink"/>
  <p:sldLayoutIdLst>
    <p:sldLayoutId id="2147483665" r:id="rId1"/>
    <p:sldLayoutId id="2147483668" r:id="rId2"/>
    <p:sldLayoutId id="2147483661" r:id="rId3"/>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7.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5.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1.png"/><Relationship Id="rId12"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9.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s://makler.allianz.de/bestand/bestandsservices/aca.html" TargetMode="External"/><Relationship Id="rId2" Type="http://schemas.openxmlformats.org/officeDocument/2006/relationships/hyperlink" Target="https://makler.allianz.de/leben/marketing-medien/verkaufsfoerderung/Aktionen_und_Bestandsinformationen/22801_AKS_Bestandsbearbeitung.html" TargetMode="External"/><Relationship Id="rId1" Type="http://schemas.openxmlformats.org/officeDocument/2006/relationships/slideLayout" Target="../slideLayouts/slideLayout3.xml"/><Relationship Id="rId4" Type="http://schemas.openxmlformats.org/officeDocument/2006/relationships/hyperlink" Target="https://makler.allianz.de/leben/privat/produkte/arbeitskraftsicherung.html"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5.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8250803-26C0-94E0-7231-3297336C7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31" r="8230"/>
          <a:stretch/>
        </p:blipFill>
        <p:spPr>
          <a:xfrm>
            <a:off x="5029200" y="2303"/>
            <a:ext cx="6497054" cy="6477872"/>
          </a:xfrm>
          <a:prstGeom prst="rect">
            <a:avLst/>
          </a:prstGeom>
        </p:spPr>
      </p:pic>
      <p:sp>
        <p:nvSpPr>
          <p:cNvPr id="3" name="Titel 2"/>
          <p:cNvSpPr>
            <a:spLocks noGrp="1"/>
          </p:cNvSpPr>
          <p:nvPr>
            <p:ph type="ctrTitle"/>
          </p:nvPr>
        </p:nvSpPr>
        <p:spPr/>
        <p:txBody>
          <a:bodyPr/>
          <a:lstStyle/>
          <a:p>
            <a:r>
              <a:rPr lang="de-DE" sz="4800">
                <a:latin typeface="+mj-lt"/>
              </a:rPr>
              <a:t>AKS-Bestands-bearbeitung</a:t>
            </a:r>
            <a:endParaRPr lang="de-DE" sz="4800"/>
          </a:p>
        </p:txBody>
      </p:sp>
      <p:sp>
        <p:nvSpPr>
          <p:cNvPr id="4" name="Untertitel 3"/>
          <p:cNvSpPr>
            <a:spLocks noGrp="1"/>
          </p:cNvSpPr>
          <p:nvPr>
            <p:ph type="subTitle" idx="1"/>
          </p:nvPr>
        </p:nvSpPr>
        <p:spPr/>
        <p:txBody>
          <a:bodyPr/>
          <a:lstStyle/>
          <a:p>
            <a:r>
              <a:rPr lang="de-DE" dirty="0"/>
              <a:t>Aktionsnummer 22801</a:t>
            </a:r>
          </a:p>
          <a:p>
            <a:r>
              <a:rPr lang="de-DE" dirty="0"/>
              <a:t>Vertriebs-Info</a:t>
            </a:r>
          </a:p>
        </p:txBody>
      </p:sp>
      <p:sp>
        <p:nvSpPr>
          <p:cNvPr id="5" name="Textplatzhalter 4"/>
          <p:cNvSpPr>
            <a:spLocks noGrp="1"/>
          </p:cNvSpPr>
          <p:nvPr>
            <p:ph type="body" sz="quarter" idx="11"/>
          </p:nvPr>
        </p:nvSpPr>
        <p:spPr/>
        <p:txBody>
          <a:bodyPr/>
          <a:lstStyle/>
          <a:p>
            <a:r>
              <a:rPr lang="de-DE"/>
              <a:t>M-MKK-MK-VAB</a:t>
            </a:r>
          </a:p>
        </p:txBody>
      </p:sp>
      <p:sp>
        <p:nvSpPr>
          <p:cNvPr id="6" name="Textplatzhalter 5"/>
          <p:cNvSpPr>
            <a:spLocks noGrp="1"/>
          </p:cNvSpPr>
          <p:nvPr>
            <p:ph type="body" sz="quarter" idx="12"/>
          </p:nvPr>
        </p:nvSpPr>
        <p:spPr/>
        <p:txBody>
          <a:bodyPr/>
          <a:lstStyle/>
          <a:p>
            <a:r>
              <a:rPr lang="de-DE"/>
              <a:t>April 2024</a:t>
            </a: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409269" y="5454154"/>
            <a:ext cx="1210993" cy="136069"/>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tx1"/>
                </a:solidFill>
                <a:latin typeface="Allianz Neo" panose="020B0504020203020204" pitchFamily="34" charset="0"/>
              </a:rPr>
              <a:t>© Allianz 20XX</a:t>
            </a:r>
          </a:p>
        </p:txBody>
      </p:sp>
      <p:sp>
        <p:nvSpPr>
          <p:cNvPr id="9" name="Untertitel 3">
            <a:extLst>
              <a:ext uri="{FF2B5EF4-FFF2-40B4-BE49-F238E27FC236}">
                <a16:creationId xmlns:a16="http://schemas.microsoft.com/office/drawing/2014/main" id="{6B2994E2-11F1-2BB4-7994-25E39C48B927}"/>
              </a:ext>
            </a:extLst>
          </p:cNvPr>
          <p:cNvSpPr txBox="1">
            <a:spLocks/>
          </p:cNvSpPr>
          <p:nvPr/>
        </p:nvSpPr>
        <p:spPr>
          <a:xfrm>
            <a:off x="468314" y="1969477"/>
            <a:ext cx="4413788" cy="531099"/>
          </a:xfrm>
          <a:prstGeom prst="rect">
            <a:avLst/>
          </a:prstGeom>
        </p:spPr>
        <p:txBody>
          <a:bodyPr vert="horz" lIns="0" tIns="0" rIns="216000" bIns="0" rtlCol="0" anchor="t" anchorCtr="0">
            <a:noAutofit/>
          </a:bodyPr>
          <a:lstStyle>
            <a:lvl1pPr marL="0" indent="0" algn="l" defTabSz="914400" rtl="0" eaLnBrk="1" latinLnBrk="0" hangingPunct="1">
              <a:lnSpc>
                <a:spcPct val="100000"/>
              </a:lnSpc>
              <a:spcBef>
                <a:spcPts val="0"/>
              </a:spcBef>
              <a:buFont typeface="+mj-lt"/>
              <a:buNone/>
              <a:defRPr sz="1500" kern="1200">
                <a:solidFill>
                  <a:schemeClr val="bg1"/>
                </a:solidFill>
                <a:latin typeface="Allianz Neo" panose="020B0504020203020204" pitchFamily="34" charset="0"/>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a:t>Aktionen Leben Privat 2024</a:t>
            </a:r>
          </a:p>
        </p:txBody>
      </p:sp>
      <p:sp>
        <p:nvSpPr>
          <p:cNvPr id="2" name="Rechteck 1">
            <a:extLst>
              <a:ext uri="{FF2B5EF4-FFF2-40B4-BE49-F238E27FC236}">
                <a16:creationId xmlns:a16="http://schemas.microsoft.com/office/drawing/2014/main" id="{94FAA943-BC10-34E6-642A-9204427CB65B}"/>
              </a:ext>
            </a:extLst>
          </p:cNvPr>
          <p:cNvSpPr/>
          <p:nvPr/>
        </p:nvSpPr>
        <p:spPr>
          <a:xfrm rot="273008">
            <a:off x="3642274" y="4808054"/>
            <a:ext cx="3479944" cy="12109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Neu:</a:t>
            </a:r>
            <a:br>
              <a:rPr lang="de-DE" sz="1400"/>
            </a:br>
            <a:r>
              <a:rPr lang="de-DE" sz="1400"/>
              <a:t>- priorisierte Handlungsoptionen mit klarer Adressierung!</a:t>
            </a:r>
          </a:p>
          <a:p>
            <a:pPr algn="ctr"/>
            <a:r>
              <a:rPr lang="de-DE" sz="1400"/>
              <a:t>- Abschluss über Neuvertrag, rechnen Sie Ihre Angebote direkt!</a:t>
            </a:r>
          </a:p>
        </p:txBody>
      </p:sp>
    </p:spTree>
    <p:extLst>
      <p:ext uri="{BB962C8B-B14F-4D97-AF65-F5344CB8AC3E}">
        <p14:creationId xmlns:p14="http://schemas.microsoft.com/office/powerpoint/2010/main" val="165726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957809A8-75E3-108B-4729-243E4B011CB1}"/>
              </a:ext>
            </a:extLst>
          </p:cNvPr>
          <p:cNvSpPr txBox="1"/>
          <p:nvPr/>
        </p:nvSpPr>
        <p:spPr>
          <a:xfrm>
            <a:off x="7470891" y="4379113"/>
            <a:ext cx="3581038" cy="1738606"/>
          </a:xfrm>
          <a:prstGeom prst="rect">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Mit einem Klick auf den Link öffnen Sie  das Infoblatt, hier finden sie alle weiteren Informationen zum Vorgehen.</a:t>
            </a:r>
          </a:p>
        </p:txBody>
      </p:sp>
      <p:pic>
        <p:nvPicPr>
          <p:cNvPr id="37" name="Grafik 36">
            <a:extLst>
              <a:ext uri="{FF2B5EF4-FFF2-40B4-BE49-F238E27FC236}">
                <a16:creationId xmlns:a16="http://schemas.microsoft.com/office/drawing/2014/main" id="{3EAE8C38-13D1-1D1E-2016-B99A55E0A6BA}"/>
              </a:ext>
            </a:extLst>
          </p:cNvPr>
          <p:cNvPicPr>
            <a:picLocks noChangeAspect="1"/>
          </p:cNvPicPr>
          <p:nvPr/>
        </p:nvPicPr>
        <p:blipFill rotWithShape="1">
          <a:blip r:embed="rId2"/>
          <a:srcRect b="18951"/>
          <a:stretch/>
        </p:blipFill>
        <p:spPr>
          <a:xfrm>
            <a:off x="7584892" y="5319293"/>
            <a:ext cx="3181350" cy="663911"/>
          </a:xfrm>
          <a:prstGeom prst="rect">
            <a:avLst/>
          </a:prstGeom>
        </p:spPr>
      </p:pic>
      <p:sp>
        <p:nvSpPr>
          <p:cNvPr id="8" name="Textfeld 7">
            <a:extLst>
              <a:ext uri="{FF2B5EF4-FFF2-40B4-BE49-F238E27FC236}">
                <a16:creationId xmlns:a16="http://schemas.microsoft.com/office/drawing/2014/main" id="{659AB2E5-CD8E-5273-C6C8-D5D71F741D67}"/>
              </a:ext>
            </a:extLst>
          </p:cNvPr>
          <p:cNvSpPr txBox="1"/>
          <p:nvPr/>
        </p:nvSpPr>
        <p:spPr>
          <a:xfrm>
            <a:off x="3969036" y="4377745"/>
            <a:ext cx="3393852" cy="1739974"/>
          </a:xfrm>
          <a:prstGeom prst="rect">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In der Excel finden Sie rechts neben der Spalte zur Option einen Link zum Infoblatt</a:t>
            </a:r>
          </a:p>
        </p:txBody>
      </p:sp>
      <p:pic>
        <p:nvPicPr>
          <p:cNvPr id="15" name="Grafik 14">
            <a:extLst>
              <a:ext uri="{FF2B5EF4-FFF2-40B4-BE49-F238E27FC236}">
                <a16:creationId xmlns:a16="http://schemas.microsoft.com/office/drawing/2014/main" id="{0BC6A306-886A-8C71-B49F-6C4A8706487B}"/>
              </a:ext>
            </a:extLst>
          </p:cNvPr>
          <p:cNvPicPr>
            <a:picLocks noChangeAspect="1"/>
          </p:cNvPicPr>
          <p:nvPr/>
        </p:nvPicPr>
        <p:blipFill>
          <a:blip r:embed="rId2"/>
          <a:stretch>
            <a:fillRect/>
          </a:stretch>
        </p:blipFill>
        <p:spPr>
          <a:xfrm>
            <a:off x="4059374" y="5169970"/>
            <a:ext cx="3181350" cy="819150"/>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Handlungsoption 4 (HO4):</a:t>
            </a:r>
            <a:br>
              <a:rPr lang="de-DE" sz="4400"/>
            </a:br>
            <a:r>
              <a:rPr lang="de-DE" sz="4400"/>
              <a:t>Beitragsüberprüfungs-Option ab 2020</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10</a:t>
            </a:fld>
            <a:endParaRPr lang="de-DE">
              <a:solidFill>
                <a:srgbClr val="003781"/>
              </a:solidFill>
              <a:latin typeface="Allianz Neo PPT"/>
            </a:endParaRPr>
          </a:p>
        </p:txBody>
      </p:sp>
      <p:sp>
        <p:nvSpPr>
          <p:cNvPr id="10" name="Pfeil: Chevron 9">
            <a:extLst>
              <a:ext uri="{FF2B5EF4-FFF2-40B4-BE49-F238E27FC236}">
                <a16:creationId xmlns:a16="http://schemas.microsoft.com/office/drawing/2014/main" id="{D018D8A4-3129-D508-F13C-B86D6C1301C6}"/>
              </a:ext>
            </a:extLst>
          </p:cNvPr>
          <p:cNvSpPr/>
          <p:nvPr/>
        </p:nvSpPr>
        <p:spPr>
          <a:xfrm>
            <a:off x="7453671" y="3841324"/>
            <a:ext cx="3605767" cy="459012"/>
          </a:xfrm>
          <a:prstGeom prst="chevron">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Infoblatt zur Option </a:t>
            </a:r>
          </a:p>
        </p:txBody>
      </p:sp>
      <p:sp>
        <p:nvSpPr>
          <p:cNvPr id="11" name="Pfeil: Chevron 10">
            <a:extLst>
              <a:ext uri="{FF2B5EF4-FFF2-40B4-BE49-F238E27FC236}">
                <a16:creationId xmlns:a16="http://schemas.microsoft.com/office/drawing/2014/main" id="{5B4F7359-BB33-C387-3B83-02C73F23A2A1}"/>
              </a:ext>
            </a:extLst>
          </p:cNvPr>
          <p:cNvSpPr/>
          <p:nvPr/>
        </p:nvSpPr>
        <p:spPr>
          <a:xfrm>
            <a:off x="3969036" y="3832324"/>
            <a:ext cx="3605767" cy="459012"/>
          </a:xfrm>
          <a:prstGeom prst="chevron">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Link an der Option</a:t>
            </a:r>
          </a:p>
        </p:txBody>
      </p:sp>
      <p:sp>
        <p:nvSpPr>
          <p:cNvPr id="12" name="Pfeil: Fünfeck 11">
            <a:extLst>
              <a:ext uri="{FF2B5EF4-FFF2-40B4-BE49-F238E27FC236}">
                <a16:creationId xmlns:a16="http://schemas.microsoft.com/office/drawing/2014/main" id="{676F3653-7445-C8C5-7224-05B1A811D830}"/>
              </a:ext>
            </a:extLst>
          </p:cNvPr>
          <p:cNvSpPr/>
          <p:nvPr/>
        </p:nvSpPr>
        <p:spPr>
          <a:xfrm>
            <a:off x="484401" y="3829878"/>
            <a:ext cx="3605767" cy="459012"/>
          </a:xfrm>
          <a:prstGeom prst="homePlate">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ACA:</a:t>
            </a:r>
          </a:p>
        </p:txBody>
      </p:sp>
      <p:sp>
        <p:nvSpPr>
          <p:cNvPr id="14" name="Textfeld 13">
            <a:extLst>
              <a:ext uri="{FF2B5EF4-FFF2-40B4-BE49-F238E27FC236}">
                <a16:creationId xmlns:a16="http://schemas.microsoft.com/office/drawing/2014/main" id="{8FA2F14F-5F6F-CAB7-C214-C3EF25D5643B}"/>
              </a:ext>
            </a:extLst>
          </p:cNvPr>
          <p:cNvSpPr txBox="1"/>
          <p:nvPr/>
        </p:nvSpPr>
        <p:spPr>
          <a:xfrm>
            <a:off x="484401" y="4380191"/>
            <a:ext cx="3385792" cy="1739974"/>
          </a:xfrm>
          <a:prstGeom prst="rect">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Nutzen Sie die Spalte </a:t>
            </a:r>
            <a:br>
              <a:rPr lang="de-DE" spc="0"/>
            </a:br>
            <a:r>
              <a:rPr lang="de-DE" spc="0"/>
              <a:t>„Erhöhung ohne GP“ </a:t>
            </a:r>
            <a:br>
              <a:rPr lang="de-DE" spc="0"/>
            </a:br>
            <a:r>
              <a:rPr lang="de-DE" spc="0"/>
              <a:t>in der Excel zur </a:t>
            </a:r>
            <a:br>
              <a:rPr lang="de-DE" spc="0"/>
            </a:br>
            <a:r>
              <a:rPr lang="de-DE" spc="0"/>
              <a:t>Identifikation</a:t>
            </a:r>
            <a:br>
              <a:rPr lang="de-DE" spc="0"/>
            </a:br>
            <a:r>
              <a:rPr lang="de-DE" spc="0"/>
              <a:t>Ihrer Kunden mit </a:t>
            </a:r>
            <a:br>
              <a:rPr lang="de-DE" spc="0"/>
            </a:br>
            <a:r>
              <a:rPr lang="de-DE" spc="0"/>
              <a:t>der HO4:</a:t>
            </a:r>
          </a:p>
        </p:txBody>
      </p:sp>
      <p:pic>
        <p:nvPicPr>
          <p:cNvPr id="17" name="Grafik 16">
            <a:extLst>
              <a:ext uri="{FF2B5EF4-FFF2-40B4-BE49-F238E27FC236}">
                <a16:creationId xmlns:a16="http://schemas.microsoft.com/office/drawing/2014/main" id="{59813A2A-C266-3F7B-747F-4F8284DD9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444" y="2521513"/>
            <a:ext cx="374183" cy="374183"/>
          </a:xfrm>
          <a:prstGeom prst="rect">
            <a:avLst/>
          </a:prstGeom>
        </p:spPr>
      </p:pic>
      <p:pic>
        <p:nvPicPr>
          <p:cNvPr id="18" name="Grafik 17">
            <a:extLst>
              <a:ext uri="{FF2B5EF4-FFF2-40B4-BE49-F238E27FC236}">
                <a16:creationId xmlns:a16="http://schemas.microsoft.com/office/drawing/2014/main" id="{107789F0-2C8A-80D9-FAD4-A78263A51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44" y="3881292"/>
            <a:ext cx="374183" cy="374183"/>
          </a:xfrm>
          <a:prstGeom prst="rect">
            <a:avLst/>
          </a:prstGeom>
        </p:spPr>
      </p:pic>
      <p:pic>
        <p:nvPicPr>
          <p:cNvPr id="19" name="Grafik 18">
            <a:extLst>
              <a:ext uri="{FF2B5EF4-FFF2-40B4-BE49-F238E27FC236}">
                <a16:creationId xmlns:a16="http://schemas.microsoft.com/office/drawing/2014/main" id="{3C53FA82-BE9B-83E7-E497-BF2CE5C356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1640" y="3881292"/>
            <a:ext cx="374183" cy="374183"/>
          </a:xfrm>
          <a:prstGeom prst="rect">
            <a:avLst/>
          </a:prstGeom>
        </p:spPr>
      </p:pic>
      <p:pic>
        <p:nvPicPr>
          <p:cNvPr id="20" name="Grafik 19">
            <a:extLst>
              <a:ext uri="{FF2B5EF4-FFF2-40B4-BE49-F238E27FC236}">
                <a16:creationId xmlns:a16="http://schemas.microsoft.com/office/drawing/2014/main" id="{06B38D64-7871-04F3-7C03-11EBAEE325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21233" y="3881292"/>
            <a:ext cx="374183" cy="374183"/>
          </a:xfrm>
          <a:prstGeom prst="rect">
            <a:avLst/>
          </a:prstGeom>
        </p:spPr>
      </p:pic>
      <p:pic>
        <p:nvPicPr>
          <p:cNvPr id="21" name="Grafik 20">
            <a:extLst>
              <a:ext uri="{FF2B5EF4-FFF2-40B4-BE49-F238E27FC236}">
                <a16:creationId xmlns:a16="http://schemas.microsoft.com/office/drawing/2014/main" id="{DAD3A69E-04F8-9CAB-B8FB-45C420CC82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7444" y="1869266"/>
            <a:ext cx="374183" cy="374183"/>
          </a:xfrm>
          <a:prstGeom prst="rect">
            <a:avLst/>
          </a:prstGeom>
        </p:spPr>
      </p:pic>
      <p:pic>
        <p:nvPicPr>
          <p:cNvPr id="23" name="Grafik 22">
            <a:extLst>
              <a:ext uri="{FF2B5EF4-FFF2-40B4-BE49-F238E27FC236}">
                <a16:creationId xmlns:a16="http://schemas.microsoft.com/office/drawing/2014/main" id="{DC3B6B73-C174-4CF6-386F-06656B9004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64548" y="2521513"/>
            <a:ext cx="374183" cy="374183"/>
          </a:xfrm>
          <a:prstGeom prst="rect">
            <a:avLst/>
          </a:prstGeom>
        </p:spPr>
      </p:pic>
      <p:sp>
        <p:nvSpPr>
          <p:cNvPr id="24" name="Rechteck 23">
            <a:extLst>
              <a:ext uri="{FF2B5EF4-FFF2-40B4-BE49-F238E27FC236}">
                <a16:creationId xmlns:a16="http://schemas.microsoft.com/office/drawing/2014/main" id="{BB72DA34-66CE-E11B-6DDD-56BE7A72D614}"/>
              </a:ext>
            </a:extLst>
          </p:cNvPr>
          <p:cNvSpPr/>
          <p:nvPr/>
        </p:nvSpPr>
        <p:spPr>
          <a:xfrm>
            <a:off x="5641213" y="5471403"/>
            <a:ext cx="1606059" cy="51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2" name="Rechteck 31">
            <a:extLst>
              <a:ext uri="{FF2B5EF4-FFF2-40B4-BE49-F238E27FC236}">
                <a16:creationId xmlns:a16="http://schemas.microsoft.com/office/drawing/2014/main" id="{18285687-2294-26F8-0166-DF4B9F66EC25}"/>
              </a:ext>
            </a:extLst>
          </p:cNvPr>
          <p:cNvSpPr/>
          <p:nvPr/>
        </p:nvSpPr>
        <p:spPr>
          <a:xfrm>
            <a:off x="9160184" y="5639602"/>
            <a:ext cx="1595206" cy="1736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3" name="Stern: 10 Zacken 32">
            <a:extLst>
              <a:ext uri="{FF2B5EF4-FFF2-40B4-BE49-F238E27FC236}">
                <a16:creationId xmlns:a16="http://schemas.microsoft.com/office/drawing/2014/main" id="{CB0309C3-9A5A-D7B8-19E3-25B916583E23}"/>
              </a:ext>
            </a:extLst>
          </p:cNvPr>
          <p:cNvSpPr/>
          <p:nvPr/>
        </p:nvSpPr>
        <p:spPr>
          <a:xfrm rot="506123">
            <a:off x="10506449" y="5204672"/>
            <a:ext cx="510780" cy="510780"/>
          </a:xfrm>
          <a:prstGeom prst="star10">
            <a:avLst>
              <a:gd name="adj" fmla="val 39756"/>
              <a:gd name="hf" fmla="val 1051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34"/>
              <a:t>Klick!</a:t>
            </a:r>
          </a:p>
        </p:txBody>
      </p:sp>
      <p:pic>
        <p:nvPicPr>
          <p:cNvPr id="34" name="Grafik 33">
            <a:extLst>
              <a:ext uri="{FF2B5EF4-FFF2-40B4-BE49-F238E27FC236}">
                <a16:creationId xmlns:a16="http://schemas.microsoft.com/office/drawing/2014/main" id="{E1969633-D8CD-5A28-A248-16DDEA44DFE3}"/>
              </a:ext>
            </a:extLst>
          </p:cNvPr>
          <p:cNvPicPr>
            <a:picLocks noChangeAspect="1"/>
          </p:cNvPicPr>
          <p:nvPr/>
        </p:nvPicPr>
        <p:blipFill>
          <a:blip r:embed="rId15"/>
          <a:stretch>
            <a:fillRect/>
          </a:stretch>
        </p:blipFill>
        <p:spPr>
          <a:xfrm>
            <a:off x="2800452" y="4391465"/>
            <a:ext cx="1026028" cy="1712534"/>
          </a:xfrm>
          <a:prstGeom prst="rect">
            <a:avLst/>
          </a:prstGeom>
        </p:spPr>
      </p:pic>
      <p:sp>
        <p:nvSpPr>
          <p:cNvPr id="35" name="Rechteck 34">
            <a:extLst>
              <a:ext uri="{FF2B5EF4-FFF2-40B4-BE49-F238E27FC236}">
                <a16:creationId xmlns:a16="http://schemas.microsoft.com/office/drawing/2014/main" id="{7801DE3B-4D53-D672-EAD3-CD55659752FE}"/>
              </a:ext>
            </a:extLst>
          </p:cNvPr>
          <p:cNvSpPr/>
          <p:nvPr/>
        </p:nvSpPr>
        <p:spPr>
          <a:xfrm>
            <a:off x="2951907" y="5317656"/>
            <a:ext cx="826848" cy="1537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8" name="Rechteck 37">
            <a:extLst>
              <a:ext uri="{FF2B5EF4-FFF2-40B4-BE49-F238E27FC236}">
                <a16:creationId xmlns:a16="http://schemas.microsoft.com/office/drawing/2014/main" id="{0E9E64AE-97B9-11D5-3941-F65660EE5E9A}"/>
              </a:ext>
            </a:extLst>
          </p:cNvPr>
          <p:cNvSpPr/>
          <p:nvPr/>
        </p:nvSpPr>
        <p:spPr>
          <a:xfrm>
            <a:off x="484401" y="1789349"/>
            <a:ext cx="10583933" cy="530947"/>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dirty="0">
                <a:solidFill>
                  <a:schemeClr val="bg1"/>
                </a:solidFill>
                <a:latin typeface="Allianz Neo" panose="020B0504020203020204" pitchFamily="34" charset="0"/>
              </a:rPr>
              <a:t>Bei Berufswechsel bzw. Wechsel der Schulform oder Aufnahme einer Ausbildung, eines Studiums oder einer Berufstätigkeit, kann die Berufsgruppe überprüft und ggf. verbessert werden.</a:t>
            </a:r>
          </a:p>
        </p:txBody>
      </p:sp>
      <p:sp>
        <p:nvSpPr>
          <p:cNvPr id="39" name="Textfeld 38">
            <a:extLst>
              <a:ext uri="{FF2B5EF4-FFF2-40B4-BE49-F238E27FC236}">
                <a16:creationId xmlns:a16="http://schemas.microsoft.com/office/drawing/2014/main" id="{03F03264-B4FD-8214-FD7D-9531B44FC31E}"/>
              </a:ext>
            </a:extLst>
          </p:cNvPr>
          <p:cNvSpPr txBox="1"/>
          <p:nvPr/>
        </p:nvSpPr>
        <p:spPr>
          <a:xfrm>
            <a:off x="484402" y="2404432"/>
            <a:ext cx="3385792"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Kunden in der Option:</a:t>
            </a:r>
          </a:p>
          <a:p>
            <a:pPr>
              <a:spcAft>
                <a:spcPts val="0"/>
              </a:spcAft>
            </a:pPr>
            <a:r>
              <a:rPr lang="de-DE" spc="0" dirty="0"/>
              <a:t>- Verträge ab Tarifgeneration 01/2020 enthalten die Beitragsüberprüfungsoption</a:t>
            </a:r>
          </a:p>
        </p:txBody>
      </p:sp>
      <p:sp>
        <p:nvSpPr>
          <p:cNvPr id="40" name="Textfeld 39">
            <a:extLst>
              <a:ext uri="{FF2B5EF4-FFF2-40B4-BE49-F238E27FC236}">
                <a16:creationId xmlns:a16="http://schemas.microsoft.com/office/drawing/2014/main" id="{6056168B-EB05-1C81-A689-501913ED5C79}"/>
              </a:ext>
            </a:extLst>
          </p:cNvPr>
          <p:cNvSpPr txBox="1"/>
          <p:nvPr/>
        </p:nvSpPr>
        <p:spPr>
          <a:xfrm>
            <a:off x="3969036" y="2404432"/>
            <a:ext cx="7082979"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Anmerkungen zu den Filterausprägungen:</a:t>
            </a:r>
          </a:p>
          <a:p>
            <a:r>
              <a:rPr lang="de-DE" spc="0"/>
              <a:t>Nutzen Sie zusätzlich zum Filter Beitragsüberprüfungs-Option die Felder Schüler/Student oder Alter VP zum 01.07.2024 um weiter Unterscheidungen bei Schülern vorzunehmen. Weitere Infos finden Sie dazu im Infoblatt zur </a:t>
            </a:r>
            <a:br>
              <a:rPr lang="de-DE" spc="0"/>
            </a:br>
            <a:r>
              <a:rPr lang="de-DE" spc="0"/>
              <a:t>Handlungsoption 4</a:t>
            </a:r>
          </a:p>
        </p:txBody>
      </p:sp>
    </p:spTree>
    <p:extLst>
      <p:ext uri="{BB962C8B-B14F-4D97-AF65-F5344CB8AC3E}">
        <p14:creationId xmlns:p14="http://schemas.microsoft.com/office/powerpoint/2010/main" val="124843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957809A8-75E3-108B-4729-243E4B011CB1}"/>
              </a:ext>
            </a:extLst>
          </p:cNvPr>
          <p:cNvSpPr txBox="1"/>
          <p:nvPr/>
        </p:nvSpPr>
        <p:spPr>
          <a:xfrm>
            <a:off x="7470891" y="4379113"/>
            <a:ext cx="3581038" cy="1738606"/>
          </a:xfrm>
          <a:prstGeom prst="rect">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Mit einem Klick auf den Link öffnen Sie  das Infoblatt, hier finden sie alle weiteren Informationen zum Vorgehen.</a:t>
            </a:r>
          </a:p>
        </p:txBody>
      </p:sp>
      <p:pic>
        <p:nvPicPr>
          <p:cNvPr id="35" name="Grafik 34">
            <a:extLst>
              <a:ext uri="{FF2B5EF4-FFF2-40B4-BE49-F238E27FC236}">
                <a16:creationId xmlns:a16="http://schemas.microsoft.com/office/drawing/2014/main" id="{88416AD4-07D8-60A6-B29D-742EFE8672BF}"/>
              </a:ext>
            </a:extLst>
          </p:cNvPr>
          <p:cNvPicPr>
            <a:picLocks noChangeAspect="1"/>
          </p:cNvPicPr>
          <p:nvPr/>
        </p:nvPicPr>
        <p:blipFill>
          <a:blip r:embed="rId2"/>
          <a:stretch>
            <a:fillRect/>
          </a:stretch>
        </p:blipFill>
        <p:spPr>
          <a:xfrm>
            <a:off x="7588642" y="5383001"/>
            <a:ext cx="3130735" cy="588613"/>
          </a:xfrm>
          <a:prstGeom prst="rect">
            <a:avLst/>
          </a:prstGeom>
        </p:spPr>
      </p:pic>
      <p:sp>
        <p:nvSpPr>
          <p:cNvPr id="8" name="Textfeld 7">
            <a:extLst>
              <a:ext uri="{FF2B5EF4-FFF2-40B4-BE49-F238E27FC236}">
                <a16:creationId xmlns:a16="http://schemas.microsoft.com/office/drawing/2014/main" id="{659AB2E5-CD8E-5273-C6C8-D5D71F741D67}"/>
              </a:ext>
            </a:extLst>
          </p:cNvPr>
          <p:cNvSpPr txBox="1"/>
          <p:nvPr/>
        </p:nvSpPr>
        <p:spPr>
          <a:xfrm>
            <a:off x="3969036" y="4377745"/>
            <a:ext cx="3393852" cy="1739974"/>
          </a:xfrm>
          <a:prstGeom prst="rect">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In der Excel finden Sie rechts neben der Spalte zur Option einen Link zum Infoblatt</a:t>
            </a:r>
          </a:p>
        </p:txBody>
      </p:sp>
      <p:pic>
        <p:nvPicPr>
          <p:cNvPr id="34" name="Grafik 33">
            <a:extLst>
              <a:ext uri="{FF2B5EF4-FFF2-40B4-BE49-F238E27FC236}">
                <a16:creationId xmlns:a16="http://schemas.microsoft.com/office/drawing/2014/main" id="{92A467E4-AE62-5AAD-D264-16763E25BC06}"/>
              </a:ext>
            </a:extLst>
          </p:cNvPr>
          <p:cNvPicPr>
            <a:picLocks noChangeAspect="1"/>
          </p:cNvPicPr>
          <p:nvPr/>
        </p:nvPicPr>
        <p:blipFill>
          <a:blip r:embed="rId2"/>
          <a:stretch>
            <a:fillRect/>
          </a:stretch>
        </p:blipFill>
        <p:spPr>
          <a:xfrm>
            <a:off x="4064146" y="5373739"/>
            <a:ext cx="3173197" cy="596596"/>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Handlungsoption 5 (HO5):</a:t>
            </a:r>
            <a:br>
              <a:rPr lang="de-DE" sz="4400"/>
            </a:br>
            <a:r>
              <a:rPr lang="de-DE" sz="4400"/>
              <a:t>Studierende</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11</a:t>
            </a:fld>
            <a:endParaRPr lang="de-DE">
              <a:solidFill>
                <a:srgbClr val="003781"/>
              </a:solidFill>
              <a:latin typeface="Allianz Neo PPT"/>
            </a:endParaRPr>
          </a:p>
        </p:txBody>
      </p:sp>
      <p:sp>
        <p:nvSpPr>
          <p:cNvPr id="10" name="Pfeil: Chevron 9">
            <a:extLst>
              <a:ext uri="{FF2B5EF4-FFF2-40B4-BE49-F238E27FC236}">
                <a16:creationId xmlns:a16="http://schemas.microsoft.com/office/drawing/2014/main" id="{D018D8A4-3129-D508-F13C-B86D6C1301C6}"/>
              </a:ext>
            </a:extLst>
          </p:cNvPr>
          <p:cNvSpPr/>
          <p:nvPr/>
        </p:nvSpPr>
        <p:spPr>
          <a:xfrm>
            <a:off x="7453671" y="3841324"/>
            <a:ext cx="3605767" cy="459012"/>
          </a:xfrm>
          <a:prstGeom prst="chevron">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Infoblatt zur Option </a:t>
            </a:r>
          </a:p>
        </p:txBody>
      </p:sp>
      <p:sp>
        <p:nvSpPr>
          <p:cNvPr id="11" name="Pfeil: Chevron 10">
            <a:extLst>
              <a:ext uri="{FF2B5EF4-FFF2-40B4-BE49-F238E27FC236}">
                <a16:creationId xmlns:a16="http://schemas.microsoft.com/office/drawing/2014/main" id="{5B4F7359-BB33-C387-3B83-02C73F23A2A1}"/>
              </a:ext>
            </a:extLst>
          </p:cNvPr>
          <p:cNvSpPr/>
          <p:nvPr/>
        </p:nvSpPr>
        <p:spPr>
          <a:xfrm>
            <a:off x="3969036" y="3832324"/>
            <a:ext cx="3605767" cy="459012"/>
          </a:xfrm>
          <a:prstGeom prst="chevron">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Link an der Option</a:t>
            </a:r>
          </a:p>
        </p:txBody>
      </p:sp>
      <p:sp>
        <p:nvSpPr>
          <p:cNvPr id="12" name="Pfeil: Fünfeck 11">
            <a:extLst>
              <a:ext uri="{FF2B5EF4-FFF2-40B4-BE49-F238E27FC236}">
                <a16:creationId xmlns:a16="http://schemas.microsoft.com/office/drawing/2014/main" id="{676F3653-7445-C8C5-7224-05B1A811D830}"/>
              </a:ext>
            </a:extLst>
          </p:cNvPr>
          <p:cNvSpPr/>
          <p:nvPr/>
        </p:nvSpPr>
        <p:spPr>
          <a:xfrm>
            <a:off x="484401" y="3829878"/>
            <a:ext cx="3605767" cy="459012"/>
          </a:xfrm>
          <a:prstGeom prst="homePlate">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ACA:</a:t>
            </a:r>
          </a:p>
        </p:txBody>
      </p:sp>
      <p:sp>
        <p:nvSpPr>
          <p:cNvPr id="14" name="Textfeld 13">
            <a:extLst>
              <a:ext uri="{FF2B5EF4-FFF2-40B4-BE49-F238E27FC236}">
                <a16:creationId xmlns:a16="http://schemas.microsoft.com/office/drawing/2014/main" id="{8FA2F14F-5F6F-CAB7-C214-C3EF25D5643B}"/>
              </a:ext>
            </a:extLst>
          </p:cNvPr>
          <p:cNvSpPr txBox="1"/>
          <p:nvPr/>
        </p:nvSpPr>
        <p:spPr>
          <a:xfrm>
            <a:off x="484401" y="4380191"/>
            <a:ext cx="3385792" cy="1739974"/>
          </a:xfrm>
          <a:prstGeom prst="rect">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Nutzen Sie die Spalte </a:t>
            </a:r>
            <a:br>
              <a:rPr lang="de-DE" spc="0"/>
            </a:br>
            <a:r>
              <a:rPr lang="de-DE" spc="0"/>
              <a:t>„Erhöhung ohne GP“ </a:t>
            </a:r>
            <a:br>
              <a:rPr lang="de-DE" spc="0"/>
            </a:br>
            <a:r>
              <a:rPr lang="de-DE" spc="0"/>
              <a:t>in der Excel zur </a:t>
            </a:r>
            <a:br>
              <a:rPr lang="de-DE" spc="0"/>
            </a:br>
            <a:r>
              <a:rPr lang="de-DE" spc="0"/>
              <a:t>Identifikation</a:t>
            </a:r>
            <a:br>
              <a:rPr lang="de-DE" spc="0"/>
            </a:br>
            <a:r>
              <a:rPr lang="de-DE" spc="0"/>
              <a:t>Ihrer Kunden mit </a:t>
            </a:r>
            <a:br>
              <a:rPr lang="de-DE" spc="0"/>
            </a:br>
            <a:r>
              <a:rPr lang="de-DE" spc="0"/>
              <a:t>der HO5:</a:t>
            </a:r>
          </a:p>
        </p:txBody>
      </p:sp>
      <p:pic>
        <p:nvPicPr>
          <p:cNvPr id="17" name="Grafik 16">
            <a:extLst>
              <a:ext uri="{FF2B5EF4-FFF2-40B4-BE49-F238E27FC236}">
                <a16:creationId xmlns:a16="http://schemas.microsoft.com/office/drawing/2014/main" id="{59813A2A-C266-3F7B-747F-4F8284DD9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444" y="2521513"/>
            <a:ext cx="374183" cy="374183"/>
          </a:xfrm>
          <a:prstGeom prst="rect">
            <a:avLst/>
          </a:prstGeom>
        </p:spPr>
      </p:pic>
      <p:pic>
        <p:nvPicPr>
          <p:cNvPr id="18" name="Grafik 17">
            <a:extLst>
              <a:ext uri="{FF2B5EF4-FFF2-40B4-BE49-F238E27FC236}">
                <a16:creationId xmlns:a16="http://schemas.microsoft.com/office/drawing/2014/main" id="{107789F0-2C8A-80D9-FAD4-A78263A51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44" y="3881292"/>
            <a:ext cx="374183" cy="374183"/>
          </a:xfrm>
          <a:prstGeom prst="rect">
            <a:avLst/>
          </a:prstGeom>
        </p:spPr>
      </p:pic>
      <p:pic>
        <p:nvPicPr>
          <p:cNvPr id="19" name="Grafik 18">
            <a:extLst>
              <a:ext uri="{FF2B5EF4-FFF2-40B4-BE49-F238E27FC236}">
                <a16:creationId xmlns:a16="http://schemas.microsoft.com/office/drawing/2014/main" id="{3C53FA82-BE9B-83E7-E497-BF2CE5C356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1640" y="3881292"/>
            <a:ext cx="374183" cy="374183"/>
          </a:xfrm>
          <a:prstGeom prst="rect">
            <a:avLst/>
          </a:prstGeom>
        </p:spPr>
      </p:pic>
      <p:pic>
        <p:nvPicPr>
          <p:cNvPr id="20" name="Grafik 19">
            <a:extLst>
              <a:ext uri="{FF2B5EF4-FFF2-40B4-BE49-F238E27FC236}">
                <a16:creationId xmlns:a16="http://schemas.microsoft.com/office/drawing/2014/main" id="{06B38D64-7871-04F3-7C03-11EBAEE325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21233" y="3881292"/>
            <a:ext cx="374183" cy="374183"/>
          </a:xfrm>
          <a:prstGeom prst="rect">
            <a:avLst/>
          </a:prstGeom>
        </p:spPr>
      </p:pic>
      <p:pic>
        <p:nvPicPr>
          <p:cNvPr id="21" name="Grafik 20">
            <a:extLst>
              <a:ext uri="{FF2B5EF4-FFF2-40B4-BE49-F238E27FC236}">
                <a16:creationId xmlns:a16="http://schemas.microsoft.com/office/drawing/2014/main" id="{DAD3A69E-04F8-9CAB-B8FB-45C420CC82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7444" y="1869266"/>
            <a:ext cx="374183" cy="374183"/>
          </a:xfrm>
          <a:prstGeom prst="rect">
            <a:avLst/>
          </a:prstGeom>
        </p:spPr>
      </p:pic>
      <p:pic>
        <p:nvPicPr>
          <p:cNvPr id="23" name="Grafik 22">
            <a:extLst>
              <a:ext uri="{FF2B5EF4-FFF2-40B4-BE49-F238E27FC236}">
                <a16:creationId xmlns:a16="http://schemas.microsoft.com/office/drawing/2014/main" id="{DC3B6B73-C174-4CF6-386F-06656B9004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64548" y="2521513"/>
            <a:ext cx="374183" cy="374183"/>
          </a:xfrm>
          <a:prstGeom prst="rect">
            <a:avLst/>
          </a:prstGeom>
        </p:spPr>
      </p:pic>
      <p:sp>
        <p:nvSpPr>
          <p:cNvPr id="24" name="Rechteck 23">
            <a:extLst>
              <a:ext uri="{FF2B5EF4-FFF2-40B4-BE49-F238E27FC236}">
                <a16:creationId xmlns:a16="http://schemas.microsoft.com/office/drawing/2014/main" id="{BB72DA34-66CE-E11B-6DDD-56BE7A72D614}"/>
              </a:ext>
            </a:extLst>
          </p:cNvPr>
          <p:cNvSpPr/>
          <p:nvPr/>
        </p:nvSpPr>
        <p:spPr>
          <a:xfrm>
            <a:off x="5798025" y="5663877"/>
            <a:ext cx="1439317" cy="3064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2" name="Rechteck 31">
            <a:extLst>
              <a:ext uri="{FF2B5EF4-FFF2-40B4-BE49-F238E27FC236}">
                <a16:creationId xmlns:a16="http://schemas.microsoft.com/office/drawing/2014/main" id="{18285687-2294-26F8-0166-DF4B9F66EC25}"/>
              </a:ext>
            </a:extLst>
          </p:cNvPr>
          <p:cNvSpPr/>
          <p:nvPr/>
        </p:nvSpPr>
        <p:spPr>
          <a:xfrm>
            <a:off x="9307359" y="5647693"/>
            <a:ext cx="1403925" cy="1650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3" name="Stern: 10 Zacken 32">
            <a:extLst>
              <a:ext uri="{FF2B5EF4-FFF2-40B4-BE49-F238E27FC236}">
                <a16:creationId xmlns:a16="http://schemas.microsoft.com/office/drawing/2014/main" id="{CB0309C3-9A5A-D7B8-19E3-25B916583E23}"/>
              </a:ext>
            </a:extLst>
          </p:cNvPr>
          <p:cNvSpPr/>
          <p:nvPr/>
        </p:nvSpPr>
        <p:spPr>
          <a:xfrm rot="506123">
            <a:off x="10506449" y="5204672"/>
            <a:ext cx="510780" cy="510780"/>
          </a:xfrm>
          <a:prstGeom prst="star10">
            <a:avLst>
              <a:gd name="adj" fmla="val 39756"/>
              <a:gd name="hf" fmla="val 1051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34"/>
              <a:t>Klick!</a:t>
            </a:r>
          </a:p>
        </p:txBody>
      </p:sp>
      <p:pic>
        <p:nvPicPr>
          <p:cNvPr id="7" name="Grafik 6">
            <a:extLst>
              <a:ext uri="{FF2B5EF4-FFF2-40B4-BE49-F238E27FC236}">
                <a16:creationId xmlns:a16="http://schemas.microsoft.com/office/drawing/2014/main" id="{73615B14-81C0-3D3E-D23D-ECEB5AEED864}"/>
              </a:ext>
            </a:extLst>
          </p:cNvPr>
          <p:cNvPicPr>
            <a:picLocks noChangeAspect="1"/>
          </p:cNvPicPr>
          <p:nvPr/>
        </p:nvPicPr>
        <p:blipFill rotWithShape="1">
          <a:blip r:embed="rId15"/>
          <a:srcRect l="3678" t="2236" r="3554" b="1185"/>
          <a:stretch/>
        </p:blipFill>
        <p:spPr>
          <a:xfrm>
            <a:off x="2881301" y="4403279"/>
            <a:ext cx="949401" cy="1696439"/>
          </a:xfrm>
          <a:prstGeom prst="rect">
            <a:avLst/>
          </a:prstGeom>
        </p:spPr>
      </p:pic>
      <p:sp>
        <p:nvSpPr>
          <p:cNvPr id="15" name="Rechteck 14">
            <a:extLst>
              <a:ext uri="{FF2B5EF4-FFF2-40B4-BE49-F238E27FC236}">
                <a16:creationId xmlns:a16="http://schemas.microsoft.com/office/drawing/2014/main" id="{475DA2A3-3C60-9649-29A6-6535AC6E5849}"/>
              </a:ext>
            </a:extLst>
          </p:cNvPr>
          <p:cNvSpPr/>
          <p:nvPr/>
        </p:nvSpPr>
        <p:spPr>
          <a:xfrm>
            <a:off x="3016643" y="5608968"/>
            <a:ext cx="826848" cy="1537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6" name="Rechteck 35">
            <a:extLst>
              <a:ext uri="{FF2B5EF4-FFF2-40B4-BE49-F238E27FC236}">
                <a16:creationId xmlns:a16="http://schemas.microsoft.com/office/drawing/2014/main" id="{165DB5C9-1D64-B88C-E134-B900567AA95B}"/>
              </a:ext>
            </a:extLst>
          </p:cNvPr>
          <p:cNvSpPr/>
          <p:nvPr/>
        </p:nvSpPr>
        <p:spPr>
          <a:xfrm>
            <a:off x="484401" y="1789349"/>
            <a:ext cx="10583933" cy="530947"/>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Anlassabhängige Option der BU bei Studierenden:</a:t>
            </a:r>
            <a:br>
              <a:rPr lang="de-DE" sz="1512">
                <a:solidFill>
                  <a:schemeClr val="bg1"/>
                </a:solidFill>
                <a:latin typeface="Allianz Neo" panose="020B0504020203020204" pitchFamily="34" charset="0"/>
              </a:rPr>
            </a:br>
            <a:r>
              <a:rPr lang="de-DE" sz="1512">
                <a:solidFill>
                  <a:schemeClr val="bg1"/>
                </a:solidFill>
                <a:latin typeface="Allianz Neo" panose="020B0504020203020204" pitchFamily="34" charset="0"/>
              </a:rPr>
              <a:t>Verdopplung der BU-Rente mit Aufnahme des ersten Jobs nach dem Studium</a:t>
            </a:r>
          </a:p>
        </p:txBody>
      </p:sp>
      <p:sp>
        <p:nvSpPr>
          <p:cNvPr id="37" name="Textfeld 36">
            <a:extLst>
              <a:ext uri="{FF2B5EF4-FFF2-40B4-BE49-F238E27FC236}">
                <a16:creationId xmlns:a16="http://schemas.microsoft.com/office/drawing/2014/main" id="{4F2D8921-7E30-F006-64CD-C0C99FEAC269}"/>
              </a:ext>
            </a:extLst>
          </p:cNvPr>
          <p:cNvSpPr txBox="1"/>
          <p:nvPr/>
        </p:nvSpPr>
        <p:spPr>
          <a:xfrm>
            <a:off x="484402" y="2404432"/>
            <a:ext cx="3385792"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Kunden in der Option:</a:t>
            </a:r>
          </a:p>
          <a:p>
            <a:pPr>
              <a:spcAft>
                <a:spcPts val="0"/>
              </a:spcAft>
            </a:pPr>
            <a:r>
              <a:rPr lang="de-DE" spc="0"/>
              <a:t>- Kunde hat Studierenden-Kennzeichen</a:t>
            </a:r>
          </a:p>
        </p:txBody>
      </p:sp>
      <p:sp>
        <p:nvSpPr>
          <p:cNvPr id="38" name="Textfeld 37">
            <a:extLst>
              <a:ext uri="{FF2B5EF4-FFF2-40B4-BE49-F238E27FC236}">
                <a16:creationId xmlns:a16="http://schemas.microsoft.com/office/drawing/2014/main" id="{F04AD27F-6596-1A0C-D923-2C976868120F}"/>
              </a:ext>
            </a:extLst>
          </p:cNvPr>
          <p:cNvSpPr txBox="1"/>
          <p:nvPr/>
        </p:nvSpPr>
        <p:spPr>
          <a:xfrm>
            <a:off x="3969036" y="2404432"/>
            <a:ext cx="7082979"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Anmerkungen zu den Filterausprägungen:</a:t>
            </a:r>
          </a:p>
          <a:p>
            <a:r>
              <a:rPr lang="de-DE" spc="0"/>
              <a:t>Es existieren zwei Ausprägungen zu Studierenden:</a:t>
            </a:r>
            <a:br>
              <a:rPr lang="de-DE" spc="0"/>
            </a:br>
            <a:r>
              <a:rPr lang="de-DE" spc="0"/>
              <a:t>1. Verträge, die ein Studierenden-Kennzeichen haben und bis zu 8 Jahre alt sind</a:t>
            </a:r>
            <a:br>
              <a:rPr lang="de-DE" spc="0"/>
            </a:br>
            <a:r>
              <a:rPr lang="de-DE" spc="0"/>
              <a:t>2. Verträge, die ein Studierenden-Kennzeichen haben und über 8 Jahre alt sind</a:t>
            </a:r>
          </a:p>
        </p:txBody>
      </p:sp>
    </p:spTree>
    <p:extLst>
      <p:ext uri="{BB962C8B-B14F-4D97-AF65-F5344CB8AC3E}">
        <p14:creationId xmlns:p14="http://schemas.microsoft.com/office/powerpoint/2010/main" val="194926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ACA: </a:t>
            </a:r>
            <a:br>
              <a:rPr lang="de-DE" sz="4400"/>
            </a:br>
            <a:r>
              <a:rPr lang="de-DE" sz="4400"/>
              <a:t>Sortierfelder</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12</a:t>
            </a:fld>
            <a:endParaRPr lang="de-DE">
              <a:solidFill>
                <a:srgbClr val="003781"/>
              </a:solidFill>
              <a:latin typeface="Allianz Neo PPT"/>
            </a:endParaRPr>
          </a:p>
        </p:txBody>
      </p:sp>
      <p:sp>
        <p:nvSpPr>
          <p:cNvPr id="9" name="Textfeld 38">
            <a:extLst>
              <a:ext uri="{FF2B5EF4-FFF2-40B4-BE49-F238E27FC236}">
                <a16:creationId xmlns:a16="http://schemas.microsoft.com/office/drawing/2014/main" id="{3048FD6A-20B0-661E-5D37-B4F10770B851}"/>
              </a:ext>
            </a:extLst>
          </p:cNvPr>
          <p:cNvSpPr txBox="1">
            <a:spLocks noChangeArrowheads="1"/>
          </p:cNvSpPr>
          <p:nvPr/>
        </p:nvSpPr>
        <p:spPr bwMode="auto">
          <a:xfrm>
            <a:off x="501818" y="2093396"/>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000" b="1">
                <a:solidFill>
                  <a:srgbClr val="003781"/>
                </a:solidFill>
                <a:latin typeface="Allianz Neo" panose="020B0504020203020204" pitchFamily="34" charset="0"/>
              </a:rPr>
              <a:t>Schritt 1: Sortierfelder nutzen </a:t>
            </a:r>
          </a:p>
        </p:txBody>
      </p:sp>
      <p:sp>
        <p:nvSpPr>
          <p:cNvPr id="12" name="Textfeld 39">
            <a:extLst>
              <a:ext uri="{FF2B5EF4-FFF2-40B4-BE49-F238E27FC236}">
                <a16:creationId xmlns:a16="http://schemas.microsoft.com/office/drawing/2014/main" id="{166FCF3B-3980-020E-3FB5-5BA341A1C9AA}"/>
              </a:ext>
            </a:extLst>
          </p:cNvPr>
          <p:cNvSpPr txBox="1">
            <a:spLocks noChangeArrowheads="1"/>
          </p:cNvSpPr>
          <p:nvPr/>
        </p:nvSpPr>
        <p:spPr bwMode="auto">
          <a:xfrm>
            <a:off x="6305077" y="2085081"/>
            <a:ext cx="4531197"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r>
              <a:rPr lang="de-DE" altLang="de-DE">
                <a:solidFill>
                  <a:srgbClr val="003781"/>
                </a:solidFill>
                <a:latin typeface="Allianz Neo" panose="020B0504020203020204" pitchFamily="34" charset="0"/>
              </a:rPr>
              <a:t>Erläuterungen: Sortierfelder, Infozeile, Infobutton </a:t>
            </a:r>
          </a:p>
        </p:txBody>
      </p:sp>
      <p:sp>
        <p:nvSpPr>
          <p:cNvPr id="18" name="Textfeld 17">
            <a:extLst>
              <a:ext uri="{FF2B5EF4-FFF2-40B4-BE49-F238E27FC236}">
                <a16:creationId xmlns:a16="http://schemas.microsoft.com/office/drawing/2014/main" id="{97F49FB5-FA2E-BFBF-BC5B-2FEF1BF42D3A}"/>
              </a:ext>
            </a:extLst>
          </p:cNvPr>
          <p:cNvSpPr txBox="1"/>
          <p:nvPr/>
        </p:nvSpPr>
        <p:spPr>
          <a:xfrm>
            <a:off x="6653349" y="2369290"/>
            <a:ext cx="4182926" cy="2857438"/>
          </a:xfrm>
          <a:prstGeom prst="rect">
            <a:avLst/>
          </a:prstGeom>
        </p:spPr>
        <p:txBody>
          <a:bodyPr vert="horz" lIns="0" tIns="0" rIns="0" bIns="0" rtlCol="0">
            <a:noAutofit/>
          </a:bodyPr>
          <a:lstStyle>
            <a:lvl1pPr indent="0">
              <a:lnSpc>
                <a:spcPts val="1920"/>
              </a:lnSpc>
              <a:spcBef>
                <a:spcPts val="200"/>
              </a:spcBef>
              <a:spcAft>
                <a:spcPts val="0"/>
              </a:spcAft>
              <a:buFont typeface="Arial" panose="020B0604020202020204" pitchFamily="34" charset="0"/>
              <a:buNone/>
              <a:defRPr lang="en-GB" sz="1600" b="0" cap="none" baseline="0" noProof="0" dirty="0" smtClean="0"/>
            </a:lvl1pPr>
            <a:lvl2pPr marL="179388" marR="0" indent="-179388" fontAlgn="auto">
              <a:lnSpc>
                <a:spcPct val="100000"/>
              </a:lnSpc>
              <a:spcBef>
                <a:spcPts val="200"/>
              </a:spcBef>
              <a:spcAft>
                <a:spcPts val="200"/>
              </a:spcAft>
              <a:buClrTx/>
              <a:buSzTx/>
              <a:buFont typeface="Arial" panose="020B0604020202020204" pitchFamily="34" charset="0"/>
              <a:buChar char="•"/>
              <a:tabLst/>
              <a:defRPr lang="de-DE" sz="1600" noProof="0" dirty="0" smtClean="0"/>
            </a:lvl2pPr>
            <a:lvl3pPr marL="354013" indent="-179388">
              <a:lnSpc>
                <a:spcPct val="100000"/>
              </a:lnSpc>
              <a:spcBef>
                <a:spcPts val="200"/>
              </a:spcBef>
              <a:spcAft>
                <a:spcPts val="200"/>
              </a:spcAft>
              <a:buFont typeface="Symbol" panose="05050102010706020507" pitchFamily="18" charset="2"/>
              <a:buChar char="-"/>
              <a:defRPr sz="1400"/>
            </a:lvl3pPr>
            <a:lvl4pPr marL="237061" indent="-237061">
              <a:lnSpc>
                <a:spcPct val="100000"/>
              </a:lnSpc>
              <a:spcBef>
                <a:spcPts val="200"/>
              </a:spcBef>
              <a:spcAft>
                <a:spcPts val="200"/>
              </a:spcAft>
              <a:buClr>
                <a:schemeClr val="tx1"/>
              </a:buClr>
              <a:buFont typeface="+mj-lt"/>
              <a:buAutoNum type="arabicPeriod"/>
              <a:defRPr sz="1400"/>
            </a:lvl4pPr>
            <a:lvl5pPr marL="0" indent="0">
              <a:lnSpc>
                <a:spcPct val="100000"/>
              </a:lnSpc>
              <a:spcBef>
                <a:spcPts val="200"/>
              </a:spcBef>
              <a:spcAft>
                <a:spcPts val="200"/>
              </a:spcAft>
              <a:buFont typeface="Arial" panose="020B0604020202020204" pitchFamily="34" charset="0"/>
              <a:buNone/>
              <a:defRPr sz="1400" baseline="0"/>
            </a:lvl5pPr>
            <a:lvl6pPr marL="179388" indent="-179388">
              <a:lnSpc>
                <a:spcPct val="100000"/>
              </a:lnSpc>
              <a:spcBef>
                <a:spcPts val="200"/>
              </a:spcBef>
              <a:spcAft>
                <a:spcPts val="200"/>
              </a:spcAft>
              <a:buFont typeface="Symbol" panose="05050102010706020507" pitchFamily="18" charset="2"/>
              <a:buChar char="-"/>
              <a:defRPr sz="1200"/>
            </a:lvl6pPr>
            <a:lvl7pPr marL="0" indent="0">
              <a:lnSpc>
                <a:spcPct val="100000"/>
              </a:lnSpc>
              <a:spcBef>
                <a:spcPts val="200"/>
              </a:spcBef>
              <a:spcAft>
                <a:spcPts val="200"/>
              </a:spcAft>
              <a:buFont typeface="Arial" panose="020B0604020202020204" pitchFamily="34" charset="0"/>
              <a:buNone/>
              <a:defRPr sz="1200"/>
            </a:lvl7pPr>
            <a:lvl8pPr marL="0" indent="0">
              <a:lnSpc>
                <a:spcPct val="100000"/>
              </a:lnSpc>
              <a:spcBef>
                <a:spcPts val="200"/>
              </a:spcBef>
              <a:spcAft>
                <a:spcPts val="200"/>
              </a:spcAft>
              <a:buFont typeface="Arial" panose="020B0604020202020204" pitchFamily="34" charset="0"/>
              <a:buNone/>
              <a:defRPr sz="1100"/>
            </a:lvl8pPr>
            <a:lvl9pPr marL="122764" indent="-122764">
              <a:lnSpc>
                <a:spcPct val="100000"/>
              </a:lnSpc>
              <a:spcBef>
                <a:spcPts val="200"/>
              </a:spcBef>
              <a:spcAft>
                <a:spcPts val="200"/>
              </a:spcAft>
              <a:buFont typeface="+mj-lt"/>
              <a:buAutoNum type="arabicParenR"/>
              <a:defRPr sz="800"/>
            </a:lvl9pPr>
          </a:lstStyle>
          <a:p>
            <a:pPr>
              <a:lnSpc>
                <a:spcPct val="100000"/>
              </a:lnSpc>
            </a:pPr>
            <a:r>
              <a:rPr lang="de-DE" altLang="de-DE" sz="850" b="1">
                <a:solidFill>
                  <a:srgbClr val="003781"/>
                </a:solidFill>
                <a:latin typeface="Allianz Neo" panose="020B0504020203020204" pitchFamily="34" charset="0"/>
              </a:rPr>
              <a:t>Alter der VP</a:t>
            </a:r>
            <a:br>
              <a:rPr lang="de-DE" altLang="de-DE" sz="850" b="1">
                <a:solidFill>
                  <a:srgbClr val="003781"/>
                </a:solidFill>
                <a:latin typeface="Allianz Neo" panose="020B0504020203020204" pitchFamily="34" charset="0"/>
              </a:rPr>
            </a:br>
            <a:r>
              <a:rPr lang="de-DE" altLang="de-DE" sz="850">
                <a:solidFill>
                  <a:srgbClr val="003781"/>
                </a:solidFill>
                <a:latin typeface="Allianz Neo" panose="020B0504020203020204" pitchFamily="34" charset="0"/>
              </a:rPr>
              <a:t>bis einschl. 18 Jahre, 19-27 Jahre, 28-30 Jahre, 31-39 Jahre, 40-45 Jahre, &gt;45 Jahre</a:t>
            </a:r>
            <a:br>
              <a:rPr lang="de-DE" altLang="de-DE" sz="850" b="1">
                <a:solidFill>
                  <a:srgbClr val="003781"/>
                </a:solidFill>
                <a:latin typeface="Allianz Neo" panose="020B0504020203020204" pitchFamily="34" charset="0"/>
              </a:rPr>
            </a:br>
            <a:endParaRPr lang="de-DE" altLang="de-DE" sz="850" b="1">
              <a:solidFill>
                <a:srgbClr val="003781"/>
              </a:solidFill>
              <a:latin typeface="Allianz Neo" panose="020B0504020203020204" pitchFamily="34" charset="0"/>
            </a:endParaRPr>
          </a:p>
          <a:p>
            <a:pPr>
              <a:lnSpc>
                <a:spcPct val="100000"/>
              </a:lnSpc>
            </a:pPr>
            <a:r>
              <a:rPr lang="de-DE" altLang="de-DE" sz="850" b="1">
                <a:solidFill>
                  <a:srgbClr val="003781"/>
                </a:solidFill>
                <a:latin typeface="Allianz Neo" panose="020B0504020203020204" pitchFamily="34" charset="0"/>
              </a:rPr>
              <a:t>Schüler/Student</a:t>
            </a:r>
            <a:br>
              <a:rPr lang="de-DE" altLang="de-DE" sz="850" b="1">
                <a:solidFill>
                  <a:srgbClr val="003781"/>
                </a:solidFill>
                <a:latin typeface="Allianz Neo" panose="020B0504020203020204" pitchFamily="34" charset="0"/>
              </a:rPr>
            </a:br>
            <a:r>
              <a:rPr lang="de-DE" altLang="de-DE" sz="850">
                <a:solidFill>
                  <a:srgbClr val="003781"/>
                </a:solidFill>
                <a:latin typeface="Allianz Neo" panose="020B0504020203020204" pitchFamily="34" charset="0"/>
              </a:rPr>
              <a:t>Schüler 10-15 Jahre, Schüler 16–18 Jahre, Schüler 19-20 Jahre, Altverträge  Schüler &gt; 20 Jahre, Vertragsalter Student 3-8 Jahre, Vertragsalter Student &gt; 8 Jahre</a:t>
            </a:r>
          </a:p>
          <a:p>
            <a:pPr>
              <a:lnSpc>
                <a:spcPct val="100000"/>
              </a:lnSpc>
            </a:pPr>
            <a:endParaRPr lang="de-DE" altLang="de-DE" sz="850" b="1">
              <a:solidFill>
                <a:srgbClr val="003781"/>
              </a:solidFill>
              <a:latin typeface="Allianz Neo" panose="020B0504020203020204" pitchFamily="34" charset="0"/>
            </a:endParaRPr>
          </a:p>
          <a:p>
            <a:pPr>
              <a:lnSpc>
                <a:spcPct val="100000"/>
              </a:lnSpc>
            </a:pPr>
            <a:r>
              <a:rPr lang="de-DE" altLang="de-DE" sz="850" b="1">
                <a:solidFill>
                  <a:srgbClr val="003781"/>
                </a:solidFill>
                <a:latin typeface="Allianz Neo" panose="020B0504020203020204" pitchFamily="34" charset="0"/>
              </a:rPr>
              <a:t>Vertragsbeginn Jahr</a:t>
            </a:r>
            <a:br>
              <a:rPr lang="de-DE" altLang="de-DE" sz="850" b="1">
                <a:solidFill>
                  <a:srgbClr val="003781"/>
                </a:solidFill>
                <a:latin typeface="Allianz Neo" panose="020B0504020203020204" pitchFamily="34" charset="0"/>
              </a:rPr>
            </a:br>
            <a:r>
              <a:rPr lang="de-DE" altLang="de-DE" sz="850">
                <a:solidFill>
                  <a:srgbClr val="003781"/>
                </a:solidFill>
                <a:latin typeface="Allianz Neo" panose="020B0504020203020204" pitchFamily="34" charset="0"/>
              </a:rPr>
              <a:t>vor 2019, 2019, 2020… 2024</a:t>
            </a:r>
          </a:p>
          <a:p>
            <a:pPr>
              <a:lnSpc>
                <a:spcPct val="100000"/>
              </a:lnSpc>
            </a:pPr>
            <a:br>
              <a:rPr lang="de-DE" altLang="de-DE" sz="850" b="1">
                <a:solidFill>
                  <a:srgbClr val="003781"/>
                </a:solidFill>
                <a:latin typeface="Allianz Neo" panose="020B0504020203020204" pitchFamily="34" charset="0"/>
              </a:rPr>
            </a:br>
            <a:r>
              <a:rPr lang="de-DE" altLang="de-DE" sz="850" b="1">
                <a:solidFill>
                  <a:srgbClr val="003781"/>
                </a:solidFill>
                <a:latin typeface="Allianz Neo" panose="020B0504020203020204" pitchFamily="34" charset="0"/>
              </a:rPr>
              <a:t>Produktname</a:t>
            </a:r>
          </a:p>
          <a:p>
            <a:pPr>
              <a:lnSpc>
                <a:spcPct val="100000"/>
              </a:lnSpc>
            </a:pPr>
            <a:r>
              <a:rPr lang="de-DE" altLang="de-DE" sz="850">
                <a:solidFill>
                  <a:srgbClr val="003781"/>
                </a:solidFill>
                <a:latin typeface="Allianz Neo" panose="020B0504020203020204" pitchFamily="34" charset="0"/>
              </a:rPr>
              <a:t>BSR-Riester, BU-</a:t>
            </a:r>
            <a:r>
              <a:rPr lang="de-DE" altLang="de-DE" sz="850" err="1">
                <a:solidFill>
                  <a:srgbClr val="003781"/>
                </a:solidFill>
                <a:latin typeface="Allianz Neo" panose="020B0504020203020204" pitchFamily="34" charset="0"/>
              </a:rPr>
              <a:t>BasisRente</a:t>
            </a:r>
            <a:r>
              <a:rPr lang="de-DE" altLang="de-DE" sz="850">
                <a:solidFill>
                  <a:srgbClr val="003781"/>
                </a:solidFill>
                <a:latin typeface="Allianz Neo" panose="020B0504020203020204" pitchFamily="34" charset="0"/>
              </a:rPr>
              <a:t>, BU-EBV, BU-EU-Police, BU-</a:t>
            </a:r>
            <a:r>
              <a:rPr lang="de-DE" altLang="de-DE" sz="850" err="1">
                <a:solidFill>
                  <a:srgbClr val="003781"/>
                </a:solidFill>
                <a:latin typeface="Allianz Neo" panose="020B0504020203020204" pitchFamily="34" charset="0"/>
              </a:rPr>
              <a:t>Kapitalv</a:t>
            </a:r>
            <a:r>
              <a:rPr lang="de-DE" altLang="de-DE" sz="850">
                <a:solidFill>
                  <a:srgbClr val="003781"/>
                </a:solidFill>
                <a:latin typeface="Allianz Neo" panose="020B0504020203020204" pitchFamily="34" charset="0"/>
              </a:rPr>
              <a:t>., BU-</a:t>
            </a:r>
            <a:r>
              <a:rPr lang="de-DE" altLang="de-DE" sz="850" err="1">
                <a:solidFill>
                  <a:srgbClr val="003781"/>
                </a:solidFill>
                <a:latin typeface="Allianz Neo" panose="020B0504020203020204" pitchFamily="34" charset="0"/>
              </a:rPr>
              <a:t>KinderPol</a:t>
            </a:r>
            <a:r>
              <a:rPr lang="de-DE" altLang="de-DE" sz="850">
                <a:solidFill>
                  <a:srgbClr val="003781"/>
                </a:solidFill>
                <a:latin typeface="Allianz Neo" panose="020B0504020203020204" pitchFamily="34" charset="0"/>
              </a:rPr>
              <a:t>., BU-PrivatRente, BU-RLV, BU-SBV, BU-SJL, BU-</a:t>
            </a:r>
            <a:r>
              <a:rPr lang="de-DE" altLang="de-DE" sz="850" err="1">
                <a:solidFill>
                  <a:srgbClr val="003781"/>
                </a:solidFill>
                <a:latin typeface="Allianz Neo" panose="020B0504020203020204" pitchFamily="34" charset="0"/>
              </a:rPr>
              <a:t>StartPaket</a:t>
            </a:r>
            <a:r>
              <a:rPr lang="de-DE" altLang="de-DE" sz="850">
                <a:solidFill>
                  <a:srgbClr val="003781"/>
                </a:solidFill>
                <a:latin typeface="Allianz Neo" panose="020B0504020203020204" pitchFamily="34" charset="0"/>
              </a:rPr>
              <a:t>, BU-StartPolice, BU-</a:t>
            </a:r>
            <a:r>
              <a:rPr lang="de-DE" altLang="de-DE" sz="850" err="1">
                <a:solidFill>
                  <a:srgbClr val="003781"/>
                </a:solidFill>
                <a:latin typeface="Allianz Neo" panose="020B0504020203020204" pitchFamily="34" charset="0"/>
              </a:rPr>
              <a:t>bAV</a:t>
            </a:r>
            <a:r>
              <a:rPr lang="de-DE" altLang="de-DE" sz="850">
                <a:solidFill>
                  <a:srgbClr val="003781"/>
                </a:solidFill>
                <a:latin typeface="Allianz Neo" panose="020B0504020203020204" pitchFamily="34" charset="0"/>
              </a:rPr>
              <a:t>, DU-</a:t>
            </a:r>
            <a:r>
              <a:rPr lang="de-DE" altLang="de-DE" sz="850" err="1">
                <a:solidFill>
                  <a:srgbClr val="003781"/>
                </a:solidFill>
                <a:latin typeface="Allianz Neo" panose="020B0504020203020204" pitchFamily="34" charset="0"/>
              </a:rPr>
              <a:t>BasisRente</a:t>
            </a:r>
            <a:r>
              <a:rPr lang="de-DE" altLang="de-DE" sz="850">
                <a:solidFill>
                  <a:srgbClr val="003781"/>
                </a:solidFill>
                <a:latin typeface="Allianz Neo" panose="020B0504020203020204" pitchFamily="34" charset="0"/>
              </a:rPr>
              <a:t>, DU-SBV, KSP</a:t>
            </a:r>
          </a:p>
        </p:txBody>
      </p:sp>
      <p:sp>
        <p:nvSpPr>
          <p:cNvPr id="29" name="Textfeld 1">
            <a:extLst>
              <a:ext uri="{FF2B5EF4-FFF2-40B4-BE49-F238E27FC236}">
                <a16:creationId xmlns:a16="http://schemas.microsoft.com/office/drawing/2014/main" id="{370D4722-E92F-A887-0DD0-D9EFAD4BCF8D}"/>
              </a:ext>
            </a:extLst>
          </p:cNvPr>
          <p:cNvSpPr txBox="1">
            <a:spLocks noChangeArrowheads="1"/>
          </p:cNvSpPr>
          <p:nvPr/>
        </p:nvSpPr>
        <p:spPr bwMode="auto">
          <a:xfrm>
            <a:off x="501818" y="1718257"/>
            <a:ext cx="10335458" cy="276999"/>
          </a:xfrm>
          <a:prstGeom prst="rect">
            <a:avLst/>
          </a:prstGeom>
          <a:solidFill>
            <a:schemeClr val="accent6">
              <a:lumMod val="90000"/>
            </a:schemeClr>
          </a:solidFill>
          <a:ln>
            <a:noFill/>
          </a:ln>
        </p:spPr>
        <p:txBody>
          <a:bodyPr wrap="square" anchor="ctr">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200" b="1">
                <a:solidFill>
                  <a:srgbClr val="003781"/>
                </a:solidFill>
                <a:latin typeface="Allianz Neo" panose="020B0504020203020204" pitchFamily="34" charset="0"/>
              </a:rPr>
              <a:t>Sortierfelder nutzen (1/1)</a:t>
            </a:r>
          </a:p>
        </p:txBody>
      </p:sp>
      <p:grpSp>
        <p:nvGrpSpPr>
          <p:cNvPr id="31" name="Gruppieren 30">
            <a:extLst>
              <a:ext uri="{FF2B5EF4-FFF2-40B4-BE49-F238E27FC236}">
                <a16:creationId xmlns:a16="http://schemas.microsoft.com/office/drawing/2014/main" id="{E2FE2E5E-12CD-678B-68FD-8AE822688184}"/>
              </a:ext>
            </a:extLst>
          </p:cNvPr>
          <p:cNvGrpSpPr/>
          <p:nvPr/>
        </p:nvGrpSpPr>
        <p:grpSpPr>
          <a:xfrm>
            <a:off x="468000" y="5786011"/>
            <a:ext cx="10340319" cy="371012"/>
            <a:chOff x="499003" y="1794083"/>
            <a:chExt cx="3981034" cy="568813"/>
          </a:xfrm>
        </p:grpSpPr>
        <p:sp>
          <p:nvSpPr>
            <p:cNvPr id="35" name="Rechteck 34">
              <a:extLst>
                <a:ext uri="{FF2B5EF4-FFF2-40B4-BE49-F238E27FC236}">
                  <a16:creationId xmlns:a16="http://schemas.microsoft.com/office/drawing/2014/main" id="{136DA280-4FA6-7B3A-7BE0-2AF7927BA9E9}"/>
                </a:ext>
              </a:extLst>
            </p:cNvPr>
            <p:cNvSpPr/>
            <p:nvPr/>
          </p:nvSpPr>
          <p:spPr>
            <a:xfrm>
              <a:off x="499003" y="1794083"/>
              <a:ext cx="3981034" cy="568813"/>
            </a:xfrm>
            <a:prstGeom prst="rect">
              <a:avLst/>
            </a:prstGeom>
            <a:solidFill>
              <a:srgbClr val="F4F2F2"/>
            </a:solidFill>
            <a:ln>
              <a:noFill/>
            </a:ln>
          </p:spPr>
          <p:txBody>
            <a:bodyPr rot="0" spcFirstLastPara="0" vertOverflow="overflow" horzOverflow="overflow" vert="horz" wrap="square" lIns="1260000" tIns="108000" rIns="108000" bIns="108000" numCol="1" spcCol="0" rtlCol="0" fromWordArt="0" anchor="ctr" anchorCtr="0" forceAA="0" compatLnSpc="1">
              <a:prstTxWarp prst="textNoShape">
                <a:avLst/>
              </a:prstTxWarp>
              <a:noAutofit/>
            </a:bodyPr>
            <a:lstStyle/>
            <a:p>
              <a:pPr lvl="1">
                <a:defRPr/>
              </a:pPr>
              <a:r>
                <a:rPr lang="de-DE" altLang="de-DE" sz="1000">
                  <a:solidFill>
                    <a:srgbClr val="003781"/>
                  </a:solidFill>
                  <a:latin typeface="Allianz Neo" panose="020B0504020203020204" pitchFamily="34" charset="0"/>
                </a:rPr>
                <a:t>Sie können die Felder        bis        sowohl sortieren als auch </a:t>
              </a:r>
              <a:r>
                <a:rPr lang="de-DE" altLang="de-DE" sz="1000" b="1">
                  <a:solidFill>
                    <a:srgbClr val="003781"/>
                  </a:solidFill>
                  <a:latin typeface="Allianz Neo" panose="020B0504020203020204" pitchFamily="34" charset="0"/>
                </a:rPr>
                <a:t>zusätzlich filtern. </a:t>
              </a:r>
            </a:p>
            <a:p>
              <a:pPr lvl="1">
                <a:defRPr/>
              </a:pPr>
              <a:r>
                <a:rPr lang="de-DE" altLang="de-DE" sz="1000">
                  <a:solidFill>
                    <a:srgbClr val="003781"/>
                  </a:solidFill>
                  <a:latin typeface="Allianz Neo" panose="020B0504020203020204" pitchFamily="34" charset="0"/>
                </a:rPr>
                <a:t>Weitere Informationen zu den Filterfelder entnehmen Sie bitte der folgenden Seite. </a:t>
              </a:r>
            </a:p>
          </p:txBody>
        </p:sp>
        <p:sp>
          <p:nvSpPr>
            <p:cNvPr id="36" name="Right Arrow Callout 27">
              <a:extLst>
                <a:ext uri="{FF2B5EF4-FFF2-40B4-BE49-F238E27FC236}">
                  <a16:creationId xmlns:a16="http://schemas.microsoft.com/office/drawing/2014/main" id="{55F08285-7B52-3785-D51C-784BDCC303FC}"/>
                </a:ext>
              </a:extLst>
            </p:cNvPr>
            <p:cNvSpPr/>
            <p:nvPr/>
          </p:nvSpPr>
          <p:spPr>
            <a:xfrm>
              <a:off x="499003" y="1794083"/>
              <a:ext cx="589441" cy="568813"/>
            </a:xfrm>
            <a:prstGeom prst="rightArrowCallout">
              <a:avLst>
                <a:gd name="adj1" fmla="val 100000"/>
                <a:gd name="adj2" fmla="val 50000"/>
                <a:gd name="adj3" fmla="val 32528"/>
                <a:gd name="adj4" fmla="val 87066"/>
              </a:avLst>
            </a:prstGeom>
            <a:solidFill>
              <a:srgbClr val="CFE9EE"/>
            </a:solidFill>
            <a:ln>
              <a:noFill/>
            </a:ln>
            <a:effectLst/>
          </p:spPr>
          <p:style>
            <a:lnRef idx="1">
              <a:schemeClr val="accent1"/>
            </a:lnRef>
            <a:fillRef idx="3">
              <a:schemeClr val="accent1"/>
            </a:fillRef>
            <a:effectRef idx="2">
              <a:schemeClr val="accent1"/>
            </a:effectRef>
            <a:fontRef idx="minor">
              <a:schemeClr val="lt1"/>
            </a:fontRef>
          </p:style>
          <p:txBody>
            <a:bodyPr lIns="121920" tIns="304800" rIns="121920" bIns="304800" rtlCol="0" anchor="ctr" anchorCtr="0"/>
            <a:lstStyle/>
            <a:p>
              <a:pPr algn="ctr"/>
              <a:r>
                <a:rPr lang="de-DE" sz="1000">
                  <a:solidFill>
                    <a:srgbClr val="003781"/>
                  </a:solidFill>
                  <a:latin typeface="Allianz Neo" panose="020B0504020203020204" pitchFamily="34" charset="0"/>
                </a:rPr>
                <a:t>Wichtiger Hinweis:</a:t>
              </a:r>
            </a:p>
          </p:txBody>
        </p:sp>
      </p:grpSp>
      <p:pic>
        <p:nvPicPr>
          <p:cNvPr id="60" name="Grafik 59">
            <a:extLst>
              <a:ext uri="{FF2B5EF4-FFF2-40B4-BE49-F238E27FC236}">
                <a16:creationId xmlns:a16="http://schemas.microsoft.com/office/drawing/2014/main" id="{593B68DA-0B34-E519-4D85-1765EBB35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172" y="5819287"/>
            <a:ext cx="144000" cy="144000"/>
          </a:xfrm>
          <a:prstGeom prst="rect">
            <a:avLst/>
          </a:prstGeom>
        </p:spPr>
      </p:pic>
      <p:pic>
        <p:nvPicPr>
          <p:cNvPr id="61" name="Grafik 60">
            <a:extLst>
              <a:ext uri="{FF2B5EF4-FFF2-40B4-BE49-F238E27FC236}">
                <a16:creationId xmlns:a16="http://schemas.microsoft.com/office/drawing/2014/main" id="{90713A42-FF36-EB6D-A183-F2CDB9D66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927" y="5819050"/>
            <a:ext cx="144000" cy="144000"/>
          </a:xfrm>
          <a:prstGeom prst="rect">
            <a:avLst/>
          </a:prstGeom>
        </p:spPr>
      </p:pic>
      <p:pic>
        <p:nvPicPr>
          <p:cNvPr id="62" name="Grafik 61">
            <a:extLst>
              <a:ext uri="{FF2B5EF4-FFF2-40B4-BE49-F238E27FC236}">
                <a16:creationId xmlns:a16="http://schemas.microsoft.com/office/drawing/2014/main" id="{DEC97F69-0147-0361-E928-D3AF6C175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942" y="3748872"/>
            <a:ext cx="144000" cy="144000"/>
          </a:xfrm>
          <a:prstGeom prst="rect">
            <a:avLst/>
          </a:prstGeom>
        </p:spPr>
      </p:pic>
      <p:pic>
        <p:nvPicPr>
          <p:cNvPr id="63" name="Grafik 62">
            <a:extLst>
              <a:ext uri="{FF2B5EF4-FFF2-40B4-BE49-F238E27FC236}">
                <a16:creationId xmlns:a16="http://schemas.microsoft.com/office/drawing/2014/main" id="{22457891-FA41-EE19-89D2-6D10CCA28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942" y="3345913"/>
            <a:ext cx="144000" cy="144000"/>
          </a:xfrm>
          <a:prstGeom prst="rect">
            <a:avLst/>
          </a:prstGeom>
        </p:spPr>
      </p:pic>
      <p:pic>
        <p:nvPicPr>
          <p:cNvPr id="64" name="Grafik 63">
            <a:extLst>
              <a:ext uri="{FF2B5EF4-FFF2-40B4-BE49-F238E27FC236}">
                <a16:creationId xmlns:a16="http://schemas.microsoft.com/office/drawing/2014/main" id="{1A9CF7F7-B398-DFB8-CF2B-1E4DFC3AA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942" y="2381600"/>
            <a:ext cx="144000" cy="144000"/>
          </a:xfrm>
          <a:prstGeom prst="rect">
            <a:avLst/>
          </a:prstGeom>
        </p:spPr>
      </p:pic>
      <p:pic>
        <p:nvPicPr>
          <p:cNvPr id="65" name="Grafik 64">
            <a:extLst>
              <a:ext uri="{FF2B5EF4-FFF2-40B4-BE49-F238E27FC236}">
                <a16:creationId xmlns:a16="http://schemas.microsoft.com/office/drawing/2014/main" id="{1A7CB9FD-F8F6-0CBC-A605-B4D4080F6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8942" y="2781376"/>
            <a:ext cx="144000" cy="144000"/>
          </a:xfrm>
          <a:prstGeom prst="rect">
            <a:avLst/>
          </a:prstGeom>
        </p:spPr>
      </p:pic>
      <p:grpSp>
        <p:nvGrpSpPr>
          <p:cNvPr id="7" name="Gruppieren 6">
            <a:extLst>
              <a:ext uri="{FF2B5EF4-FFF2-40B4-BE49-F238E27FC236}">
                <a16:creationId xmlns:a16="http://schemas.microsoft.com/office/drawing/2014/main" id="{AAD1F852-0926-ED3A-1DBE-56E82ED66C43}"/>
              </a:ext>
            </a:extLst>
          </p:cNvPr>
          <p:cNvGrpSpPr/>
          <p:nvPr/>
        </p:nvGrpSpPr>
        <p:grpSpPr>
          <a:xfrm>
            <a:off x="485800" y="2417036"/>
            <a:ext cx="5589521" cy="2013496"/>
            <a:chOff x="485800" y="2417036"/>
            <a:chExt cx="5589521" cy="2013496"/>
          </a:xfrm>
        </p:grpSpPr>
        <p:pic>
          <p:nvPicPr>
            <p:cNvPr id="15" name="Grafik 14">
              <a:extLst>
                <a:ext uri="{FF2B5EF4-FFF2-40B4-BE49-F238E27FC236}">
                  <a16:creationId xmlns:a16="http://schemas.microsoft.com/office/drawing/2014/main" id="{C3FEB4E2-FC78-EEE6-3D1B-C1E38E198507}"/>
                </a:ext>
              </a:extLst>
            </p:cNvPr>
            <p:cNvPicPr>
              <a:picLocks noChangeAspect="1"/>
            </p:cNvPicPr>
            <p:nvPr/>
          </p:nvPicPr>
          <p:blipFill>
            <a:blip r:embed="rId6"/>
            <a:stretch>
              <a:fillRect/>
            </a:stretch>
          </p:blipFill>
          <p:spPr>
            <a:xfrm>
              <a:off x="501818" y="2417036"/>
              <a:ext cx="5573503" cy="2013496"/>
            </a:xfrm>
            <a:prstGeom prst="rect">
              <a:avLst/>
            </a:prstGeom>
          </p:spPr>
        </p:pic>
        <p:sp>
          <p:nvSpPr>
            <p:cNvPr id="41" name="Textfeld 40">
              <a:extLst>
                <a:ext uri="{FF2B5EF4-FFF2-40B4-BE49-F238E27FC236}">
                  <a16:creationId xmlns:a16="http://schemas.microsoft.com/office/drawing/2014/main" id="{B1C7EC00-8022-530B-0A88-AC668EE870C3}"/>
                </a:ext>
              </a:extLst>
            </p:cNvPr>
            <p:cNvSpPr txBox="1"/>
            <p:nvPr/>
          </p:nvSpPr>
          <p:spPr>
            <a:xfrm>
              <a:off x="2523809" y="4274122"/>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Alter VP zum 01.07.2024</a:t>
              </a:r>
            </a:p>
          </p:txBody>
        </p:sp>
        <p:pic>
          <p:nvPicPr>
            <p:cNvPr id="51" name="Grafik 50">
              <a:extLst>
                <a:ext uri="{FF2B5EF4-FFF2-40B4-BE49-F238E27FC236}">
                  <a16:creationId xmlns:a16="http://schemas.microsoft.com/office/drawing/2014/main" id="{0B5F3C45-ADA9-53ED-2E2E-34C158A2D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567" y="4115858"/>
              <a:ext cx="144000" cy="144000"/>
            </a:xfrm>
            <a:prstGeom prst="rect">
              <a:avLst/>
            </a:prstGeom>
          </p:spPr>
        </p:pic>
        <p:pic>
          <p:nvPicPr>
            <p:cNvPr id="52" name="Grafik 51">
              <a:extLst>
                <a:ext uri="{FF2B5EF4-FFF2-40B4-BE49-F238E27FC236}">
                  <a16:creationId xmlns:a16="http://schemas.microsoft.com/office/drawing/2014/main" id="{9958A087-886A-15AC-8106-A11DE11EF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010" y="4115858"/>
              <a:ext cx="144000" cy="144000"/>
            </a:xfrm>
            <a:prstGeom prst="rect">
              <a:avLst/>
            </a:prstGeom>
          </p:spPr>
        </p:pic>
        <p:pic>
          <p:nvPicPr>
            <p:cNvPr id="53" name="Grafik 52">
              <a:extLst>
                <a:ext uri="{FF2B5EF4-FFF2-40B4-BE49-F238E27FC236}">
                  <a16:creationId xmlns:a16="http://schemas.microsoft.com/office/drawing/2014/main" id="{A473D6E2-39EA-7BB5-C51C-112E8E5829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547" y="4115858"/>
              <a:ext cx="144000" cy="144000"/>
            </a:xfrm>
            <a:prstGeom prst="rect">
              <a:avLst/>
            </a:prstGeom>
          </p:spPr>
        </p:pic>
        <p:pic>
          <p:nvPicPr>
            <p:cNvPr id="54" name="Grafik 53">
              <a:extLst>
                <a:ext uri="{FF2B5EF4-FFF2-40B4-BE49-F238E27FC236}">
                  <a16:creationId xmlns:a16="http://schemas.microsoft.com/office/drawing/2014/main" id="{A1B94F71-5150-367B-28EA-FF200AB19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898" y="4115858"/>
              <a:ext cx="144000" cy="144000"/>
            </a:xfrm>
            <a:prstGeom prst="rect">
              <a:avLst/>
            </a:prstGeom>
          </p:spPr>
        </p:pic>
        <p:pic>
          <p:nvPicPr>
            <p:cNvPr id="25" name="Grafik 24">
              <a:extLst>
                <a:ext uri="{FF2B5EF4-FFF2-40B4-BE49-F238E27FC236}">
                  <a16:creationId xmlns:a16="http://schemas.microsoft.com/office/drawing/2014/main" id="{8CC629B3-E316-D4DD-7807-C58A09A21996}"/>
                </a:ext>
              </a:extLst>
            </p:cNvPr>
            <p:cNvPicPr>
              <a:picLocks noChangeAspect="1"/>
            </p:cNvPicPr>
            <p:nvPr/>
          </p:nvPicPr>
          <p:blipFill>
            <a:blip r:embed="rId7"/>
            <a:stretch>
              <a:fillRect/>
            </a:stretch>
          </p:blipFill>
          <p:spPr>
            <a:xfrm>
              <a:off x="3254722" y="4277653"/>
              <a:ext cx="86400" cy="86400"/>
            </a:xfrm>
            <a:prstGeom prst="rect">
              <a:avLst/>
            </a:prstGeom>
          </p:spPr>
        </p:pic>
        <p:sp>
          <p:nvSpPr>
            <p:cNvPr id="19" name="Textfeld 18">
              <a:extLst>
                <a:ext uri="{FF2B5EF4-FFF2-40B4-BE49-F238E27FC236}">
                  <a16:creationId xmlns:a16="http://schemas.microsoft.com/office/drawing/2014/main" id="{91310B32-1987-14C9-5526-A48C518D85EB}"/>
                </a:ext>
              </a:extLst>
            </p:cNvPr>
            <p:cNvSpPr txBox="1"/>
            <p:nvPr/>
          </p:nvSpPr>
          <p:spPr>
            <a:xfrm>
              <a:off x="3327076" y="4274122"/>
              <a:ext cx="505883"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Schüler/Student</a:t>
              </a:r>
            </a:p>
          </p:txBody>
        </p:sp>
        <p:sp>
          <p:nvSpPr>
            <p:cNvPr id="26" name="Textfeld 25">
              <a:extLst>
                <a:ext uri="{FF2B5EF4-FFF2-40B4-BE49-F238E27FC236}">
                  <a16:creationId xmlns:a16="http://schemas.microsoft.com/office/drawing/2014/main" id="{02472579-3EFE-7E23-80CF-B28714E1E46D}"/>
                </a:ext>
              </a:extLst>
            </p:cNvPr>
            <p:cNvSpPr txBox="1"/>
            <p:nvPr/>
          </p:nvSpPr>
          <p:spPr>
            <a:xfrm>
              <a:off x="4125091" y="4274122"/>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Jahr</a:t>
              </a:r>
            </a:p>
          </p:txBody>
        </p:sp>
        <p:sp>
          <p:nvSpPr>
            <p:cNvPr id="27" name="Textfeld 26">
              <a:extLst>
                <a:ext uri="{FF2B5EF4-FFF2-40B4-BE49-F238E27FC236}">
                  <a16:creationId xmlns:a16="http://schemas.microsoft.com/office/drawing/2014/main" id="{A3E1C3A1-8B9B-BE32-ED73-7967F815AD87}"/>
                </a:ext>
              </a:extLst>
            </p:cNvPr>
            <p:cNvSpPr txBox="1"/>
            <p:nvPr/>
          </p:nvSpPr>
          <p:spPr>
            <a:xfrm>
              <a:off x="5304654" y="4277653"/>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Produktname</a:t>
              </a:r>
            </a:p>
          </p:txBody>
        </p:sp>
        <p:sp>
          <p:nvSpPr>
            <p:cNvPr id="28" name="Textfeld 27">
              <a:extLst>
                <a:ext uri="{FF2B5EF4-FFF2-40B4-BE49-F238E27FC236}">
                  <a16:creationId xmlns:a16="http://schemas.microsoft.com/office/drawing/2014/main" id="{C91D8D04-6351-782D-BD31-F3AAEA370F84}"/>
                </a:ext>
              </a:extLst>
            </p:cNvPr>
            <p:cNvSpPr txBox="1"/>
            <p:nvPr/>
          </p:nvSpPr>
          <p:spPr>
            <a:xfrm>
              <a:off x="487572" y="3153687"/>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Alter VP zum 01.07.2024</a:t>
              </a:r>
            </a:p>
          </p:txBody>
        </p:sp>
        <p:sp>
          <p:nvSpPr>
            <p:cNvPr id="30" name="Textfeld 29">
              <a:extLst>
                <a:ext uri="{FF2B5EF4-FFF2-40B4-BE49-F238E27FC236}">
                  <a16:creationId xmlns:a16="http://schemas.microsoft.com/office/drawing/2014/main" id="{0F8F496B-827D-691B-683A-937D8C2615D0}"/>
                </a:ext>
              </a:extLst>
            </p:cNvPr>
            <p:cNvSpPr txBox="1"/>
            <p:nvPr/>
          </p:nvSpPr>
          <p:spPr>
            <a:xfrm>
              <a:off x="1900541" y="3153687"/>
              <a:ext cx="505883"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Schüler/Student</a:t>
              </a:r>
            </a:p>
          </p:txBody>
        </p:sp>
        <p:sp>
          <p:nvSpPr>
            <p:cNvPr id="32" name="Textfeld 31">
              <a:extLst>
                <a:ext uri="{FF2B5EF4-FFF2-40B4-BE49-F238E27FC236}">
                  <a16:creationId xmlns:a16="http://schemas.microsoft.com/office/drawing/2014/main" id="{0703B80A-3854-4A05-5561-D6678EF438E3}"/>
                </a:ext>
              </a:extLst>
            </p:cNvPr>
            <p:cNvSpPr txBox="1"/>
            <p:nvPr/>
          </p:nvSpPr>
          <p:spPr>
            <a:xfrm>
              <a:off x="3325877" y="3153687"/>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Jahr</a:t>
              </a:r>
            </a:p>
          </p:txBody>
        </p:sp>
        <p:sp>
          <p:nvSpPr>
            <p:cNvPr id="33" name="Textfeld 32">
              <a:extLst>
                <a:ext uri="{FF2B5EF4-FFF2-40B4-BE49-F238E27FC236}">
                  <a16:creationId xmlns:a16="http://schemas.microsoft.com/office/drawing/2014/main" id="{032E874B-A081-FA9C-330F-C97291F64395}"/>
                </a:ext>
              </a:extLst>
            </p:cNvPr>
            <p:cNvSpPr txBox="1"/>
            <p:nvPr/>
          </p:nvSpPr>
          <p:spPr>
            <a:xfrm>
              <a:off x="4738768" y="3157218"/>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Produktname</a:t>
              </a:r>
            </a:p>
          </p:txBody>
        </p:sp>
        <p:sp>
          <p:nvSpPr>
            <p:cNvPr id="34" name="Textfeld 33">
              <a:extLst>
                <a:ext uri="{FF2B5EF4-FFF2-40B4-BE49-F238E27FC236}">
                  <a16:creationId xmlns:a16="http://schemas.microsoft.com/office/drawing/2014/main" id="{F1348000-FEA5-2BD4-2C41-23EC1A70EC72}"/>
                </a:ext>
              </a:extLst>
            </p:cNvPr>
            <p:cNvSpPr txBox="1"/>
            <p:nvPr/>
          </p:nvSpPr>
          <p:spPr>
            <a:xfrm>
              <a:off x="485800" y="3407094"/>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Erhöhung ohne GP</a:t>
              </a:r>
            </a:p>
          </p:txBody>
        </p:sp>
        <p:sp>
          <p:nvSpPr>
            <p:cNvPr id="39" name="Textfeld 38">
              <a:extLst>
                <a:ext uri="{FF2B5EF4-FFF2-40B4-BE49-F238E27FC236}">
                  <a16:creationId xmlns:a16="http://schemas.microsoft.com/office/drawing/2014/main" id="{EC85C0C9-E44A-8349-6F32-F8495FB8E371}"/>
                </a:ext>
              </a:extLst>
            </p:cNvPr>
            <p:cNvSpPr txBox="1"/>
            <p:nvPr/>
          </p:nvSpPr>
          <p:spPr>
            <a:xfrm>
              <a:off x="1898768" y="3407094"/>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Beitragsüberprüfungsoption ab 2020</a:t>
              </a:r>
            </a:p>
          </p:txBody>
        </p:sp>
        <p:sp>
          <p:nvSpPr>
            <p:cNvPr id="40" name="Textfeld 39">
              <a:extLst>
                <a:ext uri="{FF2B5EF4-FFF2-40B4-BE49-F238E27FC236}">
                  <a16:creationId xmlns:a16="http://schemas.microsoft.com/office/drawing/2014/main" id="{120C1BD1-7F82-7701-63DA-B501A920CDB5}"/>
                </a:ext>
              </a:extLst>
            </p:cNvPr>
            <p:cNvSpPr txBox="1"/>
            <p:nvPr/>
          </p:nvSpPr>
          <p:spPr>
            <a:xfrm>
              <a:off x="3324105" y="3407094"/>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Risikorelevante Daten</a:t>
              </a:r>
            </a:p>
          </p:txBody>
        </p:sp>
        <p:sp>
          <p:nvSpPr>
            <p:cNvPr id="42" name="Textfeld 41">
              <a:extLst>
                <a:ext uri="{FF2B5EF4-FFF2-40B4-BE49-F238E27FC236}">
                  <a16:creationId xmlns:a16="http://schemas.microsoft.com/office/drawing/2014/main" id="{10AB6B5D-72E1-2236-FDA4-A228BD5B6D5B}"/>
                </a:ext>
              </a:extLst>
            </p:cNvPr>
            <p:cNvSpPr txBox="1"/>
            <p:nvPr/>
          </p:nvSpPr>
          <p:spPr>
            <a:xfrm>
              <a:off x="4736995" y="3410625"/>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Art der GP</a:t>
              </a:r>
            </a:p>
          </p:txBody>
        </p:sp>
        <p:sp>
          <p:nvSpPr>
            <p:cNvPr id="43" name="Textfeld 42">
              <a:extLst>
                <a:ext uri="{FF2B5EF4-FFF2-40B4-BE49-F238E27FC236}">
                  <a16:creationId xmlns:a16="http://schemas.microsoft.com/office/drawing/2014/main" id="{2E3814E9-7FC8-5EE8-8D1B-7508188A28C1}"/>
                </a:ext>
              </a:extLst>
            </p:cNvPr>
            <p:cNvSpPr txBox="1"/>
            <p:nvPr/>
          </p:nvSpPr>
          <p:spPr>
            <a:xfrm>
              <a:off x="485802" y="3662276"/>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Endalter BU/KSP</a:t>
              </a:r>
            </a:p>
          </p:txBody>
        </p:sp>
        <p:sp>
          <p:nvSpPr>
            <p:cNvPr id="44" name="Textfeld 43">
              <a:extLst>
                <a:ext uri="{FF2B5EF4-FFF2-40B4-BE49-F238E27FC236}">
                  <a16:creationId xmlns:a16="http://schemas.microsoft.com/office/drawing/2014/main" id="{BEF8E5B0-D70D-B3E7-EAC8-3C3F4255F76D}"/>
                </a:ext>
              </a:extLst>
            </p:cNvPr>
            <p:cNvSpPr txBox="1"/>
            <p:nvPr/>
          </p:nvSpPr>
          <p:spPr>
            <a:xfrm>
              <a:off x="1898771" y="3662276"/>
              <a:ext cx="505883"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Höhe Jährliche Rente</a:t>
              </a:r>
            </a:p>
          </p:txBody>
        </p:sp>
        <p:sp>
          <p:nvSpPr>
            <p:cNvPr id="45" name="Textfeld 44">
              <a:extLst>
                <a:ext uri="{FF2B5EF4-FFF2-40B4-BE49-F238E27FC236}">
                  <a16:creationId xmlns:a16="http://schemas.microsoft.com/office/drawing/2014/main" id="{5594AE4B-F7C1-C8C8-4CF0-531DC2BE44D6}"/>
                </a:ext>
              </a:extLst>
            </p:cNvPr>
            <p:cNvSpPr txBox="1"/>
            <p:nvPr/>
          </p:nvSpPr>
          <p:spPr>
            <a:xfrm>
              <a:off x="3324107" y="3662276"/>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Monat</a:t>
              </a:r>
            </a:p>
          </p:txBody>
        </p:sp>
        <p:sp>
          <p:nvSpPr>
            <p:cNvPr id="46" name="Textfeld 45">
              <a:extLst>
                <a:ext uri="{FF2B5EF4-FFF2-40B4-BE49-F238E27FC236}">
                  <a16:creationId xmlns:a16="http://schemas.microsoft.com/office/drawing/2014/main" id="{1C2244FF-E66E-81BB-5EAA-B410098B98ED}"/>
                </a:ext>
              </a:extLst>
            </p:cNvPr>
            <p:cNvSpPr txBox="1"/>
            <p:nvPr/>
          </p:nvSpPr>
          <p:spPr>
            <a:xfrm>
              <a:off x="4736997" y="3665807"/>
              <a:ext cx="1044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Berufs-Risikogruppe der BU/KSP</a:t>
              </a:r>
            </a:p>
          </p:txBody>
        </p:sp>
        <p:pic>
          <p:nvPicPr>
            <p:cNvPr id="6" name="Grafik 5">
              <a:extLst>
                <a:ext uri="{FF2B5EF4-FFF2-40B4-BE49-F238E27FC236}">
                  <a16:creationId xmlns:a16="http://schemas.microsoft.com/office/drawing/2014/main" id="{60C434FE-252D-85E0-CAA8-2AF02C0EB4CD}"/>
                </a:ext>
              </a:extLst>
            </p:cNvPr>
            <p:cNvPicPr>
              <a:picLocks noChangeAspect="1"/>
            </p:cNvPicPr>
            <p:nvPr/>
          </p:nvPicPr>
          <p:blipFill>
            <a:blip r:embed="rId8"/>
            <a:stretch>
              <a:fillRect/>
            </a:stretch>
          </p:blipFill>
          <p:spPr>
            <a:xfrm>
              <a:off x="4717774" y="3742522"/>
              <a:ext cx="1353600" cy="173395"/>
            </a:xfrm>
            <a:prstGeom prst="rect">
              <a:avLst/>
            </a:prstGeom>
          </p:spPr>
        </p:pic>
      </p:grpSp>
    </p:spTree>
    <p:extLst>
      <p:ext uri="{BB962C8B-B14F-4D97-AF65-F5344CB8AC3E}">
        <p14:creationId xmlns:p14="http://schemas.microsoft.com/office/powerpoint/2010/main" val="267123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uppieren 96">
            <a:extLst>
              <a:ext uri="{FF2B5EF4-FFF2-40B4-BE49-F238E27FC236}">
                <a16:creationId xmlns:a16="http://schemas.microsoft.com/office/drawing/2014/main" id="{E2822FD0-FB12-5C4C-D425-34AF70D39ADD}"/>
              </a:ext>
            </a:extLst>
          </p:cNvPr>
          <p:cNvGrpSpPr/>
          <p:nvPr/>
        </p:nvGrpSpPr>
        <p:grpSpPr>
          <a:xfrm>
            <a:off x="575838" y="3851520"/>
            <a:ext cx="5501152" cy="798635"/>
            <a:chOff x="485800" y="3122248"/>
            <a:chExt cx="5589521" cy="811464"/>
          </a:xfrm>
        </p:grpSpPr>
        <p:pic>
          <p:nvPicPr>
            <p:cNvPr id="98" name="Grafik 97">
              <a:extLst>
                <a:ext uri="{FF2B5EF4-FFF2-40B4-BE49-F238E27FC236}">
                  <a16:creationId xmlns:a16="http://schemas.microsoft.com/office/drawing/2014/main" id="{6E8ED8EC-CAE7-730B-E985-969FB01ABEBA}"/>
                </a:ext>
              </a:extLst>
            </p:cNvPr>
            <p:cNvPicPr>
              <a:picLocks noChangeAspect="1"/>
            </p:cNvPicPr>
            <p:nvPr/>
          </p:nvPicPr>
          <p:blipFill rotWithShape="1">
            <a:blip r:embed="rId2"/>
            <a:srcRect t="35024" b="24675"/>
            <a:stretch/>
          </p:blipFill>
          <p:spPr>
            <a:xfrm>
              <a:off x="501818" y="3122248"/>
              <a:ext cx="5573503" cy="811464"/>
            </a:xfrm>
            <a:prstGeom prst="rect">
              <a:avLst/>
            </a:prstGeom>
          </p:spPr>
        </p:pic>
        <p:sp>
          <p:nvSpPr>
            <p:cNvPr id="99" name="Textfeld 98">
              <a:extLst>
                <a:ext uri="{FF2B5EF4-FFF2-40B4-BE49-F238E27FC236}">
                  <a16:creationId xmlns:a16="http://schemas.microsoft.com/office/drawing/2014/main" id="{1203286F-5778-4C70-D583-8C635683FBDA}"/>
                </a:ext>
              </a:extLst>
            </p:cNvPr>
            <p:cNvSpPr txBox="1"/>
            <p:nvPr/>
          </p:nvSpPr>
          <p:spPr>
            <a:xfrm>
              <a:off x="487572" y="3153687"/>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Alter VP zum 01.07.2024</a:t>
              </a:r>
            </a:p>
          </p:txBody>
        </p:sp>
        <p:sp>
          <p:nvSpPr>
            <p:cNvPr id="100" name="Textfeld 99">
              <a:extLst>
                <a:ext uri="{FF2B5EF4-FFF2-40B4-BE49-F238E27FC236}">
                  <a16:creationId xmlns:a16="http://schemas.microsoft.com/office/drawing/2014/main" id="{0BE2A9A3-5BC4-D5A5-BE36-01492FD1F6A4}"/>
                </a:ext>
              </a:extLst>
            </p:cNvPr>
            <p:cNvSpPr txBox="1"/>
            <p:nvPr/>
          </p:nvSpPr>
          <p:spPr>
            <a:xfrm>
              <a:off x="1900541" y="3153687"/>
              <a:ext cx="505883"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Schüler/Student</a:t>
              </a:r>
            </a:p>
          </p:txBody>
        </p:sp>
        <p:sp>
          <p:nvSpPr>
            <p:cNvPr id="101" name="Textfeld 100">
              <a:extLst>
                <a:ext uri="{FF2B5EF4-FFF2-40B4-BE49-F238E27FC236}">
                  <a16:creationId xmlns:a16="http://schemas.microsoft.com/office/drawing/2014/main" id="{0654CCC9-F00D-29C9-3EA1-0932DDB1F612}"/>
                </a:ext>
              </a:extLst>
            </p:cNvPr>
            <p:cNvSpPr txBox="1"/>
            <p:nvPr/>
          </p:nvSpPr>
          <p:spPr>
            <a:xfrm>
              <a:off x="3325877" y="3153687"/>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Jahr</a:t>
              </a:r>
            </a:p>
          </p:txBody>
        </p:sp>
        <p:sp>
          <p:nvSpPr>
            <p:cNvPr id="102" name="Textfeld 101">
              <a:extLst>
                <a:ext uri="{FF2B5EF4-FFF2-40B4-BE49-F238E27FC236}">
                  <a16:creationId xmlns:a16="http://schemas.microsoft.com/office/drawing/2014/main" id="{9E57268A-5893-688A-6851-B312305562B8}"/>
                </a:ext>
              </a:extLst>
            </p:cNvPr>
            <p:cNvSpPr txBox="1"/>
            <p:nvPr/>
          </p:nvSpPr>
          <p:spPr>
            <a:xfrm>
              <a:off x="4738768" y="3157218"/>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Produktname</a:t>
              </a:r>
            </a:p>
          </p:txBody>
        </p:sp>
        <p:sp>
          <p:nvSpPr>
            <p:cNvPr id="103" name="Textfeld 102">
              <a:extLst>
                <a:ext uri="{FF2B5EF4-FFF2-40B4-BE49-F238E27FC236}">
                  <a16:creationId xmlns:a16="http://schemas.microsoft.com/office/drawing/2014/main" id="{A6791612-0B8E-1EC5-6434-F35047B18281}"/>
                </a:ext>
              </a:extLst>
            </p:cNvPr>
            <p:cNvSpPr txBox="1"/>
            <p:nvPr/>
          </p:nvSpPr>
          <p:spPr>
            <a:xfrm>
              <a:off x="485800" y="3407094"/>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Erhöhung ohne GP</a:t>
              </a:r>
            </a:p>
          </p:txBody>
        </p:sp>
        <p:sp>
          <p:nvSpPr>
            <p:cNvPr id="104" name="Textfeld 103">
              <a:extLst>
                <a:ext uri="{FF2B5EF4-FFF2-40B4-BE49-F238E27FC236}">
                  <a16:creationId xmlns:a16="http://schemas.microsoft.com/office/drawing/2014/main" id="{2F34D186-9541-F9B3-CE19-356A1C175F05}"/>
                </a:ext>
              </a:extLst>
            </p:cNvPr>
            <p:cNvSpPr txBox="1"/>
            <p:nvPr/>
          </p:nvSpPr>
          <p:spPr>
            <a:xfrm>
              <a:off x="1898768" y="3407094"/>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Beitragsüberprüfungsoption ab 2020</a:t>
              </a:r>
            </a:p>
          </p:txBody>
        </p:sp>
        <p:sp>
          <p:nvSpPr>
            <p:cNvPr id="105" name="Textfeld 104">
              <a:extLst>
                <a:ext uri="{FF2B5EF4-FFF2-40B4-BE49-F238E27FC236}">
                  <a16:creationId xmlns:a16="http://schemas.microsoft.com/office/drawing/2014/main" id="{81BDB195-1586-5C72-ED61-9B449CD4FB10}"/>
                </a:ext>
              </a:extLst>
            </p:cNvPr>
            <p:cNvSpPr txBox="1"/>
            <p:nvPr/>
          </p:nvSpPr>
          <p:spPr>
            <a:xfrm>
              <a:off x="3324105" y="3407094"/>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Risikorelevante Daten</a:t>
              </a:r>
            </a:p>
          </p:txBody>
        </p:sp>
        <p:sp>
          <p:nvSpPr>
            <p:cNvPr id="106" name="Textfeld 105">
              <a:extLst>
                <a:ext uri="{FF2B5EF4-FFF2-40B4-BE49-F238E27FC236}">
                  <a16:creationId xmlns:a16="http://schemas.microsoft.com/office/drawing/2014/main" id="{D9B5A190-F176-7AFE-6BE0-43F2C80EAFE6}"/>
                </a:ext>
              </a:extLst>
            </p:cNvPr>
            <p:cNvSpPr txBox="1"/>
            <p:nvPr/>
          </p:nvSpPr>
          <p:spPr>
            <a:xfrm>
              <a:off x="4736995" y="3410625"/>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Art der GP</a:t>
              </a:r>
            </a:p>
          </p:txBody>
        </p:sp>
        <p:sp>
          <p:nvSpPr>
            <p:cNvPr id="107" name="Textfeld 106">
              <a:extLst>
                <a:ext uri="{FF2B5EF4-FFF2-40B4-BE49-F238E27FC236}">
                  <a16:creationId xmlns:a16="http://schemas.microsoft.com/office/drawing/2014/main" id="{DCEBA85D-DC19-92F4-1F62-C45560DCDF44}"/>
                </a:ext>
              </a:extLst>
            </p:cNvPr>
            <p:cNvSpPr txBox="1"/>
            <p:nvPr/>
          </p:nvSpPr>
          <p:spPr>
            <a:xfrm>
              <a:off x="485802" y="3662276"/>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Endalter BU/KSP</a:t>
              </a:r>
            </a:p>
          </p:txBody>
        </p:sp>
        <p:sp>
          <p:nvSpPr>
            <p:cNvPr id="108" name="Textfeld 107">
              <a:extLst>
                <a:ext uri="{FF2B5EF4-FFF2-40B4-BE49-F238E27FC236}">
                  <a16:creationId xmlns:a16="http://schemas.microsoft.com/office/drawing/2014/main" id="{537B5E8D-7192-7F51-7628-660D3C6F785F}"/>
                </a:ext>
              </a:extLst>
            </p:cNvPr>
            <p:cNvSpPr txBox="1"/>
            <p:nvPr/>
          </p:nvSpPr>
          <p:spPr>
            <a:xfrm>
              <a:off x="1898770" y="3662276"/>
              <a:ext cx="694988"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Höhe Jährliche Rente</a:t>
              </a:r>
            </a:p>
          </p:txBody>
        </p:sp>
        <p:sp>
          <p:nvSpPr>
            <p:cNvPr id="109" name="Textfeld 108">
              <a:extLst>
                <a:ext uri="{FF2B5EF4-FFF2-40B4-BE49-F238E27FC236}">
                  <a16:creationId xmlns:a16="http://schemas.microsoft.com/office/drawing/2014/main" id="{24606919-5C91-82B4-0786-18B3A7CF5FFB}"/>
                </a:ext>
              </a:extLst>
            </p:cNvPr>
            <p:cNvSpPr txBox="1"/>
            <p:nvPr/>
          </p:nvSpPr>
          <p:spPr>
            <a:xfrm>
              <a:off x="3324107" y="3662276"/>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Monat</a:t>
              </a:r>
            </a:p>
          </p:txBody>
        </p:sp>
        <p:sp>
          <p:nvSpPr>
            <p:cNvPr id="110" name="Textfeld 109">
              <a:extLst>
                <a:ext uri="{FF2B5EF4-FFF2-40B4-BE49-F238E27FC236}">
                  <a16:creationId xmlns:a16="http://schemas.microsoft.com/office/drawing/2014/main" id="{2CC9A747-298C-024B-A878-D7CD7E0C5E77}"/>
                </a:ext>
              </a:extLst>
            </p:cNvPr>
            <p:cNvSpPr txBox="1"/>
            <p:nvPr/>
          </p:nvSpPr>
          <p:spPr>
            <a:xfrm>
              <a:off x="4736997" y="3665807"/>
              <a:ext cx="1044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Berufs-Risikogruppe der BU/KSP</a:t>
              </a:r>
            </a:p>
          </p:txBody>
        </p:sp>
        <p:pic>
          <p:nvPicPr>
            <p:cNvPr id="111" name="Grafik 110">
              <a:extLst>
                <a:ext uri="{FF2B5EF4-FFF2-40B4-BE49-F238E27FC236}">
                  <a16:creationId xmlns:a16="http://schemas.microsoft.com/office/drawing/2014/main" id="{22E9B6A8-5F3B-1516-CE34-289180F81EFC}"/>
                </a:ext>
              </a:extLst>
            </p:cNvPr>
            <p:cNvPicPr>
              <a:picLocks noChangeAspect="1"/>
            </p:cNvPicPr>
            <p:nvPr/>
          </p:nvPicPr>
          <p:blipFill>
            <a:blip r:embed="rId3"/>
            <a:stretch>
              <a:fillRect/>
            </a:stretch>
          </p:blipFill>
          <p:spPr>
            <a:xfrm>
              <a:off x="4717774" y="3742522"/>
              <a:ext cx="1353600" cy="173395"/>
            </a:xfrm>
            <a:prstGeom prst="rect">
              <a:avLst/>
            </a:prstGeom>
          </p:spPr>
        </p:pic>
      </p:grpSp>
      <p:pic>
        <p:nvPicPr>
          <p:cNvPr id="113" name="Grafik 112">
            <a:extLst>
              <a:ext uri="{FF2B5EF4-FFF2-40B4-BE49-F238E27FC236}">
                <a16:creationId xmlns:a16="http://schemas.microsoft.com/office/drawing/2014/main" id="{2AF3387E-8037-A252-4B3E-B0062DD75D11}"/>
              </a:ext>
            </a:extLst>
          </p:cNvPr>
          <p:cNvPicPr>
            <a:picLocks noChangeAspect="1"/>
          </p:cNvPicPr>
          <p:nvPr/>
        </p:nvPicPr>
        <p:blipFill>
          <a:blip r:embed="rId4"/>
          <a:stretch>
            <a:fillRect/>
          </a:stretch>
        </p:blipFill>
        <p:spPr>
          <a:xfrm>
            <a:off x="539042" y="4454689"/>
            <a:ext cx="1348846" cy="610912"/>
          </a:xfrm>
          <a:prstGeom prst="rect">
            <a:avLst/>
          </a:prstGeom>
        </p:spPr>
      </p:pic>
      <p:grpSp>
        <p:nvGrpSpPr>
          <p:cNvPr id="9" name="Gruppieren 8">
            <a:extLst>
              <a:ext uri="{FF2B5EF4-FFF2-40B4-BE49-F238E27FC236}">
                <a16:creationId xmlns:a16="http://schemas.microsoft.com/office/drawing/2014/main" id="{746BB557-3D74-C9D1-B2A5-5BCBC654CA4F}"/>
              </a:ext>
            </a:extLst>
          </p:cNvPr>
          <p:cNvGrpSpPr/>
          <p:nvPr/>
        </p:nvGrpSpPr>
        <p:grpSpPr>
          <a:xfrm>
            <a:off x="575556" y="2628585"/>
            <a:ext cx="5501152" cy="798635"/>
            <a:chOff x="485800" y="3122248"/>
            <a:chExt cx="5589521" cy="811464"/>
          </a:xfrm>
        </p:grpSpPr>
        <p:pic>
          <p:nvPicPr>
            <p:cNvPr id="10" name="Grafik 9">
              <a:extLst>
                <a:ext uri="{FF2B5EF4-FFF2-40B4-BE49-F238E27FC236}">
                  <a16:creationId xmlns:a16="http://schemas.microsoft.com/office/drawing/2014/main" id="{E0CACC08-7C60-3071-390F-2F087759D6CE}"/>
                </a:ext>
              </a:extLst>
            </p:cNvPr>
            <p:cNvPicPr>
              <a:picLocks noChangeAspect="1"/>
            </p:cNvPicPr>
            <p:nvPr/>
          </p:nvPicPr>
          <p:blipFill rotWithShape="1">
            <a:blip r:embed="rId2"/>
            <a:srcRect t="35024" b="24675"/>
            <a:stretch/>
          </p:blipFill>
          <p:spPr>
            <a:xfrm>
              <a:off x="501818" y="3122248"/>
              <a:ext cx="5573503" cy="811464"/>
            </a:xfrm>
            <a:prstGeom prst="rect">
              <a:avLst/>
            </a:prstGeom>
          </p:spPr>
        </p:pic>
        <p:sp>
          <p:nvSpPr>
            <p:cNvPr id="81" name="Textfeld 80">
              <a:extLst>
                <a:ext uri="{FF2B5EF4-FFF2-40B4-BE49-F238E27FC236}">
                  <a16:creationId xmlns:a16="http://schemas.microsoft.com/office/drawing/2014/main" id="{994647FB-7E3E-FA05-4A2B-ECFE07A1A64E}"/>
                </a:ext>
              </a:extLst>
            </p:cNvPr>
            <p:cNvSpPr txBox="1"/>
            <p:nvPr/>
          </p:nvSpPr>
          <p:spPr>
            <a:xfrm>
              <a:off x="487572" y="3153687"/>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Alter VP zum 01.07.2024</a:t>
              </a:r>
            </a:p>
          </p:txBody>
        </p:sp>
        <p:sp>
          <p:nvSpPr>
            <p:cNvPr id="84" name="Textfeld 83">
              <a:extLst>
                <a:ext uri="{FF2B5EF4-FFF2-40B4-BE49-F238E27FC236}">
                  <a16:creationId xmlns:a16="http://schemas.microsoft.com/office/drawing/2014/main" id="{5EB72510-E9C8-42B1-1DB5-155350E582D2}"/>
                </a:ext>
              </a:extLst>
            </p:cNvPr>
            <p:cNvSpPr txBox="1"/>
            <p:nvPr/>
          </p:nvSpPr>
          <p:spPr>
            <a:xfrm>
              <a:off x="1900541" y="3153687"/>
              <a:ext cx="505883"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Schüler/Student</a:t>
              </a:r>
            </a:p>
          </p:txBody>
        </p:sp>
        <p:sp>
          <p:nvSpPr>
            <p:cNvPr id="85" name="Textfeld 84">
              <a:extLst>
                <a:ext uri="{FF2B5EF4-FFF2-40B4-BE49-F238E27FC236}">
                  <a16:creationId xmlns:a16="http://schemas.microsoft.com/office/drawing/2014/main" id="{32B529CB-53A8-6C2B-D2E9-511F94494593}"/>
                </a:ext>
              </a:extLst>
            </p:cNvPr>
            <p:cNvSpPr txBox="1"/>
            <p:nvPr/>
          </p:nvSpPr>
          <p:spPr>
            <a:xfrm>
              <a:off x="3325877" y="3153687"/>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Jahr</a:t>
              </a:r>
            </a:p>
          </p:txBody>
        </p:sp>
        <p:sp>
          <p:nvSpPr>
            <p:cNvPr id="86" name="Textfeld 85">
              <a:extLst>
                <a:ext uri="{FF2B5EF4-FFF2-40B4-BE49-F238E27FC236}">
                  <a16:creationId xmlns:a16="http://schemas.microsoft.com/office/drawing/2014/main" id="{3FA8774D-6046-7C43-DA79-0FBDBE37413D}"/>
                </a:ext>
              </a:extLst>
            </p:cNvPr>
            <p:cNvSpPr txBox="1"/>
            <p:nvPr/>
          </p:nvSpPr>
          <p:spPr>
            <a:xfrm>
              <a:off x="4738768" y="3157218"/>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Produktname</a:t>
              </a:r>
            </a:p>
          </p:txBody>
        </p:sp>
        <p:sp>
          <p:nvSpPr>
            <p:cNvPr id="87" name="Textfeld 86">
              <a:extLst>
                <a:ext uri="{FF2B5EF4-FFF2-40B4-BE49-F238E27FC236}">
                  <a16:creationId xmlns:a16="http://schemas.microsoft.com/office/drawing/2014/main" id="{34784704-374E-7422-20A2-B53DAEB104E2}"/>
                </a:ext>
              </a:extLst>
            </p:cNvPr>
            <p:cNvSpPr txBox="1"/>
            <p:nvPr/>
          </p:nvSpPr>
          <p:spPr>
            <a:xfrm>
              <a:off x="485800" y="3407094"/>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Erhöhung ohne GP</a:t>
              </a:r>
            </a:p>
          </p:txBody>
        </p:sp>
        <p:sp>
          <p:nvSpPr>
            <p:cNvPr id="88" name="Textfeld 87">
              <a:extLst>
                <a:ext uri="{FF2B5EF4-FFF2-40B4-BE49-F238E27FC236}">
                  <a16:creationId xmlns:a16="http://schemas.microsoft.com/office/drawing/2014/main" id="{4074CF0C-56EF-30BD-C489-B7397303E069}"/>
                </a:ext>
              </a:extLst>
            </p:cNvPr>
            <p:cNvSpPr txBox="1"/>
            <p:nvPr/>
          </p:nvSpPr>
          <p:spPr>
            <a:xfrm>
              <a:off x="1898768" y="3407094"/>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Beitragsüberprüfungsoption ab 2020</a:t>
              </a:r>
            </a:p>
          </p:txBody>
        </p:sp>
        <p:sp>
          <p:nvSpPr>
            <p:cNvPr id="89" name="Textfeld 88">
              <a:extLst>
                <a:ext uri="{FF2B5EF4-FFF2-40B4-BE49-F238E27FC236}">
                  <a16:creationId xmlns:a16="http://schemas.microsoft.com/office/drawing/2014/main" id="{B9582408-1A00-0EBA-F5E0-64B780ED672D}"/>
                </a:ext>
              </a:extLst>
            </p:cNvPr>
            <p:cNvSpPr txBox="1"/>
            <p:nvPr/>
          </p:nvSpPr>
          <p:spPr>
            <a:xfrm>
              <a:off x="3324105" y="3407094"/>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Risikorelevante Daten</a:t>
              </a:r>
            </a:p>
          </p:txBody>
        </p:sp>
        <p:sp>
          <p:nvSpPr>
            <p:cNvPr id="90" name="Textfeld 89">
              <a:extLst>
                <a:ext uri="{FF2B5EF4-FFF2-40B4-BE49-F238E27FC236}">
                  <a16:creationId xmlns:a16="http://schemas.microsoft.com/office/drawing/2014/main" id="{C26BE4DC-F9AB-88A6-AD50-3441CF15B823}"/>
                </a:ext>
              </a:extLst>
            </p:cNvPr>
            <p:cNvSpPr txBox="1"/>
            <p:nvPr/>
          </p:nvSpPr>
          <p:spPr>
            <a:xfrm>
              <a:off x="4736995" y="3410625"/>
              <a:ext cx="93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Art der GP</a:t>
              </a:r>
            </a:p>
          </p:txBody>
        </p:sp>
        <p:sp>
          <p:nvSpPr>
            <p:cNvPr id="91" name="Textfeld 90">
              <a:extLst>
                <a:ext uri="{FF2B5EF4-FFF2-40B4-BE49-F238E27FC236}">
                  <a16:creationId xmlns:a16="http://schemas.microsoft.com/office/drawing/2014/main" id="{E804A1A7-8843-EAB2-6250-E7C4A118BFAE}"/>
                </a:ext>
              </a:extLst>
            </p:cNvPr>
            <p:cNvSpPr txBox="1"/>
            <p:nvPr/>
          </p:nvSpPr>
          <p:spPr>
            <a:xfrm>
              <a:off x="485802" y="3662276"/>
              <a:ext cx="756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Endalter BU/KSP</a:t>
              </a:r>
            </a:p>
          </p:txBody>
        </p:sp>
        <p:sp>
          <p:nvSpPr>
            <p:cNvPr id="92" name="Textfeld 91">
              <a:extLst>
                <a:ext uri="{FF2B5EF4-FFF2-40B4-BE49-F238E27FC236}">
                  <a16:creationId xmlns:a16="http://schemas.microsoft.com/office/drawing/2014/main" id="{1B223A36-817E-FDD4-E869-BC00BDC3039A}"/>
                </a:ext>
              </a:extLst>
            </p:cNvPr>
            <p:cNvSpPr txBox="1"/>
            <p:nvPr/>
          </p:nvSpPr>
          <p:spPr>
            <a:xfrm>
              <a:off x="1898770" y="3662276"/>
              <a:ext cx="694988"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Höhe Jährliche Rente</a:t>
              </a:r>
            </a:p>
          </p:txBody>
        </p:sp>
        <p:sp>
          <p:nvSpPr>
            <p:cNvPr id="93" name="Textfeld 92">
              <a:extLst>
                <a:ext uri="{FF2B5EF4-FFF2-40B4-BE49-F238E27FC236}">
                  <a16:creationId xmlns:a16="http://schemas.microsoft.com/office/drawing/2014/main" id="{3685985A-B256-CF3A-45C1-C3B367DF3953}"/>
                </a:ext>
              </a:extLst>
            </p:cNvPr>
            <p:cNvSpPr txBox="1"/>
            <p:nvPr/>
          </p:nvSpPr>
          <p:spPr>
            <a:xfrm>
              <a:off x="3324107" y="3662276"/>
              <a:ext cx="714747"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Vertragsbeginn Monat</a:t>
              </a:r>
            </a:p>
          </p:txBody>
        </p:sp>
        <p:sp>
          <p:nvSpPr>
            <p:cNvPr id="94" name="Textfeld 93">
              <a:extLst>
                <a:ext uri="{FF2B5EF4-FFF2-40B4-BE49-F238E27FC236}">
                  <a16:creationId xmlns:a16="http://schemas.microsoft.com/office/drawing/2014/main" id="{57AC2C13-BD45-7289-96D1-919D604E1CC9}"/>
                </a:ext>
              </a:extLst>
            </p:cNvPr>
            <p:cNvSpPr txBox="1"/>
            <p:nvPr/>
          </p:nvSpPr>
          <p:spPr>
            <a:xfrm>
              <a:off x="4736997" y="3665807"/>
              <a:ext cx="1044000" cy="86400"/>
            </a:xfrm>
            <a:prstGeom prst="rect">
              <a:avLst/>
            </a:prstGeom>
            <a:solidFill>
              <a:schemeClr val="tx1"/>
            </a:solidFill>
          </p:spPr>
          <p:txBody>
            <a:bodyPr wrap="square" lIns="18000" tIns="18000" rIns="18000" bIns="18000" rtlCol="0">
              <a:noAutofit/>
            </a:bodyPr>
            <a:lstStyle/>
            <a:p>
              <a:pPr algn="l">
                <a:lnSpc>
                  <a:spcPts val="500"/>
                </a:lnSpc>
              </a:pPr>
              <a:r>
                <a:rPr lang="de-DE" sz="400">
                  <a:solidFill>
                    <a:schemeClr val="tx2">
                      <a:lumMod val="10000"/>
                    </a:schemeClr>
                  </a:solidFill>
                  <a:latin typeface="Allianz Neo" panose="020B0504020203020204" pitchFamily="34" charset="0"/>
                  <a:ea typeface="Microsoft Sans Serif" panose="020B0604020202020204" pitchFamily="34" charset="0"/>
                  <a:cs typeface="Microsoft Sans Serif" panose="020B0604020202020204" pitchFamily="34" charset="0"/>
                </a:rPr>
                <a:t>Berufs-Risikogruppe der BU/KSP</a:t>
              </a:r>
            </a:p>
          </p:txBody>
        </p:sp>
        <p:pic>
          <p:nvPicPr>
            <p:cNvPr id="95" name="Grafik 94">
              <a:extLst>
                <a:ext uri="{FF2B5EF4-FFF2-40B4-BE49-F238E27FC236}">
                  <a16:creationId xmlns:a16="http://schemas.microsoft.com/office/drawing/2014/main" id="{4842573B-3012-E448-01D4-49EED00CD73B}"/>
                </a:ext>
              </a:extLst>
            </p:cNvPr>
            <p:cNvPicPr>
              <a:picLocks noChangeAspect="1"/>
            </p:cNvPicPr>
            <p:nvPr/>
          </p:nvPicPr>
          <p:blipFill>
            <a:blip r:embed="rId3"/>
            <a:stretch>
              <a:fillRect/>
            </a:stretch>
          </p:blipFill>
          <p:spPr>
            <a:xfrm>
              <a:off x="4717774" y="3742522"/>
              <a:ext cx="1353600" cy="173395"/>
            </a:xfrm>
            <a:prstGeom prst="rect">
              <a:avLst/>
            </a:prstGeom>
          </p:spPr>
        </p:pic>
      </p:grpSp>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ACA: </a:t>
            </a:r>
            <a:br>
              <a:rPr lang="de-DE" sz="4400"/>
            </a:br>
            <a:r>
              <a:rPr lang="de-DE" sz="4400"/>
              <a:t>Filterfelder</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13</a:t>
            </a:fld>
            <a:endParaRPr lang="de-DE">
              <a:solidFill>
                <a:srgbClr val="003781"/>
              </a:solidFill>
              <a:latin typeface="Allianz Neo PPT"/>
            </a:endParaRPr>
          </a:p>
        </p:txBody>
      </p:sp>
      <p:sp>
        <p:nvSpPr>
          <p:cNvPr id="5" name="Textfeld 2">
            <a:extLst>
              <a:ext uri="{FF2B5EF4-FFF2-40B4-BE49-F238E27FC236}">
                <a16:creationId xmlns:a16="http://schemas.microsoft.com/office/drawing/2014/main" id="{3AB648D2-CCD4-A8EF-3F0C-CB3799FFA09E}"/>
              </a:ext>
            </a:extLst>
          </p:cNvPr>
          <p:cNvSpPr txBox="1">
            <a:spLocks noChangeArrowheads="1"/>
          </p:cNvSpPr>
          <p:nvPr/>
        </p:nvSpPr>
        <p:spPr bwMode="auto">
          <a:xfrm>
            <a:off x="500721" y="3527774"/>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000" b="1">
                <a:solidFill>
                  <a:srgbClr val="003781"/>
                </a:solidFill>
                <a:latin typeface="Allianz Neo" panose="020B0504020203020204" pitchFamily="34" charset="0"/>
              </a:rPr>
              <a:t>Schritt 2: Filterausprägung(en) wählen</a:t>
            </a:r>
          </a:p>
        </p:txBody>
      </p:sp>
      <p:sp>
        <p:nvSpPr>
          <p:cNvPr id="6" name="Textfeld 2">
            <a:extLst>
              <a:ext uri="{FF2B5EF4-FFF2-40B4-BE49-F238E27FC236}">
                <a16:creationId xmlns:a16="http://schemas.microsoft.com/office/drawing/2014/main" id="{C26B9CE7-F50F-047B-06B5-20A146D2AEDA}"/>
              </a:ext>
            </a:extLst>
          </p:cNvPr>
          <p:cNvSpPr txBox="1">
            <a:spLocks noChangeArrowheads="1"/>
          </p:cNvSpPr>
          <p:nvPr/>
        </p:nvSpPr>
        <p:spPr bwMode="auto">
          <a:xfrm>
            <a:off x="500721" y="2085081"/>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000" b="1">
                <a:solidFill>
                  <a:srgbClr val="003781"/>
                </a:solidFill>
                <a:latin typeface="Allianz Neo" panose="020B0504020203020204" pitchFamily="34" charset="0"/>
              </a:rPr>
              <a:t>Schritt 1: Wählen Sie einen Filter aus (Beispiel „Alter VP zum 01.07.2024“)</a:t>
            </a:r>
          </a:p>
        </p:txBody>
      </p:sp>
      <p:sp>
        <p:nvSpPr>
          <p:cNvPr id="7" name="Textfeld 39">
            <a:extLst>
              <a:ext uri="{FF2B5EF4-FFF2-40B4-BE49-F238E27FC236}">
                <a16:creationId xmlns:a16="http://schemas.microsoft.com/office/drawing/2014/main" id="{1094FDA2-0434-BD9A-2F67-E3462BA80300}"/>
              </a:ext>
            </a:extLst>
          </p:cNvPr>
          <p:cNvSpPr txBox="1">
            <a:spLocks noChangeArrowheads="1"/>
          </p:cNvSpPr>
          <p:nvPr/>
        </p:nvSpPr>
        <p:spPr bwMode="auto">
          <a:xfrm>
            <a:off x="6305077" y="2085081"/>
            <a:ext cx="4531197"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r>
              <a:rPr lang="de-DE" altLang="de-DE">
                <a:solidFill>
                  <a:srgbClr val="003781"/>
                </a:solidFill>
                <a:latin typeface="Allianz Neo" panose="020B0504020203020204" pitchFamily="34" charset="0"/>
              </a:rPr>
              <a:t>Erläuterungen: Filterfelder</a:t>
            </a:r>
          </a:p>
        </p:txBody>
      </p:sp>
      <p:sp>
        <p:nvSpPr>
          <p:cNvPr id="51" name="Textfeld 1">
            <a:extLst>
              <a:ext uri="{FF2B5EF4-FFF2-40B4-BE49-F238E27FC236}">
                <a16:creationId xmlns:a16="http://schemas.microsoft.com/office/drawing/2014/main" id="{5DF7030B-487E-5051-80CE-4CE0F5F1C89A}"/>
              </a:ext>
            </a:extLst>
          </p:cNvPr>
          <p:cNvSpPr txBox="1">
            <a:spLocks noChangeArrowheads="1"/>
          </p:cNvSpPr>
          <p:nvPr/>
        </p:nvSpPr>
        <p:spPr bwMode="auto">
          <a:xfrm>
            <a:off x="500721" y="1718257"/>
            <a:ext cx="10335458" cy="276999"/>
          </a:xfrm>
          <a:prstGeom prst="rect">
            <a:avLst/>
          </a:prstGeom>
          <a:solidFill>
            <a:schemeClr val="accent6">
              <a:lumMod val="90000"/>
            </a:schemeClr>
          </a:solidFill>
          <a:ln>
            <a:noFill/>
          </a:ln>
        </p:spPr>
        <p:txBody>
          <a:bodyPr wrap="square" anchor="ctr">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200" b="1">
                <a:solidFill>
                  <a:srgbClr val="003781"/>
                </a:solidFill>
                <a:latin typeface="Allianz Neo" panose="020B0504020203020204" pitchFamily="34" charset="0"/>
              </a:rPr>
              <a:t>Filterfelder nutzen (1/2)</a:t>
            </a:r>
          </a:p>
        </p:txBody>
      </p:sp>
      <p:sp>
        <p:nvSpPr>
          <p:cNvPr id="53" name="Rechteck 52">
            <a:extLst>
              <a:ext uri="{FF2B5EF4-FFF2-40B4-BE49-F238E27FC236}">
                <a16:creationId xmlns:a16="http://schemas.microsoft.com/office/drawing/2014/main" id="{E001C066-E586-EADD-8B87-127A4BB7FCAE}"/>
              </a:ext>
            </a:extLst>
          </p:cNvPr>
          <p:cNvSpPr/>
          <p:nvPr/>
        </p:nvSpPr>
        <p:spPr>
          <a:xfrm>
            <a:off x="595767" y="2724513"/>
            <a:ext cx="1206725" cy="177218"/>
          </a:xfrm>
          <a:prstGeom prst="rect">
            <a:avLst/>
          </a:prstGeom>
          <a:noFill/>
          <a:ln w="25400">
            <a:solidFill>
              <a:srgbClr val="FF9933"/>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ts val="100"/>
              </a:spcBef>
              <a:spcAft>
                <a:spcPts val="100"/>
              </a:spcAft>
            </a:pPr>
            <a:endParaRPr lang="de-DE" sz="1400">
              <a:latin typeface="Allianz Neo" panose="020B0504020203020204" pitchFamily="34" charset="0"/>
            </a:endParaRPr>
          </a:p>
        </p:txBody>
      </p:sp>
      <p:sp>
        <p:nvSpPr>
          <p:cNvPr id="55" name="Rechteck 54">
            <a:extLst>
              <a:ext uri="{FF2B5EF4-FFF2-40B4-BE49-F238E27FC236}">
                <a16:creationId xmlns:a16="http://schemas.microsoft.com/office/drawing/2014/main" id="{8AE23A6A-A0FA-43FF-DFB0-ACD105BEFA7A}"/>
              </a:ext>
            </a:extLst>
          </p:cNvPr>
          <p:cNvSpPr/>
          <p:nvPr/>
        </p:nvSpPr>
        <p:spPr>
          <a:xfrm>
            <a:off x="521731" y="4387785"/>
            <a:ext cx="1366157" cy="677816"/>
          </a:xfrm>
          <a:prstGeom prst="rect">
            <a:avLst/>
          </a:prstGeom>
          <a:noFill/>
          <a:ln w="25400">
            <a:solidFill>
              <a:srgbClr val="FF9933"/>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ts val="100"/>
              </a:spcBef>
              <a:spcAft>
                <a:spcPts val="100"/>
              </a:spcAft>
            </a:pPr>
            <a:endParaRPr lang="de-DE" sz="1400">
              <a:latin typeface="Allianz Neo" panose="020B0504020203020204" pitchFamily="34" charset="0"/>
            </a:endParaRPr>
          </a:p>
        </p:txBody>
      </p:sp>
      <p:sp>
        <p:nvSpPr>
          <p:cNvPr id="57" name="Inhaltsplatzhalter 1">
            <a:extLst>
              <a:ext uri="{FF2B5EF4-FFF2-40B4-BE49-F238E27FC236}">
                <a16:creationId xmlns:a16="http://schemas.microsoft.com/office/drawing/2014/main" id="{F28EC806-9D09-A944-0F96-301ED4D12F5A}"/>
              </a:ext>
            </a:extLst>
          </p:cNvPr>
          <p:cNvSpPr txBox="1">
            <a:spLocks/>
          </p:cNvSpPr>
          <p:nvPr/>
        </p:nvSpPr>
        <p:spPr>
          <a:xfrm>
            <a:off x="6266272" y="2129849"/>
            <a:ext cx="2276548" cy="3922490"/>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ltLang="de-DE" sz="900" b="1">
              <a:solidFill>
                <a:srgbClr val="FF0000"/>
              </a:solidFill>
              <a:latin typeface="Allianz Neo" panose="020B0504020203020204" pitchFamily="34" charset="0"/>
            </a:endParaRPr>
          </a:p>
          <a:p>
            <a:endParaRPr lang="de-DE" altLang="de-DE" sz="900" b="1">
              <a:solidFill>
                <a:srgbClr val="FF0000"/>
              </a:solidFill>
              <a:latin typeface="Allianz Neo" panose="020B0504020203020204" pitchFamily="34" charset="0"/>
            </a:endParaRPr>
          </a:p>
          <a:p>
            <a:r>
              <a:rPr lang="de-DE" altLang="de-DE" sz="900" b="1">
                <a:latin typeface="Allianz Neo" panose="020B0504020203020204" pitchFamily="34" charset="0"/>
              </a:rPr>
              <a:t>Alter der VP</a:t>
            </a:r>
            <a:br>
              <a:rPr lang="de-DE" altLang="de-DE" sz="900">
                <a:latin typeface="Allianz Neo" panose="020B0504020203020204" pitchFamily="34" charset="0"/>
              </a:rPr>
            </a:br>
            <a:r>
              <a:rPr lang="de-DE" altLang="de-DE" sz="900">
                <a:latin typeface="Allianz Neo" panose="020B0504020203020204" pitchFamily="34" charset="0"/>
              </a:rPr>
              <a:t>bis einschl. 18 Jahre, 19-27 Jahre, 28-30 Jahre, 31-39 Jahre, 40-45 Jahre, &gt;45 Jahre</a:t>
            </a:r>
            <a:br>
              <a:rPr lang="de-DE" altLang="de-DE" sz="900">
                <a:latin typeface="Allianz Neo" panose="020B0504020203020204" pitchFamily="34" charset="0"/>
              </a:rPr>
            </a:br>
            <a:endParaRPr lang="de-DE" altLang="de-DE" sz="900">
              <a:latin typeface="Allianz Neo" panose="020B0504020203020204" pitchFamily="34" charset="0"/>
            </a:endParaRPr>
          </a:p>
          <a:p>
            <a:pPr marL="0" marR="0" indent="0" algn="l" rtl="0" eaLnBrk="1" fontAlgn="base" latinLnBrk="0" hangingPunct="1">
              <a:spcBef>
                <a:spcPts val="0"/>
              </a:spcBef>
              <a:spcAft>
                <a:spcPts val="0"/>
              </a:spcAft>
            </a:pPr>
            <a:r>
              <a:rPr lang="de-DE" altLang="de-DE" sz="900" b="1">
                <a:latin typeface="Allianz Neo" panose="020B0504020203020204" pitchFamily="34" charset="0"/>
              </a:rPr>
              <a:t>Schüler/Student</a:t>
            </a:r>
            <a:br>
              <a:rPr lang="de-DE" altLang="de-DE" sz="900">
                <a:latin typeface="Allianz Neo" panose="020B0504020203020204" pitchFamily="34" charset="0"/>
              </a:rPr>
            </a:br>
            <a:r>
              <a:rPr lang="de-DE" sz="900">
                <a:latin typeface="Allianz Neo" panose="020B0504020203020204" pitchFamily="34" charset="0"/>
              </a:rPr>
              <a:t>Schüler 10-15 Jahre, Schüler 16–18 Jahre</a:t>
            </a:r>
          </a:p>
          <a:p>
            <a:pPr marL="0" marR="0" indent="0" algn="l" rtl="0" eaLnBrk="1" fontAlgn="base" latinLnBrk="0" hangingPunct="1">
              <a:spcBef>
                <a:spcPts val="0"/>
              </a:spcBef>
              <a:spcAft>
                <a:spcPts val="0"/>
              </a:spcAft>
            </a:pPr>
            <a:r>
              <a:rPr lang="de-DE" sz="900">
                <a:latin typeface="Allianz Neo" panose="020B0504020203020204" pitchFamily="34" charset="0"/>
              </a:rPr>
              <a:t>Schüler 19-20 Jahre, Altverträge  Schüler &gt;20 Jahre, Vertragsalter Student 3-8 Jahre, Vertragsalter Student &gt;8 Jahre</a:t>
            </a:r>
          </a:p>
          <a:p>
            <a:endParaRPr lang="de-DE" altLang="de-DE" sz="900">
              <a:latin typeface="Allianz Neo" panose="020B0504020203020204" pitchFamily="34" charset="0"/>
            </a:endParaRPr>
          </a:p>
          <a:p>
            <a:r>
              <a:rPr lang="de-DE" altLang="de-DE" sz="900" b="1">
                <a:latin typeface="Allianz Neo" panose="020B0504020203020204" pitchFamily="34" charset="0"/>
              </a:rPr>
              <a:t>Vertragsbeginn Jahr</a:t>
            </a:r>
            <a:br>
              <a:rPr lang="de-DE" altLang="de-DE" sz="900" strike="sngStrike">
                <a:latin typeface="Allianz Neo" panose="020B0504020203020204" pitchFamily="34" charset="0"/>
              </a:rPr>
            </a:br>
            <a:r>
              <a:rPr lang="de-DE" altLang="de-DE" sz="900">
                <a:latin typeface="Allianz Neo" panose="020B0504020203020204" pitchFamily="34" charset="0"/>
              </a:rPr>
              <a:t>vor 2019, 2019, 2020… 2024</a:t>
            </a:r>
          </a:p>
          <a:p>
            <a:br>
              <a:rPr lang="de-DE" altLang="de-DE" sz="900">
                <a:latin typeface="Allianz Neo" panose="020B0504020203020204" pitchFamily="34" charset="0"/>
              </a:rPr>
            </a:br>
            <a:r>
              <a:rPr lang="de-DE" altLang="de-DE" sz="900" b="1">
                <a:latin typeface="Allianz Neo" panose="020B0504020203020204" pitchFamily="34" charset="0"/>
              </a:rPr>
              <a:t>Produktname</a:t>
            </a:r>
          </a:p>
          <a:p>
            <a:r>
              <a:rPr lang="de-DE" altLang="de-DE" sz="900">
                <a:latin typeface="Allianz Neo" panose="020B0504020203020204" pitchFamily="34" charset="0"/>
              </a:rPr>
              <a:t>BSR-Riester, BU-</a:t>
            </a:r>
            <a:r>
              <a:rPr lang="de-DE" altLang="de-DE" sz="900" err="1">
                <a:latin typeface="Allianz Neo" panose="020B0504020203020204" pitchFamily="34" charset="0"/>
              </a:rPr>
              <a:t>BasisRente</a:t>
            </a:r>
            <a:r>
              <a:rPr lang="de-DE" altLang="de-DE" sz="900">
                <a:latin typeface="Allianz Neo" panose="020B0504020203020204" pitchFamily="34" charset="0"/>
              </a:rPr>
              <a:t>, BU-EBV, BU-EU-Police, BU-</a:t>
            </a:r>
            <a:r>
              <a:rPr lang="de-DE" altLang="de-DE" sz="900" err="1">
                <a:latin typeface="Allianz Neo" panose="020B0504020203020204" pitchFamily="34" charset="0"/>
              </a:rPr>
              <a:t>Kapitalv</a:t>
            </a:r>
            <a:r>
              <a:rPr lang="de-DE" altLang="de-DE" sz="900">
                <a:latin typeface="Allianz Neo" panose="020B0504020203020204" pitchFamily="34" charset="0"/>
              </a:rPr>
              <a:t>., BU-</a:t>
            </a:r>
            <a:r>
              <a:rPr lang="de-DE" altLang="de-DE" sz="900" err="1">
                <a:latin typeface="Allianz Neo" panose="020B0504020203020204" pitchFamily="34" charset="0"/>
              </a:rPr>
              <a:t>KinderPol</a:t>
            </a:r>
            <a:r>
              <a:rPr lang="de-DE" altLang="de-DE" sz="900">
                <a:latin typeface="Allianz Neo" panose="020B0504020203020204" pitchFamily="34" charset="0"/>
              </a:rPr>
              <a:t>., BU-PrivatRente, BU-RLV, BU-SBV, BU-SJL, BU-</a:t>
            </a:r>
            <a:r>
              <a:rPr lang="de-DE" altLang="de-DE" sz="900" err="1">
                <a:latin typeface="Allianz Neo" panose="020B0504020203020204" pitchFamily="34" charset="0"/>
              </a:rPr>
              <a:t>StartPaket</a:t>
            </a:r>
            <a:r>
              <a:rPr lang="de-DE" altLang="de-DE" sz="900">
                <a:latin typeface="Allianz Neo" panose="020B0504020203020204" pitchFamily="34" charset="0"/>
              </a:rPr>
              <a:t>, BU-StartPolice, BU-</a:t>
            </a:r>
            <a:r>
              <a:rPr lang="de-DE" altLang="de-DE" sz="900" err="1">
                <a:latin typeface="Allianz Neo" panose="020B0504020203020204" pitchFamily="34" charset="0"/>
              </a:rPr>
              <a:t>bAV</a:t>
            </a:r>
            <a:r>
              <a:rPr lang="de-DE" altLang="de-DE" sz="900">
                <a:latin typeface="Allianz Neo" panose="020B0504020203020204" pitchFamily="34" charset="0"/>
              </a:rPr>
              <a:t>, DU-</a:t>
            </a:r>
            <a:r>
              <a:rPr lang="de-DE" altLang="de-DE" sz="900" err="1">
                <a:latin typeface="Allianz Neo" panose="020B0504020203020204" pitchFamily="34" charset="0"/>
              </a:rPr>
              <a:t>BasisRente</a:t>
            </a:r>
            <a:r>
              <a:rPr lang="de-DE" altLang="de-DE" sz="900">
                <a:latin typeface="Allianz Neo" panose="020B0504020203020204" pitchFamily="34" charset="0"/>
              </a:rPr>
              <a:t>, DU-SBV, KSP</a:t>
            </a:r>
          </a:p>
          <a:p>
            <a:endParaRPr lang="de-DE" altLang="de-DE" sz="900">
              <a:latin typeface="Allianz Neo" panose="020B0504020203020204" pitchFamily="34" charset="0"/>
            </a:endParaRPr>
          </a:p>
          <a:p>
            <a:r>
              <a:rPr lang="de-DE" altLang="de-DE" sz="900" b="1">
                <a:latin typeface="Allianz Neo" panose="020B0504020203020204" pitchFamily="34" charset="0"/>
              </a:rPr>
              <a:t>Erhöhung ohne GP</a:t>
            </a:r>
          </a:p>
          <a:p>
            <a:r>
              <a:rPr lang="de-DE" altLang="de-DE" sz="900">
                <a:latin typeface="Allianz Neo" panose="020B0504020203020204" pitchFamily="34" charset="0"/>
              </a:rPr>
              <a:t>anlassunabhängig, anlassabhängig, zu prüfen: anlassunabhängig, zu prüfen: anlassabhängig</a:t>
            </a:r>
          </a:p>
          <a:p>
            <a:endParaRPr lang="de-DE" altLang="de-DE" sz="900">
              <a:latin typeface="Allianz Neo" panose="020B0504020203020204" pitchFamily="34" charset="0"/>
            </a:endParaRPr>
          </a:p>
          <a:p>
            <a:r>
              <a:rPr lang="de-DE" altLang="de-DE" sz="900" b="1">
                <a:solidFill>
                  <a:schemeClr val="bg1"/>
                </a:solidFill>
                <a:latin typeface="Allianz Neo"/>
              </a:rPr>
              <a:t>Beitragsüberprüfungsoption ab 2020</a:t>
            </a:r>
            <a:br>
              <a:rPr lang="de-DE" altLang="de-DE" sz="900">
                <a:solidFill>
                  <a:schemeClr val="bg1"/>
                </a:solidFill>
                <a:latin typeface="Allianz Neo" panose="020B0504020203020204" pitchFamily="34" charset="0"/>
              </a:rPr>
            </a:br>
            <a:r>
              <a:rPr lang="de-DE" altLang="de-DE" sz="900">
                <a:solidFill>
                  <a:schemeClr val="bg1"/>
                </a:solidFill>
                <a:latin typeface="Allianz Neo"/>
              </a:rPr>
              <a:t>ja/nein</a:t>
            </a:r>
          </a:p>
          <a:p>
            <a:endParaRPr lang="de-DE" altLang="de-DE" sz="900">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a:p>
            <a:endParaRPr lang="de-DE" altLang="de-DE" sz="900" b="1">
              <a:solidFill>
                <a:srgbClr val="B71E3F"/>
              </a:solidFill>
              <a:latin typeface="Allianz Neo" panose="020B0504020203020204" pitchFamily="34" charset="0"/>
            </a:endParaRPr>
          </a:p>
        </p:txBody>
      </p:sp>
      <p:sp>
        <p:nvSpPr>
          <p:cNvPr id="59" name="Textfeld 58">
            <a:extLst>
              <a:ext uri="{FF2B5EF4-FFF2-40B4-BE49-F238E27FC236}">
                <a16:creationId xmlns:a16="http://schemas.microsoft.com/office/drawing/2014/main" id="{5E172129-61E8-3A54-F386-31394DDF0BAB}"/>
              </a:ext>
            </a:extLst>
          </p:cNvPr>
          <p:cNvSpPr txBox="1"/>
          <p:nvPr/>
        </p:nvSpPr>
        <p:spPr>
          <a:xfrm>
            <a:off x="8800834" y="2411565"/>
            <a:ext cx="2025664" cy="3600986"/>
          </a:xfrm>
          <a:prstGeom prst="rect">
            <a:avLst/>
          </a:prstGeom>
        </p:spPr>
        <p:txBody>
          <a:bodyPr wrap="square" lIns="0" tIns="0" rIns="0" bIns="0" rtlCol="0" anchor="t">
            <a:spAutoFit/>
          </a:bodyPr>
          <a:lstStyle/>
          <a:p>
            <a:r>
              <a:rPr lang="de-DE" altLang="de-DE" sz="900" b="1" err="1">
                <a:solidFill>
                  <a:srgbClr val="003781"/>
                </a:solidFill>
                <a:latin typeface="Allianz Neo"/>
              </a:rPr>
              <a:t>Risk.rel</a:t>
            </a:r>
            <a:r>
              <a:rPr lang="de-DE" altLang="de-DE" sz="900" b="1">
                <a:solidFill>
                  <a:srgbClr val="003781"/>
                </a:solidFill>
                <a:latin typeface="Allianz Neo"/>
              </a:rPr>
              <a:t>. Daten</a:t>
            </a:r>
          </a:p>
          <a:p>
            <a:r>
              <a:rPr lang="de-DE" sz="900">
                <a:solidFill>
                  <a:srgbClr val="003781"/>
                </a:solidFill>
                <a:latin typeface="Allianz Neo"/>
              </a:rPr>
              <a:t>ja/nein</a:t>
            </a:r>
            <a:br>
              <a:rPr lang="de-DE" sz="900">
                <a:solidFill>
                  <a:srgbClr val="003781"/>
                </a:solidFill>
                <a:latin typeface="Allianz Neo"/>
              </a:rPr>
            </a:br>
            <a:br>
              <a:rPr lang="de-DE" sz="900">
                <a:solidFill>
                  <a:srgbClr val="003781"/>
                </a:solidFill>
                <a:latin typeface="Allianz Neo"/>
              </a:rPr>
            </a:br>
            <a:r>
              <a:rPr lang="de-DE" sz="900" b="1">
                <a:solidFill>
                  <a:srgbClr val="003781"/>
                </a:solidFill>
                <a:latin typeface="Allianz Neo"/>
              </a:rPr>
              <a:t>Art der GP</a:t>
            </a:r>
            <a:endParaRPr lang="de-DE" altLang="de-DE" sz="900" b="1">
              <a:solidFill>
                <a:srgbClr val="13A0D3"/>
              </a:solidFill>
              <a:latin typeface="Allianz Neo"/>
            </a:endParaRPr>
          </a:p>
          <a:p>
            <a:pPr marL="0" marR="0" lvl="0" indent="0" algn="l" defTabSz="864017" rtl="0" eaLnBrk="1" fontAlgn="auto" latinLnBrk="0" hangingPunct="1">
              <a:lnSpc>
                <a:spcPct val="100000"/>
              </a:lnSpc>
              <a:spcBef>
                <a:spcPts val="0"/>
              </a:spcBef>
              <a:spcAft>
                <a:spcPts val="0"/>
              </a:spcAft>
              <a:buClrTx/>
              <a:buSzTx/>
              <a:buFontTx/>
              <a:buNone/>
              <a:tabLst/>
              <a:defRPr/>
            </a:pPr>
            <a:r>
              <a:rPr lang="de-DE" altLang="de-DE" sz="900">
                <a:solidFill>
                  <a:schemeClr val="bg1"/>
                </a:solidFill>
                <a:latin typeface="Allianz Neo"/>
              </a:rPr>
              <a:t>vollständige GP, bitte prüfen: reduzierte GP, bitte prüfen: GP unbekannt, ohne GP</a:t>
            </a:r>
          </a:p>
          <a:p>
            <a:pPr marL="0" marR="0" lvl="0" indent="0" algn="l" defTabSz="864017" rtl="0" eaLnBrk="1" fontAlgn="auto" latinLnBrk="0" hangingPunct="1">
              <a:lnSpc>
                <a:spcPct val="100000"/>
              </a:lnSpc>
              <a:spcBef>
                <a:spcPts val="0"/>
              </a:spcBef>
              <a:spcAft>
                <a:spcPts val="0"/>
              </a:spcAft>
              <a:buClrTx/>
              <a:buSzTx/>
              <a:buFontTx/>
              <a:buNone/>
              <a:tabLst/>
              <a:defRPr/>
            </a:pPr>
            <a:endParaRPr lang="de-DE" altLang="de-DE" sz="900" b="1">
              <a:solidFill>
                <a:srgbClr val="13A0D3"/>
              </a:solidFill>
              <a:latin typeface="Allianz Neo"/>
            </a:endParaRPr>
          </a:p>
          <a:p>
            <a:r>
              <a:rPr lang="de-DE" altLang="de-DE" sz="900" b="1">
                <a:solidFill>
                  <a:srgbClr val="003781"/>
                </a:solidFill>
                <a:latin typeface="Allianz Neo"/>
              </a:rPr>
              <a:t>Endalter der BU/KSP</a:t>
            </a:r>
            <a:endParaRPr lang="de-DE" altLang="de-DE" sz="900">
              <a:solidFill>
                <a:srgbClr val="003781"/>
              </a:solidFill>
              <a:latin typeface="Allianz Neo"/>
            </a:endParaRPr>
          </a:p>
          <a:p>
            <a:r>
              <a:rPr lang="de-DE" altLang="de-DE" sz="900">
                <a:solidFill>
                  <a:srgbClr val="003781"/>
                </a:solidFill>
                <a:latin typeface="Allianz Neo"/>
              </a:rPr>
              <a:t>Filtermöglichkeit: Clusterung &lt;55 Jahre, </a:t>
            </a:r>
            <a:br>
              <a:rPr lang="de-DE" altLang="de-DE" sz="900">
                <a:solidFill>
                  <a:srgbClr val="003781"/>
                </a:solidFill>
                <a:latin typeface="Allianz Neo"/>
              </a:rPr>
            </a:br>
            <a:r>
              <a:rPr lang="de-DE" altLang="de-DE" sz="900">
                <a:solidFill>
                  <a:srgbClr val="003781"/>
                </a:solidFill>
                <a:latin typeface="Allianz Neo"/>
              </a:rPr>
              <a:t>55-59 Jahre, 60-63 Jahre</a:t>
            </a:r>
          </a:p>
          <a:p>
            <a:pPr marL="0" marR="0" lvl="0" indent="0" algn="l" defTabSz="864017" rtl="0" eaLnBrk="1" fontAlgn="auto" latinLnBrk="0" hangingPunct="1">
              <a:lnSpc>
                <a:spcPct val="100000"/>
              </a:lnSpc>
              <a:spcBef>
                <a:spcPts val="0"/>
              </a:spcBef>
              <a:spcAft>
                <a:spcPts val="0"/>
              </a:spcAft>
              <a:buClrTx/>
              <a:buSzTx/>
              <a:buFontTx/>
              <a:buNone/>
              <a:tabLst/>
              <a:defRPr/>
            </a:pPr>
            <a:endParaRPr lang="de-DE" altLang="de-DE" sz="900" b="1">
              <a:solidFill>
                <a:srgbClr val="13A0D3"/>
              </a:solidFill>
              <a:latin typeface="Allianz Neo"/>
            </a:endParaRPr>
          </a:p>
          <a:p>
            <a:pPr marR="0" indent="0" fontAlgn="base">
              <a:spcBef>
                <a:spcPts val="0"/>
              </a:spcBef>
              <a:spcAft>
                <a:spcPts val="0"/>
              </a:spcAft>
            </a:pPr>
            <a:r>
              <a:rPr lang="de-DE" altLang="de-DE" sz="900" b="1">
                <a:solidFill>
                  <a:schemeClr val="bg1"/>
                </a:solidFill>
                <a:latin typeface="Allianz Neo"/>
              </a:rPr>
              <a:t>Höhe jährliche Rente</a:t>
            </a:r>
            <a:br>
              <a:rPr lang="de-DE" altLang="de-DE" sz="900" b="1">
                <a:latin typeface="Allianz Neo" panose="020B0504020203020204" pitchFamily="34" charset="0"/>
              </a:rPr>
            </a:br>
            <a:r>
              <a:rPr lang="de-DE" sz="900">
                <a:solidFill>
                  <a:srgbClr val="003781"/>
                </a:solidFill>
                <a:latin typeface="Allianz Neo"/>
              </a:rPr>
              <a:t>&lt;3.000 EUR, 3.000-5.999 EUR, 6.000-8.999 EUR, 9.000-11.999 EUR, 12.000-17.999 EUR, 18.000-23.999 EUR, 24.000-35.999 EUR, 36.000-47.999 EUR, &gt;=48.000 EUR</a:t>
            </a: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a:ln>
                <a:noFill/>
              </a:ln>
              <a:solidFill>
                <a:schemeClr val="bg1"/>
              </a:solidFill>
              <a:effectLst/>
              <a:uLnTx/>
              <a:uFillTx/>
              <a:latin typeface="Allianz Neo" panose="020B0504020203020204" pitchFamily="34" charset="0"/>
              <a:ea typeface="+mn-ea"/>
              <a:cs typeface="+mn-cs"/>
            </a:endParaRPr>
          </a:p>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900" b="1" i="0" u="none" strike="noStrike" kern="1200" cap="none" spc="0" normalizeH="0" baseline="0" noProof="0">
                <a:ln>
                  <a:noFill/>
                </a:ln>
                <a:solidFill>
                  <a:schemeClr val="bg1"/>
                </a:solidFill>
                <a:effectLst/>
                <a:uLnTx/>
                <a:uFillTx/>
                <a:latin typeface="Allianz Neo" panose="020B0504020203020204" pitchFamily="34" charset="0"/>
                <a:ea typeface="+mn-ea"/>
                <a:cs typeface="+mn-cs"/>
              </a:rPr>
              <a:t>Vertragsbeginn Monat</a:t>
            </a:r>
          </a:p>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900" b="0" i="0" u="none" strike="noStrike" kern="1200" cap="none" spc="0" normalizeH="0" baseline="0" noProof="0">
                <a:ln>
                  <a:noFill/>
                </a:ln>
                <a:solidFill>
                  <a:schemeClr val="bg1"/>
                </a:solidFill>
                <a:effectLst/>
                <a:uLnTx/>
                <a:uFillTx/>
                <a:latin typeface="Allianz Neo" panose="020B0504020203020204" pitchFamily="34" charset="0"/>
                <a:ea typeface="+mn-ea"/>
                <a:cs typeface="+mn-cs"/>
              </a:rPr>
              <a:t>nach Monaten</a:t>
            </a: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0" i="0" u="none" strike="noStrike" kern="1200" cap="none" spc="0" normalizeH="0" baseline="0" noProof="0">
              <a:ln>
                <a:noFill/>
              </a:ln>
              <a:solidFill>
                <a:schemeClr val="bg1"/>
              </a:solidFill>
              <a:effectLst/>
              <a:uLnTx/>
              <a:uFillTx/>
              <a:latin typeface="Allianz Neo" panose="020B0504020203020204" pitchFamily="34" charset="0"/>
              <a:ea typeface="+mn-ea"/>
              <a:cs typeface="+mn-cs"/>
            </a:endParaRPr>
          </a:p>
          <a:p>
            <a:r>
              <a:rPr lang="de-DE" altLang="de-DE" sz="900" b="1">
                <a:solidFill>
                  <a:srgbClr val="003781"/>
                </a:solidFill>
                <a:latin typeface="Allianz Neo" panose="020B0504020203020204" pitchFamily="34" charset="0"/>
              </a:rPr>
              <a:t>Berufs-/Risikogruppe der BU/KSP </a:t>
            </a:r>
            <a:br>
              <a:rPr lang="de-DE" altLang="de-DE" sz="900">
                <a:solidFill>
                  <a:srgbClr val="003781"/>
                </a:solidFill>
                <a:latin typeface="Allianz Neo" panose="020B0504020203020204" pitchFamily="34" charset="0"/>
              </a:rPr>
            </a:br>
            <a:r>
              <a:rPr lang="de-DE" altLang="de-DE" sz="900">
                <a:solidFill>
                  <a:srgbClr val="003781"/>
                </a:solidFill>
                <a:latin typeface="Allianz Neo" panose="020B0504020203020204" pitchFamily="34" charset="0"/>
              </a:rPr>
              <a:t>Filtermöglichkeit: A+, A, B, C+, C, D, E, F, G, H etc.</a:t>
            </a:r>
          </a:p>
          <a:p>
            <a:endParaRPr lang="de-DE" altLang="de-DE" sz="900" b="1">
              <a:solidFill>
                <a:srgbClr val="13A0D3"/>
              </a:solidFill>
              <a:latin typeface="Allianz Neo" panose="020B0504020203020204" pitchFamily="34" charset="0"/>
            </a:endParaRPr>
          </a:p>
          <a:p>
            <a:endParaRPr lang="de-DE" sz="900" b="1" spc="100">
              <a:solidFill>
                <a:schemeClr val="bg1"/>
              </a:solidFill>
              <a:latin typeface="Allianz Neo" panose="020B0504020203020204" pitchFamily="34" charset="0"/>
            </a:endParaRPr>
          </a:p>
        </p:txBody>
      </p:sp>
      <p:cxnSp>
        <p:nvCxnSpPr>
          <p:cNvPr id="61" name="Gerader Verbinder 60">
            <a:extLst>
              <a:ext uri="{FF2B5EF4-FFF2-40B4-BE49-F238E27FC236}">
                <a16:creationId xmlns:a16="http://schemas.microsoft.com/office/drawing/2014/main" id="{5458E71A-47B0-B76E-8789-780EE757CEB5}"/>
              </a:ext>
            </a:extLst>
          </p:cNvPr>
          <p:cNvCxnSpPr/>
          <p:nvPr/>
        </p:nvCxnSpPr>
        <p:spPr>
          <a:xfrm>
            <a:off x="8538308" y="2331198"/>
            <a:ext cx="0" cy="3637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Grafik 41">
            <a:extLst>
              <a:ext uri="{FF2B5EF4-FFF2-40B4-BE49-F238E27FC236}">
                <a16:creationId xmlns:a16="http://schemas.microsoft.com/office/drawing/2014/main" id="{99BC0143-211C-1AEB-7F18-2B02484F1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433" y="4223011"/>
            <a:ext cx="144000" cy="144000"/>
          </a:xfrm>
          <a:prstGeom prst="rect">
            <a:avLst/>
          </a:prstGeom>
        </p:spPr>
      </p:pic>
      <p:pic>
        <p:nvPicPr>
          <p:cNvPr id="43" name="Grafik 42">
            <a:extLst>
              <a:ext uri="{FF2B5EF4-FFF2-40B4-BE49-F238E27FC236}">
                <a16:creationId xmlns:a16="http://schemas.microsoft.com/office/drawing/2014/main" id="{5C662AAB-0C05-B78D-B24B-BC39A12AC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106" y="2741122"/>
            <a:ext cx="144000" cy="144000"/>
          </a:xfrm>
          <a:prstGeom prst="rect">
            <a:avLst/>
          </a:prstGeom>
        </p:spPr>
      </p:pic>
      <p:pic>
        <p:nvPicPr>
          <p:cNvPr id="44" name="Grafik 43">
            <a:extLst>
              <a:ext uri="{FF2B5EF4-FFF2-40B4-BE49-F238E27FC236}">
                <a16:creationId xmlns:a16="http://schemas.microsoft.com/office/drawing/2014/main" id="{A4214828-B108-3A30-CACE-166B994CD5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4463" y="3820052"/>
            <a:ext cx="144000" cy="144000"/>
          </a:xfrm>
          <a:prstGeom prst="rect">
            <a:avLst/>
          </a:prstGeom>
        </p:spPr>
      </p:pic>
      <p:pic>
        <p:nvPicPr>
          <p:cNvPr id="45" name="Grafik 44">
            <a:extLst>
              <a:ext uri="{FF2B5EF4-FFF2-40B4-BE49-F238E27FC236}">
                <a16:creationId xmlns:a16="http://schemas.microsoft.com/office/drawing/2014/main" id="{FF70FAD4-04D1-2AF2-ABAA-46DA8550B1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6683" y="2741122"/>
            <a:ext cx="144000" cy="144000"/>
          </a:xfrm>
          <a:prstGeom prst="rect">
            <a:avLst/>
          </a:prstGeom>
        </p:spPr>
      </p:pic>
      <p:pic>
        <p:nvPicPr>
          <p:cNvPr id="46" name="Grafik 45">
            <a:extLst>
              <a:ext uri="{FF2B5EF4-FFF2-40B4-BE49-F238E27FC236}">
                <a16:creationId xmlns:a16="http://schemas.microsoft.com/office/drawing/2014/main" id="{43C9FED0-D498-56BD-7979-A638920292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106" y="2975211"/>
            <a:ext cx="144000" cy="144000"/>
          </a:xfrm>
          <a:prstGeom prst="rect">
            <a:avLst/>
          </a:prstGeom>
        </p:spPr>
      </p:pic>
      <p:pic>
        <p:nvPicPr>
          <p:cNvPr id="47" name="Grafik 46">
            <a:extLst>
              <a:ext uri="{FF2B5EF4-FFF2-40B4-BE49-F238E27FC236}">
                <a16:creationId xmlns:a16="http://schemas.microsoft.com/office/drawing/2014/main" id="{A310F68E-C51D-230B-2C6D-BEFB326D0A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6683" y="2975211"/>
            <a:ext cx="144000" cy="144000"/>
          </a:xfrm>
          <a:prstGeom prst="rect">
            <a:avLst/>
          </a:prstGeom>
        </p:spPr>
      </p:pic>
      <p:pic>
        <p:nvPicPr>
          <p:cNvPr id="48" name="Grafik 47">
            <a:extLst>
              <a:ext uri="{FF2B5EF4-FFF2-40B4-BE49-F238E27FC236}">
                <a16:creationId xmlns:a16="http://schemas.microsoft.com/office/drawing/2014/main" id="{61263DA8-B714-BC40-432E-CF853D9B8E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8044" y="2975211"/>
            <a:ext cx="144000" cy="144000"/>
          </a:xfrm>
          <a:prstGeom prst="rect">
            <a:avLst/>
          </a:prstGeom>
        </p:spPr>
      </p:pic>
      <p:pic>
        <p:nvPicPr>
          <p:cNvPr id="49" name="Grafik 48">
            <a:extLst>
              <a:ext uri="{FF2B5EF4-FFF2-40B4-BE49-F238E27FC236}">
                <a16:creationId xmlns:a16="http://schemas.microsoft.com/office/drawing/2014/main" id="{66E131D5-D517-592D-0CCE-ECDCCF1CDE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4565" y="2975211"/>
            <a:ext cx="144000" cy="144000"/>
          </a:xfrm>
          <a:prstGeom prst="rect">
            <a:avLst/>
          </a:prstGeom>
        </p:spPr>
      </p:pic>
      <p:pic>
        <p:nvPicPr>
          <p:cNvPr id="50" name="Grafik 49">
            <a:extLst>
              <a:ext uri="{FF2B5EF4-FFF2-40B4-BE49-F238E27FC236}">
                <a16:creationId xmlns:a16="http://schemas.microsoft.com/office/drawing/2014/main" id="{B46FC3CA-E819-D4CA-3D0A-2694CB466D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9106" y="3252573"/>
            <a:ext cx="144000" cy="144000"/>
          </a:xfrm>
          <a:prstGeom prst="rect">
            <a:avLst/>
          </a:prstGeom>
        </p:spPr>
      </p:pic>
      <p:pic>
        <p:nvPicPr>
          <p:cNvPr id="65" name="Grafik 64">
            <a:extLst>
              <a:ext uri="{FF2B5EF4-FFF2-40B4-BE49-F238E27FC236}">
                <a16:creationId xmlns:a16="http://schemas.microsoft.com/office/drawing/2014/main" id="{E767B86B-75BC-2829-1296-C3DBBEC837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0344" y="2457803"/>
            <a:ext cx="144000" cy="144000"/>
          </a:xfrm>
          <a:prstGeom prst="rect">
            <a:avLst/>
          </a:prstGeom>
        </p:spPr>
      </p:pic>
      <p:pic>
        <p:nvPicPr>
          <p:cNvPr id="66" name="Grafik 65">
            <a:extLst>
              <a:ext uri="{FF2B5EF4-FFF2-40B4-BE49-F238E27FC236}">
                <a16:creationId xmlns:a16="http://schemas.microsoft.com/office/drawing/2014/main" id="{CFF55A91-E425-FF50-8195-48C38B09CE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0344" y="2993049"/>
            <a:ext cx="144000" cy="144000"/>
          </a:xfrm>
          <a:prstGeom prst="rect">
            <a:avLst/>
          </a:prstGeom>
        </p:spPr>
      </p:pic>
      <p:pic>
        <p:nvPicPr>
          <p:cNvPr id="67" name="Grafik 66">
            <a:extLst>
              <a:ext uri="{FF2B5EF4-FFF2-40B4-BE49-F238E27FC236}">
                <a16:creationId xmlns:a16="http://schemas.microsoft.com/office/drawing/2014/main" id="{9FAEB749-33CB-9CE4-5C71-087735EAAD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8044" y="2741122"/>
            <a:ext cx="144000" cy="144000"/>
          </a:xfrm>
          <a:prstGeom prst="rect">
            <a:avLst/>
          </a:prstGeom>
        </p:spPr>
      </p:pic>
      <p:pic>
        <p:nvPicPr>
          <p:cNvPr id="70" name="Grafik 69">
            <a:extLst>
              <a:ext uri="{FF2B5EF4-FFF2-40B4-BE49-F238E27FC236}">
                <a16:creationId xmlns:a16="http://schemas.microsoft.com/office/drawing/2014/main" id="{1AEDF20E-4682-6D56-EEB0-88DA59B35F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565" y="2741122"/>
            <a:ext cx="144000" cy="144000"/>
          </a:xfrm>
          <a:prstGeom prst="rect">
            <a:avLst/>
          </a:prstGeom>
        </p:spPr>
      </p:pic>
      <p:pic>
        <p:nvPicPr>
          <p:cNvPr id="72" name="Grafik 71">
            <a:extLst>
              <a:ext uri="{FF2B5EF4-FFF2-40B4-BE49-F238E27FC236}">
                <a16:creationId xmlns:a16="http://schemas.microsoft.com/office/drawing/2014/main" id="{2B806B06-1679-1B07-AA5B-1258D36576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3433" y="5199989"/>
            <a:ext cx="144000" cy="144000"/>
          </a:xfrm>
          <a:prstGeom prst="rect">
            <a:avLst/>
          </a:prstGeom>
        </p:spPr>
      </p:pic>
      <p:pic>
        <p:nvPicPr>
          <p:cNvPr id="73" name="Grafik 72">
            <a:extLst>
              <a:ext uri="{FF2B5EF4-FFF2-40B4-BE49-F238E27FC236}">
                <a16:creationId xmlns:a16="http://schemas.microsoft.com/office/drawing/2014/main" id="{C4B5E43C-4689-E0E3-CFA7-755B951BB2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0154" y="5875427"/>
            <a:ext cx="144000" cy="144000"/>
          </a:xfrm>
          <a:prstGeom prst="rect">
            <a:avLst/>
          </a:prstGeom>
        </p:spPr>
      </p:pic>
      <p:pic>
        <p:nvPicPr>
          <p:cNvPr id="74" name="Grafik 73">
            <a:extLst>
              <a:ext uri="{FF2B5EF4-FFF2-40B4-BE49-F238E27FC236}">
                <a16:creationId xmlns:a16="http://schemas.microsoft.com/office/drawing/2014/main" id="{3E0D949F-F06A-DC1E-67B6-56BCE9FDE8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15659" y="2444079"/>
            <a:ext cx="144000" cy="144000"/>
          </a:xfrm>
          <a:prstGeom prst="rect">
            <a:avLst/>
          </a:prstGeom>
        </p:spPr>
      </p:pic>
      <p:pic>
        <p:nvPicPr>
          <p:cNvPr id="75" name="Grafik 74">
            <a:extLst>
              <a:ext uri="{FF2B5EF4-FFF2-40B4-BE49-F238E27FC236}">
                <a16:creationId xmlns:a16="http://schemas.microsoft.com/office/drawing/2014/main" id="{A686875D-948B-F0CD-90AE-E8C6EEF033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5659" y="2812761"/>
            <a:ext cx="144000" cy="144000"/>
          </a:xfrm>
          <a:prstGeom prst="rect">
            <a:avLst/>
          </a:prstGeom>
        </p:spPr>
      </p:pic>
      <p:pic>
        <p:nvPicPr>
          <p:cNvPr id="76" name="Grafik 75">
            <a:extLst>
              <a:ext uri="{FF2B5EF4-FFF2-40B4-BE49-F238E27FC236}">
                <a16:creationId xmlns:a16="http://schemas.microsoft.com/office/drawing/2014/main" id="{465E6F5D-A166-55A0-0DCB-1499200FE5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15659" y="3368116"/>
            <a:ext cx="144000" cy="144000"/>
          </a:xfrm>
          <a:prstGeom prst="rect">
            <a:avLst/>
          </a:prstGeom>
        </p:spPr>
      </p:pic>
      <p:pic>
        <p:nvPicPr>
          <p:cNvPr id="16" name="Grafik 15">
            <a:extLst>
              <a:ext uri="{FF2B5EF4-FFF2-40B4-BE49-F238E27FC236}">
                <a16:creationId xmlns:a16="http://schemas.microsoft.com/office/drawing/2014/main" id="{D7CDB576-255C-6046-1032-4D11E12F4C69}"/>
              </a:ext>
            </a:extLst>
          </p:cNvPr>
          <p:cNvPicPr>
            <a:picLocks noChangeAspect="1"/>
          </p:cNvPicPr>
          <p:nvPr/>
        </p:nvPicPr>
        <p:blipFill>
          <a:blip r:embed="rId14"/>
          <a:stretch>
            <a:fillRect/>
          </a:stretch>
        </p:blipFill>
        <p:spPr>
          <a:xfrm>
            <a:off x="1846683" y="3252573"/>
            <a:ext cx="144000" cy="144000"/>
          </a:xfrm>
          <a:prstGeom prst="rect">
            <a:avLst/>
          </a:prstGeom>
        </p:spPr>
      </p:pic>
      <p:pic>
        <p:nvPicPr>
          <p:cNvPr id="17" name="Grafik 16">
            <a:extLst>
              <a:ext uri="{FF2B5EF4-FFF2-40B4-BE49-F238E27FC236}">
                <a16:creationId xmlns:a16="http://schemas.microsoft.com/office/drawing/2014/main" id="{D3285FBF-8651-CA79-F0D7-13CA16499BD0}"/>
              </a:ext>
            </a:extLst>
          </p:cNvPr>
          <p:cNvPicPr>
            <a:picLocks noChangeAspect="1"/>
          </p:cNvPicPr>
          <p:nvPr/>
        </p:nvPicPr>
        <p:blipFill>
          <a:blip r:embed="rId14"/>
          <a:stretch>
            <a:fillRect/>
          </a:stretch>
        </p:blipFill>
        <p:spPr>
          <a:xfrm>
            <a:off x="8624629" y="3908965"/>
            <a:ext cx="144000" cy="144000"/>
          </a:xfrm>
          <a:prstGeom prst="rect">
            <a:avLst/>
          </a:prstGeom>
        </p:spPr>
      </p:pic>
      <p:pic>
        <p:nvPicPr>
          <p:cNvPr id="19" name="Grafik 18">
            <a:extLst>
              <a:ext uri="{FF2B5EF4-FFF2-40B4-BE49-F238E27FC236}">
                <a16:creationId xmlns:a16="http://schemas.microsoft.com/office/drawing/2014/main" id="{13110F81-C46A-F3F3-FD80-547CBA3D6741}"/>
              </a:ext>
            </a:extLst>
          </p:cNvPr>
          <p:cNvPicPr>
            <a:picLocks noChangeAspect="1"/>
          </p:cNvPicPr>
          <p:nvPr/>
        </p:nvPicPr>
        <p:blipFill>
          <a:blip r:embed="rId15"/>
          <a:stretch>
            <a:fillRect/>
          </a:stretch>
        </p:blipFill>
        <p:spPr>
          <a:xfrm>
            <a:off x="8628428" y="5277514"/>
            <a:ext cx="144000" cy="150261"/>
          </a:xfrm>
          <a:prstGeom prst="rect">
            <a:avLst/>
          </a:prstGeom>
        </p:spPr>
      </p:pic>
      <p:pic>
        <p:nvPicPr>
          <p:cNvPr id="21" name="Grafik 20">
            <a:extLst>
              <a:ext uri="{FF2B5EF4-FFF2-40B4-BE49-F238E27FC236}">
                <a16:creationId xmlns:a16="http://schemas.microsoft.com/office/drawing/2014/main" id="{3196B9CB-60FC-2BA1-0253-7B7A75ABF687}"/>
              </a:ext>
            </a:extLst>
          </p:cNvPr>
          <p:cNvPicPr>
            <a:picLocks noChangeAspect="1"/>
          </p:cNvPicPr>
          <p:nvPr/>
        </p:nvPicPr>
        <p:blipFill>
          <a:blip r:embed="rId16"/>
          <a:stretch>
            <a:fillRect/>
          </a:stretch>
        </p:blipFill>
        <p:spPr>
          <a:xfrm>
            <a:off x="8626983" y="4864408"/>
            <a:ext cx="144000" cy="150261"/>
          </a:xfrm>
          <a:prstGeom prst="rect">
            <a:avLst/>
          </a:prstGeom>
        </p:spPr>
      </p:pic>
      <p:pic>
        <p:nvPicPr>
          <p:cNvPr id="30" name="Grafik 29">
            <a:extLst>
              <a:ext uri="{FF2B5EF4-FFF2-40B4-BE49-F238E27FC236}">
                <a16:creationId xmlns:a16="http://schemas.microsoft.com/office/drawing/2014/main" id="{7DA8E087-87D9-F7BA-8D9E-92164F3BC720}"/>
              </a:ext>
            </a:extLst>
          </p:cNvPr>
          <p:cNvPicPr>
            <a:picLocks noChangeAspect="1"/>
          </p:cNvPicPr>
          <p:nvPr/>
        </p:nvPicPr>
        <p:blipFill>
          <a:blip r:embed="rId15"/>
          <a:stretch>
            <a:fillRect/>
          </a:stretch>
        </p:blipFill>
        <p:spPr>
          <a:xfrm>
            <a:off x="4614565" y="3252573"/>
            <a:ext cx="144000" cy="144000"/>
          </a:xfrm>
          <a:prstGeom prst="rect">
            <a:avLst/>
          </a:prstGeom>
        </p:spPr>
      </p:pic>
      <p:pic>
        <p:nvPicPr>
          <p:cNvPr id="31" name="Grafik 30">
            <a:extLst>
              <a:ext uri="{FF2B5EF4-FFF2-40B4-BE49-F238E27FC236}">
                <a16:creationId xmlns:a16="http://schemas.microsoft.com/office/drawing/2014/main" id="{591644ED-3692-E38B-054A-837431B1AC43}"/>
              </a:ext>
            </a:extLst>
          </p:cNvPr>
          <p:cNvPicPr>
            <a:picLocks noChangeAspect="1"/>
          </p:cNvPicPr>
          <p:nvPr/>
        </p:nvPicPr>
        <p:blipFill>
          <a:blip r:embed="rId16"/>
          <a:stretch>
            <a:fillRect/>
          </a:stretch>
        </p:blipFill>
        <p:spPr>
          <a:xfrm>
            <a:off x="3228044" y="3252573"/>
            <a:ext cx="144000" cy="144000"/>
          </a:xfrm>
          <a:prstGeom prst="rect">
            <a:avLst/>
          </a:prstGeom>
        </p:spPr>
      </p:pic>
      <p:sp>
        <p:nvSpPr>
          <p:cNvPr id="83" name="Textfeld 82">
            <a:extLst>
              <a:ext uri="{FF2B5EF4-FFF2-40B4-BE49-F238E27FC236}">
                <a16:creationId xmlns:a16="http://schemas.microsoft.com/office/drawing/2014/main" id="{22238850-EFE2-D369-70A2-6EBE621F0DD3}"/>
              </a:ext>
            </a:extLst>
          </p:cNvPr>
          <p:cNvSpPr txBox="1"/>
          <p:nvPr/>
        </p:nvSpPr>
        <p:spPr>
          <a:xfrm>
            <a:off x="601628" y="2455711"/>
            <a:ext cx="2357843" cy="69250"/>
          </a:xfrm>
          <a:prstGeom prst="rect">
            <a:avLst/>
          </a:prstGeom>
          <a:solidFill>
            <a:srgbClr val="EEEEEE"/>
          </a:solidFill>
        </p:spPr>
        <p:txBody>
          <a:bodyPr wrap="square" lIns="0" tIns="0" rIns="0" bIns="0" rtlCol="0">
            <a:spAutoFit/>
          </a:bodyPr>
          <a:lstStyle/>
          <a:p>
            <a:pPr algn="l">
              <a:spcAft>
                <a:spcPts val="600"/>
              </a:spcAft>
            </a:pPr>
            <a:r>
              <a:rPr lang="de-DE" sz="450" b="1" spc="60">
                <a:solidFill>
                  <a:schemeClr val="tx2">
                    <a:lumMod val="10000"/>
                  </a:schemeClr>
                </a:solidFill>
                <a:latin typeface="Arial" panose="020B0604020202020204" pitchFamily="34" charset="0"/>
                <a:cs typeface="Arial" panose="020B0604020202020204" pitchFamily="34" charset="0"/>
              </a:rPr>
              <a:t>Kunden zur Aktion P Leben - AKS-Bestandsbearbeitung 2024</a:t>
            </a:r>
          </a:p>
        </p:txBody>
      </p:sp>
    </p:spTree>
    <p:extLst>
      <p:ext uri="{BB962C8B-B14F-4D97-AF65-F5344CB8AC3E}">
        <p14:creationId xmlns:p14="http://schemas.microsoft.com/office/powerpoint/2010/main" val="31731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2">
            <a:extLst>
              <a:ext uri="{FF2B5EF4-FFF2-40B4-BE49-F238E27FC236}">
                <a16:creationId xmlns:a16="http://schemas.microsoft.com/office/drawing/2014/main" id="{179C619F-70F6-3858-40B3-6041CCA8A2B2}"/>
              </a:ext>
            </a:extLst>
          </p:cNvPr>
          <p:cNvSpPr txBox="1">
            <a:spLocks/>
          </p:cNvSpPr>
          <p:nvPr/>
        </p:nvSpPr>
        <p:spPr>
          <a:xfrm>
            <a:off x="468314" y="1795299"/>
            <a:ext cx="10367961" cy="1619540"/>
          </a:xfrm>
          <a:prstGeom prst="rect">
            <a:avLst/>
          </a:prstGeom>
          <a:ln>
            <a:noFill/>
          </a:ln>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latin typeface="Allianz Neo" panose="020B0504020203020204" pitchFamily="34" charset="0"/>
              </a:rPr>
              <a:t>	</a:t>
            </a:r>
          </a:p>
          <a:p>
            <a:r>
              <a:rPr lang="de-DE" sz="1600" b="1" dirty="0">
                <a:latin typeface="Allianz Neo" panose="020B0504020203020204" pitchFamily="34" charset="0"/>
              </a:rPr>
              <a:t>	Viel Erfolg mit der AKS-Bestandsbearbeitung!</a:t>
            </a:r>
          </a:p>
          <a:p>
            <a:r>
              <a:rPr lang="de-DE" sz="1600" dirty="0">
                <a:latin typeface="Allianz Neo" panose="020B0504020203020204" pitchFamily="34" charset="0"/>
              </a:rPr>
              <a:t>	Alle Kunden sind zum Aktionsstart m ACA erfasst. Sie brauchen nur noch loszulegen und</a:t>
            </a:r>
            <a:br>
              <a:rPr lang="de-DE" sz="1600" dirty="0">
                <a:latin typeface="Allianz Neo" panose="020B0504020203020204" pitchFamily="34" charset="0"/>
              </a:rPr>
            </a:br>
            <a:r>
              <a:rPr lang="de-DE" sz="1600" dirty="0">
                <a:latin typeface="Allianz Neo" panose="020B0504020203020204" pitchFamily="34" charset="0"/>
              </a:rPr>
              <a:t> 	Termine vereinbaren.</a:t>
            </a:r>
          </a:p>
          <a:p>
            <a:endParaRPr lang="de-DE" sz="1600" dirty="0">
              <a:latin typeface="Allianz Neo" panose="020B0504020203020204" pitchFamily="34" charset="0"/>
            </a:endParaRPr>
          </a:p>
          <a:p>
            <a:r>
              <a:rPr lang="de-DE" sz="1600" b="1" dirty="0">
                <a:latin typeface="Allianz Neo" panose="020B0504020203020204" pitchFamily="34" charset="0"/>
              </a:rPr>
              <a:t>Weitere Informationen für Ihre Aktionsbearbeitung &amp; Kundenansprache:</a:t>
            </a:r>
            <a:endParaRPr lang="de-DE" sz="1600" dirty="0">
              <a:latin typeface="Allianz Neo" panose="020B0504020203020204" pitchFamily="34" charset="0"/>
            </a:endParaRPr>
          </a:p>
          <a:p>
            <a:endParaRPr lang="de-DE" dirty="0">
              <a:latin typeface="Allianz Neo" panose="020B0504020203020204" pitchFamily="34" charset="0"/>
            </a:endParaRPr>
          </a:p>
        </p:txBody>
      </p:sp>
      <p:sp>
        <p:nvSpPr>
          <p:cNvPr id="2" name="Textplatzhalter 1"/>
          <p:cNvSpPr>
            <a:spLocks noGrp="1"/>
          </p:cNvSpPr>
          <p:nvPr>
            <p:ph type="body" sz="quarter" idx="13"/>
          </p:nvPr>
        </p:nvSpPr>
        <p:spPr>
          <a:xfrm>
            <a:off x="468000" y="468000"/>
            <a:ext cx="10294937" cy="695325"/>
          </a:xfrm>
        </p:spPr>
        <p:txBody>
          <a:bodyPr/>
          <a:lstStyle/>
          <a:p>
            <a:pPr defTabSz="914389"/>
            <a:r>
              <a:rPr lang="de-DE" sz="4400">
                <a:solidFill>
                  <a:schemeClr val="bg1"/>
                </a:solidFill>
              </a:rPr>
              <a:t>Worauf warten sie noch?</a:t>
            </a:r>
            <a:br>
              <a:rPr lang="de-DE" sz="4400"/>
            </a:br>
            <a:r>
              <a:rPr lang="de-DE" sz="4400"/>
              <a:t>Alles startklar für ihren Erfolg!</a:t>
            </a:r>
            <a:endParaRPr lang="de-DE" sz="4400">
              <a:latin typeface="Allianz Neo PPT"/>
            </a:endParaRP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14</a:t>
            </a:fld>
            <a:endParaRPr lang="de-DE">
              <a:solidFill>
                <a:srgbClr val="003781"/>
              </a:solidFill>
              <a:latin typeface="Allianz Neo PPT"/>
            </a:endParaRPr>
          </a:p>
        </p:txBody>
      </p:sp>
      <p:sp>
        <p:nvSpPr>
          <p:cNvPr id="8" name="Rechteck 7">
            <a:hlinkClick r:id="rId2"/>
            <a:extLst>
              <a:ext uri="{FF2B5EF4-FFF2-40B4-BE49-F238E27FC236}">
                <a16:creationId xmlns:a16="http://schemas.microsoft.com/office/drawing/2014/main" id="{EAC5EE09-CEBD-7EDF-428D-780C590EE4AE}"/>
              </a:ext>
            </a:extLst>
          </p:cNvPr>
          <p:cNvSpPr/>
          <p:nvPr/>
        </p:nvSpPr>
        <p:spPr>
          <a:xfrm>
            <a:off x="3111077" y="3647857"/>
            <a:ext cx="2482642"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ctr">
              <a:spcBef>
                <a:spcPts val="94"/>
              </a:spcBef>
              <a:spcAft>
                <a:spcPts val="94"/>
              </a:spcAft>
            </a:pPr>
            <a:r>
              <a:rPr lang="de-DE" sz="1400" b="1" dirty="0">
                <a:solidFill>
                  <a:schemeClr val="tx1"/>
                </a:solidFill>
                <a:latin typeface="Allianz Neo" panose="020B0504020203020204"/>
              </a:rPr>
              <a:t>Aktionsinfos im Maklerportal</a:t>
            </a:r>
          </a:p>
        </p:txBody>
      </p:sp>
      <p:sp>
        <p:nvSpPr>
          <p:cNvPr id="9" name="Rechteck 8">
            <a:hlinkClick r:id="rId3"/>
            <a:extLst>
              <a:ext uri="{FF2B5EF4-FFF2-40B4-BE49-F238E27FC236}">
                <a16:creationId xmlns:a16="http://schemas.microsoft.com/office/drawing/2014/main" id="{FA320EE7-6B57-4419-CDB9-32C251E2392B}"/>
              </a:ext>
            </a:extLst>
          </p:cNvPr>
          <p:cNvSpPr/>
          <p:nvPr/>
        </p:nvSpPr>
        <p:spPr>
          <a:xfrm>
            <a:off x="492641" y="3647857"/>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a:rPr>
              <a:t>Informationen im ACA</a:t>
            </a:r>
          </a:p>
        </p:txBody>
      </p:sp>
      <p:sp>
        <p:nvSpPr>
          <p:cNvPr id="10" name="Rechteck 9">
            <a:hlinkClick r:id="rId2"/>
            <a:extLst>
              <a:ext uri="{FF2B5EF4-FFF2-40B4-BE49-F238E27FC236}">
                <a16:creationId xmlns:a16="http://schemas.microsoft.com/office/drawing/2014/main" id="{DAA888F4-8D7C-BDB0-5D3D-F79A08923D5B}"/>
              </a:ext>
            </a:extLst>
          </p:cNvPr>
          <p:cNvSpPr/>
          <p:nvPr/>
        </p:nvSpPr>
        <p:spPr>
          <a:xfrm>
            <a:off x="8313913" y="3647857"/>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a:rPr>
              <a:t>Musterbriefe zur eigenen Kundenansprache</a:t>
            </a:r>
          </a:p>
        </p:txBody>
      </p:sp>
      <p:sp>
        <p:nvSpPr>
          <p:cNvPr id="11" name="Rechteck 10">
            <a:hlinkClick r:id="rId3"/>
            <a:extLst>
              <a:ext uri="{FF2B5EF4-FFF2-40B4-BE49-F238E27FC236}">
                <a16:creationId xmlns:a16="http://schemas.microsoft.com/office/drawing/2014/main" id="{6CA6117E-ED03-F3D3-11E0-411833154916}"/>
              </a:ext>
            </a:extLst>
          </p:cNvPr>
          <p:cNvSpPr/>
          <p:nvPr/>
        </p:nvSpPr>
        <p:spPr>
          <a:xfrm>
            <a:off x="492641" y="4205202"/>
            <a:ext cx="2523558" cy="1511607"/>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a:latin typeface="Allianz Neo" panose="020B0504020203020204"/>
              </a:rPr>
              <a:t>Vielfältige Informationen zur Zielgruppe, Aktionsbearbeitung sowie den Sortierkriterien für Ihre Priorisierungen</a:t>
            </a:r>
          </a:p>
          <a:p>
            <a:pPr lvl="0"/>
            <a:endParaRPr lang="de-DE" sz="1200" dirty="0">
              <a:latin typeface="Allianz Neo" panose="020B0504020203020204"/>
            </a:endParaRPr>
          </a:p>
          <a:p>
            <a:r>
              <a:rPr lang="de-DE" sz="1200" dirty="0">
                <a:latin typeface="Allianz Neo" panose="020B0504020203020204"/>
                <a:sym typeface="Wingdings" panose="05000000000000000000" pitchFamily="2" charset="2"/>
                <a:hlinkClick r:id="rId3"/>
              </a:rPr>
              <a:t> Link</a:t>
            </a:r>
            <a:endParaRPr lang="de-DE" sz="1200" dirty="0">
              <a:latin typeface="Allianz Neo" panose="020B0504020203020204"/>
            </a:endParaRPr>
          </a:p>
          <a:p>
            <a:pPr lvl="0"/>
            <a:endParaRPr lang="de-DE" sz="1200" dirty="0">
              <a:latin typeface="Allianz Neo" panose="020B0504020203020204"/>
            </a:endParaRPr>
          </a:p>
        </p:txBody>
      </p:sp>
      <p:sp>
        <p:nvSpPr>
          <p:cNvPr id="12" name="Rechteck 11">
            <a:hlinkClick r:id="rId2"/>
            <a:extLst>
              <a:ext uri="{FF2B5EF4-FFF2-40B4-BE49-F238E27FC236}">
                <a16:creationId xmlns:a16="http://schemas.microsoft.com/office/drawing/2014/main" id="{717E6AFA-F1C3-4765-09A3-D06319039EAA}"/>
              </a:ext>
            </a:extLst>
          </p:cNvPr>
          <p:cNvSpPr/>
          <p:nvPr/>
        </p:nvSpPr>
        <p:spPr>
          <a:xfrm>
            <a:off x="3111077" y="4203001"/>
            <a:ext cx="2482642" cy="1511607"/>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spcBef>
                <a:spcPts val="94"/>
              </a:spcBef>
              <a:spcAft>
                <a:spcPts val="94"/>
              </a:spcAft>
            </a:pPr>
            <a:r>
              <a:rPr lang="de-DE" sz="1200" dirty="0">
                <a:latin typeface="Allianz Neo" panose="020B0504020203020204"/>
              </a:rPr>
              <a:t>Unterstützende Unterlagen wie </a:t>
            </a:r>
          </a:p>
          <a:p>
            <a:pPr marL="269948" indent="-269948">
              <a:spcBef>
                <a:spcPts val="94"/>
              </a:spcBef>
              <a:spcAft>
                <a:spcPts val="94"/>
              </a:spcAft>
              <a:buFont typeface="Arial" panose="020B0604020202020204" pitchFamily="34" charset="0"/>
              <a:buChar char="•"/>
            </a:pPr>
            <a:r>
              <a:rPr lang="de-DE" sz="1200" dirty="0">
                <a:latin typeface="Allianz Neo" panose="020B0504020203020204"/>
              </a:rPr>
              <a:t>Vertriebsinfo zur Aktion</a:t>
            </a:r>
          </a:p>
          <a:p>
            <a:pPr marL="269948" indent="-269948">
              <a:spcBef>
                <a:spcPts val="94"/>
              </a:spcBef>
              <a:spcAft>
                <a:spcPts val="94"/>
              </a:spcAft>
              <a:buFont typeface="Arial" panose="020B0604020202020204" pitchFamily="34" charset="0"/>
              <a:buChar char="•"/>
            </a:pPr>
            <a:r>
              <a:rPr lang="de-DE" sz="1200" dirty="0">
                <a:latin typeface="Allianz Neo" panose="020B0504020203020204"/>
              </a:rPr>
              <a:t>Bedienungsanleitung zur BU-Bestandsbearbeitung</a:t>
            </a:r>
          </a:p>
          <a:p>
            <a:pPr marL="269948" indent="-269948">
              <a:spcBef>
                <a:spcPts val="94"/>
              </a:spcBef>
              <a:spcAft>
                <a:spcPts val="94"/>
              </a:spcAft>
              <a:buFont typeface="Arial" panose="020B0604020202020204" pitchFamily="34" charset="0"/>
              <a:buChar char="•"/>
            </a:pPr>
            <a:r>
              <a:rPr lang="de-DE" sz="1200" dirty="0">
                <a:latin typeface="Allianz Neo" panose="020B0504020203020204"/>
              </a:rPr>
              <a:t>Formulare und Verkaufshelfer</a:t>
            </a:r>
          </a:p>
          <a:p>
            <a:pPr>
              <a:spcBef>
                <a:spcPts val="94"/>
              </a:spcBef>
              <a:spcAft>
                <a:spcPts val="94"/>
              </a:spcAft>
            </a:pPr>
            <a:r>
              <a:rPr lang="de-DE" sz="1200" dirty="0">
                <a:latin typeface="Allianz Neo" panose="020B0504020203020204"/>
                <a:sym typeface="Wingdings" panose="05000000000000000000" pitchFamily="2" charset="2"/>
                <a:hlinkClick r:id="rId2"/>
              </a:rPr>
              <a:t> Link</a:t>
            </a:r>
            <a:endParaRPr lang="de-DE" sz="1200" dirty="0">
              <a:latin typeface="Allianz Neo" panose="020B0504020203020204"/>
            </a:endParaRPr>
          </a:p>
          <a:p>
            <a:pPr>
              <a:spcBef>
                <a:spcPts val="94"/>
              </a:spcBef>
              <a:spcAft>
                <a:spcPts val="94"/>
              </a:spcAft>
            </a:pPr>
            <a:endParaRPr lang="de-DE" sz="1200" dirty="0">
              <a:latin typeface="Allianz Neo" panose="020B0504020203020204"/>
            </a:endParaRPr>
          </a:p>
        </p:txBody>
      </p:sp>
      <p:sp>
        <p:nvSpPr>
          <p:cNvPr id="13" name="Rechteck 12">
            <a:hlinkClick r:id="rId2"/>
            <a:extLst>
              <a:ext uri="{FF2B5EF4-FFF2-40B4-BE49-F238E27FC236}">
                <a16:creationId xmlns:a16="http://schemas.microsoft.com/office/drawing/2014/main" id="{14592F5F-01DE-8DA7-E5AB-1E28A9DFD400}"/>
              </a:ext>
            </a:extLst>
          </p:cNvPr>
          <p:cNvSpPr/>
          <p:nvPr/>
        </p:nvSpPr>
        <p:spPr>
          <a:xfrm>
            <a:off x="8313913" y="4205202"/>
            <a:ext cx="2516651" cy="1511607"/>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a:latin typeface="Allianz Neo" panose="020B0504020203020204"/>
              </a:rPr>
              <a:t>Im Maklerportal stehen zwei Musterbriefe (für Erhöhung mit und ohne Gesundheitsprüfung)</a:t>
            </a:r>
          </a:p>
          <a:p>
            <a:pPr lvl="0"/>
            <a:endParaRPr lang="de-DE" sz="1200" dirty="0">
              <a:latin typeface="Allianz Neo" panose="020B0504020203020204"/>
            </a:endParaRPr>
          </a:p>
          <a:p>
            <a:pPr lvl="0"/>
            <a:r>
              <a:rPr lang="de-DE" sz="1200" dirty="0">
                <a:latin typeface="Allianz Neo" panose="020B0504020203020204"/>
                <a:sym typeface="Wingdings" panose="05000000000000000000" pitchFamily="2" charset="2"/>
                <a:hlinkClick r:id="rId2"/>
              </a:rPr>
              <a:t> Link</a:t>
            </a:r>
            <a:endParaRPr lang="de-DE" sz="1200" dirty="0">
              <a:latin typeface="Allianz Neo" panose="020B0504020203020204"/>
            </a:endParaRPr>
          </a:p>
        </p:txBody>
      </p:sp>
      <p:sp>
        <p:nvSpPr>
          <p:cNvPr id="14" name="Rechteck 13">
            <a:hlinkClick r:id="rId4"/>
            <a:extLst>
              <a:ext uri="{FF2B5EF4-FFF2-40B4-BE49-F238E27FC236}">
                <a16:creationId xmlns:a16="http://schemas.microsoft.com/office/drawing/2014/main" id="{32203978-D852-7B99-A2F2-996F013C12B9}"/>
              </a:ext>
            </a:extLst>
          </p:cNvPr>
          <p:cNvSpPr/>
          <p:nvPr/>
        </p:nvSpPr>
        <p:spPr>
          <a:xfrm>
            <a:off x="5691531" y="3645655"/>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a:rPr>
              <a:t>Produktseiten im </a:t>
            </a:r>
            <a:br>
              <a:rPr lang="de-DE" sz="1400" b="1" dirty="0">
                <a:solidFill>
                  <a:schemeClr val="tx1"/>
                </a:solidFill>
                <a:latin typeface="Allianz Neo" panose="020B0504020203020204"/>
              </a:rPr>
            </a:br>
            <a:r>
              <a:rPr lang="de-DE" sz="1400" b="1" dirty="0">
                <a:solidFill>
                  <a:schemeClr val="tx1"/>
                </a:solidFill>
                <a:latin typeface="Allianz Neo" panose="020B0504020203020204"/>
              </a:rPr>
              <a:t>Maklerportal</a:t>
            </a:r>
          </a:p>
        </p:txBody>
      </p:sp>
      <p:sp>
        <p:nvSpPr>
          <p:cNvPr id="15" name="Rechteck 14">
            <a:hlinkClick r:id="rId4"/>
            <a:extLst>
              <a:ext uri="{FF2B5EF4-FFF2-40B4-BE49-F238E27FC236}">
                <a16:creationId xmlns:a16="http://schemas.microsoft.com/office/drawing/2014/main" id="{6AE88810-1DCC-9243-3FE7-65148F0D86AF}"/>
              </a:ext>
            </a:extLst>
          </p:cNvPr>
          <p:cNvSpPr/>
          <p:nvPr/>
        </p:nvSpPr>
        <p:spPr>
          <a:xfrm>
            <a:off x="5691531" y="4203001"/>
            <a:ext cx="2516651" cy="1513808"/>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a:latin typeface="Allianz Neo" panose="020B0504020203020204"/>
              </a:rPr>
              <a:t>Alle Produkt-Informationen zur Arbeitskraftsicherung auf einen Blick</a:t>
            </a:r>
          </a:p>
          <a:p>
            <a:pPr lvl="0"/>
            <a:endParaRPr lang="de-DE" sz="1200" dirty="0">
              <a:latin typeface="Allianz Neo" panose="020B0504020203020204"/>
            </a:endParaRPr>
          </a:p>
          <a:p>
            <a:r>
              <a:rPr lang="de-DE" sz="1200" dirty="0">
                <a:latin typeface="Allianz Neo" panose="020B0504020203020204"/>
                <a:sym typeface="Wingdings" panose="05000000000000000000" pitchFamily="2" charset="2"/>
                <a:hlinkClick r:id="rId4"/>
              </a:rPr>
              <a:t> Link</a:t>
            </a:r>
            <a:endParaRPr lang="de-DE" sz="1200" dirty="0">
              <a:latin typeface="Allianz Neo" panose="020B0504020203020204"/>
            </a:endParaRPr>
          </a:p>
          <a:p>
            <a:pPr lvl="0"/>
            <a:endParaRPr lang="de-DE" sz="1200" dirty="0">
              <a:latin typeface="Allianz Neo" panose="020B0504020203020204"/>
            </a:endParaRPr>
          </a:p>
        </p:txBody>
      </p:sp>
      <p:sp>
        <p:nvSpPr>
          <p:cNvPr id="16" name="Oval 14">
            <a:extLst>
              <a:ext uri="{FF2B5EF4-FFF2-40B4-BE49-F238E27FC236}">
                <a16:creationId xmlns:a16="http://schemas.microsoft.com/office/drawing/2014/main" id="{17B04083-1556-D28A-D636-0D47521119DD}"/>
              </a:ext>
            </a:extLst>
          </p:cNvPr>
          <p:cNvSpPr>
            <a:spLocks noChangeArrowheads="1"/>
          </p:cNvSpPr>
          <p:nvPr/>
        </p:nvSpPr>
        <p:spPr bwMode="auto">
          <a:xfrm>
            <a:off x="649809" y="2013098"/>
            <a:ext cx="510132" cy="510132"/>
          </a:xfrm>
          <a:prstGeom prst="ellipse">
            <a:avLst/>
          </a:prstGeom>
          <a:solidFill>
            <a:schemeClr val="tx2">
              <a:alpha val="80000"/>
            </a:schemeClr>
          </a:solidFill>
          <a:ln>
            <a:noFill/>
          </a:ln>
          <a:effectLst>
            <a:outerShdw blurRad="50800" dist="38100" dir="2700000" algn="tl" rotWithShape="0">
              <a:prstClr val="black">
                <a:alpha val="40000"/>
              </a:prstClr>
            </a:outerShdw>
          </a:effectLst>
        </p:spPr>
        <p:txBody>
          <a:bodyPr vert="horz" wrap="square" lIns="68018" tIns="43191" rIns="0" bIns="43191" numCol="1" anchor="ctr" anchorCtr="0" compatLnSpc="1">
            <a:prstTxWarp prst="textNoShape">
              <a:avLst/>
            </a:prstTxWarp>
          </a:bodyPr>
          <a:lstStyle/>
          <a:p>
            <a:endParaRPr lang="de-DE" sz="1323">
              <a:solidFill>
                <a:schemeClr val="bg1"/>
              </a:solidFill>
              <a:latin typeface="Allianz Neo" panose="020B0504020203020204"/>
            </a:endParaRPr>
          </a:p>
        </p:txBody>
      </p:sp>
      <p:sp>
        <p:nvSpPr>
          <p:cNvPr id="17" name="Freeform 46">
            <a:extLst>
              <a:ext uri="{FF2B5EF4-FFF2-40B4-BE49-F238E27FC236}">
                <a16:creationId xmlns:a16="http://schemas.microsoft.com/office/drawing/2014/main" id="{08C9F697-1A38-5DC4-D6D2-CF2F280560AC}"/>
              </a:ext>
            </a:extLst>
          </p:cNvPr>
          <p:cNvSpPr>
            <a:spLocks noEditPoints="1"/>
          </p:cNvSpPr>
          <p:nvPr/>
        </p:nvSpPr>
        <p:spPr bwMode="auto">
          <a:xfrm>
            <a:off x="749643" y="2175946"/>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86382" tIns="43191" rIns="86382" bIns="43191" numCol="1" anchor="t" anchorCtr="0" compatLnSpc="1">
            <a:prstTxWarp prst="textNoShape">
              <a:avLst/>
            </a:prstTxWarp>
          </a:bodyPr>
          <a:lstStyle/>
          <a:p>
            <a:endParaRPr lang="de-DE" sz="1607">
              <a:latin typeface="Allianz Neo" panose="020B0504020203020204"/>
            </a:endParaRPr>
          </a:p>
        </p:txBody>
      </p:sp>
    </p:spTree>
    <p:extLst>
      <p:ext uri="{BB962C8B-B14F-4D97-AF65-F5344CB8AC3E}">
        <p14:creationId xmlns:p14="http://schemas.microsoft.com/office/powerpoint/2010/main" val="40501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sz="4400" noProof="0">
                <a:solidFill>
                  <a:srgbClr val="003781"/>
                </a:solidFill>
                <a:latin typeface="Allianz Neo" panose="020B0504020203020204" pitchFamily="34" charset="0"/>
              </a:rPr>
              <a:t>Informationen zum </a:t>
            </a:r>
            <a:r>
              <a:rPr lang="de-DE" sz="4400" noProof="0">
                <a:solidFill>
                  <a:srgbClr val="00B0F0"/>
                </a:solidFill>
                <a:latin typeface="Allianz Neo" panose="020B0504020203020204" pitchFamily="34" charset="0"/>
              </a:rPr>
              <a:t>Datenschutz</a:t>
            </a:r>
            <a:endParaRPr kumimoji="0" lang="de-DE" sz="4400" b="0" i="0" u="none" strike="noStrike" kern="1200" cap="none" spc="0" normalizeH="0" baseline="0" noProof="0">
              <a:ln>
                <a:noFill/>
              </a:ln>
              <a:solidFill>
                <a:srgbClr val="00B0F0"/>
              </a:solidFill>
              <a:effectLst/>
              <a:uLnTx/>
              <a:uFillTx/>
              <a:latin typeface="Allianz Neo" panose="020B0504020203020204" pitchFamily="34" charset="0"/>
            </a:endParaRP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15</a:t>
            </a:fld>
            <a:endParaRPr lang="de-DE">
              <a:solidFill>
                <a:srgbClr val="003781"/>
              </a:solidFill>
              <a:latin typeface="Allianz Neo PPT"/>
            </a:endParaRPr>
          </a:p>
        </p:txBody>
      </p:sp>
      <p:sp>
        <p:nvSpPr>
          <p:cNvPr id="8" name="Inhaltsplatzhalter 1">
            <a:extLst>
              <a:ext uri="{FF2B5EF4-FFF2-40B4-BE49-F238E27FC236}">
                <a16:creationId xmlns:a16="http://schemas.microsoft.com/office/drawing/2014/main" id="{0CF8A5CE-77D1-52C7-5FAC-19330EB3FAAA}"/>
              </a:ext>
            </a:extLst>
          </p:cNvPr>
          <p:cNvSpPr txBox="1">
            <a:spLocks/>
          </p:cNvSpPr>
          <p:nvPr/>
        </p:nvSpPr>
        <p:spPr>
          <a:xfrm>
            <a:off x="507930" y="1621868"/>
            <a:ext cx="9852473" cy="465074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latin typeface="Allianz Neo" panose="020B0504020203020204" pitchFamily="34" charset="0"/>
              </a:rPr>
              <a:t>Briefe an Bestandskunden mit werblichem Inhalt erfordern keine explizite Einwilligung des Kunden. Jedoch können Kunden auch Werbung widersprechen. Ein solcher Widerspruch führt zum Ausschluss bei künftigen Werbeaktionen. Kunden, die bei uns einen solchen Werbewiderspruch bereits vermerkt haben, werden aus der Aktion ausgeschlossen. </a:t>
            </a:r>
          </a:p>
          <a:p>
            <a:endParaRPr lang="de-DE" sz="1400" dirty="0">
              <a:latin typeface="Allianz Neo" panose="020B0504020203020204" pitchFamily="34" charset="0"/>
            </a:endParaRPr>
          </a:p>
          <a:p>
            <a:r>
              <a:rPr lang="de-DE" sz="1400" dirty="0">
                <a:latin typeface="Allianz Neo" panose="020B0504020203020204" pitchFamily="34" charset="0"/>
              </a:rPr>
              <a:t>Werbewidersprüche, die Kunden Ihnen gegenüber aussprechen (z. B. als Reaktion auf das Anschreiben zu einer Aktion oder Ihrer Ansprache) bitte immer an </a:t>
            </a:r>
            <a:r>
              <a:rPr lang="de-DE" sz="1400" dirty="0">
                <a:latin typeface="Allianz Neo" panose="020B0504020203020204" pitchFamily="34" charset="0"/>
                <a:hlinkClick r:id="rId2"/>
              </a:rPr>
              <a:t>werbewiderspruch@allianz.de</a:t>
            </a:r>
            <a:r>
              <a:rPr lang="de-DE" sz="1400" dirty="0">
                <a:latin typeface="Allianz Neo" panose="020B0504020203020204" pitchFamily="34" charset="0"/>
              </a:rPr>
              <a:t> senden, da nur so die Eintragung eines umfassenden Werbewiderspruchs sichergestellt ist. </a:t>
            </a:r>
            <a:br>
              <a:rPr lang="de-DE" sz="1400" dirty="0">
                <a:latin typeface="Allianz Neo" panose="020B0504020203020204" pitchFamily="34" charset="0"/>
              </a:rPr>
            </a:br>
            <a:endParaRPr lang="de-DE" sz="1400" dirty="0">
              <a:latin typeface="Allianz Neo" panose="020B0504020203020204" pitchFamily="34" charset="0"/>
            </a:endParaRPr>
          </a:p>
          <a:p>
            <a:endParaRPr lang="de-DE" sz="1400" dirty="0">
              <a:latin typeface="Allianz Neo" panose="020B0504020203020204" pitchFamily="34" charset="0"/>
            </a:endParaRPr>
          </a:p>
          <a:p>
            <a:pPr>
              <a:tabLst>
                <a:tab pos="1527175" algn="l"/>
              </a:tabLst>
            </a:pPr>
            <a:r>
              <a:rPr lang="de-DE" sz="1400" b="1" dirty="0">
                <a:latin typeface="Allianz Neo" panose="020B0504020203020204" pitchFamily="34" charset="0"/>
              </a:rPr>
              <a:t>	Bitte prüfen Sie vor einer Kontaktaufnahme Ihres Kunden per Telefon oder per E-Mail</a:t>
            </a:r>
            <a:br>
              <a:rPr lang="de-DE" sz="1400" b="1" dirty="0">
                <a:latin typeface="Allianz Neo" panose="020B0504020203020204" pitchFamily="34" charset="0"/>
              </a:rPr>
            </a:br>
            <a:r>
              <a:rPr lang="de-DE" sz="1400" b="1" dirty="0">
                <a:latin typeface="Allianz Neo" panose="020B0504020203020204" pitchFamily="34" charset="0"/>
              </a:rPr>
              <a:t>	immer, ob eine gültige Werbeeinwilligung des Kunden vorliegt oder ob er bei Ansprache </a:t>
            </a:r>
            <a:br>
              <a:rPr lang="de-DE" sz="1400" b="1" dirty="0">
                <a:latin typeface="Allianz Neo" panose="020B0504020203020204" pitchFamily="34" charset="0"/>
              </a:rPr>
            </a:br>
            <a:r>
              <a:rPr lang="de-DE" sz="1400" b="1" dirty="0">
                <a:latin typeface="Allianz Neo" panose="020B0504020203020204" pitchFamily="34" charset="0"/>
              </a:rPr>
              <a:t>	über Brief eine Werbesperre hinterlegt hat.</a:t>
            </a:r>
            <a:endParaRPr lang="de-DE" sz="1400" dirty="0">
              <a:latin typeface="Allianz Neo" panose="020B0504020203020204" pitchFamily="34" charset="0"/>
            </a:endParaRPr>
          </a:p>
          <a:p>
            <a:endParaRPr lang="de-DE" sz="1400" dirty="0">
              <a:solidFill>
                <a:srgbClr val="003781"/>
              </a:solidFill>
              <a:latin typeface="Allianz Neo" panose="020B0504020203020204" pitchFamily="34" charset="0"/>
            </a:endParaRPr>
          </a:p>
        </p:txBody>
      </p:sp>
      <p:grpSp>
        <p:nvGrpSpPr>
          <p:cNvPr id="9" name="Gruppieren 8">
            <a:extLst>
              <a:ext uri="{FF2B5EF4-FFF2-40B4-BE49-F238E27FC236}">
                <a16:creationId xmlns:a16="http://schemas.microsoft.com/office/drawing/2014/main" id="{646D648E-E181-9E59-50FF-0A532F7761EE}"/>
              </a:ext>
            </a:extLst>
          </p:cNvPr>
          <p:cNvGrpSpPr>
            <a:grpSpLocks noChangeAspect="1"/>
          </p:cNvGrpSpPr>
          <p:nvPr/>
        </p:nvGrpSpPr>
        <p:grpSpPr>
          <a:xfrm>
            <a:off x="1271905" y="3630056"/>
            <a:ext cx="539621" cy="540000"/>
            <a:chOff x="10898718" y="2971740"/>
            <a:chExt cx="328296" cy="328528"/>
          </a:xfrm>
          <a:solidFill>
            <a:srgbClr val="007AB3"/>
          </a:solidFill>
        </p:grpSpPr>
        <p:sp>
          <p:nvSpPr>
            <p:cNvPr id="10" name="Freihandform 1775">
              <a:extLst>
                <a:ext uri="{FF2B5EF4-FFF2-40B4-BE49-F238E27FC236}">
                  <a16:creationId xmlns:a16="http://schemas.microsoft.com/office/drawing/2014/main" id="{96EB01B3-C220-FC16-C9EB-7F5D41B30EEA}"/>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1" name="Freihandform 1776">
              <a:extLst>
                <a:ext uri="{FF2B5EF4-FFF2-40B4-BE49-F238E27FC236}">
                  <a16:creationId xmlns:a16="http://schemas.microsoft.com/office/drawing/2014/main" id="{3B5CAA31-8E91-D498-B093-B3CF94A2E9D0}"/>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2" name="Freihandform 1777">
              <a:extLst>
                <a:ext uri="{FF2B5EF4-FFF2-40B4-BE49-F238E27FC236}">
                  <a16:creationId xmlns:a16="http://schemas.microsoft.com/office/drawing/2014/main" id="{36DFBB3B-B453-AD1B-C671-6540C4FE6074}"/>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3" name="Freihandform 1778">
              <a:extLst>
                <a:ext uri="{FF2B5EF4-FFF2-40B4-BE49-F238E27FC236}">
                  <a16:creationId xmlns:a16="http://schemas.microsoft.com/office/drawing/2014/main" id="{18E677DF-CAFD-55DE-B29A-28ED1D539152}"/>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367551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6804A28-07B0-6E2B-AB9B-6EB372B76B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17" r="27898"/>
          <a:stretch/>
        </p:blipFill>
        <p:spPr>
          <a:xfrm>
            <a:off x="7687040" y="0"/>
            <a:ext cx="3839364" cy="6480175"/>
          </a:xfrm>
          <a:prstGeom prst="rect">
            <a:avLst/>
          </a:prstGeom>
        </p:spPr>
      </p:pic>
      <p:sp>
        <p:nvSpPr>
          <p:cNvPr id="9" name="Rechteck 8">
            <a:extLst>
              <a:ext uri="{FF2B5EF4-FFF2-40B4-BE49-F238E27FC236}">
                <a16:creationId xmlns:a16="http://schemas.microsoft.com/office/drawing/2014/main" id="{3A074163-CD2F-857B-1994-3F8E6CEEBD32}"/>
              </a:ext>
            </a:extLst>
          </p:cNvPr>
          <p:cNvSpPr/>
          <p:nvPr/>
        </p:nvSpPr>
        <p:spPr>
          <a:xfrm>
            <a:off x="7668927" y="0"/>
            <a:ext cx="2128887" cy="6480175"/>
          </a:xfrm>
          <a:prstGeom prst="rect">
            <a:avLst/>
          </a:prstGeom>
          <a:gradFill>
            <a:gsLst>
              <a:gs pos="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917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a:endParaRPr>
          </a:p>
        </p:txBody>
      </p:sp>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4 gute Gründe, warum die Aktion </a:t>
            </a:r>
          </a:p>
          <a:p>
            <a:r>
              <a:rPr lang="de-DE" sz="4400"/>
              <a:t>Ihnen weiterhilft</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2</a:t>
            </a:fld>
            <a:endParaRPr lang="de-DE">
              <a:solidFill>
                <a:srgbClr val="003781"/>
              </a:solidFill>
              <a:latin typeface="Allianz Neo PPT"/>
            </a:endParaRPr>
          </a:p>
        </p:txBody>
      </p:sp>
      <p:pic>
        <p:nvPicPr>
          <p:cNvPr id="20" name="Picture 2" descr="Allianz Logo - PNG and Vector - Logo Download">
            <a:extLst>
              <a:ext uri="{FF2B5EF4-FFF2-40B4-BE49-F238E27FC236}">
                <a16:creationId xmlns:a16="http://schemas.microsoft.com/office/drawing/2014/main" id="{A2A09949-F6EA-6152-2284-6DFB8F734C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26" t="39492" r="11242" b="39198"/>
          <a:stretch/>
        </p:blipFill>
        <p:spPr bwMode="auto">
          <a:xfrm>
            <a:off x="9807548" y="434690"/>
            <a:ext cx="1065500" cy="29641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9883FBBC-45F1-CF91-F50B-98E4BC7AE02C}"/>
              </a:ext>
            </a:extLst>
          </p:cNvPr>
          <p:cNvSpPr/>
          <p:nvPr/>
        </p:nvSpPr>
        <p:spPr>
          <a:xfrm>
            <a:off x="482007" y="379899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fontAlgn="base"/>
            <a:r>
              <a:rPr lang="de-DE" sz="1512" b="1">
                <a:solidFill>
                  <a:schemeClr val="bg1"/>
                </a:solidFill>
                <a:latin typeface="Allianz Neo" panose="020B0504020203020204" pitchFamily="34" charset="0"/>
              </a:rPr>
              <a:t>Perfekter </a:t>
            </a:r>
            <a:r>
              <a:rPr lang="de-DE" sz="1512" b="1" err="1">
                <a:solidFill>
                  <a:schemeClr val="bg1"/>
                </a:solidFill>
                <a:latin typeface="Allianz Neo" panose="020B0504020203020204" pitchFamily="34" charset="0"/>
              </a:rPr>
              <a:t>Anspracheanlass</a:t>
            </a:r>
            <a:r>
              <a:rPr lang="de-DE" sz="1512" b="1">
                <a:solidFill>
                  <a:schemeClr val="bg1"/>
                </a:solidFill>
                <a:latin typeface="Allianz Neo" panose="020B0504020203020204" pitchFamily="34" charset="0"/>
              </a:rPr>
              <a:t>​</a:t>
            </a:r>
            <a:br>
              <a:rPr lang="de-DE" sz="1512" b="1">
                <a:solidFill>
                  <a:schemeClr val="bg1"/>
                </a:solidFill>
                <a:latin typeface="Allianz Neo" panose="020B0504020203020204" pitchFamily="34" charset="0"/>
              </a:rPr>
            </a:br>
            <a:r>
              <a:rPr lang="de-DE" sz="1000"/>
              <a:t>​</a:t>
            </a:r>
            <a:br>
              <a:rPr lang="de-DE" sz="1000"/>
            </a:br>
            <a:r>
              <a:rPr lang="de-DE" sz="1000">
                <a:solidFill>
                  <a:schemeClr val="bg1"/>
                </a:solidFill>
                <a:latin typeface="Allianz Neo" panose="020B0504020203020204" pitchFamily="34" charset="0"/>
              </a:rPr>
              <a:t>Nutzen Sie die AKS-Bestandsbearbeitung, um gemeinsam mit Ihren Kunden die bestehende Versorgung an die aktuellen Lebensumstände anzupassen.</a:t>
            </a:r>
          </a:p>
          <a:p>
            <a:pPr algn="ctr" fontAlgn="base"/>
            <a:endParaRPr lang="de-DE" sz="1000">
              <a:solidFill>
                <a:srgbClr val="FFFFFF"/>
              </a:solidFill>
              <a:latin typeface="Segoe UI" panose="020B0502040204020203" pitchFamily="34" charset="0"/>
            </a:endParaRPr>
          </a:p>
        </p:txBody>
      </p:sp>
      <p:sp>
        <p:nvSpPr>
          <p:cNvPr id="7" name="Rechteck 6">
            <a:extLst>
              <a:ext uri="{FF2B5EF4-FFF2-40B4-BE49-F238E27FC236}">
                <a16:creationId xmlns:a16="http://schemas.microsoft.com/office/drawing/2014/main" id="{94F31916-B92E-8B2D-B0B1-A2DF82E736E2}"/>
              </a:ext>
            </a:extLst>
          </p:cNvPr>
          <p:cNvSpPr/>
          <p:nvPr/>
        </p:nvSpPr>
        <p:spPr>
          <a:xfrm>
            <a:off x="482007" y="182600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lvl="0" algn="ctr"/>
            <a:r>
              <a:rPr lang="de-DE" sz="1512" b="1">
                <a:solidFill>
                  <a:schemeClr val="bg1"/>
                </a:solidFill>
                <a:latin typeface="Allianz Neo" panose="020B0504020203020204" pitchFamily="34" charset="0"/>
              </a:rPr>
              <a:t>Erhöhung in Neuvertrag möglich!​</a:t>
            </a:r>
            <a:br>
              <a:rPr lang="de-DE" sz="1512" b="1">
                <a:solidFill>
                  <a:schemeClr val="bg1"/>
                </a:solidFill>
                <a:latin typeface="Allianz Neo" panose="020B0504020203020204" pitchFamily="34" charset="0"/>
              </a:rPr>
            </a:br>
            <a:r>
              <a:rPr lang="de-DE" sz="1000"/>
              <a:t>​</a:t>
            </a:r>
            <a:br>
              <a:rPr lang="de-DE" sz="1000"/>
            </a:br>
            <a:r>
              <a:rPr lang="de-DE" sz="1000">
                <a:solidFill>
                  <a:schemeClr val="bg1"/>
                </a:solidFill>
                <a:latin typeface="Allianz Neo" panose="020B0504020203020204" pitchFamily="34" charset="0"/>
              </a:rPr>
              <a:t>Wir bieten in der Aktion 2024 erstmals erweiterte Möglichkeiten für den Abschluss in einen Neuvertrag! Nutzen Sie diese, um direkt ein Angebot für Ihre Kunden zu berechnen (siehe dazu Seite 5/6).</a:t>
            </a:r>
          </a:p>
        </p:txBody>
      </p:sp>
      <p:sp>
        <p:nvSpPr>
          <p:cNvPr id="21" name="Rechteck 20">
            <a:extLst>
              <a:ext uri="{FF2B5EF4-FFF2-40B4-BE49-F238E27FC236}">
                <a16:creationId xmlns:a16="http://schemas.microsoft.com/office/drawing/2014/main" id="{69C2305B-CF44-D217-0279-DBBEEE84AFDE}"/>
              </a:ext>
            </a:extLst>
          </p:cNvPr>
          <p:cNvSpPr/>
          <p:nvPr/>
        </p:nvSpPr>
        <p:spPr>
          <a:xfrm>
            <a:off x="1795816" y="1839062"/>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latin typeface="Allianz Neo" panose="020B0504020203020204" pitchFamily="34" charset="0"/>
              </a:rPr>
              <a:t>1</a:t>
            </a:r>
          </a:p>
        </p:txBody>
      </p:sp>
      <p:sp>
        <p:nvSpPr>
          <p:cNvPr id="22" name="Rechteck 21">
            <a:extLst>
              <a:ext uri="{FF2B5EF4-FFF2-40B4-BE49-F238E27FC236}">
                <a16:creationId xmlns:a16="http://schemas.microsoft.com/office/drawing/2014/main" id="{407A7EFC-745C-044C-B6CE-FF71E06612BD}"/>
              </a:ext>
            </a:extLst>
          </p:cNvPr>
          <p:cNvSpPr/>
          <p:nvPr/>
        </p:nvSpPr>
        <p:spPr>
          <a:xfrm>
            <a:off x="5374667" y="1839062"/>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latin typeface="Allianz Neo" panose="020B0504020203020204" pitchFamily="34" charset="0"/>
              </a:rPr>
              <a:t>2</a:t>
            </a:r>
          </a:p>
        </p:txBody>
      </p:sp>
      <p:sp>
        <p:nvSpPr>
          <p:cNvPr id="23" name="Rechteck 22">
            <a:extLst>
              <a:ext uri="{FF2B5EF4-FFF2-40B4-BE49-F238E27FC236}">
                <a16:creationId xmlns:a16="http://schemas.microsoft.com/office/drawing/2014/main" id="{FBF7F3B2-B8C4-5FE1-3E26-F715C71F741F}"/>
              </a:ext>
            </a:extLst>
          </p:cNvPr>
          <p:cNvSpPr/>
          <p:nvPr/>
        </p:nvSpPr>
        <p:spPr>
          <a:xfrm>
            <a:off x="1795816" y="3813581"/>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latin typeface="Allianz Neo" panose="020B0504020203020204" pitchFamily="34" charset="0"/>
              </a:rPr>
              <a:t>3</a:t>
            </a:r>
          </a:p>
        </p:txBody>
      </p:sp>
      <p:sp>
        <p:nvSpPr>
          <p:cNvPr id="24" name="Rechteck 23">
            <a:extLst>
              <a:ext uri="{FF2B5EF4-FFF2-40B4-BE49-F238E27FC236}">
                <a16:creationId xmlns:a16="http://schemas.microsoft.com/office/drawing/2014/main" id="{AFB8AB9C-E57D-64EA-4619-6CFB481B40F1}"/>
              </a:ext>
            </a:extLst>
          </p:cNvPr>
          <p:cNvSpPr/>
          <p:nvPr/>
        </p:nvSpPr>
        <p:spPr>
          <a:xfrm>
            <a:off x="5374667" y="3813581"/>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latin typeface="Allianz Neo" panose="020B0504020203020204" pitchFamily="34" charset="0"/>
              </a:rPr>
              <a:t>4</a:t>
            </a:r>
          </a:p>
        </p:txBody>
      </p:sp>
      <p:sp>
        <p:nvSpPr>
          <p:cNvPr id="25" name="Rechteck 24">
            <a:extLst>
              <a:ext uri="{FF2B5EF4-FFF2-40B4-BE49-F238E27FC236}">
                <a16:creationId xmlns:a16="http://schemas.microsoft.com/office/drawing/2014/main" id="{BC33E65C-DFE9-294C-411E-CD941EE6EA7F}"/>
              </a:ext>
            </a:extLst>
          </p:cNvPr>
          <p:cNvSpPr/>
          <p:nvPr/>
        </p:nvSpPr>
        <p:spPr>
          <a:xfrm>
            <a:off x="4060207" y="1828801"/>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fontAlgn="base"/>
            <a:r>
              <a:rPr lang="de-DE" sz="1600" b="1">
                <a:solidFill>
                  <a:srgbClr val="003781"/>
                </a:solidFill>
                <a:latin typeface="Allianz Neo" panose="020B0504020203020204" pitchFamily="34" charset="0"/>
              </a:rPr>
              <a:t>Die neuen Handlungsoptionen </a:t>
            </a:r>
            <a:r>
              <a:rPr lang="de-DE" sz="1600">
                <a:solidFill>
                  <a:srgbClr val="FFFFFF"/>
                </a:solidFill>
                <a:latin typeface="Allianz Neo" panose="020B0504020203020204" pitchFamily="34" charset="0"/>
              </a:rPr>
              <a:t>​</a:t>
            </a:r>
            <a:endParaRPr lang="de-DE" sz="1600">
              <a:solidFill>
                <a:srgbClr val="FFFFFF"/>
              </a:solidFill>
              <a:latin typeface="Segoe UI" panose="020B0502040204020203" pitchFamily="34" charset="0"/>
            </a:endParaRPr>
          </a:p>
          <a:p>
            <a:pPr algn="ctr" fontAlgn="base"/>
            <a:r>
              <a:rPr lang="de-DE" sz="1050">
                <a:solidFill>
                  <a:srgbClr val="FFFFFF"/>
                </a:solidFill>
                <a:latin typeface="Allianz Neo" panose="020B0504020203020204" pitchFamily="34" charset="0"/>
              </a:rPr>
              <a:t>​</a:t>
            </a:r>
            <a:endParaRPr lang="de-DE" sz="1050">
              <a:solidFill>
                <a:srgbClr val="FFFFFF"/>
              </a:solidFill>
              <a:latin typeface="Segoe UI" panose="020B0502040204020203" pitchFamily="34" charset="0"/>
            </a:endParaRPr>
          </a:p>
          <a:p>
            <a:pPr algn="ctr" fontAlgn="base"/>
            <a:r>
              <a:rPr lang="de-DE" sz="1000">
                <a:solidFill>
                  <a:srgbClr val="003781"/>
                </a:solidFill>
                <a:latin typeface="Allianz Neo" panose="020B0504020203020204" pitchFamily="34" charset="0"/>
              </a:rPr>
              <a:t>Nutzen Sie die neuen Handlungsoptionen zur gezielten und vereinfachte Themenansprache. In den Infoblättern zur Handlungsoption finden Sie alle Informationen, um schnell und gezielt Ihre Kunden zu bearbeiten.</a:t>
            </a:r>
            <a:endParaRPr lang="en-US" sz="1000">
              <a:solidFill>
                <a:srgbClr val="FFFFFF"/>
              </a:solidFill>
              <a:latin typeface="Segoe UI" panose="020B0502040204020203" pitchFamily="34" charset="0"/>
            </a:endParaRPr>
          </a:p>
        </p:txBody>
      </p:sp>
      <p:sp>
        <p:nvSpPr>
          <p:cNvPr id="26" name="Rechteck 25">
            <a:extLst>
              <a:ext uri="{FF2B5EF4-FFF2-40B4-BE49-F238E27FC236}">
                <a16:creationId xmlns:a16="http://schemas.microsoft.com/office/drawing/2014/main" id="{3FA1E51B-6A19-E251-A241-2E69B9E5DA91}"/>
              </a:ext>
            </a:extLst>
          </p:cNvPr>
          <p:cNvSpPr/>
          <p:nvPr/>
        </p:nvSpPr>
        <p:spPr>
          <a:xfrm>
            <a:off x="4060858" y="379899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fontAlgn="base"/>
            <a:r>
              <a:rPr lang="de-DE" sz="1512" b="1" dirty="0">
                <a:solidFill>
                  <a:schemeClr val="bg1"/>
                </a:solidFill>
                <a:latin typeface="Allianz Neo" panose="020B0504020203020204" pitchFamily="34" charset="0"/>
              </a:rPr>
              <a:t>OHNE ​ Gesundheitsprüfung ​</a:t>
            </a:r>
          </a:p>
          <a:p>
            <a:pPr algn="ctr" fontAlgn="base"/>
            <a:r>
              <a:rPr lang="de-DE" sz="1000" b="1" dirty="0">
                <a:solidFill>
                  <a:schemeClr val="bg1"/>
                </a:solidFill>
                <a:latin typeface="Allianz Neo" panose="020B0504020203020204" pitchFamily="34" charset="0"/>
              </a:rPr>
              <a:t>​</a:t>
            </a:r>
          </a:p>
          <a:p>
            <a:pPr algn="ctr" fontAlgn="base"/>
            <a:r>
              <a:rPr lang="de-DE" sz="1000" dirty="0">
                <a:solidFill>
                  <a:schemeClr val="bg1"/>
                </a:solidFill>
                <a:latin typeface="Allianz Neo" panose="020B0504020203020204" pitchFamily="34" charset="0"/>
              </a:rPr>
              <a:t>In den ersten 5 Jahren nach Abschluss ganz ohne Anlass oder mit einer Vielzahl von weiteren Anlässen wie z.B. Heirat, Geburt eines Kindes etc. sorgen dafür, die Absicherung Ihrer Kunden ohne Gesundheitsprüfung zu erhöhen.</a:t>
            </a:r>
            <a:r>
              <a:rPr lang="en-US" sz="1000" dirty="0">
                <a:solidFill>
                  <a:schemeClr val="bg1"/>
                </a:solidFill>
                <a:latin typeface="Allianz Neo" panose="020B0504020203020204" pitchFamily="34" charset="0"/>
              </a:rPr>
              <a:t>​</a:t>
            </a:r>
          </a:p>
        </p:txBody>
      </p:sp>
      <p:sp>
        <p:nvSpPr>
          <p:cNvPr id="27" name="Rechteck 26">
            <a:extLst>
              <a:ext uri="{FF2B5EF4-FFF2-40B4-BE49-F238E27FC236}">
                <a16:creationId xmlns:a16="http://schemas.microsoft.com/office/drawing/2014/main" id="{7FE21937-2F6E-8D28-46D1-E4E8C73F6F8C}"/>
              </a:ext>
            </a:extLst>
          </p:cNvPr>
          <p:cNvSpPr/>
          <p:nvPr/>
        </p:nvSpPr>
        <p:spPr>
          <a:xfrm>
            <a:off x="5639866" y="3063053"/>
            <a:ext cx="239168" cy="354071"/>
          </a:xfrm>
          <a:prstGeom prst="rect">
            <a:avLst/>
          </a:prstGeom>
        </p:spPr>
        <p:txBody>
          <a:bodyPr wrap="none">
            <a:spAutoFit/>
          </a:bodyPr>
          <a:lstStyle/>
          <a:p>
            <a:r>
              <a:rPr lang="de-DE">
                <a:solidFill>
                  <a:srgbClr val="000000"/>
                </a:solidFill>
                <a:latin typeface="Times New Roman" panose="02020603050405020304" pitchFamily="18" charset="0"/>
              </a:rPr>
              <a:t> </a:t>
            </a:r>
            <a:endParaRPr lang="de-DE"/>
          </a:p>
        </p:txBody>
      </p:sp>
    </p:spTree>
    <p:extLst>
      <p:ext uri="{BB962C8B-B14F-4D97-AF65-F5344CB8AC3E}">
        <p14:creationId xmlns:p14="http://schemas.microsoft.com/office/powerpoint/2010/main" val="428559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F7EABB-423D-B4AF-CAF9-FDEF64C4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251" y="0"/>
            <a:ext cx="8766237" cy="6480175"/>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So punkten Sie im </a:t>
            </a:r>
            <a:br>
              <a:rPr lang="de-DE" sz="4400"/>
            </a:br>
            <a:r>
              <a:rPr lang="de-DE" sz="4400"/>
              <a:t>Kundengespräch</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3</a:t>
            </a:fld>
            <a:endParaRPr lang="de-DE">
              <a:solidFill>
                <a:srgbClr val="003781"/>
              </a:solidFill>
              <a:latin typeface="Allianz Neo PPT"/>
            </a:endParaRPr>
          </a:p>
        </p:txBody>
      </p:sp>
      <p:sp>
        <p:nvSpPr>
          <p:cNvPr id="10" name="Inhaltsplatzhalter 6">
            <a:extLst>
              <a:ext uri="{FF2B5EF4-FFF2-40B4-BE49-F238E27FC236}">
                <a16:creationId xmlns:a16="http://schemas.microsoft.com/office/drawing/2014/main" id="{DF40D464-A4CC-5CE3-5344-D0954566422E}"/>
              </a:ext>
            </a:extLst>
          </p:cNvPr>
          <p:cNvSpPr txBox="1">
            <a:spLocks/>
          </p:cNvSpPr>
          <p:nvPr/>
        </p:nvSpPr>
        <p:spPr>
          <a:xfrm>
            <a:off x="468314" y="1816906"/>
            <a:ext cx="10367961" cy="3836182"/>
          </a:xfrm>
          <a:prstGeom prst="rect">
            <a:avLst/>
          </a:prstGeom>
          <a:ln>
            <a:noFill/>
          </a:ln>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atin typeface="Allianz Neo" panose="020B0504020203020204" pitchFamily="34" charset="0"/>
              </a:rPr>
              <a:t>Schon im Gesprächseinstieg erzielen Sie Aufmerksamkeit und                                                                               Zustimmung.</a:t>
            </a:r>
            <a:endParaRPr lang="de-DE" b="1">
              <a:latin typeface="Allianz Neo" panose="020B0504020203020204" pitchFamily="34" charset="0"/>
            </a:endParaRPr>
          </a:p>
          <a:p>
            <a:endParaRPr lang="de-DE">
              <a:latin typeface="Allianz Neo" panose="020B0504020203020204" pitchFamily="34" charset="0"/>
            </a:endParaRPr>
          </a:p>
        </p:txBody>
      </p:sp>
      <p:sp>
        <p:nvSpPr>
          <p:cNvPr id="11" name="Abgerundete rechteckige Legende 7">
            <a:extLst>
              <a:ext uri="{FF2B5EF4-FFF2-40B4-BE49-F238E27FC236}">
                <a16:creationId xmlns:a16="http://schemas.microsoft.com/office/drawing/2014/main" id="{06CD413D-66CC-6551-70A3-207B1DDA1E33}"/>
              </a:ext>
            </a:extLst>
          </p:cNvPr>
          <p:cNvSpPr/>
          <p:nvPr/>
        </p:nvSpPr>
        <p:spPr>
          <a:xfrm>
            <a:off x="341932" y="2533650"/>
            <a:ext cx="2038206" cy="1521550"/>
          </a:xfrm>
          <a:prstGeom prst="wedgeRoundRectCallout">
            <a:avLst>
              <a:gd name="adj1" fmla="val -21235"/>
              <a:gd name="adj2" fmla="val 6939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99"/>
              </a:spcBef>
              <a:spcAft>
                <a:spcPts val="99"/>
              </a:spcAft>
            </a:pPr>
            <a:r>
              <a:rPr lang="de-DE" sz="1400">
                <a:latin typeface="Allianz Neo" panose="020B0504020203020204"/>
              </a:rPr>
              <a:t>Unabhängige Instanzen wie z.B. Verbraucherzentralen empfehlen regelmäßigen BU-TÜV (Check)</a:t>
            </a:r>
          </a:p>
        </p:txBody>
      </p:sp>
      <p:sp>
        <p:nvSpPr>
          <p:cNvPr id="12" name="Abgerundete rechteckige Legende 8">
            <a:extLst>
              <a:ext uri="{FF2B5EF4-FFF2-40B4-BE49-F238E27FC236}">
                <a16:creationId xmlns:a16="http://schemas.microsoft.com/office/drawing/2014/main" id="{6B0FCF9B-FDB5-FE9D-F8A0-687ACC312EA5}"/>
              </a:ext>
            </a:extLst>
          </p:cNvPr>
          <p:cNvSpPr/>
          <p:nvPr/>
        </p:nvSpPr>
        <p:spPr>
          <a:xfrm flipH="1">
            <a:off x="646495" y="4466944"/>
            <a:ext cx="2080036" cy="1186107"/>
          </a:xfrm>
          <a:prstGeom prst="wedgeRoundRectCallout">
            <a:avLst>
              <a:gd name="adj1" fmla="val -20700"/>
              <a:gd name="adj2" fmla="val 71217"/>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400">
                <a:latin typeface="Allianz Neo" panose="020B0504020203020204"/>
              </a:rPr>
              <a:t>Ich möchte Sie gerne an Ihr vertragliches Recht erinnern, die BU-Rente anzupassen!</a:t>
            </a:r>
          </a:p>
        </p:txBody>
      </p:sp>
      <p:sp>
        <p:nvSpPr>
          <p:cNvPr id="13" name="Abgerundete rechteckige Legende 9">
            <a:extLst>
              <a:ext uri="{FF2B5EF4-FFF2-40B4-BE49-F238E27FC236}">
                <a16:creationId xmlns:a16="http://schemas.microsoft.com/office/drawing/2014/main" id="{C40CCCED-D11D-4404-C027-48DBE879CF4A}"/>
              </a:ext>
            </a:extLst>
          </p:cNvPr>
          <p:cNvSpPr/>
          <p:nvPr/>
        </p:nvSpPr>
        <p:spPr>
          <a:xfrm>
            <a:off x="2498696" y="2460174"/>
            <a:ext cx="2097977" cy="1227427"/>
          </a:xfrm>
          <a:prstGeom prst="wedgeRoundRectCallout">
            <a:avLst>
              <a:gd name="adj1" fmla="val -20353"/>
              <a:gd name="adj2" fmla="val 7000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94"/>
              </a:spcBef>
              <a:spcAft>
                <a:spcPts val="94"/>
              </a:spcAft>
            </a:pPr>
            <a:r>
              <a:rPr lang="de-DE" sz="1400">
                <a:latin typeface="Allianz Neo" panose="020B0504020203020204"/>
              </a:rPr>
              <a:t>Wann werden die </a:t>
            </a:r>
            <a:br>
              <a:rPr lang="de-DE" sz="1400">
                <a:latin typeface="Allianz Neo" panose="020B0504020203020204"/>
              </a:rPr>
            </a:br>
            <a:r>
              <a:rPr lang="de-DE" sz="1400">
                <a:latin typeface="Allianz Neo" panose="020B0504020203020204"/>
              </a:rPr>
              <a:t>besten Entscheidungen getroffen? Im Ernstfall </a:t>
            </a:r>
            <a:br>
              <a:rPr lang="de-DE" sz="1400">
                <a:latin typeface="Allianz Neo" panose="020B0504020203020204"/>
              </a:rPr>
            </a:br>
            <a:r>
              <a:rPr lang="de-DE" sz="1400">
                <a:latin typeface="Allianz Neo" panose="020B0504020203020204"/>
              </a:rPr>
              <a:t>oder deutlich davor?​</a:t>
            </a:r>
          </a:p>
        </p:txBody>
      </p:sp>
      <p:sp>
        <p:nvSpPr>
          <p:cNvPr id="14" name="Abgerundete rechteckige Legende 10">
            <a:extLst>
              <a:ext uri="{FF2B5EF4-FFF2-40B4-BE49-F238E27FC236}">
                <a16:creationId xmlns:a16="http://schemas.microsoft.com/office/drawing/2014/main" id="{6C0DB4EA-D3AB-0D1E-899D-1B54AFB91149}"/>
              </a:ext>
            </a:extLst>
          </p:cNvPr>
          <p:cNvSpPr/>
          <p:nvPr/>
        </p:nvSpPr>
        <p:spPr>
          <a:xfrm flipH="1">
            <a:off x="4907736" y="2564767"/>
            <a:ext cx="2247541" cy="1282867"/>
          </a:xfrm>
          <a:prstGeom prst="wedgeRoundRectCallout">
            <a:avLst>
              <a:gd name="adj1" fmla="val -20700"/>
              <a:gd name="adj2" fmla="val 71217"/>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400">
                <a:latin typeface="Allianz Neo" panose="020B0504020203020204"/>
              </a:rPr>
              <a:t>Ihr Vorteil: Erhöhungen</a:t>
            </a:r>
            <a:br>
              <a:rPr lang="de-DE" sz="1400">
                <a:latin typeface="Allianz Neo" panose="020B0504020203020204"/>
              </a:rPr>
            </a:br>
            <a:r>
              <a:rPr lang="de-DE" sz="1400">
                <a:latin typeface="Allianz Neo" panose="020B0504020203020204"/>
              </a:rPr>
              <a:t>in BU/DU/KSP-Bestandsverträgen</a:t>
            </a:r>
            <a:br>
              <a:rPr lang="de-DE" sz="1400">
                <a:latin typeface="Allianz Neo" panose="020B0504020203020204"/>
              </a:rPr>
            </a:br>
            <a:r>
              <a:rPr lang="de-DE" sz="1400">
                <a:latin typeface="Allianz Neo" panose="020B0504020203020204"/>
              </a:rPr>
              <a:t> sind vom </a:t>
            </a:r>
            <a:r>
              <a:rPr lang="de-DE" sz="1400" err="1">
                <a:latin typeface="Allianz Neo" panose="020B0504020203020204"/>
              </a:rPr>
              <a:t>VerstModG</a:t>
            </a:r>
            <a:r>
              <a:rPr lang="de-DE" sz="1400">
                <a:latin typeface="Allianz Neo" panose="020B0504020203020204"/>
              </a:rPr>
              <a:t>* </a:t>
            </a:r>
            <a:br>
              <a:rPr lang="de-DE" sz="1400">
                <a:latin typeface="Allianz Neo" panose="020B0504020203020204"/>
              </a:rPr>
            </a:br>
            <a:r>
              <a:rPr lang="de-DE" sz="1400">
                <a:latin typeface="Allianz Neo" panose="020B0504020203020204"/>
              </a:rPr>
              <a:t>nicht betroffen!​</a:t>
            </a:r>
          </a:p>
        </p:txBody>
      </p:sp>
      <p:sp>
        <p:nvSpPr>
          <p:cNvPr id="15" name="Abgerundete rechteckige Legende 11">
            <a:extLst>
              <a:ext uri="{FF2B5EF4-FFF2-40B4-BE49-F238E27FC236}">
                <a16:creationId xmlns:a16="http://schemas.microsoft.com/office/drawing/2014/main" id="{2954B04C-9CF8-D702-5A73-3BFA91A93E7C}"/>
              </a:ext>
            </a:extLst>
          </p:cNvPr>
          <p:cNvSpPr/>
          <p:nvPr/>
        </p:nvSpPr>
        <p:spPr>
          <a:xfrm rot="10800000" flipH="1" flipV="1">
            <a:off x="2914649" y="4055200"/>
            <a:ext cx="2189423" cy="1597852"/>
          </a:xfrm>
          <a:prstGeom prst="wedgeRoundRectCallout">
            <a:avLst>
              <a:gd name="adj1" fmla="val -20380"/>
              <a:gd name="adj2" fmla="val 69562"/>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400">
                <a:solidFill>
                  <a:schemeClr val="tx1"/>
                </a:solidFill>
                <a:latin typeface="Allianz Neo" panose="020B0504020203020204"/>
              </a:rPr>
              <a:t>Die Inflation treibt die Kosten in die Höhe. Wie wäre es, wenn Sie Ihre Arbeitskraftabsicherung ohne Weiteres anpassen könnten?​</a:t>
            </a:r>
          </a:p>
        </p:txBody>
      </p:sp>
      <p:sp>
        <p:nvSpPr>
          <p:cNvPr id="16" name="Abgerundete rechteckige Legende 12">
            <a:extLst>
              <a:ext uri="{FF2B5EF4-FFF2-40B4-BE49-F238E27FC236}">
                <a16:creationId xmlns:a16="http://schemas.microsoft.com/office/drawing/2014/main" id="{611D29F7-4FE5-0517-68DE-46CEF5721BA3}"/>
              </a:ext>
            </a:extLst>
          </p:cNvPr>
          <p:cNvSpPr/>
          <p:nvPr/>
        </p:nvSpPr>
        <p:spPr>
          <a:xfrm rot="10800000" flipH="1" flipV="1">
            <a:off x="5449945" y="4363453"/>
            <a:ext cx="2314434" cy="1208672"/>
          </a:xfrm>
          <a:prstGeom prst="wedgeRoundRectCallout">
            <a:avLst>
              <a:gd name="adj1" fmla="val -21235"/>
              <a:gd name="adj2" fmla="val 6939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94"/>
              </a:spcBef>
              <a:spcAft>
                <a:spcPts val="94"/>
              </a:spcAft>
            </a:pPr>
            <a:r>
              <a:rPr lang="de-DE" sz="1400">
                <a:latin typeface="Allianz Neo" panose="020B0504020203020204"/>
              </a:rPr>
              <a:t>Wie sehr hat sich der Bedarf eines regelmäßigen Einkommens für den Fall der Fälle verändert? </a:t>
            </a:r>
          </a:p>
        </p:txBody>
      </p:sp>
      <p:sp>
        <p:nvSpPr>
          <p:cNvPr id="17" name="Textfeld 16">
            <a:extLst>
              <a:ext uri="{FF2B5EF4-FFF2-40B4-BE49-F238E27FC236}">
                <a16:creationId xmlns:a16="http://schemas.microsoft.com/office/drawing/2014/main" id="{91B6734B-AB06-257F-A58A-68DDDD56F5D7}"/>
              </a:ext>
            </a:extLst>
          </p:cNvPr>
          <p:cNvSpPr txBox="1"/>
          <p:nvPr/>
        </p:nvSpPr>
        <p:spPr>
          <a:xfrm>
            <a:off x="6677247" y="4778585"/>
            <a:ext cx="1513020" cy="874503"/>
          </a:xfrm>
          <a:prstGeom prst="rect">
            <a:avLst/>
          </a:prstGeom>
        </p:spPr>
        <p:txBody>
          <a:bodyPr wrap="square" lIns="0" tIns="0" rIns="0" bIns="0" rtlCol="0">
            <a:spAutoFit/>
          </a:bodyPr>
          <a:lstStyle/>
          <a:p>
            <a:pPr algn="l">
              <a:spcAft>
                <a:spcPts val="600"/>
              </a:spcAft>
            </a:pPr>
            <a:endParaRPr lang="de-DE" sz="1510" b="1" spc="100">
              <a:solidFill>
                <a:srgbClr val="13A0D3"/>
              </a:solidFill>
            </a:endParaRPr>
          </a:p>
        </p:txBody>
      </p:sp>
      <p:sp>
        <p:nvSpPr>
          <p:cNvPr id="18" name="Textfeld 17">
            <a:extLst>
              <a:ext uri="{FF2B5EF4-FFF2-40B4-BE49-F238E27FC236}">
                <a16:creationId xmlns:a16="http://schemas.microsoft.com/office/drawing/2014/main" id="{F75FE6A6-7AC6-2E0A-67F3-C97A41F8F6C7}"/>
              </a:ext>
            </a:extLst>
          </p:cNvPr>
          <p:cNvSpPr txBox="1"/>
          <p:nvPr/>
        </p:nvSpPr>
        <p:spPr>
          <a:xfrm>
            <a:off x="304800" y="6209654"/>
            <a:ext cx="4861302" cy="153888"/>
          </a:xfrm>
          <a:prstGeom prst="rect">
            <a:avLst/>
          </a:prstGeom>
        </p:spPr>
        <p:txBody>
          <a:bodyPr wrap="square" lIns="0" tIns="0" rIns="0" bIns="0" rtlCol="0">
            <a:spAutoFit/>
          </a:bodyPr>
          <a:lstStyle/>
          <a:p>
            <a:pPr>
              <a:spcAft>
                <a:spcPts val="600"/>
              </a:spcAft>
            </a:pPr>
            <a:r>
              <a:rPr lang="de-DE" sz="900" b="1" spc="100">
                <a:solidFill>
                  <a:schemeClr val="bg1"/>
                </a:solidFill>
                <a:latin typeface="Allianz Neo" panose="020B0504020203020204"/>
              </a:rPr>
              <a:t>*</a:t>
            </a:r>
            <a:r>
              <a:rPr lang="de-DE" sz="1000">
                <a:solidFill>
                  <a:schemeClr val="bg1"/>
                </a:solidFill>
                <a:latin typeface="Allianz Neo" panose="020B0504020203020204"/>
              </a:rPr>
              <a:t> Versicherungsteuer-Modernisierungs-Gesetz</a:t>
            </a:r>
            <a:endParaRPr lang="de-DE" sz="900" b="1" spc="100">
              <a:solidFill>
                <a:schemeClr val="bg1"/>
              </a:solidFill>
              <a:latin typeface="Allianz Neo" panose="020B0504020203020204"/>
            </a:endParaRPr>
          </a:p>
        </p:txBody>
      </p:sp>
      <p:pic>
        <p:nvPicPr>
          <p:cNvPr id="20" name="Picture 2" descr="Allianz Logo - PNG and Vector - Logo Download">
            <a:extLst>
              <a:ext uri="{FF2B5EF4-FFF2-40B4-BE49-F238E27FC236}">
                <a16:creationId xmlns:a16="http://schemas.microsoft.com/office/drawing/2014/main" id="{8A495F01-7B25-4642-EC65-634BD3786A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26" t="39492" r="11242" b="39198"/>
          <a:stretch/>
        </p:blipFill>
        <p:spPr bwMode="auto">
          <a:xfrm>
            <a:off x="9807548" y="434690"/>
            <a:ext cx="1065500" cy="29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2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4</a:t>
            </a:fld>
            <a:endParaRPr lang="de-DE">
              <a:solidFill>
                <a:srgbClr val="003781"/>
              </a:solidFill>
              <a:latin typeface="Allianz Neo PPT"/>
            </a:endParaRPr>
          </a:p>
        </p:txBody>
      </p:sp>
      <p:sp>
        <p:nvSpPr>
          <p:cNvPr id="11" name="Textplatzhalter 1">
            <a:extLst>
              <a:ext uri="{FF2B5EF4-FFF2-40B4-BE49-F238E27FC236}">
                <a16:creationId xmlns:a16="http://schemas.microsoft.com/office/drawing/2014/main" id="{FC055CF5-E79F-5391-E29F-10E34F9B52EF}"/>
              </a:ext>
            </a:extLst>
          </p:cNvPr>
          <p:cNvSpPr>
            <a:spLocks noGrp="1"/>
          </p:cNvSpPr>
          <p:nvPr>
            <p:ph type="body" sz="quarter" idx="4294967295"/>
          </p:nvPr>
        </p:nvSpPr>
        <p:spPr>
          <a:xfrm>
            <a:off x="508960" y="468313"/>
            <a:ext cx="11011528" cy="695325"/>
          </a:xfrm>
        </p:spPr>
        <p:txBody>
          <a:bodyPr/>
          <a:lstStyle/>
          <a:p>
            <a:r>
              <a:rPr lang="de-DE" sz="4400" dirty="0">
                <a:solidFill>
                  <a:schemeClr val="bg1"/>
                </a:solidFill>
                <a:latin typeface="Arial (Überschriften)"/>
              </a:rPr>
              <a:t>Erhöhung über </a:t>
            </a:r>
            <a:r>
              <a:rPr lang="de-DE" sz="4400" dirty="0">
                <a:solidFill>
                  <a:schemeClr val="accent4"/>
                </a:solidFill>
                <a:latin typeface="Arial (Überschriften)"/>
              </a:rPr>
              <a:t>Neu- </a:t>
            </a:r>
            <a:r>
              <a:rPr lang="de-DE" sz="4400" dirty="0">
                <a:solidFill>
                  <a:schemeClr val="bg1"/>
                </a:solidFill>
                <a:latin typeface="Arial (Überschriften)"/>
              </a:rPr>
              <a:t>oder</a:t>
            </a:r>
            <a:r>
              <a:rPr lang="de-DE" sz="4400" dirty="0">
                <a:solidFill>
                  <a:schemeClr val="accent4"/>
                </a:solidFill>
                <a:latin typeface="Arial (Überschriften)"/>
              </a:rPr>
              <a:t> </a:t>
            </a:r>
            <a:r>
              <a:rPr lang="de-DE" sz="4400" dirty="0">
                <a:solidFill>
                  <a:srgbClr val="F86200"/>
                </a:solidFill>
                <a:latin typeface="Arial (Überschriften)"/>
              </a:rPr>
              <a:t>Bestandsvertrag</a:t>
            </a:r>
          </a:p>
        </p:txBody>
      </p:sp>
      <p:sp>
        <p:nvSpPr>
          <p:cNvPr id="14" name="Rechteck 8">
            <a:extLst>
              <a:ext uri="{FF2B5EF4-FFF2-40B4-BE49-F238E27FC236}">
                <a16:creationId xmlns:a16="http://schemas.microsoft.com/office/drawing/2014/main" id="{54BCC546-FE77-EB65-3360-A3CBEC8E8A19}"/>
              </a:ext>
            </a:extLst>
          </p:cNvPr>
          <p:cNvSpPr/>
          <p:nvPr/>
        </p:nvSpPr>
        <p:spPr>
          <a:xfrm>
            <a:off x="591420" y="3258125"/>
            <a:ext cx="2765698" cy="446014"/>
          </a:xfrm>
          <a:prstGeom prst="rect">
            <a:avLst/>
          </a:prstGeom>
          <a:solidFill>
            <a:schemeClr val="accent6">
              <a:lumMod val="75000"/>
            </a:schemeClr>
          </a:solidFill>
          <a:ln w="19050">
            <a:solidFill>
              <a:srgbClr val="8CC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kern="1200" dirty="0">
                <a:solidFill>
                  <a:schemeClr val="bg1"/>
                </a:solidFill>
                <a:effectLst/>
                <a:latin typeface="Allianz Neo" panose="020B0504020203020204" pitchFamily="34" charset="0"/>
              </a:rPr>
              <a:t>*Weiterhin sind Erhöhungen natürlich auch im Bestandsvertrag möglich</a:t>
            </a:r>
          </a:p>
        </p:txBody>
      </p:sp>
      <p:graphicFrame>
        <p:nvGraphicFramePr>
          <p:cNvPr id="15" name="Tabelle 12">
            <a:extLst>
              <a:ext uri="{FF2B5EF4-FFF2-40B4-BE49-F238E27FC236}">
                <a16:creationId xmlns:a16="http://schemas.microsoft.com/office/drawing/2014/main" id="{0EBC9887-2967-51A9-8509-864E77B02C52}"/>
              </a:ext>
            </a:extLst>
          </p:cNvPr>
          <p:cNvGraphicFramePr>
            <a:graphicFrameLocks/>
          </p:cNvGraphicFramePr>
          <p:nvPr/>
        </p:nvGraphicFramePr>
        <p:xfrm>
          <a:off x="591418" y="1431630"/>
          <a:ext cx="2765700" cy="1821113"/>
        </p:xfrm>
        <a:graphic>
          <a:graphicData uri="http://schemas.openxmlformats.org/drawingml/2006/table">
            <a:tbl>
              <a:tblPr firstRow="1" bandRow="1">
                <a:tableStyleId>{5C22544A-7EE6-4342-B048-85BDC9FD1C3A}</a:tableStyleId>
              </a:tblPr>
              <a:tblGrid>
                <a:gridCol w="1382850">
                  <a:extLst>
                    <a:ext uri="{9D8B030D-6E8A-4147-A177-3AD203B41FA5}">
                      <a16:colId xmlns:a16="http://schemas.microsoft.com/office/drawing/2014/main" val="1886648559"/>
                    </a:ext>
                  </a:extLst>
                </a:gridCol>
                <a:gridCol w="1382850">
                  <a:extLst>
                    <a:ext uri="{9D8B030D-6E8A-4147-A177-3AD203B41FA5}">
                      <a16:colId xmlns:a16="http://schemas.microsoft.com/office/drawing/2014/main" val="1407221901"/>
                    </a:ext>
                  </a:extLst>
                </a:gridCol>
              </a:tblGrid>
              <a:tr h="231099">
                <a:tc>
                  <a:txBody>
                    <a:bodyPr/>
                    <a:lstStyle/>
                    <a:p>
                      <a:r>
                        <a:rPr lang="de-DE" sz="1000" dirty="0">
                          <a:solidFill>
                            <a:schemeClr val="bg1"/>
                          </a:solidFill>
                          <a:latin typeface="Allianz Neo" panose="020B0504020203020204" pitchFamily="34" charset="0"/>
                        </a:rPr>
                        <a:t>Bezugsvertrag</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r>
                        <a:rPr lang="de-DE" sz="1000" dirty="0">
                          <a:solidFill>
                            <a:schemeClr val="bg1"/>
                          </a:solidFill>
                          <a:latin typeface="Allianz Neo" panose="020B0504020203020204" pitchFamily="34" charset="0"/>
                        </a:rPr>
                        <a:t>Erhöhungsoption</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39788573"/>
                  </a:ext>
                </a:extLst>
              </a:tr>
              <a:tr h="366535">
                <a:tc>
                  <a:txBody>
                    <a:bodyPr/>
                    <a:lstStyle/>
                    <a:p>
                      <a:r>
                        <a:rPr lang="de-DE" sz="1000">
                          <a:solidFill>
                            <a:schemeClr val="bg1"/>
                          </a:solidFill>
                          <a:latin typeface="Allianz Neo" panose="020B0504020203020204" pitchFamily="34" charset="0"/>
                        </a:rPr>
                        <a:t>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solidFill>
                            <a:schemeClr val="bg1"/>
                          </a:solidFill>
                          <a:latin typeface="Allianz Neo" panose="020B0504020203020204" pitchFamily="34" charset="0"/>
                        </a:rPr>
                        <a:t>Neuvertrag SBV oder BU </a:t>
                      </a:r>
                      <a:r>
                        <a:rPr lang="de-DE" sz="1000" dirty="0" err="1">
                          <a:solidFill>
                            <a:schemeClr val="bg1"/>
                          </a:solidFill>
                          <a:latin typeface="Allianz Neo" panose="020B0504020203020204" pitchFamily="34" charset="0"/>
                        </a:rPr>
                        <a:t>Invest</a:t>
                      </a:r>
                      <a:r>
                        <a:rPr lang="de-DE" sz="1000" dirty="0">
                          <a:solidFill>
                            <a:schemeClr val="bg1"/>
                          </a:solidFill>
                          <a:latin typeface="Allianz Neo" panose="020B0504020203020204" pitchFamily="34" charset="0"/>
                        </a:rPr>
                        <a:t>*</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99466012"/>
                  </a:ext>
                </a:extLst>
              </a:tr>
              <a:tr h="406844">
                <a:tc>
                  <a:txBody>
                    <a:bodyPr/>
                    <a:lstStyle/>
                    <a:p>
                      <a:pPr marL="0" algn="l" defTabSz="914400" rtl="0" eaLnBrk="1" latinLnBrk="0" hangingPunct="1"/>
                      <a:r>
                        <a:rPr lang="de-DE" sz="1000" b="0" kern="1200">
                          <a:solidFill>
                            <a:schemeClr val="bg1"/>
                          </a:solidFill>
                          <a:latin typeface="Allianz Neo" panose="020B0504020203020204" pitchFamily="34" charset="0"/>
                          <a:ea typeface="+mn-ea"/>
                          <a:cs typeface="+mn-cs"/>
                        </a:rPr>
                        <a:t>Altersvorsorge mit BUZ-R-Baustein</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pPr marL="0" algn="l" defTabSz="914400" rtl="0" eaLnBrk="1" latinLnBrk="0" hangingPunct="1"/>
                      <a:r>
                        <a:rPr lang="de-DE" sz="1000" b="0" kern="1200" dirty="0">
                          <a:solidFill>
                            <a:schemeClr val="bg1"/>
                          </a:solidFill>
                          <a:latin typeface="Allianz Neo" panose="020B0504020203020204" pitchFamily="34" charset="0"/>
                          <a:ea typeface="+mn-ea"/>
                          <a:cs typeface="+mn-cs"/>
                        </a:rPr>
                        <a:t>Neuvertrag EBV*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981204522"/>
                  </a:ext>
                </a:extLst>
              </a:tr>
              <a:tr h="406844">
                <a:tc>
                  <a:txBody>
                    <a:bodyPr/>
                    <a:lstStyle/>
                    <a:p>
                      <a:r>
                        <a:rPr lang="de-DE" sz="1000">
                          <a:solidFill>
                            <a:schemeClr val="bg1"/>
                          </a:solidFill>
                          <a:latin typeface="Allianz Neo" panose="020B0504020203020204" pitchFamily="34" charset="0"/>
                        </a:rPr>
                        <a:t>BU </a:t>
                      </a:r>
                      <a:r>
                        <a:rPr lang="de-DE" sz="1000" err="1">
                          <a:solidFill>
                            <a:schemeClr val="bg1"/>
                          </a:solidFill>
                          <a:latin typeface="Allianz Neo" panose="020B0504020203020204" pitchFamily="34" charset="0"/>
                        </a:rPr>
                        <a:t>Invest</a:t>
                      </a:r>
                      <a:endParaRPr lang="de-DE" sz="1000">
                        <a:solidFill>
                          <a:schemeClr val="bg1"/>
                        </a:solidFill>
                        <a:latin typeface="Allianz Neo" panose="020B0504020203020204" pitchFamily="34" charset="0"/>
                      </a:endParaRP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solidFill>
                            <a:schemeClr val="bg1"/>
                          </a:solidFill>
                          <a:latin typeface="Allianz Neo" panose="020B0504020203020204" pitchFamily="34" charset="0"/>
                        </a:rPr>
                        <a:t>Neuvertrag BU </a:t>
                      </a:r>
                      <a:r>
                        <a:rPr lang="de-DE" sz="1000" dirty="0" err="1">
                          <a:solidFill>
                            <a:schemeClr val="bg1"/>
                          </a:solidFill>
                          <a:latin typeface="Allianz Neo" panose="020B0504020203020204" pitchFamily="34" charset="0"/>
                        </a:rPr>
                        <a:t>Invest</a:t>
                      </a:r>
                      <a:r>
                        <a:rPr lang="de-DE" sz="1000" dirty="0">
                          <a:solidFill>
                            <a:schemeClr val="bg1"/>
                          </a:solidFill>
                          <a:latin typeface="Allianz Neo" panose="020B0504020203020204" pitchFamily="34" charset="0"/>
                        </a:rPr>
                        <a:t> oder 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583374367"/>
                  </a:ext>
                </a:extLst>
              </a:tr>
              <a:tr h="406844">
                <a:tc>
                  <a:txBody>
                    <a:bodyPr/>
                    <a:lstStyle/>
                    <a:p>
                      <a:r>
                        <a:rPr lang="de-DE" sz="1000" dirty="0">
                          <a:solidFill>
                            <a:schemeClr val="bg1"/>
                          </a:solidFill>
                          <a:latin typeface="Allianz Neo" panose="020B0504020203020204" pitchFamily="34" charset="0"/>
                        </a:rPr>
                        <a:t>BU-StartPolice</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solidFill>
                            <a:schemeClr val="bg1"/>
                          </a:solidFill>
                          <a:latin typeface="Allianz Neo" panose="020B0504020203020204" pitchFamily="34" charset="0"/>
                        </a:rPr>
                        <a:t>Neuvertrag BU-StartPolice oder 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529136276"/>
                  </a:ext>
                </a:extLst>
              </a:tr>
            </a:tbl>
          </a:graphicData>
        </a:graphic>
      </p:graphicFrame>
      <p:cxnSp>
        <p:nvCxnSpPr>
          <p:cNvPr id="16" name="Straight Arrow Connector 16">
            <a:extLst>
              <a:ext uri="{FF2B5EF4-FFF2-40B4-BE49-F238E27FC236}">
                <a16:creationId xmlns:a16="http://schemas.microsoft.com/office/drawing/2014/main" id="{5F2CF64E-0C00-CC76-7025-19BAB3C5C086}"/>
              </a:ext>
            </a:extLst>
          </p:cNvPr>
          <p:cNvCxnSpPr>
            <a:cxnSpLocks/>
          </p:cNvCxnSpPr>
          <p:nvPr/>
        </p:nvCxnSpPr>
        <p:spPr>
          <a:xfrm>
            <a:off x="3454873" y="2471260"/>
            <a:ext cx="2520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9">
            <a:extLst>
              <a:ext uri="{FF2B5EF4-FFF2-40B4-BE49-F238E27FC236}">
                <a16:creationId xmlns:a16="http://schemas.microsoft.com/office/drawing/2014/main" id="{D68DD203-C9D1-99CA-587D-0D7011629C26}"/>
              </a:ext>
            </a:extLst>
          </p:cNvPr>
          <p:cNvSpPr txBox="1"/>
          <p:nvPr/>
        </p:nvSpPr>
        <p:spPr>
          <a:xfrm>
            <a:off x="3778752" y="1427220"/>
            <a:ext cx="2399479" cy="2169825"/>
          </a:xfrm>
          <a:prstGeom prst="rect">
            <a:avLst/>
          </a:prstGeom>
          <a:noFill/>
          <a:ln>
            <a:solidFill>
              <a:schemeClr val="tx1">
                <a:lumMod val="85000"/>
              </a:schemeClr>
            </a:solidFill>
          </a:ln>
        </p:spPr>
        <p:txBody>
          <a:bodyPr wrap="square">
            <a:spAutoFit/>
          </a:bodyPr>
          <a:lstStyle/>
          <a:p>
            <a:pPr algn="l">
              <a:spcAft>
                <a:spcPts val="600"/>
              </a:spcAft>
              <a:tabLst>
                <a:tab pos="180975" algn="l"/>
                <a:tab pos="266700" algn="l"/>
              </a:tabLst>
            </a:pPr>
            <a:r>
              <a:rPr lang="de-DE" sz="1100" dirty="0">
                <a:solidFill>
                  <a:schemeClr val="bg1"/>
                </a:solidFill>
                <a:latin typeface="Allianz Neo" panose="020B0504020203020204" pitchFamily="34" charset="0"/>
              </a:rPr>
              <a:t>Beispiel für Handlungsoption 1:</a:t>
            </a:r>
          </a:p>
          <a:p>
            <a:pPr algn="l">
              <a:spcAft>
                <a:spcPts val="600"/>
              </a:spcAft>
              <a:tabLst>
                <a:tab pos="180975" algn="l"/>
                <a:tab pos="266700" algn="l"/>
              </a:tabLst>
            </a:pPr>
            <a:r>
              <a:rPr lang="de-DE" sz="1100" dirty="0">
                <a:solidFill>
                  <a:schemeClr val="bg1"/>
                </a:solidFill>
                <a:latin typeface="Allianz Neo" panose="020B0504020203020204" pitchFamily="34" charset="0"/>
              </a:rPr>
              <a:t>Daten des Bezugsvertrag/Bestandsvertrag:</a:t>
            </a:r>
          </a:p>
          <a:p>
            <a:pPr marL="361950" lvl="1" indent="-180975">
              <a:spcAft>
                <a:spcPts val="600"/>
              </a:spcAft>
              <a:buFont typeface="Arial" panose="020B0604020202020204" pitchFamily="34" charset="0"/>
              <a:buChar char="•"/>
              <a:tabLst>
                <a:tab pos="180975" algn="l"/>
                <a:tab pos="266700" algn="l"/>
              </a:tabLst>
            </a:pPr>
            <a:r>
              <a:rPr lang="de-DE" sz="1100" dirty="0">
                <a:solidFill>
                  <a:schemeClr val="bg1"/>
                </a:solidFill>
                <a:latin typeface="Allianz Neo" panose="020B0504020203020204" pitchFamily="34" charset="0"/>
              </a:rPr>
              <a:t>Mit voller Risikoprüfung</a:t>
            </a:r>
          </a:p>
          <a:p>
            <a:pPr marL="361950" lvl="1" indent="-180975">
              <a:spcAft>
                <a:spcPts val="600"/>
              </a:spcAft>
              <a:buFont typeface="Arial" panose="020B0604020202020204" pitchFamily="34" charset="0"/>
              <a:buChar char="•"/>
              <a:tabLst>
                <a:tab pos="180975" algn="l"/>
                <a:tab pos="266700" algn="l"/>
              </a:tabLst>
            </a:pPr>
            <a:r>
              <a:rPr lang="de-DE" sz="1100" dirty="0">
                <a:solidFill>
                  <a:schemeClr val="bg1"/>
                </a:solidFill>
                <a:latin typeface="Allianz Neo" panose="020B0504020203020204" pitchFamily="34" charset="0"/>
              </a:rPr>
              <a:t>Zustande gekommen innerhalb der letzten 5 Jahre</a:t>
            </a:r>
          </a:p>
          <a:p>
            <a:pPr marL="361950" lvl="1" indent="-180975">
              <a:spcAft>
                <a:spcPts val="600"/>
              </a:spcAft>
              <a:buFont typeface="Arial" panose="020B0604020202020204" pitchFamily="34" charset="0"/>
              <a:buChar char="•"/>
              <a:tabLst>
                <a:tab pos="180975" algn="l"/>
                <a:tab pos="266700" algn="l"/>
              </a:tabLst>
            </a:pPr>
            <a:r>
              <a:rPr lang="de-DE" sz="1100" dirty="0">
                <a:solidFill>
                  <a:schemeClr val="bg1"/>
                </a:solidFill>
                <a:latin typeface="Allianz Neo" panose="020B0504020203020204" pitchFamily="34" charset="0"/>
              </a:rPr>
              <a:t>Deshalb anlassunabhängige Erhöhungsoption vorhanden</a:t>
            </a:r>
          </a:p>
          <a:p>
            <a:pPr marL="361950" lvl="1" indent="-180975">
              <a:spcAft>
                <a:spcPts val="600"/>
              </a:spcAft>
              <a:buFont typeface="Arial" panose="020B0604020202020204" pitchFamily="34" charset="0"/>
              <a:buChar char="•"/>
              <a:tabLst>
                <a:tab pos="180975" algn="l"/>
                <a:tab pos="266700" algn="l"/>
              </a:tabLst>
            </a:pPr>
            <a:r>
              <a:rPr lang="de-DE" sz="1100" dirty="0">
                <a:solidFill>
                  <a:schemeClr val="bg1"/>
                </a:solidFill>
                <a:latin typeface="Allianz Neo" panose="020B0504020203020204" pitchFamily="34" charset="0"/>
              </a:rPr>
              <a:t>Kfm. Angestellter (Berufsgruppe A)</a:t>
            </a:r>
          </a:p>
        </p:txBody>
      </p:sp>
      <p:sp>
        <p:nvSpPr>
          <p:cNvPr id="19" name="TextBox 23">
            <a:extLst>
              <a:ext uri="{FF2B5EF4-FFF2-40B4-BE49-F238E27FC236}">
                <a16:creationId xmlns:a16="http://schemas.microsoft.com/office/drawing/2014/main" id="{A611B634-1108-C325-1AB1-F98CE64A354F}"/>
              </a:ext>
            </a:extLst>
          </p:cNvPr>
          <p:cNvSpPr txBox="1"/>
          <p:nvPr/>
        </p:nvSpPr>
        <p:spPr>
          <a:xfrm>
            <a:off x="6719632" y="1427220"/>
            <a:ext cx="3027795" cy="2108269"/>
          </a:xfrm>
          <a:prstGeom prst="rect">
            <a:avLst/>
          </a:prstGeom>
          <a:noFill/>
          <a:ln>
            <a:solidFill>
              <a:schemeClr val="tx1">
                <a:lumMod val="85000"/>
              </a:schemeClr>
            </a:solidFill>
          </a:ln>
        </p:spPr>
        <p:txBody>
          <a:bodyPr wrap="square">
            <a:spAutoFit/>
          </a:bodyPr>
          <a:lstStyle>
            <a:defPPr>
              <a:defRPr lang="de-DE"/>
            </a:defPPr>
            <a:lvl1pPr>
              <a:spcAft>
                <a:spcPts val="600"/>
              </a:spcAft>
              <a:tabLst>
                <a:tab pos="180975" algn="l"/>
                <a:tab pos="266700" algn="l"/>
              </a:tabLst>
              <a:defRPr sz="1100">
                <a:solidFill>
                  <a:schemeClr val="bg1"/>
                </a:solidFill>
                <a:latin typeface="Allianz Neo" panose="020B0504020203020204" pitchFamily="34" charset="0"/>
              </a:defRPr>
            </a:lvl1pPr>
            <a:lvl2pPr marL="361950" lvl="1" indent="-180975">
              <a:spcAft>
                <a:spcPts val="600"/>
              </a:spcAft>
              <a:buFont typeface="Arial" panose="020B0604020202020204" pitchFamily="34" charset="0"/>
              <a:buChar char="•"/>
              <a:tabLst>
                <a:tab pos="180975" algn="l"/>
                <a:tab pos="266700" algn="l"/>
              </a:tabLst>
              <a:defRPr sz="1100">
                <a:solidFill>
                  <a:schemeClr val="bg1"/>
                </a:solidFill>
                <a:latin typeface="Allianz Neo" panose="020B0504020203020204" pitchFamily="34" charset="0"/>
              </a:defRPr>
            </a:lvl2pPr>
          </a:lstStyle>
          <a:p>
            <a:pPr marL="171450" indent="-171450">
              <a:buFont typeface="Arial" panose="020B0604020202020204" pitchFamily="34" charset="0"/>
              <a:buChar char="•"/>
            </a:pPr>
            <a:r>
              <a:rPr lang="de-DE" dirty="0"/>
              <a:t>Beruf unverändert, analog Bestandsvertrag</a:t>
            </a:r>
          </a:p>
          <a:p>
            <a:pPr marL="171450" indent="-171450">
              <a:buFont typeface="Arial" panose="020B0604020202020204" pitchFamily="34" charset="0"/>
              <a:buChar char="•"/>
            </a:pPr>
            <a:r>
              <a:rPr lang="de-DE" dirty="0"/>
              <a:t>Berufsgruppe besser als im Bestandsvertrag</a:t>
            </a:r>
            <a:br>
              <a:rPr lang="de-DE" dirty="0"/>
            </a:br>
            <a:br>
              <a:rPr lang="de-DE" dirty="0"/>
            </a:br>
            <a:endParaRPr lang="de-DE" dirty="0"/>
          </a:p>
          <a:p>
            <a:r>
              <a:rPr lang="de-DE" dirty="0"/>
              <a:t>Bitte Übersetzungstabelle der Berufsgruppen beachten</a:t>
            </a:r>
            <a:br>
              <a:rPr lang="de-DE" dirty="0"/>
            </a:br>
            <a:br>
              <a:rPr lang="de-DE" dirty="0"/>
            </a:br>
            <a:br>
              <a:rPr lang="de-DE" dirty="0"/>
            </a:br>
            <a:br>
              <a:rPr lang="de-DE" dirty="0"/>
            </a:br>
            <a:r>
              <a:rPr lang="de-DE" dirty="0"/>
              <a:t>Erhöhung über Neuvertrag möglich</a:t>
            </a:r>
            <a:br>
              <a:rPr lang="de-DE" dirty="0"/>
            </a:br>
            <a:endParaRPr lang="de-DE" dirty="0"/>
          </a:p>
        </p:txBody>
      </p:sp>
      <p:cxnSp>
        <p:nvCxnSpPr>
          <p:cNvPr id="20" name="Straight Arrow Connector 27">
            <a:extLst>
              <a:ext uri="{FF2B5EF4-FFF2-40B4-BE49-F238E27FC236}">
                <a16:creationId xmlns:a16="http://schemas.microsoft.com/office/drawing/2014/main" id="{C5989855-B582-532A-54EE-0B0CF76F4AAB}"/>
              </a:ext>
            </a:extLst>
          </p:cNvPr>
          <p:cNvCxnSpPr>
            <a:cxnSpLocks/>
          </p:cNvCxnSpPr>
          <p:nvPr/>
        </p:nvCxnSpPr>
        <p:spPr>
          <a:xfrm>
            <a:off x="6327531" y="2471260"/>
            <a:ext cx="2520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1" name="Grafik 11">
            <a:extLst>
              <a:ext uri="{FF2B5EF4-FFF2-40B4-BE49-F238E27FC236}">
                <a16:creationId xmlns:a16="http://schemas.microsoft.com/office/drawing/2014/main" id="{82C3F7C3-C39D-301A-300C-EF2C18241B01}"/>
              </a:ext>
            </a:extLst>
          </p:cNvPr>
          <p:cNvPicPr>
            <a:picLocks noChangeAspect="1"/>
          </p:cNvPicPr>
          <p:nvPr/>
        </p:nvPicPr>
        <p:blipFill rotWithShape="1">
          <a:blip r:embed="rId2"/>
          <a:srcRect l="3757" t="3992" r="4010" b="2861"/>
          <a:stretch/>
        </p:blipFill>
        <p:spPr>
          <a:xfrm>
            <a:off x="9790558" y="1469321"/>
            <a:ext cx="1484174" cy="1815297"/>
          </a:xfrm>
          <a:prstGeom prst="rect">
            <a:avLst/>
          </a:prstGeom>
        </p:spPr>
      </p:pic>
      <p:cxnSp>
        <p:nvCxnSpPr>
          <p:cNvPr id="22" name="Straight Arrow Connector 33">
            <a:extLst>
              <a:ext uri="{FF2B5EF4-FFF2-40B4-BE49-F238E27FC236}">
                <a16:creationId xmlns:a16="http://schemas.microsoft.com/office/drawing/2014/main" id="{85243A3B-AF28-7FE6-862E-B23515BA0DC8}"/>
              </a:ext>
            </a:extLst>
          </p:cNvPr>
          <p:cNvCxnSpPr>
            <a:cxnSpLocks/>
          </p:cNvCxnSpPr>
          <p:nvPr/>
        </p:nvCxnSpPr>
        <p:spPr>
          <a:xfrm>
            <a:off x="3454873" y="4826208"/>
            <a:ext cx="2520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Rechteck 8">
            <a:extLst>
              <a:ext uri="{FF2B5EF4-FFF2-40B4-BE49-F238E27FC236}">
                <a16:creationId xmlns:a16="http://schemas.microsoft.com/office/drawing/2014/main" id="{3737F06C-B319-3ED2-A9D9-17E8E5B3F77F}"/>
              </a:ext>
            </a:extLst>
          </p:cNvPr>
          <p:cNvSpPr/>
          <p:nvPr/>
        </p:nvSpPr>
        <p:spPr>
          <a:xfrm>
            <a:off x="591420" y="5800948"/>
            <a:ext cx="2772000" cy="446014"/>
          </a:xfrm>
          <a:prstGeom prst="rect">
            <a:avLst/>
          </a:prstGeom>
          <a:solidFill>
            <a:srgbClr val="8CC6D0"/>
          </a:solidFill>
          <a:ln w="19050">
            <a:solidFill>
              <a:srgbClr val="8CC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kern="1200" dirty="0">
                <a:solidFill>
                  <a:schemeClr val="bg1"/>
                </a:solidFill>
                <a:effectLst/>
                <a:latin typeface="Allianz Neo" panose="020B0504020203020204" pitchFamily="34" charset="0"/>
              </a:rPr>
              <a:t>*Weiterhin sind Erhöhungen natürlich auch im Bestandsvertrag möglich</a:t>
            </a:r>
          </a:p>
        </p:txBody>
      </p:sp>
      <p:graphicFrame>
        <p:nvGraphicFramePr>
          <p:cNvPr id="24" name="Tabelle 12">
            <a:extLst>
              <a:ext uri="{FF2B5EF4-FFF2-40B4-BE49-F238E27FC236}">
                <a16:creationId xmlns:a16="http://schemas.microsoft.com/office/drawing/2014/main" id="{84860406-F449-88F2-3650-4BD1336FDA4B}"/>
              </a:ext>
            </a:extLst>
          </p:cNvPr>
          <p:cNvGraphicFramePr>
            <a:graphicFrameLocks/>
          </p:cNvGraphicFramePr>
          <p:nvPr/>
        </p:nvGraphicFramePr>
        <p:xfrm>
          <a:off x="591418" y="3965827"/>
          <a:ext cx="2772000" cy="1821113"/>
        </p:xfrm>
        <a:graphic>
          <a:graphicData uri="http://schemas.openxmlformats.org/drawingml/2006/table">
            <a:tbl>
              <a:tblPr firstRow="1" bandRow="1">
                <a:tableStyleId>{5C22544A-7EE6-4342-B048-85BDC9FD1C3A}</a:tableStyleId>
              </a:tblPr>
              <a:tblGrid>
                <a:gridCol w="1386000">
                  <a:extLst>
                    <a:ext uri="{9D8B030D-6E8A-4147-A177-3AD203B41FA5}">
                      <a16:colId xmlns:a16="http://schemas.microsoft.com/office/drawing/2014/main" val="1886648559"/>
                    </a:ext>
                  </a:extLst>
                </a:gridCol>
                <a:gridCol w="1386000">
                  <a:extLst>
                    <a:ext uri="{9D8B030D-6E8A-4147-A177-3AD203B41FA5}">
                      <a16:colId xmlns:a16="http://schemas.microsoft.com/office/drawing/2014/main" val="1407221901"/>
                    </a:ext>
                  </a:extLst>
                </a:gridCol>
              </a:tblGrid>
              <a:tr h="231099">
                <a:tc>
                  <a:txBody>
                    <a:bodyPr/>
                    <a:lstStyle/>
                    <a:p>
                      <a:r>
                        <a:rPr lang="de-DE" sz="1000">
                          <a:solidFill>
                            <a:schemeClr val="bg1"/>
                          </a:solidFill>
                          <a:latin typeface="Allianz Neo" panose="020B0504020203020204" pitchFamily="34" charset="0"/>
                        </a:rPr>
                        <a:t>Bezugsvertrag</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r>
                        <a:rPr lang="de-DE" sz="1000" dirty="0">
                          <a:solidFill>
                            <a:schemeClr val="bg1"/>
                          </a:solidFill>
                          <a:latin typeface="Allianz Neo" panose="020B0504020203020204" pitchFamily="34" charset="0"/>
                        </a:rPr>
                        <a:t>Erhöhungsoption</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39788573"/>
                  </a:ext>
                </a:extLst>
              </a:tr>
              <a:tr h="366535">
                <a:tc>
                  <a:txBody>
                    <a:bodyPr/>
                    <a:lstStyle/>
                    <a:p>
                      <a:r>
                        <a:rPr lang="de-DE" sz="1000">
                          <a:solidFill>
                            <a:schemeClr val="bg1"/>
                          </a:solidFill>
                          <a:latin typeface="Allianz Neo" panose="020B0504020203020204" pitchFamily="34" charset="0"/>
                        </a:rPr>
                        <a:t>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solidFill>
                            <a:schemeClr val="bg1"/>
                          </a:solidFill>
                          <a:latin typeface="Allianz Neo" panose="020B0504020203020204" pitchFamily="34" charset="0"/>
                        </a:rPr>
                        <a:t>Neuvertrag SBV oder BU </a:t>
                      </a:r>
                      <a:r>
                        <a:rPr lang="de-DE" sz="1000" dirty="0" err="1">
                          <a:solidFill>
                            <a:schemeClr val="bg1"/>
                          </a:solidFill>
                          <a:latin typeface="Allianz Neo" panose="020B0504020203020204" pitchFamily="34" charset="0"/>
                        </a:rPr>
                        <a:t>Invest</a:t>
                      </a:r>
                      <a:r>
                        <a:rPr lang="de-DE" sz="1000" dirty="0">
                          <a:solidFill>
                            <a:schemeClr val="bg1"/>
                          </a:solidFill>
                          <a:latin typeface="Allianz Neo" panose="020B0504020203020204" pitchFamily="34" charset="0"/>
                        </a:rPr>
                        <a:t>*</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99466012"/>
                  </a:ext>
                </a:extLst>
              </a:tr>
              <a:tr h="406844">
                <a:tc>
                  <a:txBody>
                    <a:bodyPr/>
                    <a:lstStyle/>
                    <a:p>
                      <a:pPr marL="0" algn="l" defTabSz="914400" rtl="0" eaLnBrk="1" latinLnBrk="0" hangingPunct="1"/>
                      <a:r>
                        <a:rPr lang="de-DE" sz="1000" b="0" kern="1200">
                          <a:solidFill>
                            <a:schemeClr val="bg1"/>
                          </a:solidFill>
                          <a:latin typeface="Allianz Neo" panose="020B0504020203020204" pitchFamily="34" charset="0"/>
                          <a:ea typeface="+mn-ea"/>
                          <a:cs typeface="+mn-cs"/>
                        </a:rPr>
                        <a:t>Altersvorsorge mit BUZ-R-Baustein</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pPr marL="0" algn="l" defTabSz="914400" rtl="0" eaLnBrk="1" latinLnBrk="0" hangingPunct="1"/>
                      <a:r>
                        <a:rPr lang="de-DE" sz="1000" b="0" kern="1200" dirty="0">
                          <a:solidFill>
                            <a:schemeClr val="bg1"/>
                          </a:solidFill>
                          <a:latin typeface="Allianz Neo" panose="020B0504020203020204" pitchFamily="34" charset="0"/>
                          <a:ea typeface="+mn-ea"/>
                          <a:cs typeface="+mn-cs"/>
                        </a:rPr>
                        <a:t>Neuvertrag EBV*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981204522"/>
                  </a:ext>
                </a:extLst>
              </a:tr>
              <a:tr h="406844">
                <a:tc>
                  <a:txBody>
                    <a:bodyPr/>
                    <a:lstStyle/>
                    <a:p>
                      <a:r>
                        <a:rPr lang="de-DE" sz="1000">
                          <a:solidFill>
                            <a:schemeClr val="bg1"/>
                          </a:solidFill>
                          <a:latin typeface="Allianz Neo" panose="020B0504020203020204" pitchFamily="34" charset="0"/>
                        </a:rPr>
                        <a:t>BU </a:t>
                      </a:r>
                      <a:r>
                        <a:rPr lang="de-DE" sz="1000" err="1">
                          <a:solidFill>
                            <a:schemeClr val="bg1"/>
                          </a:solidFill>
                          <a:latin typeface="Allianz Neo" panose="020B0504020203020204" pitchFamily="34" charset="0"/>
                        </a:rPr>
                        <a:t>Invest</a:t>
                      </a:r>
                      <a:endParaRPr lang="de-DE" sz="1000">
                        <a:solidFill>
                          <a:schemeClr val="bg1"/>
                        </a:solidFill>
                        <a:latin typeface="Allianz Neo" panose="020B0504020203020204" pitchFamily="34" charset="0"/>
                      </a:endParaRP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a:solidFill>
                            <a:schemeClr val="bg1"/>
                          </a:solidFill>
                          <a:latin typeface="Allianz Neo" panose="020B0504020203020204" pitchFamily="34" charset="0"/>
                        </a:rPr>
                        <a:t>Neuvertrag BU </a:t>
                      </a:r>
                      <a:r>
                        <a:rPr lang="de-DE" sz="1000" err="1">
                          <a:solidFill>
                            <a:schemeClr val="bg1"/>
                          </a:solidFill>
                          <a:latin typeface="Allianz Neo" panose="020B0504020203020204" pitchFamily="34" charset="0"/>
                        </a:rPr>
                        <a:t>Invest</a:t>
                      </a:r>
                      <a:r>
                        <a:rPr lang="de-DE" sz="1000">
                          <a:solidFill>
                            <a:schemeClr val="bg1"/>
                          </a:solidFill>
                          <a:latin typeface="Allianz Neo" panose="020B0504020203020204" pitchFamily="34" charset="0"/>
                        </a:rPr>
                        <a:t> oder 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583374367"/>
                  </a:ext>
                </a:extLst>
              </a:tr>
              <a:tr h="406844">
                <a:tc>
                  <a:txBody>
                    <a:bodyPr/>
                    <a:lstStyle/>
                    <a:p>
                      <a:r>
                        <a:rPr lang="de-DE" sz="1000" dirty="0">
                          <a:solidFill>
                            <a:schemeClr val="bg1"/>
                          </a:solidFill>
                          <a:latin typeface="Allianz Neo" panose="020B0504020203020204" pitchFamily="34" charset="0"/>
                        </a:rPr>
                        <a:t>BU-StartPolice</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solidFill>
                            <a:schemeClr val="bg1"/>
                          </a:solidFill>
                          <a:latin typeface="Allianz Neo" panose="020B0504020203020204" pitchFamily="34" charset="0"/>
                        </a:rPr>
                        <a:t>Neuvertrag BU-StartPolice oder SBV*</a:t>
                      </a:r>
                    </a:p>
                  </a:txBody>
                  <a:tcPr marL="64683" marR="64683" marT="32341" marB="32341">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529136276"/>
                  </a:ext>
                </a:extLst>
              </a:tr>
            </a:tbl>
          </a:graphicData>
        </a:graphic>
      </p:graphicFrame>
      <p:sp>
        <p:nvSpPr>
          <p:cNvPr id="25" name="TextBox 37">
            <a:extLst>
              <a:ext uri="{FF2B5EF4-FFF2-40B4-BE49-F238E27FC236}">
                <a16:creationId xmlns:a16="http://schemas.microsoft.com/office/drawing/2014/main" id="{DE95338E-8BD9-03BE-738A-B06CB9DFF811}"/>
              </a:ext>
            </a:extLst>
          </p:cNvPr>
          <p:cNvSpPr txBox="1"/>
          <p:nvPr/>
        </p:nvSpPr>
        <p:spPr>
          <a:xfrm>
            <a:off x="3808156" y="4512143"/>
            <a:ext cx="2362511" cy="600164"/>
          </a:xfrm>
          <a:prstGeom prst="rect">
            <a:avLst/>
          </a:prstGeom>
          <a:noFill/>
          <a:ln>
            <a:solidFill>
              <a:schemeClr val="tx1">
                <a:lumMod val="85000"/>
              </a:schemeClr>
            </a:solidFill>
          </a:ln>
        </p:spPr>
        <p:txBody>
          <a:bodyPr wrap="square">
            <a:spAutoFit/>
          </a:bodyPr>
          <a:lstStyle/>
          <a:p>
            <a:pPr algn="l">
              <a:spcAft>
                <a:spcPts val="600"/>
              </a:spcAft>
            </a:pPr>
            <a:r>
              <a:rPr lang="de-DE" sz="1100" dirty="0">
                <a:solidFill>
                  <a:schemeClr val="bg1"/>
                </a:solidFill>
                <a:latin typeface="Allianz Neo" panose="020B0504020203020204" pitchFamily="34" charset="0"/>
              </a:rPr>
              <a:t>Analog siehe oben </a:t>
            </a:r>
            <a:r>
              <a:rPr lang="de-DE" sz="1100" b="1" dirty="0">
                <a:solidFill>
                  <a:schemeClr val="bg1"/>
                </a:solidFill>
                <a:latin typeface="Allianz Neo" panose="020B0504020203020204" pitchFamily="34" charset="0"/>
              </a:rPr>
              <a:t>ABER</a:t>
            </a:r>
            <a:r>
              <a:rPr lang="de-DE" sz="1100" dirty="0">
                <a:solidFill>
                  <a:schemeClr val="bg1"/>
                </a:solidFill>
                <a:latin typeface="Allianz Neo" panose="020B0504020203020204" pitchFamily="34" charset="0"/>
              </a:rPr>
              <a:t>  3) Kunde übt einen Beruf mit schlechterer Berufsgruppe aus</a:t>
            </a:r>
          </a:p>
        </p:txBody>
      </p:sp>
      <p:sp>
        <p:nvSpPr>
          <p:cNvPr id="26" name="Arrow: Down 38">
            <a:extLst>
              <a:ext uri="{FF2B5EF4-FFF2-40B4-BE49-F238E27FC236}">
                <a16:creationId xmlns:a16="http://schemas.microsoft.com/office/drawing/2014/main" id="{FCB1A38C-F3AF-7385-9346-34B8727A037F}"/>
              </a:ext>
            </a:extLst>
          </p:cNvPr>
          <p:cNvSpPr/>
          <p:nvPr/>
        </p:nvSpPr>
        <p:spPr>
          <a:xfrm>
            <a:off x="7976481" y="2656939"/>
            <a:ext cx="387496" cy="394154"/>
          </a:xfrm>
          <a:prstGeom prst="downArrow">
            <a:avLst/>
          </a:prstGeom>
          <a:noFill/>
          <a:ln>
            <a:solidFill>
              <a:srgbClr val="13A0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elle 12">
            <a:extLst>
              <a:ext uri="{FF2B5EF4-FFF2-40B4-BE49-F238E27FC236}">
                <a16:creationId xmlns:a16="http://schemas.microsoft.com/office/drawing/2014/main" id="{D7DB96C1-F336-4DF2-8013-24EB3B852327}"/>
              </a:ext>
            </a:extLst>
          </p:cNvPr>
          <p:cNvGraphicFramePr>
            <a:graphicFrameLocks/>
          </p:cNvGraphicFramePr>
          <p:nvPr/>
        </p:nvGraphicFramePr>
        <p:xfrm>
          <a:off x="7889516" y="4139218"/>
          <a:ext cx="2807920" cy="1495316"/>
        </p:xfrm>
        <a:graphic>
          <a:graphicData uri="http://schemas.openxmlformats.org/drawingml/2006/table">
            <a:tbl>
              <a:tblPr firstRow="1" bandRow="1">
                <a:tableStyleId>{5C22544A-7EE6-4342-B048-85BDC9FD1C3A}</a:tableStyleId>
              </a:tblPr>
              <a:tblGrid>
                <a:gridCol w="1403960">
                  <a:extLst>
                    <a:ext uri="{9D8B030D-6E8A-4147-A177-3AD203B41FA5}">
                      <a16:colId xmlns:a16="http://schemas.microsoft.com/office/drawing/2014/main" val="1886648559"/>
                    </a:ext>
                  </a:extLst>
                </a:gridCol>
                <a:gridCol w="1403960">
                  <a:extLst>
                    <a:ext uri="{9D8B030D-6E8A-4147-A177-3AD203B41FA5}">
                      <a16:colId xmlns:a16="http://schemas.microsoft.com/office/drawing/2014/main" val="1407221901"/>
                    </a:ext>
                  </a:extLst>
                </a:gridCol>
              </a:tblGrid>
              <a:tr h="247491">
                <a:tc>
                  <a:txBody>
                    <a:bodyPr/>
                    <a:lstStyle/>
                    <a:p>
                      <a:r>
                        <a:rPr lang="de-DE" sz="1000">
                          <a:solidFill>
                            <a:schemeClr val="bg1"/>
                          </a:solidFill>
                          <a:latin typeface="Allianz Neo" panose="020B0504020203020204" pitchFamily="34" charset="0"/>
                        </a:rPr>
                        <a:t>Bezugsvertrag</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r>
                        <a:rPr lang="de-DE" sz="1000">
                          <a:solidFill>
                            <a:schemeClr val="bg1"/>
                          </a:solidFill>
                          <a:latin typeface="Allianz Neo" panose="020B0504020203020204" pitchFamily="34" charset="0"/>
                        </a:rPr>
                        <a:t>Erhöhungsoption</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39788573"/>
                  </a:ext>
                </a:extLst>
              </a:tr>
              <a:tr h="435701">
                <a:tc>
                  <a:txBody>
                    <a:bodyPr/>
                    <a:lstStyle/>
                    <a:p>
                      <a:r>
                        <a:rPr lang="de-DE" sz="1000" dirty="0">
                          <a:latin typeface="Allianz Neo" panose="020B0504020203020204" pitchFamily="34" charset="0"/>
                        </a:rPr>
                        <a:t>EBV*</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latin typeface="Allianz Neo" panose="020B0504020203020204" pitchFamily="34" charset="0"/>
                        </a:rPr>
                        <a:t>Erhöhung im EBV-Bestandsvertrag</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99466012"/>
                  </a:ext>
                </a:extLst>
              </a:tr>
              <a:tr h="812124">
                <a:tc>
                  <a:txBody>
                    <a:bodyPr/>
                    <a:lstStyle/>
                    <a:p>
                      <a:r>
                        <a:rPr lang="de-DE" sz="1000">
                          <a:latin typeface="Allianz Neo" panose="020B0504020203020204" pitchFamily="34" charset="0"/>
                        </a:rPr>
                        <a:t>Altersvorsorge mit BUZ-R-Baustein wurde bereits durch eine EBV erhöht</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tc>
                  <a:txBody>
                    <a:bodyPr/>
                    <a:lstStyle/>
                    <a:p>
                      <a:r>
                        <a:rPr lang="de-DE" sz="1000" dirty="0">
                          <a:latin typeface="Allianz Neo" panose="020B0504020203020204" pitchFamily="34" charset="0"/>
                        </a:rPr>
                        <a:t>Bestandsvertrags-erhöhung im BUZ-R-Baustein</a:t>
                      </a:r>
                    </a:p>
                  </a:txBody>
                  <a:tcPr marL="65863" marR="65863" marT="32932" marB="32932">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981204522"/>
                  </a:ext>
                </a:extLst>
              </a:tr>
            </a:tbl>
          </a:graphicData>
        </a:graphic>
      </p:graphicFrame>
      <p:sp>
        <p:nvSpPr>
          <p:cNvPr id="28" name="Rechteck 8">
            <a:extLst>
              <a:ext uri="{FF2B5EF4-FFF2-40B4-BE49-F238E27FC236}">
                <a16:creationId xmlns:a16="http://schemas.microsoft.com/office/drawing/2014/main" id="{156318DB-B2FC-B135-9B98-720C7214A2BA}"/>
              </a:ext>
            </a:extLst>
          </p:cNvPr>
          <p:cNvSpPr/>
          <p:nvPr/>
        </p:nvSpPr>
        <p:spPr>
          <a:xfrm>
            <a:off x="7889516" y="5673988"/>
            <a:ext cx="2816153" cy="4541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kern="1200" dirty="0">
              <a:solidFill>
                <a:schemeClr val="bg1"/>
              </a:solidFill>
              <a:effectLst/>
              <a:latin typeface="Allianz Neo" panose="020B0504020203020204" pitchFamily="34" charset="0"/>
            </a:endParaRPr>
          </a:p>
          <a:p>
            <a:pPr algn="ctr"/>
            <a:r>
              <a:rPr lang="de-DE" sz="800" kern="1200" dirty="0">
                <a:solidFill>
                  <a:schemeClr val="bg1"/>
                </a:solidFill>
                <a:effectLst/>
                <a:latin typeface="Allianz Neo" panose="020B0504020203020204" pitchFamily="34" charset="0"/>
              </a:rPr>
              <a:t>*EBV ohne vollständige Gesundheitsprüfung oder verkürzter Gesundheitsprüfung kann nur anlassabhängig erhöht werden aber nicht anlassunabhängig.</a:t>
            </a:r>
          </a:p>
          <a:p>
            <a:pPr algn="ctr"/>
            <a:endParaRPr lang="de-DE" sz="1200" dirty="0">
              <a:solidFill>
                <a:schemeClr val="bg1"/>
              </a:solidFill>
              <a:latin typeface="Allianz Neo" panose="020B0504020203020204" pitchFamily="34" charset="0"/>
            </a:endParaRPr>
          </a:p>
        </p:txBody>
      </p:sp>
      <p:sp>
        <p:nvSpPr>
          <p:cNvPr id="29" name="TextBox 44">
            <a:extLst>
              <a:ext uri="{FF2B5EF4-FFF2-40B4-BE49-F238E27FC236}">
                <a16:creationId xmlns:a16="http://schemas.microsoft.com/office/drawing/2014/main" id="{E6CC6744-4A71-97AC-96E7-3E52C8ED078A}"/>
              </a:ext>
            </a:extLst>
          </p:cNvPr>
          <p:cNvSpPr txBox="1"/>
          <p:nvPr/>
        </p:nvSpPr>
        <p:spPr>
          <a:xfrm>
            <a:off x="3419709" y="5694027"/>
            <a:ext cx="3089242" cy="338554"/>
          </a:xfrm>
          <a:prstGeom prst="rect">
            <a:avLst/>
          </a:prstGeom>
          <a:noFill/>
        </p:spPr>
        <p:txBody>
          <a:bodyPr wrap="square">
            <a:spAutoFit/>
          </a:bodyPr>
          <a:lstStyle/>
          <a:p>
            <a:r>
              <a:rPr lang="de-DE" sz="1600" b="1">
                <a:solidFill>
                  <a:schemeClr val="bg1"/>
                </a:solidFill>
                <a:latin typeface="Allianz Neo" panose="020B0504020203020204" pitchFamily="34" charset="0"/>
              </a:rPr>
              <a:t>Erhöhung über Bestandsvertrag</a:t>
            </a:r>
            <a:endParaRPr lang="de-DE" sz="1600"/>
          </a:p>
        </p:txBody>
      </p:sp>
      <p:sp>
        <p:nvSpPr>
          <p:cNvPr id="30" name="Arrow: Down 45">
            <a:extLst>
              <a:ext uri="{FF2B5EF4-FFF2-40B4-BE49-F238E27FC236}">
                <a16:creationId xmlns:a16="http://schemas.microsoft.com/office/drawing/2014/main" id="{B2796808-01E2-CC0E-C3C4-AF3A35B8D0B3}"/>
              </a:ext>
            </a:extLst>
          </p:cNvPr>
          <p:cNvSpPr/>
          <p:nvPr/>
        </p:nvSpPr>
        <p:spPr>
          <a:xfrm>
            <a:off x="4694771" y="5275741"/>
            <a:ext cx="387496" cy="380499"/>
          </a:xfrm>
          <a:prstGeom prst="downArrow">
            <a:avLst/>
          </a:prstGeom>
          <a:noFill/>
          <a:ln>
            <a:solidFill>
              <a:srgbClr val="F8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46">
            <a:extLst>
              <a:ext uri="{FF2B5EF4-FFF2-40B4-BE49-F238E27FC236}">
                <a16:creationId xmlns:a16="http://schemas.microsoft.com/office/drawing/2014/main" id="{EA824694-F066-3631-7299-476951C09674}"/>
              </a:ext>
            </a:extLst>
          </p:cNvPr>
          <p:cNvSpPr/>
          <p:nvPr/>
        </p:nvSpPr>
        <p:spPr>
          <a:xfrm>
            <a:off x="6628526" y="4235104"/>
            <a:ext cx="972000" cy="9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ODER</a:t>
            </a:r>
          </a:p>
        </p:txBody>
      </p:sp>
      <p:cxnSp>
        <p:nvCxnSpPr>
          <p:cNvPr id="32" name="Connector: Elbow 50">
            <a:extLst>
              <a:ext uri="{FF2B5EF4-FFF2-40B4-BE49-F238E27FC236}">
                <a16:creationId xmlns:a16="http://schemas.microsoft.com/office/drawing/2014/main" id="{BDB624FD-310C-07E3-4C29-DA53655B8442}"/>
              </a:ext>
            </a:extLst>
          </p:cNvPr>
          <p:cNvCxnSpPr>
            <a:cxnSpLocks/>
          </p:cNvCxnSpPr>
          <p:nvPr/>
        </p:nvCxnSpPr>
        <p:spPr>
          <a:xfrm rot="10800000" flipV="1">
            <a:off x="6631994" y="5465990"/>
            <a:ext cx="1180106" cy="397312"/>
          </a:xfrm>
          <a:prstGeom prst="bentConnector3">
            <a:avLst>
              <a:gd name="adj1" fmla="val 50000"/>
            </a:avLst>
          </a:prstGeom>
          <a:ln w="98425">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3">
            <a:extLst>
              <a:ext uri="{FF2B5EF4-FFF2-40B4-BE49-F238E27FC236}">
                <a16:creationId xmlns:a16="http://schemas.microsoft.com/office/drawing/2014/main" id="{14F761BA-C4B9-70D3-F435-9013E71F4B54}"/>
              </a:ext>
            </a:extLst>
          </p:cNvPr>
          <p:cNvSpPr/>
          <p:nvPr/>
        </p:nvSpPr>
        <p:spPr>
          <a:xfrm>
            <a:off x="508961" y="1352910"/>
            <a:ext cx="10808902" cy="2448000"/>
          </a:xfrm>
          <a:prstGeom prst="rect">
            <a:avLst/>
          </a:prstGeom>
          <a:noFill/>
          <a:ln w="31750">
            <a:solidFill>
              <a:srgbClr val="13A0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2A71C967-5F32-868C-D5C1-AAE00A12BB18}"/>
              </a:ext>
            </a:extLst>
          </p:cNvPr>
          <p:cNvSpPr/>
          <p:nvPr/>
        </p:nvSpPr>
        <p:spPr>
          <a:xfrm>
            <a:off x="508960" y="3870202"/>
            <a:ext cx="10808903" cy="2448000"/>
          </a:xfrm>
          <a:prstGeom prst="rect">
            <a:avLst/>
          </a:prstGeom>
          <a:noFill/>
          <a:ln w="31750">
            <a:solidFill>
              <a:srgbClr val="F8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75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sz="4400" dirty="0">
                <a:solidFill>
                  <a:schemeClr val="bg1"/>
                </a:solidFill>
                <a:latin typeface="Arial (Überschriften)"/>
              </a:rPr>
              <a:t>Informationen zur </a:t>
            </a:r>
            <a:r>
              <a:rPr lang="de-DE" sz="4400" dirty="0">
                <a:latin typeface="Arial (Überschriften)"/>
              </a:rPr>
              <a:t>Gesundheits-</a:t>
            </a:r>
            <a:br>
              <a:rPr lang="de-DE" sz="4400" dirty="0">
                <a:latin typeface="Arial (Überschriften)"/>
              </a:rPr>
            </a:br>
            <a:r>
              <a:rPr lang="de-DE" sz="4400" dirty="0" err="1">
                <a:latin typeface="Arial (Überschriften)"/>
              </a:rPr>
              <a:t>prüfung</a:t>
            </a:r>
            <a:r>
              <a:rPr lang="de-DE" sz="4400" dirty="0">
                <a:latin typeface="Arial (Überschriften)"/>
              </a:rPr>
              <a:t> im Bestandsvertrag</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5</a:t>
            </a:fld>
            <a:endParaRPr lang="de-DE">
              <a:solidFill>
                <a:srgbClr val="003781"/>
              </a:solidFill>
              <a:latin typeface="Allianz Neo PPT"/>
            </a:endParaRPr>
          </a:p>
        </p:txBody>
      </p:sp>
      <p:graphicFrame>
        <p:nvGraphicFramePr>
          <p:cNvPr id="8" name="Tabelle 7">
            <a:extLst>
              <a:ext uri="{FF2B5EF4-FFF2-40B4-BE49-F238E27FC236}">
                <a16:creationId xmlns:a16="http://schemas.microsoft.com/office/drawing/2014/main" id="{F55AF879-7071-6C02-E991-16E5BB4B29EB}"/>
              </a:ext>
            </a:extLst>
          </p:cNvPr>
          <p:cNvGraphicFramePr>
            <a:graphicFrameLocks noGrp="1"/>
          </p:cNvGraphicFramePr>
          <p:nvPr>
            <p:extLst>
              <p:ext uri="{D42A27DB-BD31-4B8C-83A1-F6EECF244321}">
                <p14:modId xmlns:p14="http://schemas.microsoft.com/office/powerpoint/2010/main" val="499880027"/>
              </p:ext>
            </p:extLst>
          </p:nvPr>
        </p:nvGraphicFramePr>
        <p:xfrm>
          <a:off x="502052" y="2206195"/>
          <a:ext cx="10294937" cy="2505353"/>
        </p:xfrm>
        <a:graphic>
          <a:graphicData uri="http://schemas.openxmlformats.org/drawingml/2006/table">
            <a:tbl>
              <a:tblPr firstRow="1" bandRow="1">
                <a:tableStyleId>{5940675A-B579-460E-94D1-54222C63F5DA}</a:tableStyleId>
              </a:tblPr>
              <a:tblGrid>
                <a:gridCol w="3217089">
                  <a:extLst>
                    <a:ext uri="{9D8B030D-6E8A-4147-A177-3AD203B41FA5}">
                      <a16:colId xmlns:a16="http://schemas.microsoft.com/office/drawing/2014/main" val="4104937301"/>
                    </a:ext>
                  </a:extLst>
                </a:gridCol>
                <a:gridCol w="7077848">
                  <a:extLst>
                    <a:ext uri="{9D8B030D-6E8A-4147-A177-3AD203B41FA5}">
                      <a16:colId xmlns:a16="http://schemas.microsoft.com/office/drawing/2014/main" val="1899567560"/>
                    </a:ext>
                  </a:extLst>
                </a:gridCol>
              </a:tblGrid>
              <a:tr h="362839">
                <a:tc>
                  <a:txBody>
                    <a:bodyPr/>
                    <a:lstStyle/>
                    <a:p>
                      <a:r>
                        <a:rPr lang="de-DE" sz="1200">
                          <a:solidFill>
                            <a:schemeClr val="bg1"/>
                          </a:solidFill>
                        </a:rPr>
                        <a:t>Ausprägung des Filters „Art der GP“</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a:txBody>
                    <a:bodyPr/>
                    <a:lstStyle/>
                    <a:p>
                      <a:r>
                        <a:rPr lang="de-DE" sz="1200" dirty="0">
                          <a:solidFill>
                            <a:schemeClr val="bg1"/>
                          </a:solidFill>
                        </a:rPr>
                        <a:t>Bemerkung</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00717458"/>
                  </a:ext>
                </a:extLst>
              </a:tr>
              <a:tr h="509591">
                <a:tc>
                  <a:txBody>
                    <a:bodyPr/>
                    <a:lstStyle/>
                    <a:p>
                      <a:r>
                        <a:rPr lang="de-DE" sz="1200" kern="1200">
                          <a:solidFill>
                            <a:schemeClr val="bg1"/>
                          </a:solidFill>
                          <a:latin typeface="+mn-lt"/>
                          <a:ea typeface="+mn-ea"/>
                          <a:cs typeface="+mn-cs"/>
                        </a:rPr>
                        <a:t>vollständige GP</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dirty="0">
                          <a:solidFill>
                            <a:schemeClr val="bg1"/>
                          </a:solidFill>
                          <a:latin typeface="+mn-lt"/>
                          <a:ea typeface="+mn-ea"/>
                          <a:cs typeface="+mn-cs"/>
                        </a:rPr>
                        <a:t>An den Bestandsverträgen mit dieser Ausprägung wird über die Datenbanken eine vollständige Gesundheitsprüfung erkannt.</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1597269601"/>
                  </a:ext>
                </a:extLst>
              </a:tr>
              <a:tr h="509591">
                <a:tc>
                  <a:txBody>
                    <a:bodyPr/>
                    <a:lstStyle/>
                    <a:p>
                      <a:r>
                        <a:rPr lang="de-DE" sz="1200" kern="1200">
                          <a:solidFill>
                            <a:schemeClr val="bg1"/>
                          </a:solidFill>
                          <a:latin typeface="+mn-lt"/>
                          <a:ea typeface="+mn-ea"/>
                          <a:cs typeface="+mn-cs"/>
                        </a:rPr>
                        <a:t>bitte prüfen: reduzierte GP</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An den Verträgen mit dieser Ausprägung wird über die Datenbanken eine reduzierte Gesundheitsprüfung erkannt, eine Stichprobenprüfung mit Risikomanagement hat ergeben, dass bei vielen Verträgen eine vollständige GP vorliegt, mindestens aber eine reduzierte GP. Hier lohnt sich vor allem bei der anlassunabhängigen Erhöhungsoption eine Einzelfallprüfung.</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693862584"/>
                  </a:ext>
                </a:extLst>
              </a:tr>
              <a:tr h="362839">
                <a:tc>
                  <a:txBody>
                    <a:bodyPr/>
                    <a:lstStyle/>
                    <a:p>
                      <a:r>
                        <a:rPr lang="de-DE" sz="1200" kern="1200">
                          <a:solidFill>
                            <a:schemeClr val="bg1"/>
                          </a:solidFill>
                          <a:latin typeface="+mn-lt"/>
                          <a:ea typeface="+mn-ea"/>
                          <a:cs typeface="+mn-cs"/>
                        </a:rPr>
                        <a:t>bitte prüfen: GP unbekannt</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An den Verträgen mit dieser Ausprägung ist über die Datenbanken keine valide Aussage zur Art der GP möglich, es werden Informationen zu einer GP erkannt, die aber nicht sicher eingeordnet werden können.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1226827070"/>
                  </a:ext>
                </a:extLst>
              </a:tr>
              <a:tr h="362839">
                <a:tc>
                  <a:txBody>
                    <a:bodyPr/>
                    <a:lstStyle/>
                    <a:p>
                      <a:r>
                        <a:rPr lang="de-DE" sz="1200" kern="1200">
                          <a:solidFill>
                            <a:schemeClr val="bg1"/>
                          </a:solidFill>
                          <a:latin typeface="+mn-lt"/>
                          <a:ea typeface="+mn-ea"/>
                          <a:cs typeface="+mn-cs"/>
                        </a:rPr>
                        <a:t>ohne GP</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dirty="0">
                          <a:solidFill>
                            <a:schemeClr val="bg1"/>
                          </a:solidFill>
                          <a:latin typeface="+mn-lt"/>
                          <a:ea typeface="+mn-ea"/>
                          <a:cs typeface="+mn-cs"/>
                        </a:rPr>
                        <a:t>Zu Verträgen mit dieser Ausprägung ist über die Datenbanken keine GP erkennbar.</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591315800"/>
                  </a:ext>
                </a:extLst>
              </a:tr>
            </a:tbl>
          </a:graphicData>
        </a:graphic>
      </p:graphicFrame>
      <p:sp>
        <p:nvSpPr>
          <p:cNvPr id="6" name="Textfeld 5">
            <a:extLst>
              <a:ext uri="{FF2B5EF4-FFF2-40B4-BE49-F238E27FC236}">
                <a16:creationId xmlns:a16="http://schemas.microsoft.com/office/drawing/2014/main" id="{BC625A53-B865-92B6-1A19-6DD5D597BD2D}"/>
              </a:ext>
            </a:extLst>
          </p:cNvPr>
          <p:cNvSpPr txBox="1"/>
          <p:nvPr/>
        </p:nvSpPr>
        <p:spPr>
          <a:xfrm>
            <a:off x="506407" y="1806733"/>
            <a:ext cx="10256530" cy="888841"/>
          </a:xfrm>
          <a:prstGeom prst="rect">
            <a:avLst/>
          </a:prstGeom>
        </p:spPr>
        <p:txBody>
          <a:bodyPr wrap="square" lIns="0" tIns="0" rIns="0" bIns="0" rtlCol="0">
            <a:noAutofit/>
          </a:bodyPr>
          <a:lstStyle/>
          <a:p>
            <a:pPr algn="l">
              <a:spcAft>
                <a:spcPts val="600"/>
              </a:spcAft>
            </a:pPr>
            <a:r>
              <a:rPr lang="de-DE" sz="1400" dirty="0">
                <a:solidFill>
                  <a:schemeClr val="bg1"/>
                </a:solidFill>
                <a:latin typeface="Allianz Neo" panose="020B0504020203020204" pitchFamily="34" charset="0"/>
              </a:rPr>
              <a:t>Im Filterfeld "Art der GP" finden Sie den Status der Gesundheitsprüfung im Bestandsvertrag.</a:t>
            </a:r>
          </a:p>
          <a:p>
            <a:pPr algn="l">
              <a:spcAft>
                <a:spcPts val="600"/>
              </a:spcAft>
            </a:pPr>
            <a:endParaRPr lang="de-DE" sz="2000" dirty="0">
              <a:solidFill>
                <a:schemeClr val="bg1"/>
              </a:solidFill>
              <a:latin typeface="Allianz Neo" panose="020B0504020203020204" pitchFamily="34" charset="0"/>
            </a:endParaRPr>
          </a:p>
          <a:p>
            <a:pPr algn="l">
              <a:spcAft>
                <a:spcPts val="600"/>
              </a:spcAft>
            </a:pPr>
            <a:endParaRPr lang="de-DE" sz="20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endParaRPr lang="de-DE" sz="1400" dirty="0">
              <a:solidFill>
                <a:schemeClr val="bg1"/>
              </a:solidFill>
              <a:latin typeface="Allianz Neo" panose="020B0504020203020204" pitchFamily="34" charset="0"/>
            </a:endParaRPr>
          </a:p>
          <a:p>
            <a:pPr algn="l">
              <a:spcAft>
                <a:spcPts val="600"/>
              </a:spcAft>
            </a:pPr>
            <a:r>
              <a:rPr lang="de-DE" sz="1400" dirty="0">
                <a:solidFill>
                  <a:schemeClr val="bg1"/>
                </a:solidFill>
                <a:latin typeface="Allianz Neo" panose="020B0504020203020204" pitchFamily="34" charset="0"/>
              </a:rPr>
              <a:t>In bestimmten Konstellationen kann der Umfang der Gesundheitsprüfung nicht eindeutig zugeordnet werden. Diesen Status geben wir mit „bitte prüfen“ an. Daher ist es erforderlich, dass Sie in diesen Fällen eine Einzelfall-Prüfung über die Fachberatung Neuantrag oder die Betriebseinheiten vornehmen, damit keine Ablehnungen von Erhöhungen zustande kommt:</a:t>
            </a:r>
            <a:endParaRPr lang="de-DE" sz="1400" b="1" spc="100" dirty="0">
              <a:solidFill>
                <a:schemeClr val="bg1"/>
              </a:solidFill>
              <a:latin typeface="Allianz Neo" panose="020B0504020203020204" pitchFamily="34" charset="0"/>
            </a:endParaRPr>
          </a:p>
        </p:txBody>
      </p:sp>
    </p:spTree>
    <p:extLst>
      <p:ext uri="{BB962C8B-B14F-4D97-AF65-F5344CB8AC3E}">
        <p14:creationId xmlns:p14="http://schemas.microsoft.com/office/powerpoint/2010/main" val="72764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latin typeface="Arial (Überschriften)"/>
              </a:rPr>
              <a:t>Priorisieren Sie Ihre Ansprache mit </a:t>
            </a:r>
            <a:r>
              <a:rPr lang="de-DE" sz="4400">
                <a:latin typeface="Arial (Überschriften)"/>
              </a:rPr>
              <a:t>klareren Handlungsoptionen </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6</a:t>
            </a:fld>
            <a:endParaRPr lang="de-DE">
              <a:solidFill>
                <a:srgbClr val="003781"/>
              </a:solidFill>
              <a:latin typeface="Allianz Neo PPT"/>
            </a:endParaRPr>
          </a:p>
        </p:txBody>
      </p:sp>
      <p:graphicFrame>
        <p:nvGraphicFramePr>
          <p:cNvPr id="8" name="Tabelle 7">
            <a:extLst>
              <a:ext uri="{FF2B5EF4-FFF2-40B4-BE49-F238E27FC236}">
                <a16:creationId xmlns:a16="http://schemas.microsoft.com/office/drawing/2014/main" id="{F55AF879-7071-6C02-E991-16E5BB4B29EB}"/>
              </a:ext>
            </a:extLst>
          </p:cNvPr>
          <p:cNvGraphicFramePr>
            <a:graphicFrameLocks noGrp="1"/>
          </p:cNvGraphicFramePr>
          <p:nvPr>
            <p:extLst>
              <p:ext uri="{D42A27DB-BD31-4B8C-83A1-F6EECF244321}">
                <p14:modId xmlns:p14="http://schemas.microsoft.com/office/powerpoint/2010/main" val="4120942605"/>
              </p:ext>
            </p:extLst>
          </p:nvPr>
        </p:nvGraphicFramePr>
        <p:xfrm>
          <a:off x="502054" y="2142905"/>
          <a:ext cx="10444866" cy="3713774"/>
        </p:xfrm>
        <a:graphic>
          <a:graphicData uri="http://schemas.openxmlformats.org/drawingml/2006/table">
            <a:tbl>
              <a:tblPr firstRow="1" bandRow="1">
                <a:tableStyleId>{5940675A-B579-460E-94D1-54222C63F5DA}</a:tableStyleId>
              </a:tblPr>
              <a:tblGrid>
                <a:gridCol w="1136965">
                  <a:extLst>
                    <a:ext uri="{9D8B030D-6E8A-4147-A177-3AD203B41FA5}">
                      <a16:colId xmlns:a16="http://schemas.microsoft.com/office/drawing/2014/main" val="4104937301"/>
                    </a:ext>
                  </a:extLst>
                </a:gridCol>
                <a:gridCol w="3629006">
                  <a:extLst>
                    <a:ext uri="{9D8B030D-6E8A-4147-A177-3AD203B41FA5}">
                      <a16:colId xmlns:a16="http://schemas.microsoft.com/office/drawing/2014/main" val="1899567560"/>
                    </a:ext>
                  </a:extLst>
                </a:gridCol>
                <a:gridCol w="1124149">
                  <a:extLst>
                    <a:ext uri="{9D8B030D-6E8A-4147-A177-3AD203B41FA5}">
                      <a16:colId xmlns:a16="http://schemas.microsoft.com/office/drawing/2014/main" val="2896475674"/>
                    </a:ext>
                  </a:extLst>
                </a:gridCol>
                <a:gridCol w="2956329">
                  <a:extLst>
                    <a:ext uri="{9D8B030D-6E8A-4147-A177-3AD203B41FA5}">
                      <a16:colId xmlns:a16="http://schemas.microsoft.com/office/drawing/2014/main" val="2590846821"/>
                    </a:ext>
                  </a:extLst>
                </a:gridCol>
                <a:gridCol w="1598417">
                  <a:extLst>
                    <a:ext uri="{9D8B030D-6E8A-4147-A177-3AD203B41FA5}">
                      <a16:colId xmlns:a16="http://schemas.microsoft.com/office/drawing/2014/main" val="3655618230"/>
                    </a:ext>
                  </a:extLst>
                </a:gridCol>
              </a:tblGrid>
              <a:tr h="343535">
                <a:tc>
                  <a:txBody>
                    <a:bodyPr/>
                    <a:lstStyle/>
                    <a:p>
                      <a:r>
                        <a:rPr lang="de-DE" sz="1200" err="1">
                          <a:solidFill>
                            <a:schemeClr val="bg1"/>
                          </a:solidFill>
                        </a:rPr>
                        <a:t>Prio</a:t>
                      </a:r>
                      <a:r>
                        <a:rPr lang="de-DE" sz="1200">
                          <a:solidFill>
                            <a:schemeClr val="bg1"/>
                          </a:solidFill>
                        </a:rPr>
                        <a:t> der</a:t>
                      </a:r>
                      <a:br>
                        <a:rPr lang="de-DE" sz="1200">
                          <a:solidFill>
                            <a:schemeClr val="bg1"/>
                          </a:solidFill>
                        </a:rPr>
                      </a:br>
                      <a:r>
                        <a:rPr lang="de-DE" sz="1200">
                          <a:solidFill>
                            <a:schemeClr val="bg1"/>
                          </a:solidFill>
                        </a:rPr>
                        <a:t>Bearbeitung</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a:txBody>
                    <a:bodyPr/>
                    <a:lstStyle/>
                    <a:p>
                      <a:r>
                        <a:rPr lang="de-DE" sz="1200">
                          <a:solidFill>
                            <a:schemeClr val="bg1"/>
                          </a:solidFill>
                        </a:rPr>
                        <a:t>Handlungsoption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a:txBody>
                    <a:bodyPr/>
                    <a:lstStyle/>
                    <a:p>
                      <a:r>
                        <a:rPr lang="de-DE" sz="1200">
                          <a:solidFill>
                            <a:schemeClr val="bg1"/>
                          </a:solidFill>
                        </a:rPr>
                        <a:t>Relevant für Produkte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a:txBody>
                    <a:bodyPr/>
                    <a:lstStyle/>
                    <a:p>
                      <a:r>
                        <a:rPr lang="de-DE" sz="1200">
                          <a:solidFill>
                            <a:schemeClr val="bg1"/>
                          </a:solidFill>
                        </a:rPr>
                        <a:t>Kunden erhalten Filterausprägung wenn: </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a:txBody>
                    <a:bodyPr/>
                    <a:lstStyle/>
                    <a:p>
                      <a:r>
                        <a:rPr lang="de-DE" sz="1200">
                          <a:solidFill>
                            <a:schemeClr val="bg1"/>
                          </a:solidFill>
                        </a:rPr>
                        <a:t>Auswählbar über Filterfeld</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00717458"/>
                  </a:ext>
                </a:extLst>
              </a:tr>
              <a:tr h="560504">
                <a:tc>
                  <a:txBody>
                    <a:bodyPr/>
                    <a:lstStyle/>
                    <a:p>
                      <a:r>
                        <a:rPr lang="de-DE" sz="1200" kern="1200">
                          <a:solidFill>
                            <a:schemeClr val="bg1"/>
                          </a:solidFill>
                          <a:latin typeface="+mn-lt"/>
                          <a:ea typeface="+mn-ea"/>
                          <a:cs typeface="+mn-cs"/>
                        </a:rPr>
                        <a:t>1.</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Anlassunabhängige</a:t>
                      </a:r>
                      <a:br>
                        <a:rPr lang="de-DE" sz="1200" kern="1200">
                          <a:solidFill>
                            <a:schemeClr val="bg1"/>
                          </a:solidFill>
                          <a:latin typeface="+mn-lt"/>
                          <a:ea typeface="+mn-ea"/>
                          <a:cs typeface="+mn-cs"/>
                        </a:rPr>
                      </a:br>
                      <a:r>
                        <a:rPr lang="de-DE" sz="1200" kern="1200">
                          <a:solidFill>
                            <a:schemeClr val="bg1"/>
                          </a:solidFill>
                          <a:latin typeface="+mn-lt"/>
                          <a:ea typeface="+mn-ea"/>
                          <a:cs typeface="+mn-cs"/>
                        </a:rPr>
                        <a:t>Erhöhungsoption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BU/DU/KSP/</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VP &lt;40 Jahre ist, vollständige GP erkannt wird, Vertrag nicht beitragsfrei und </a:t>
                      </a:r>
                      <a:r>
                        <a:rPr lang="de-DE" sz="1200" kern="1200" err="1">
                          <a:solidFill>
                            <a:schemeClr val="bg1"/>
                          </a:solidFill>
                          <a:latin typeface="+mn-lt"/>
                          <a:ea typeface="+mn-ea"/>
                          <a:cs typeface="+mn-cs"/>
                        </a:rPr>
                        <a:t>Beginndatum</a:t>
                      </a:r>
                      <a:r>
                        <a:rPr lang="de-DE" sz="1200" kern="1200">
                          <a:solidFill>
                            <a:schemeClr val="bg1"/>
                          </a:solidFill>
                          <a:latin typeface="+mn-lt"/>
                          <a:ea typeface="+mn-ea"/>
                          <a:cs typeface="+mn-cs"/>
                        </a:rPr>
                        <a:t> jünger 5 Jahre ist</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Erhöhung ohne GP</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1597269601"/>
                  </a:ext>
                </a:extLst>
              </a:tr>
              <a:tr h="398672">
                <a:tc>
                  <a:txBody>
                    <a:bodyPr/>
                    <a:lstStyle/>
                    <a:p>
                      <a:r>
                        <a:rPr lang="de-DE" sz="1200" kern="1200">
                          <a:solidFill>
                            <a:schemeClr val="bg1"/>
                          </a:solidFill>
                          <a:latin typeface="+mn-lt"/>
                          <a:ea typeface="+mn-ea"/>
                          <a:cs typeface="+mn-cs"/>
                        </a:rPr>
                        <a:t>2.</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Anlassabhängige</a:t>
                      </a:r>
                      <a:br>
                        <a:rPr lang="de-DE" sz="1200" kern="1200">
                          <a:solidFill>
                            <a:schemeClr val="bg1"/>
                          </a:solidFill>
                          <a:latin typeface="+mn-lt"/>
                          <a:ea typeface="+mn-ea"/>
                          <a:cs typeface="+mn-cs"/>
                        </a:rPr>
                      </a:br>
                      <a:r>
                        <a:rPr lang="de-DE" sz="1200" kern="1200">
                          <a:solidFill>
                            <a:schemeClr val="bg1"/>
                          </a:solidFill>
                          <a:latin typeface="+mn-lt"/>
                          <a:ea typeface="+mn-ea"/>
                          <a:cs typeface="+mn-cs"/>
                        </a:rPr>
                        <a:t>Erhöhungsoption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BU/DU/KSP/</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VP &lt;50 Jahre</a:t>
                      </a:r>
                      <a:r>
                        <a:rPr lang="de-DE" sz="1200" kern="1200" baseline="30000">
                          <a:solidFill>
                            <a:schemeClr val="bg1"/>
                          </a:solidFill>
                          <a:latin typeface="+mn-lt"/>
                          <a:ea typeface="+mn-ea"/>
                          <a:cs typeface="+mn-cs"/>
                        </a:rPr>
                        <a:t>1</a:t>
                      </a:r>
                      <a:r>
                        <a:rPr lang="de-DE" sz="1200" kern="1200">
                          <a:solidFill>
                            <a:schemeClr val="bg1"/>
                          </a:solidFill>
                          <a:latin typeface="+mn-lt"/>
                          <a:ea typeface="+mn-ea"/>
                          <a:cs typeface="+mn-cs"/>
                        </a:rPr>
                        <a:t> ist, Vertrag nicht beitragsfrei ist und vollständige oder verkürzte GP vorliegt</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Erhöhung ohne GP</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693862584"/>
                  </a:ext>
                </a:extLst>
              </a:tr>
              <a:tr h="307373">
                <a:tc>
                  <a:txBody>
                    <a:bodyPr/>
                    <a:lstStyle/>
                    <a:p>
                      <a:r>
                        <a:rPr lang="de-DE" sz="1200" kern="1200">
                          <a:solidFill>
                            <a:schemeClr val="bg1"/>
                          </a:solidFill>
                          <a:latin typeface="+mn-lt"/>
                          <a:ea typeface="+mn-ea"/>
                          <a:cs typeface="+mn-cs"/>
                        </a:rPr>
                        <a:t>3.</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Schüler-Klausel</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BU/DU/</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Kunde hat Schüler-Kennzeichen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Schüler/(Student) </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1226827070"/>
                  </a:ext>
                </a:extLst>
              </a:tr>
              <a:tr h="433939">
                <a:tc>
                  <a:txBody>
                    <a:bodyPr/>
                    <a:lstStyle/>
                    <a:p>
                      <a:r>
                        <a:rPr lang="de-DE" sz="1200" kern="1200">
                          <a:solidFill>
                            <a:schemeClr val="bg1"/>
                          </a:solidFill>
                          <a:latin typeface="+mn-lt"/>
                          <a:ea typeface="+mn-ea"/>
                          <a:cs typeface="+mn-cs"/>
                        </a:rPr>
                        <a:t>4.</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Beitragsüberprüfungsoption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BU/DU/KSP/</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Vertrag ist nach Tarifgeneration 01/2020</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err="1">
                          <a:solidFill>
                            <a:schemeClr val="bg1"/>
                          </a:solidFill>
                          <a:latin typeface="+mn-lt"/>
                          <a:ea typeface="+mn-ea"/>
                          <a:cs typeface="+mn-cs"/>
                        </a:rPr>
                        <a:t>Beitragüberprüfungs</a:t>
                      </a:r>
                      <a:r>
                        <a:rPr lang="de-DE" sz="1200" kern="1200">
                          <a:solidFill>
                            <a:schemeClr val="bg1"/>
                          </a:solidFill>
                          <a:latin typeface="+mn-lt"/>
                          <a:ea typeface="+mn-ea"/>
                          <a:cs typeface="+mn-cs"/>
                        </a:rPr>
                        <a:t>-option (ab 2020)</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591315800"/>
                  </a:ext>
                </a:extLst>
              </a:tr>
              <a:tr h="433939">
                <a:tc>
                  <a:txBody>
                    <a:bodyPr/>
                    <a:lstStyle/>
                    <a:p>
                      <a:r>
                        <a:rPr lang="de-DE" sz="1200" kern="1200">
                          <a:solidFill>
                            <a:schemeClr val="bg1"/>
                          </a:solidFill>
                          <a:latin typeface="+mn-lt"/>
                          <a:ea typeface="+mn-ea"/>
                          <a:cs typeface="+mn-cs"/>
                        </a:rPr>
                        <a:t>5.</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Anlassabhängige Option der BU:</a:t>
                      </a:r>
                      <a:br>
                        <a:rPr lang="de-DE" sz="1200" kern="1200">
                          <a:solidFill>
                            <a:schemeClr val="bg1"/>
                          </a:solidFill>
                          <a:latin typeface="+mn-lt"/>
                          <a:ea typeface="+mn-ea"/>
                          <a:cs typeface="+mn-cs"/>
                        </a:rPr>
                      </a:br>
                      <a:r>
                        <a:rPr lang="de-DE" sz="1200" kern="1200">
                          <a:solidFill>
                            <a:schemeClr val="bg1"/>
                          </a:solidFill>
                          <a:latin typeface="+mn-lt"/>
                          <a:ea typeface="+mn-ea"/>
                          <a:cs typeface="+mn-cs"/>
                        </a:rPr>
                        <a:t>Student mit Aufnahme des ersten Jobs  nach Studium (Verdopplung der BU-Rente)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BU/DU/</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Kunde hat Studenten-Kennzeichen und anlassabhängige Erhöhungsoption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Schüler/(Student)</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tcPr>
                </a:tc>
                <a:extLst>
                  <a:ext uri="{0D108BD9-81ED-4DB2-BD59-A6C34878D82A}">
                    <a16:rowId xmlns:a16="http://schemas.microsoft.com/office/drawing/2014/main" val="1415315809"/>
                  </a:ext>
                </a:extLst>
              </a:tr>
              <a:tr h="307373">
                <a:tc>
                  <a:txBody>
                    <a:bodyPr/>
                    <a:lstStyle/>
                    <a:p>
                      <a:r>
                        <a:rPr lang="de-DE" sz="1200" kern="1200">
                          <a:solidFill>
                            <a:schemeClr val="bg1"/>
                          </a:solidFill>
                          <a:latin typeface="+mn-lt"/>
                          <a:ea typeface="+mn-ea"/>
                          <a:cs typeface="+mn-cs"/>
                        </a:rPr>
                        <a:t>6.</a:t>
                      </a:r>
                    </a:p>
                  </a:txBody>
                  <a:tcPr marL="86402" marR="86402" marT="43201" marB="43201">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Erhöhung der Rente mit erneuter GP</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BU/DU/KSP/</a:t>
                      </a:r>
                      <a:br>
                        <a:rPr lang="de-DE" sz="1200" kern="1200">
                          <a:solidFill>
                            <a:schemeClr val="bg1"/>
                          </a:solidFill>
                          <a:latin typeface="+mn-lt"/>
                          <a:ea typeface="+mn-ea"/>
                          <a:cs typeface="+mn-cs"/>
                        </a:rPr>
                      </a:br>
                      <a:r>
                        <a:rPr lang="de-DE" sz="1200" kern="1200">
                          <a:solidFill>
                            <a:schemeClr val="bg1"/>
                          </a:solidFill>
                          <a:latin typeface="+mn-lt"/>
                          <a:ea typeface="+mn-ea"/>
                          <a:cs typeface="+mn-cs"/>
                        </a:rPr>
                        <a:t>Bausteine</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geht immer, sofern Kunde Eintritts-alter noch nicht überschritten hat.</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algn="l" defTabSz="967710" rtl="0" eaLnBrk="1" latinLnBrk="0" hangingPunct="1"/>
                      <a:r>
                        <a:rPr lang="de-DE" sz="1200" kern="1200">
                          <a:solidFill>
                            <a:schemeClr val="bg1"/>
                          </a:solidFill>
                          <a:latin typeface="+mn-lt"/>
                          <a:ea typeface="+mn-ea"/>
                          <a:cs typeface="+mn-cs"/>
                        </a:rPr>
                        <a:t>Keine Filterausprägung vorhanden</a:t>
                      </a:r>
                    </a:p>
                  </a:txBody>
                  <a:tcPr marL="86402" marR="86402" marT="43201" marB="43201">
                    <a:lnL w="12700" cap="flat" cmpd="sng" algn="ctr">
                      <a:solidFill>
                        <a:schemeClr val="accent6">
                          <a:lumMod val="9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074995903"/>
                  </a:ext>
                </a:extLst>
              </a:tr>
            </a:tbl>
          </a:graphicData>
        </a:graphic>
      </p:graphicFrame>
      <p:sp>
        <p:nvSpPr>
          <p:cNvPr id="5" name="Textfeld 4">
            <a:extLst>
              <a:ext uri="{FF2B5EF4-FFF2-40B4-BE49-F238E27FC236}">
                <a16:creationId xmlns:a16="http://schemas.microsoft.com/office/drawing/2014/main" id="{AEC92598-DC40-4BCE-F38B-2AF29C6B279A}"/>
              </a:ext>
            </a:extLst>
          </p:cNvPr>
          <p:cNvSpPr txBox="1"/>
          <p:nvPr/>
        </p:nvSpPr>
        <p:spPr>
          <a:xfrm>
            <a:off x="502054" y="5931462"/>
            <a:ext cx="5283498" cy="138499"/>
          </a:xfrm>
          <a:prstGeom prst="rect">
            <a:avLst/>
          </a:prstGeom>
        </p:spPr>
        <p:txBody>
          <a:bodyPr wrap="none" lIns="0" tIns="0" rIns="0" bIns="0" rtlCol="0">
            <a:spAutoFit/>
          </a:bodyPr>
          <a:lstStyle/>
          <a:p>
            <a:pPr algn="l">
              <a:spcAft>
                <a:spcPts val="600"/>
              </a:spcAft>
            </a:pPr>
            <a:r>
              <a:rPr lang="de-DE" sz="900" baseline="30000" dirty="0">
                <a:solidFill>
                  <a:schemeClr val="bg1"/>
                </a:solidFill>
                <a:latin typeface="Allianz Neo" panose="020B0504020203020204" pitchFamily="34" charset="0"/>
              </a:rPr>
              <a:t>1</a:t>
            </a:r>
            <a:r>
              <a:rPr lang="de-DE" sz="900" dirty="0">
                <a:solidFill>
                  <a:schemeClr val="bg1"/>
                </a:solidFill>
                <a:latin typeface="Allianz Neo" panose="020B0504020203020204" pitchFamily="34" charset="0"/>
              </a:rPr>
              <a:t>ab TG 1/2023 VP &lt;50Jahre ist, ab TG 01/2012 bis 7/2022 VP &lt; 45 Jahre ist, vor TG 7/2011 VP &lt;40 Jahre ist</a:t>
            </a:r>
            <a:endParaRPr lang="de-DE" sz="900" b="1" spc="100" dirty="0">
              <a:solidFill>
                <a:schemeClr val="bg1"/>
              </a:solidFill>
              <a:latin typeface="Allianz Neo" panose="020B0504020203020204" pitchFamily="34" charset="0"/>
            </a:endParaRPr>
          </a:p>
        </p:txBody>
      </p:sp>
      <p:sp>
        <p:nvSpPr>
          <p:cNvPr id="6" name="Textfeld 5">
            <a:extLst>
              <a:ext uri="{FF2B5EF4-FFF2-40B4-BE49-F238E27FC236}">
                <a16:creationId xmlns:a16="http://schemas.microsoft.com/office/drawing/2014/main" id="{BC625A53-B865-92B6-1A19-6DD5D597BD2D}"/>
              </a:ext>
            </a:extLst>
          </p:cNvPr>
          <p:cNvSpPr txBox="1"/>
          <p:nvPr/>
        </p:nvSpPr>
        <p:spPr>
          <a:xfrm>
            <a:off x="506407" y="1806734"/>
            <a:ext cx="8141652" cy="215444"/>
          </a:xfrm>
          <a:prstGeom prst="rect">
            <a:avLst/>
          </a:prstGeom>
        </p:spPr>
        <p:txBody>
          <a:bodyPr wrap="none" lIns="0" tIns="0" rIns="0" bIns="0" rtlCol="0">
            <a:spAutoFit/>
          </a:bodyPr>
          <a:lstStyle/>
          <a:p>
            <a:pPr algn="l">
              <a:spcAft>
                <a:spcPts val="600"/>
              </a:spcAft>
            </a:pPr>
            <a:r>
              <a:rPr lang="de-DE" sz="1400">
                <a:solidFill>
                  <a:schemeClr val="bg1"/>
                </a:solidFill>
                <a:latin typeface="Allianz Neo" panose="020B0504020203020204" pitchFamily="34" charset="0"/>
              </a:rPr>
              <a:t>Empfehlung für eine erfolgreiche Bestandsbearbeitung: Arbeiten Sie die Handlungsoptionen priorisiert ab!</a:t>
            </a:r>
            <a:endParaRPr lang="de-DE" sz="1400" b="1" spc="100">
              <a:solidFill>
                <a:schemeClr val="bg1"/>
              </a:solidFill>
              <a:latin typeface="Allianz Neo" panose="020B0504020203020204" pitchFamily="34" charset="0"/>
            </a:endParaRPr>
          </a:p>
        </p:txBody>
      </p:sp>
    </p:spTree>
    <p:extLst>
      <p:ext uri="{BB962C8B-B14F-4D97-AF65-F5344CB8AC3E}">
        <p14:creationId xmlns:p14="http://schemas.microsoft.com/office/powerpoint/2010/main" val="123243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FA2F14F-5F6F-CAB7-C214-C3EF25D5643B}"/>
              </a:ext>
            </a:extLst>
          </p:cNvPr>
          <p:cNvSpPr txBox="1"/>
          <p:nvPr/>
        </p:nvSpPr>
        <p:spPr>
          <a:xfrm>
            <a:off x="484401" y="4380191"/>
            <a:ext cx="3385792" cy="1739974"/>
          </a:xfrm>
          <a:prstGeom prst="rect">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Nutzen Sie die Spalte </a:t>
            </a:r>
            <a:br>
              <a:rPr lang="de-DE" spc="0"/>
            </a:br>
            <a:r>
              <a:rPr lang="de-DE" spc="0"/>
              <a:t>„Erhöhung ohne GP“ </a:t>
            </a:r>
            <a:br>
              <a:rPr lang="de-DE" spc="0"/>
            </a:br>
            <a:r>
              <a:rPr lang="de-DE" spc="0"/>
              <a:t>in der Excel zur </a:t>
            </a:r>
            <a:br>
              <a:rPr lang="de-DE" spc="0"/>
            </a:br>
            <a:r>
              <a:rPr lang="de-DE" spc="0"/>
              <a:t>Identifikation</a:t>
            </a:r>
            <a:br>
              <a:rPr lang="de-DE" spc="0"/>
            </a:br>
            <a:r>
              <a:rPr lang="de-DE" spc="0"/>
              <a:t>Ihrer Kunden mit </a:t>
            </a:r>
            <a:br>
              <a:rPr lang="de-DE" spc="0"/>
            </a:br>
            <a:r>
              <a:rPr lang="de-DE" spc="0"/>
              <a:t>der HO1:</a:t>
            </a:r>
          </a:p>
        </p:txBody>
      </p:sp>
      <p:pic>
        <p:nvPicPr>
          <p:cNvPr id="37" name="Grafik 36">
            <a:extLst>
              <a:ext uri="{FF2B5EF4-FFF2-40B4-BE49-F238E27FC236}">
                <a16:creationId xmlns:a16="http://schemas.microsoft.com/office/drawing/2014/main" id="{F4167360-F265-D064-D116-4AA9B60684C1}"/>
              </a:ext>
            </a:extLst>
          </p:cNvPr>
          <p:cNvPicPr>
            <a:picLocks noChangeAspect="1"/>
          </p:cNvPicPr>
          <p:nvPr/>
        </p:nvPicPr>
        <p:blipFill>
          <a:blip r:embed="rId2"/>
          <a:stretch>
            <a:fillRect/>
          </a:stretch>
        </p:blipFill>
        <p:spPr>
          <a:xfrm>
            <a:off x="2573823" y="5113326"/>
            <a:ext cx="1251209" cy="978058"/>
          </a:xfrm>
          <a:prstGeom prst="rect">
            <a:avLst/>
          </a:prstGeom>
        </p:spPr>
      </p:pic>
      <p:sp>
        <p:nvSpPr>
          <p:cNvPr id="16" name="Textfeld 15">
            <a:extLst>
              <a:ext uri="{FF2B5EF4-FFF2-40B4-BE49-F238E27FC236}">
                <a16:creationId xmlns:a16="http://schemas.microsoft.com/office/drawing/2014/main" id="{957809A8-75E3-108B-4729-243E4B011CB1}"/>
              </a:ext>
            </a:extLst>
          </p:cNvPr>
          <p:cNvSpPr txBox="1"/>
          <p:nvPr/>
        </p:nvSpPr>
        <p:spPr>
          <a:xfrm>
            <a:off x="7470891" y="4379113"/>
            <a:ext cx="3581038" cy="1738606"/>
          </a:xfrm>
          <a:prstGeom prst="rect">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Mit einem Klick auf den Link öffnen Sie das Infoblatt, dort finden sie Summengrenzen und alle weiteren Informationen zum Vorgehen.</a:t>
            </a:r>
          </a:p>
        </p:txBody>
      </p:sp>
      <p:pic>
        <p:nvPicPr>
          <p:cNvPr id="35" name="Grafik 34">
            <a:extLst>
              <a:ext uri="{FF2B5EF4-FFF2-40B4-BE49-F238E27FC236}">
                <a16:creationId xmlns:a16="http://schemas.microsoft.com/office/drawing/2014/main" id="{FCAD5259-D7D8-B423-F560-8E4ED04177A0}"/>
              </a:ext>
            </a:extLst>
          </p:cNvPr>
          <p:cNvPicPr>
            <a:picLocks noChangeAspect="1"/>
          </p:cNvPicPr>
          <p:nvPr/>
        </p:nvPicPr>
        <p:blipFill>
          <a:blip r:embed="rId3"/>
          <a:stretch>
            <a:fillRect/>
          </a:stretch>
        </p:blipFill>
        <p:spPr>
          <a:xfrm>
            <a:off x="7593105" y="5319468"/>
            <a:ext cx="3165051" cy="650968"/>
          </a:xfrm>
          <a:prstGeom prst="rect">
            <a:avLst/>
          </a:prstGeom>
        </p:spPr>
      </p:pic>
      <p:sp>
        <p:nvSpPr>
          <p:cNvPr id="8" name="Textfeld 7">
            <a:extLst>
              <a:ext uri="{FF2B5EF4-FFF2-40B4-BE49-F238E27FC236}">
                <a16:creationId xmlns:a16="http://schemas.microsoft.com/office/drawing/2014/main" id="{659AB2E5-CD8E-5273-C6C8-D5D71F741D67}"/>
              </a:ext>
            </a:extLst>
          </p:cNvPr>
          <p:cNvSpPr txBox="1"/>
          <p:nvPr/>
        </p:nvSpPr>
        <p:spPr>
          <a:xfrm>
            <a:off x="3969036" y="4377745"/>
            <a:ext cx="3393852" cy="1739974"/>
          </a:xfrm>
          <a:prstGeom prst="rect">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In der Excel finden Sie rechts neben der Spalte zur Option einen Link zum Infoblatt</a:t>
            </a:r>
          </a:p>
        </p:txBody>
      </p:sp>
      <p:pic>
        <p:nvPicPr>
          <p:cNvPr id="34" name="Grafik 33">
            <a:extLst>
              <a:ext uri="{FF2B5EF4-FFF2-40B4-BE49-F238E27FC236}">
                <a16:creationId xmlns:a16="http://schemas.microsoft.com/office/drawing/2014/main" id="{7508C7D0-BB6A-BD46-0985-8544AED15A6D}"/>
              </a:ext>
            </a:extLst>
          </p:cNvPr>
          <p:cNvPicPr>
            <a:picLocks noChangeAspect="1"/>
          </p:cNvPicPr>
          <p:nvPr/>
        </p:nvPicPr>
        <p:blipFill>
          <a:blip r:embed="rId3"/>
          <a:stretch>
            <a:fillRect/>
          </a:stretch>
        </p:blipFill>
        <p:spPr>
          <a:xfrm>
            <a:off x="4066341" y="5312724"/>
            <a:ext cx="3165051" cy="650968"/>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Handlungsoption 1 (HO1):</a:t>
            </a:r>
            <a:br>
              <a:rPr lang="de-DE" sz="4400"/>
            </a:br>
            <a:r>
              <a:rPr lang="de-DE" sz="4400"/>
              <a:t>Anlassunabhängige Erhöhungsoption</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7</a:t>
            </a:fld>
            <a:endParaRPr lang="de-DE">
              <a:solidFill>
                <a:srgbClr val="003781"/>
              </a:solidFill>
              <a:latin typeface="Allianz Neo PPT"/>
            </a:endParaRPr>
          </a:p>
        </p:txBody>
      </p:sp>
      <p:sp>
        <p:nvSpPr>
          <p:cNvPr id="10" name="Pfeil: Chevron 9">
            <a:extLst>
              <a:ext uri="{FF2B5EF4-FFF2-40B4-BE49-F238E27FC236}">
                <a16:creationId xmlns:a16="http://schemas.microsoft.com/office/drawing/2014/main" id="{D018D8A4-3129-D508-F13C-B86D6C1301C6}"/>
              </a:ext>
            </a:extLst>
          </p:cNvPr>
          <p:cNvSpPr/>
          <p:nvPr/>
        </p:nvSpPr>
        <p:spPr>
          <a:xfrm>
            <a:off x="7453671" y="3841324"/>
            <a:ext cx="3605767" cy="459012"/>
          </a:xfrm>
          <a:prstGeom prst="chevron">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Infoblatt zur Option </a:t>
            </a:r>
          </a:p>
        </p:txBody>
      </p:sp>
      <p:sp>
        <p:nvSpPr>
          <p:cNvPr id="11" name="Pfeil: Chevron 10">
            <a:extLst>
              <a:ext uri="{FF2B5EF4-FFF2-40B4-BE49-F238E27FC236}">
                <a16:creationId xmlns:a16="http://schemas.microsoft.com/office/drawing/2014/main" id="{5B4F7359-BB33-C387-3B83-02C73F23A2A1}"/>
              </a:ext>
            </a:extLst>
          </p:cNvPr>
          <p:cNvSpPr/>
          <p:nvPr/>
        </p:nvSpPr>
        <p:spPr>
          <a:xfrm>
            <a:off x="3969036" y="3832324"/>
            <a:ext cx="3605767" cy="459012"/>
          </a:xfrm>
          <a:prstGeom prst="chevron">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Link an der Option</a:t>
            </a:r>
          </a:p>
        </p:txBody>
      </p:sp>
      <p:sp>
        <p:nvSpPr>
          <p:cNvPr id="12" name="Pfeil: Fünfeck 11">
            <a:extLst>
              <a:ext uri="{FF2B5EF4-FFF2-40B4-BE49-F238E27FC236}">
                <a16:creationId xmlns:a16="http://schemas.microsoft.com/office/drawing/2014/main" id="{676F3653-7445-C8C5-7224-05B1A811D830}"/>
              </a:ext>
            </a:extLst>
          </p:cNvPr>
          <p:cNvSpPr/>
          <p:nvPr/>
        </p:nvSpPr>
        <p:spPr>
          <a:xfrm>
            <a:off x="484401" y="3829878"/>
            <a:ext cx="3605767" cy="459012"/>
          </a:xfrm>
          <a:prstGeom prst="homePlate">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ACA:</a:t>
            </a:r>
          </a:p>
        </p:txBody>
      </p:sp>
      <p:sp>
        <p:nvSpPr>
          <p:cNvPr id="13" name="Rechteck 12">
            <a:extLst>
              <a:ext uri="{FF2B5EF4-FFF2-40B4-BE49-F238E27FC236}">
                <a16:creationId xmlns:a16="http://schemas.microsoft.com/office/drawing/2014/main" id="{B1BDE795-C38B-6828-0361-3F9FEFF861A5}"/>
              </a:ext>
            </a:extLst>
          </p:cNvPr>
          <p:cNvSpPr/>
          <p:nvPr/>
        </p:nvSpPr>
        <p:spPr>
          <a:xfrm>
            <a:off x="484401" y="1789349"/>
            <a:ext cx="10583933" cy="530947"/>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Die anlassunabhängige Erhöhungsoption ermöglicht eine Erhöhung des Vertrags in den ersten 5 Jahren nach Abschluss ohne erneute Gesundheitsprüfung</a:t>
            </a:r>
          </a:p>
        </p:txBody>
      </p:sp>
      <p:sp>
        <p:nvSpPr>
          <p:cNvPr id="15" name="Textfeld 14">
            <a:extLst>
              <a:ext uri="{FF2B5EF4-FFF2-40B4-BE49-F238E27FC236}">
                <a16:creationId xmlns:a16="http://schemas.microsoft.com/office/drawing/2014/main" id="{B9955575-1265-896C-E244-34877F59EF42}"/>
              </a:ext>
            </a:extLst>
          </p:cNvPr>
          <p:cNvSpPr txBox="1"/>
          <p:nvPr/>
        </p:nvSpPr>
        <p:spPr>
          <a:xfrm>
            <a:off x="484402" y="2404432"/>
            <a:ext cx="3385792"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Kunden in der Option:</a:t>
            </a:r>
          </a:p>
          <a:p>
            <a:pPr>
              <a:spcAft>
                <a:spcPts val="0"/>
              </a:spcAft>
            </a:pPr>
            <a:r>
              <a:rPr lang="de-DE" spc="0"/>
              <a:t>- VP ist max. 40 Jahre</a:t>
            </a:r>
          </a:p>
          <a:p>
            <a:pPr>
              <a:spcAft>
                <a:spcPts val="0"/>
              </a:spcAft>
            </a:pPr>
            <a:r>
              <a:rPr lang="de-DE" spc="0"/>
              <a:t>- Vertrag nicht älter als 5 Jahre</a:t>
            </a:r>
          </a:p>
          <a:p>
            <a:pPr>
              <a:spcAft>
                <a:spcPts val="0"/>
              </a:spcAft>
            </a:pPr>
            <a:r>
              <a:rPr lang="de-DE" spc="0"/>
              <a:t>- Vollständige GP vorhanden</a:t>
            </a:r>
          </a:p>
          <a:p>
            <a:pPr>
              <a:spcAft>
                <a:spcPts val="0"/>
              </a:spcAft>
            </a:pPr>
            <a:r>
              <a:rPr lang="de-DE" spc="0"/>
              <a:t>- Vertrag ist nicht beitragsfrei</a:t>
            </a:r>
          </a:p>
        </p:txBody>
      </p:sp>
      <p:pic>
        <p:nvPicPr>
          <p:cNvPr id="17" name="Grafik 16">
            <a:extLst>
              <a:ext uri="{FF2B5EF4-FFF2-40B4-BE49-F238E27FC236}">
                <a16:creationId xmlns:a16="http://schemas.microsoft.com/office/drawing/2014/main" id="{59813A2A-C266-3F7B-747F-4F8284DD9A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44" y="2521513"/>
            <a:ext cx="374183" cy="374183"/>
          </a:xfrm>
          <a:prstGeom prst="rect">
            <a:avLst/>
          </a:prstGeom>
        </p:spPr>
      </p:pic>
      <p:pic>
        <p:nvPicPr>
          <p:cNvPr id="18" name="Grafik 17">
            <a:extLst>
              <a:ext uri="{FF2B5EF4-FFF2-40B4-BE49-F238E27FC236}">
                <a16:creationId xmlns:a16="http://schemas.microsoft.com/office/drawing/2014/main" id="{107789F0-2C8A-80D9-FAD4-A78263A514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444" y="3881292"/>
            <a:ext cx="374183" cy="374183"/>
          </a:xfrm>
          <a:prstGeom prst="rect">
            <a:avLst/>
          </a:prstGeom>
        </p:spPr>
      </p:pic>
      <p:pic>
        <p:nvPicPr>
          <p:cNvPr id="19" name="Grafik 18">
            <a:extLst>
              <a:ext uri="{FF2B5EF4-FFF2-40B4-BE49-F238E27FC236}">
                <a16:creationId xmlns:a16="http://schemas.microsoft.com/office/drawing/2014/main" id="{3C53FA82-BE9B-83E7-E497-BF2CE5C356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1640" y="3881292"/>
            <a:ext cx="374183" cy="374183"/>
          </a:xfrm>
          <a:prstGeom prst="rect">
            <a:avLst/>
          </a:prstGeom>
        </p:spPr>
      </p:pic>
      <p:pic>
        <p:nvPicPr>
          <p:cNvPr id="20" name="Grafik 19">
            <a:extLst>
              <a:ext uri="{FF2B5EF4-FFF2-40B4-BE49-F238E27FC236}">
                <a16:creationId xmlns:a16="http://schemas.microsoft.com/office/drawing/2014/main" id="{06B38D64-7871-04F3-7C03-11EBAEE325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1233" y="3881292"/>
            <a:ext cx="374183" cy="374183"/>
          </a:xfrm>
          <a:prstGeom prst="rect">
            <a:avLst/>
          </a:prstGeom>
        </p:spPr>
      </p:pic>
      <p:pic>
        <p:nvPicPr>
          <p:cNvPr id="21" name="Grafik 20">
            <a:extLst>
              <a:ext uri="{FF2B5EF4-FFF2-40B4-BE49-F238E27FC236}">
                <a16:creationId xmlns:a16="http://schemas.microsoft.com/office/drawing/2014/main" id="{DAD3A69E-04F8-9CAB-B8FB-45C420CC82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444" y="1869266"/>
            <a:ext cx="374183" cy="374183"/>
          </a:xfrm>
          <a:prstGeom prst="rect">
            <a:avLst/>
          </a:prstGeom>
        </p:spPr>
      </p:pic>
      <p:sp>
        <p:nvSpPr>
          <p:cNvPr id="22" name="Textfeld 21">
            <a:extLst>
              <a:ext uri="{FF2B5EF4-FFF2-40B4-BE49-F238E27FC236}">
                <a16:creationId xmlns:a16="http://schemas.microsoft.com/office/drawing/2014/main" id="{BBF60D55-617A-DC2A-6668-0163EADF3E40}"/>
              </a:ext>
            </a:extLst>
          </p:cNvPr>
          <p:cNvSpPr txBox="1"/>
          <p:nvPr/>
        </p:nvSpPr>
        <p:spPr>
          <a:xfrm>
            <a:off x="3969036" y="2404432"/>
            <a:ext cx="7082979"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Anmerkungen zu den Filterausprägungen:</a:t>
            </a:r>
          </a:p>
          <a:p>
            <a:r>
              <a:rPr lang="de-DE" spc="0" dirty="0"/>
              <a:t>„anlassunabhängig“: 		</a:t>
            </a:r>
            <a:r>
              <a:rPr lang="de-DE" sz="1323" spc="0" dirty="0"/>
              <a:t>Im Bestandsvertrag erfolgte eine 					vollständige GP</a:t>
            </a:r>
            <a:br>
              <a:rPr lang="de-DE" spc="0" dirty="0"/>
            </a:br>
            <a:r>
              <a:rPr lang="de-DE" spc="0" dirty="0"/>
              <a:t>„bitte prüfen: anlassunabhängig“: 	Der Umfang der GP im Bestandsvertrag kann 				nicht eindeutig bestimmt werden. Bitte prüfen 				Sie den Status (siehe hierzu Seite 6)</a:t>
            </a:r>
          </a:p>
        </p:txBody>
      </p:sp>
      <p:pic>
        <p:nvPicPr>
          <p:cNvPr id="23" name="Grafik 22">
            <a:extLst>
              <a:ext uri="{FF2B5EF4-FFF2-40B4-BE49-F238E27FC236}">
                <a16:creationId xmlns:a16="http://schemas.microsoft.com/office/drawing/2014/main" id="{DC3B6B73-C174-4CF6-386F-06656B9004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64548" y="2521513"/>
            <a:ext cx="374183" cy="374183"/>
          </a:xfrm>
          <a:prstGeom prst="rect">
            <a:avLst/>
          </a:prstGeom>
        </p:spPr>
      </p:pic>
      <p:sp>
        <p:nvSpPr>
          <p:cNvPr id="24" name="Rechteck 23">
            <a:extLst>
              <a:ext uri="{FF2B5EF4-FFF2-40B4-BE49-F238E27FC236}">
                <a16:creationId xmlns:a16="http://schemas.microsoft.com/office/drawing/2014/main" id="{BB72DA34-66CE-E11B-6DDD-56BE7A72D614}"/>
              </a:ext>
            </a:extLst>
          </p:cNvPr>
          <p:cNvSpPr/>
          <p:nvPr/>
        </p:nvSpPr>
        <p:spPr>
          <a:xfrm>
            <a:off x="5976050" y="5550590"/>
            <a:ext cx="1260000" cy="1440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pic>
        <p:nvPicPr>
          <p:cNvPr id="29" name="Grafik 28">
            <a:extLst>
              <a:ext uri="{FF2B5EF4-FFF2-40B4-BE49-F238E27FC236}">
                <a16:creationId xmlns:a16="http://schemas.microsoft.com/office/drawing/2014/main" id="{70A9AD7D-F301-53CD-5067-98D19D5DCD75}"/>
              </a:ext>
            </a:extLst>
          </p:cNvPr>
          <p:cNvPicPr>
            <a:picLocks noChangeAspect="1"/>
          </p:cNvPicPr>
          <p:nvPr/>
        </p:nvPicPr>
        <p:blipFill rotWithShape="1">
          <a:blip r:embed="rId16"/>
          <a:srcRect t="1" b="63948"/>
          <a:stretch/>
        </p:blipFill>
        <p:spPr>
          <a:xfrm>
            <a:off x="2573824" y="4427557"/>
            <a:ext cx="1251209" cy="775622"/>
          </a:xfrm>
          <a:prstGeom prst="rect">
            <a:avLst/>
          </a:prstGeom>
        </p:spPr>
      </p:pic>
      <p:sp>
        <p:nvSpPr>
          <p:cNvPr id="30" name="Rechteck 29">
            <a:extLst>
              <a:ext uri="{FF2B5EF4-FFF2-40B4-BE49-F238E27FC236}">
                <a16:creationId xmlns:a16="http://schemas.microsoft.com/office/drawing/2014/main" id="{9F3145B5-2561-8FFD-BF42-784D66E01E16}"/>
              </a:ext>
            </a:extLst>
          </p:cNvPr>
          <p:cNvSpPr/>
          <p:nvPr/>
        </p:nvSpPr>
        <p:spPr>
          <a:xfrm>
            <a:off x="2745163" y="5244336"/>
            <a:ext cx="1026028" cy="2381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2" name="Rechteck 31">
            <a:extLst>
              <a:ext uri="{FF2B5EF4-FFF2-40B4-BE49-F238E27FC236}">
                <a16:creationId xmlns:a16="http://schemas.microsoft.com/office/drawing/2014/main" id="{18285687-2294-26F8-0166-DF4B9F66EC25}"/>
              </a:ext>
            </a:extLst>
          </p:cNvPr>
          <p:cNvSpPr/>
          <p:nvPr/>
        </p:nvSpPr>
        <p:spPr>
          <a:xfrm>
            <a:off x="9493476" y="5566774"/>
            <a:ext cx="1260000" cy="1440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3" name="Stern: 10 Zacken 32">
            <a:extLst>
              <a:ext uri="{FF2B5EF4-FFF2-40B4-BE49-F238E27FC236}">
                <a16:creationId xmlns:a16="http://schemas.microsoft.com/office/drawing/2014/main" id="{CB0309C3-9A5A-D7B8-19E3-25B916583E23}"/>
              </a:ext>
            </a:extLst>
          </p:cNvPr>
          <p:cNvSpPr/>
          <p:nvPr/>
        </p:nvSpPr>
        <p:spPr>
          <a:xfrm rot="506123">
            <a:off x="10506449" y="5131844"/>
            <a:ext cx="510780" cy="510780"/>
          </a:xfrm>
          <a:prstGeom prst="star10">
            <a:avLst>
              <a:gd name="adj" fmla="val 39756"/>
              <a:gd name="hf" fmla="val 1051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34"/>
              <a:t>Klick!</a:t>
            </a:r>
          </a:p>
        </p:txBody>
      </p:sp>
    </p:spTree>
    <p:extLst>
      <p:ext uri="{BB962C8B-B14F-4D97-AF65-F5344CB8AC3E}">
        <p14:creationId xmlns:p14="http://schemas.microsoft.com/office/powerpoint/2010/main" val="24024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FA2F14F-5F6F-CAB7-C214-C3EF25D5643B}"/>
              </a:ext>
            </a:extLst>
          </p:cNvPr>
          <p:cNvSpPr txBox="1"/>
          <p:nvPr/>
        </p:nvSpPr>
        <p:spPr>
          <a:xfrm>
            <a:off x="484401" y="4380191"/>
            <a:ext cx="3385792" cy="1739974"/>
          </a:xfrm>
          <a:prstGeom prst="rect">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Nutzen Sie die Spalte </a:t>
            </a:r>
            <a:br>
              <a:rPr lang="de-DE" spc="0"/>
            </a:br>
            <a:r>
              <a:rPr lang="de-DE" spc="0"/>
              <a:t>„Erhöhung ohne GP“ </a:t>
            </a:r>
            <a:br>
              <a:rPr lang="de-DE" spc="0"/>
            </a:br>
            <a:r>
              <a:rPr lang="de-DE" spc="0"/>
              <a:t>in der Excel zur </a:t>
            </a:r>
            <a:br>
              <a:rPr lang="de-DE" spc="0"/>
            </a:br>
            <a:r>
              <a:rPr lang="de-DE" spc="0"/>
              <a:t>Identifikation</a:t>
            </a:r>
            <a:br>
              <a:rPr lang="de-DE" spc="0"/>
            </a:br>
            <a:r>
              <a:rPr lang="de-DE" spc="0"/>
              <a:t>Ihrer Kunden mit </a:t>
            </a:r>
            <a:br>
              <a:rPr lang="de-DE" spc="0"/>
            </a:br>
            <a:r>
              <a:rPr lang="de-DE" spc="0"/>
              <a:t>der HO2:</a:t>
            </a:r>
          </a:p>
        </p:txBody>
      </p:sp>
      <p:pic>
        <p:nvPicPr>
          <p:cNvPr id="40" name="Grafik 39">
            <a:extLst>
              <a:ext uri="{FF2B5EF4-FFF2-40B4-BE49-F238E27FC236}">
                <a16:creationId xmlns:a16="http://schemas.microsoft.com/office/drawing/2014/main" id="{2AD35AB5-29D9-2C5C-D114-063ED3AABAF3}"/>
              </a:ext>
            </a:extLst>
          </p:cNvPr>
          <p:cNvPicPr>
            <a:picLocks noChangeAspect="1"/>
          </p:cNvPicPr>
          <p:nvPr/>
        </p:nvPicPr>
        <p:blipFill rotWithShape="1">
          <a:blip r:embed="rId2"/>
          <a:srcRect t="8265"/>
          <a:stretch/>
        </p:blipFill>
        <p:spPr>
          <a:xfrm>
            <a:off x="2573823" y="5194168"/>
            <a:ext cx="1251209" cy="897215"/>
          </a:xfrm>
          <a:prstGeom prst="rect">
            <a:avLst/>
          </a:prstGeom>
        </p:spPr>
      </p:pic>
      <p:sp>
        <p:nvSpPr>
          <p:cNvPr id="16" name="Textfeld 15">
            <a:extLst>
              <a:ext uri="{FF2B5EF4-FFF2-40B4-BE49-F238E27FC236}">
                <a16:creationId xmlns:a16="http://schemas.microsoft.com/office/drawing/2014/main" id="{957809A8-75E3-108B-4729-243E4B011CB1}"/>
              </a:ext>
            </a:extLst>
          </p:cNvPr>
          <p:cNvSpPr txBox="1"/>
          <p:nvPr/>
        </p:nvSpPr>
        <p:spPr>
          <a:xfrm>
            <a:off x="7470891" y="4379113"/>
            <a:ext cx="3581038" cy="1738606"/>
          </a:xfrm>
          <a:prstGeom prst="rect">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Mit einem Klick auf den Link öffnen Sie das Infoblatt, dort finden sie Summengrenzen und alle weiteren Informationen zum Vorgehen.</a:t>
            </a:r>
          </a:p>
        </p:txBody>
      </p:sp>
      <p:pic>
        <p:nvPicPr>
          <p:cNvPr id="39" name="Grafik 38">
            <a:extLst>
              <a:ext uri="{FF2B5EF4-FFF2-40B4-BE49-F238E27FC236}">
                <a16:creationId xmlns:a16="http://schemas.microsoft.com/office/drawing/2014/main" id="{8E18F5EF-8445-4015-0CC0-CCB2C0DF9EBE}"/>
              </a:ext>
            </a:extLst>
          </p:cNvPr>
          <p:cNvPicPr>
            <a:picLocks noChangeAspect="1"/>
          </p:cNvPicPr>
          <p:nvPr/>
        </p:nvPicPr>
        <p:blipFill>
          <a:blip r:embed="rId3"/>
          <a:stretch>
            <a:fillRect/>
          </a:stretch>
        </p:blipFill>
        <p:spPr>
          <a:xfrm>
            <a:off x="7561617" y="5433328"/>
            <a:ext cx="3178859" cy="554543"/>
          </a:xfrm>
          <a:prstGeom prst="rect">
            <a:avLst/>
          </a:prstGeom>
        </p:spPr>
      </p:pic>
      <p:sp>
        <p:nvSpPr>
          <p:cNvPr id="8" name="Textfeld 7">
            <a:extLst>
              <a:ext uri="{FF2B5EF4-FFF2-40B4-BE49-F238E27FC236}">
                <a16:creationId xmlns:a16="http://schemas.microsoft.com/office/drawing/2014/main" id="{659AB2E5-CD8E-5273-C6C8-D5D71F741D67}"/>
              </a:ext>
            </a:extLst>
          </p:cNvPr>
          <p:cNvSpPr txBox="1"/>
          <p:nvPr/>
        </p:nvSpPr>
        <p:spPr>
          <a:xfrm>
            <a:off x="3969036" y="4377745"/>
            <a:ext cx="3393852" cy="1739974"/>
          </a:xfrm>
          <a:prstGeom prst="rect">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In der Excel finden Sie rechts neben der Spalte zur Option einen Link zum Infoblatt</a:t>
            </a:r>
          </a:p>
        </p:txBody>
      </p:sp>
      <p:pic>
        <p:nvPicPr>
          <p:cNvPr id="38" name="Grafik 37">
            <a:extLst>
              <a:ext uri="{FF2B5EF4-FFF2-40B4-BE49-F238E27FC236}">
                <a16:creationId xmlns:a16="http://schemas.microsoft.com/office/drawing/2014/main" id="{3EE9DFED-4D29-0D73-F2DE-DF6D53B9C85A}"/>
              </a:ext>
            </a:extLst>
          </p:cNvPr>
          <p:cNvPicPr>
            <a:picLocks noChangeAspect="1"/>
          </p:cNvPicPr>
          <p:nvPr/>
        </p:nvPicPr>
        <p:blipFill>
          <a:blip r:embed="rId3"/>
          <a:stretch>
            <a:fillRect/>
          </a:stretch>
        </p:blipFill>
        <p:spPr>
          <a:xfrm>
            <a:off x="4059129" y="5426584"/>
            <a:ext cx="3178859" cy="554543"/>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Handlungsoption 2 (HO2):</a:t>
            </a:r>
            <a:br>
              <a:rPr lang="de-DE" sz="4400"/>
            </a:br>
            <a:r>
              <a:rPr lang="de-DE" sz="4400"/>
              <a:t>Anlassabhängige Erhöhungsoption</a:t>
            </a:r>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8</a:t>
            </a:fld>
            <a:endParaRPr lang="de-DE">
              <a:solidFill>
                <a:srgbClr val="003781"/>
              </a:solidFill>
              <a:latin typeface="Allianz Neo PPT"/>
            </a:endParaRPr>
          </a:p>
        </p:txBody>
      </p:sp>
      <p:sp>
        <p:nvSpPr>
          <p:cNvPr id="10" name="Pfeil: Chevron 9">
            <a:extLst>
              <a:ext uri="{FF2B5EF4-FFF2-40B4-BE49-F238E27FC236}">
                <a16:creationId xmlns:a16="http://schemas.microsoft.com/office/drawing/2014/main" id="{D018D8A4-3129-D508-F13C-B86D6C1301C6}"/>
              </a:ext>
            </a:extLst>
          </p:cNvPr>
          <p:cNvSpPr/>
          <p:nvPr/>
        </p:nvSpPr>
        <p:spPr>
          <a:xfrm>
            <a:off x="7453671" y="3841324"/>
            <a:ext cx="3605767" cy="459012"/>
          </a:xfrm>
          <a:prstGeom prst="chevron">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Infoblatt zur Option </a:t>
            </a:r>
          </a:p>
        </p:txBody>
      </p:sp>
      <p:sp>
        <p:nvSpPr>
          <p:cNvPr id="11" name="Pfeil: Chevron 10">
            <a:extLst>
              <a:ext uri="{FF2B5EF4-FFF2-40B4-BE49-F238E27FC236}">
                <a16:creationId xmlns:a16="http://schemas.microsoft.com/office/drawing/2014/main" id="{5B4F7359-BB33-C387-3B83-02C73F23A2A1}"/>
              </a:ext>
            </a:extLst>
          </p:cNvPr>
          <p:cNvSpPr/>
          <p:nvPr/>
        </p:nvSpPr>
        <p:spPr>
          <a:xfrm>
            <a:off x="3969036" y="3832324"/>
            <a:ext cx="3605767" cy="459012"/>
          </a:xfrm>
          <a:prstGeom prst="chevron">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Link an der Option</a:t>
            </a:r>
          </a:p>
        </p:txBody>
      </p:sp>
      <p:sp>
        <p:nvSpPr>
          <p:cNvPr id="12" name="Pfeil: Fünfeck 11">
            <a:extLst>
              <a:ext uri="{FF2B5EF4-FFF2-40B4-BE49-F238E27FC236}">
                <a16:creationId xmlns:a16="http://schemas.microsoft.com/office/drawing/2014/main" id="{676F3653-7445-C8C5-7224-05B1A811D830}"/>
              </a:ext>
            </a:extLst>
          </p:cNvPr>
          <p:cNvSpPr/>
          <p:nvPr/>
        </p:nvSpPr>
        <p:spPr>
          <a:xfrm>
            <a:off x="484401" y="3829878"/>
            <a:ext cx="3605767" cy="459012"/>
          </a:xfrm>
          <a:prstGeom prst="homePlate">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ACA:</a:t>
            </a:r>
          </a:p>
        </p:txBody>
      </p:sp>
      <p:sp>
        <p:nvSpPr>
          <p:cNvPr id="13" name="Rechteck 12">
            <a:extLst>
              <a:ext uri="{FF2B5EF4-FFF2-40B4-BE49-F238E27FC236}">
                <a16:creationId xmlns:a16="http://schemas.microsoft.com/office/drawing/2014/main" id="{B1BDE795-C38B-6828-0361-3F9FEFF861A5}"/>
              </a:ext>
            </a:extLst>
          </p:cNvPr>
          <p:cNvSpPr/>
          <p:nvPr/>
        </p:nvSpPr>
        <p:spPr>
          <a:xfrm>
            <a:off x="484401" y="1789349"/>
            <a:ext cx="10583933" cy="530947"/>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Die anlassabhängige Erhöhungsoption ermöglicht eine Erhöhung des Vertrags aufgrund besonderer Anlässe beim Kunden (z.B. Hauskauf, Heirat, Jobwechsel etc.) ohne erneute Gesundheitsprüfung</a:t>
            </a:r>
          </a:p>
        </p:txBody>
      </p:sp>
      <p:pic>
        <p:nvPicPr>
          <p:cNvPr id="17" name="Grafik 16">
            <a:extLst>
              <a:ext uri="{FF2B5EF4-FFF2-40B4-BE49-F238E27FC236}">
                <a16:creationId xmlns:a16="http://schemas.microsoft.com/office/drawing/2014/main" id="{59813A2A-C266-3F7B-747F-4F8284DD9A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44" y="2521513"/>
            <a:ext cx="374183" cy="374183"/>
          </a:xfrm>
          <a:prstGeom prst="rect">
            <a:avLst/>
          </a:prstGeom>
        </p:spPr>
      </p:pic>
      <p:pic>
        <p:nvPicPr>
          <p:cNvPr id="18" name="Grafik 17">
            <a:extLst>
              <a:ext uri="{FF2B5EF4-FFF2-40B4-BE49-F238E27FC236}">
                <a16:creationId xmlns:a16="http://schemas.microsoft.com/office/drawing/2014/main" id="{107789F0-2C8A-80D9-FAD4-A78263A514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444" y="3881292"/>
            <a:ext cx="374183" cy="374183"/>
          </a:xfrm>
          <a:prstGeom prst="rect">
            <a:avLst/>
          </a:prstGeom>
        </p:spPr>
      </p:pic>
      <p:pic>
        <p:nvPicPr>
          <p:cNvPr id="19" name="Grafik 18">
            <a:extLst>
              <a:ext uri="{FF2B5EF4-FFF2-40B4-BE49-F238E27FC236}">
                <a16:creationId xmlns:a16="http://schemas.microsoft.com/office/drawing/2014/main" id="{3C53FA82-BE9B-83E7-E497-BF2CE5C356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1640" y="3881292"/>
            <a:ext cx="374183" cy="374183"/>
          </a:xfrm>
          <a:prstGeom prst="rect">
            <a:avLst/>
          </a:prstGeom>
        </p:spPr>
      </p:pic>
      <p:pic>
        <p:nvPicPr>
          <p:cNvPr id="20" name="Grafik 19">
            <a:extLst>
              <a:ext uri="{FF2B5EF4-FFF2-40B4-BE49-F238E27FC236}">
                <a16:creationId xmlns:a16="http://schemas.microsoft.com/office/drawing/2014/main" id="{06B38D64-7871-04F3-7C03-11EBAEE325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1233" y="3881292"/>
            <a:ext cx="374183" cy="374183"/>
          </a:xfrm>
          <a:prstGeom prst="rect">
            <a:avLst/>
          </a:prstGeom>
        </p:spPr>
      </p:pic>
      <p:pic>
        <p:nvPicPr>
          <p:cNvPr id="21" name="Grafik 20">
            <a:extLst>
              <a:ext uri="{FF2B5EF4-FFF2-40B4-BE49-F238E27FC236}">
                <a16:creationId xmlns:a16="http://schemas.microsoft.com/office/drawing/2014/main" id="{DAD3A69E-04F8-9CAB-B8FB-45C420CC82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444" y="1869266"/>
            <a:ext cx="374183" cy="374183"/>
          </a:xfrm>
          <a:prstGeom prst="rect">
            <a:avLst/>
          </a:prstGeom>
        </p:spPr>
      </p:pic>
      <p:pic>
        <p:nvPicPr>
          <p:cNvPr id="23" name="Grafik 22">
            <a:extLst>
              <a:ext uri="{FF2B5EF4-FFF2-40B4-BE49-F238E27FC236}">
                <a16:creationId xmlns:a16="http://schemas.microsoft.com/office/drawing/2014/main" id="{DC3B6B73-C174-4CF6-386F-06656B9004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64548" y="2521513"/>
            <a:ext cx="374183" cy="374183"/>
          </a:xfrm>
          <a:prstGeom prst="rect">
            <a:avLst/>
          </a:prstGeom>
        </p:spPr>
      </p:pic>
      <p:sp>
        <p:nvSpPr>
          <p:cNvPr id="24" name="Rechteck 23">
            <a:extLst>
              <a:ext uri="{FF2B5EF4-FFF2-40B4-BE49-F238E27FC236}">
                <a16:creationId xmlns:a16="http://schemas.microsoft.com/office/drawing/2014/main" id="{BB72DA34-66CE-E11B-6DDD-56BE7A72D614}"/>
              </a:ext>
            </a:extLst>
          </p:cNvPr>
          <p:cNvSpPr/>
          <p:nvPr/>
        </p:nvSpPr>
        <p:spPr>
          <a:xfrm>
            <a:off x="5919406" y="5688154"/>
            <a:ext cx="1296000" cy="1440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2" name="Rechteck 31">
            <a:extLst>
              <a:ext uri="{FF2B5EF4-FFF2-40B4-BE49-F238E27FC236}">
                <a16:creationId xmlns:a16="http://schemas.microsoft.com/office/drawing/2014/main" id="{18285687-2294-26F8-0166-DF4B9F66EC25}"/>
              </a:ext>
            </a:extLst>
          </p:cNvPr>
          <p:cNvSpPr/>
          <p:nvPr/>
        </p:nvSpPr>
        <p:spPr>
          <a:xfrm>
            <a:off x="9428740" y="5704338"/>
            <a:ext cx="1296000" cy="1440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3" name="Stern: 10 Zacken 32">
            <a:extLst>
              <a:ext uri="{FF2B5EF4-FFF2-40B4-BE49-F238E27FC236}">
                <a16:creationId xmlns:a16="http://schemas.microsoft.com/office/drawing/2014/main" id="{CB0309C3-9A5A-D7B8-19E3-25B916583E23}"/>
              </a:ext>
            </a:extLst>
          </p:cNvPr>
          <p:cNvSpPr/>
          <p:nvPr/>
        </p:nvSpPr>
        <p:spPr>
          <a:xfrm rot="506123">
            <a:off x="10506449" y="5204672"/>
            <a:ext cx="510780" cy="510780"/>
          </a:xfrm>
          <a:prstGeom prst="star10">
            <a:avLst>
              <a:gd name="adj" fmla="val 39756"/>
              <a:gd name="hf" fmla="val 1051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34"/>
              <a:t>Klick!</a:t>
            </a:r>
          </a:p>
        </p:txBody>
      </p:sp>
      <p:sp>
        <p:nvSpPr>
          <p:cNvPr id="5" name="Textfeld 4">
            <a:extLst>
              <a:ext uri="{FF2B5EF4-FFF2-40B4-BE49-F238E27FC236}">
                <a16:creationId xmlns:a16="http://schemas.microsoft.com/office/drawing/2014/main" id="{C0A997A2-A48E-4AB7-7678-28AC073115BD}"/>
              </a:ext>
            </a:extLst>
          </p:cNvPr>
          <p:cNvSpPr txBox="1"/>
          <p:nvPr/>
        </p:nvSpPr>
        <p:spPr>
          <a:xfrm>
            <a:off x="484402" y="2404432"/>
            <a:ext cx="3385792"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Kunden in der Option:</a:t>
            </a:r>
          </a:p>
          <a:p>
            <a:pPr>
              <a:spcAft>
                <a:spcPts val="0"/>
              </a:spcAft>
            </a:pPr>
            <a:r>
              <a:rPr lang="de-DE" spc="0"/>
              <a:t>- VP ist max. 50 Jahre</a:t>
            </a:r>
            <a:r>
              <a:rPr lang="de-DE" spc="0" baseline="30000"/>
              <a:t>1</a:t>
            </a:r>
          </a:p>
          <a:p>
            <a:pPr>
              <a:spcAft>
                <a:spcPts val="0"/>
              </a:spcAft>
            </a:pPr>
            <a:r>
              <a:rPr lang="de-DE" spc="0"/>
              <a:t>- Vertrag ist nicht beitragsfrei</a:t>
            </a:r>
          </a:p>
        </p:txBody>
      </p:sp>
      <p:sp>
        <p:nvSpPr>
          <p:cNvPr id="7" name="Textfeld 6">
            <a:extLst>
              <a:ext uri="{FF2B5EF4-FFF2-40B4-BE49-F238E27FC236}">
                <a16:creationId xmlns:a16="http://schemas.microsoft.com/office/drawing/2014/main" id="{E3110B39-D14A-00E5-7BB3-8C9EF090372F}"/>
              </a:ext>
            </a:extLst>
          </p:cNvPr>
          <p:cNvSpPr txBox="1"/>
          <p:nvPr/>
        </p:nvSpPr>
        <p:spPr>
          <a:xfrm>
            <a:off x="3953107" y="2404432"/>
            <a:ext cx="7082979"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Anmerkungen zu den Filterausprägungen:</a:t>
            </a:r>
          </a:p>
          <a:p>
            <a:r>
              <a:rPr lang="de-DE" spc="0" dirty="0"/>
              <a:t>„anlassabhängig“: 		Im Bestandsvertrag wird eine vollständige oder 				verkürzte GP erkannt</a:t>
            </a:r>
            <a:br>
              <a:rPr lang="de-DE" spc="0" dirty="0"/>
            </a:br>
            <a:endParaRPr lang="de-DE" spc="0" dirty="0"/>
          </a:p>
        </p:txBody>
      </p:sp>
      <p:pic>
        <p:nvPicPr>
          <p:cNvPr id="29" name="Grafik 28">
            <a:extLst>
              <a:ext uri="{FF2B5EF4-FFF2-40B4-BE49-F238E27FC236}">
                <a16:creationId xmlns:a16="http://schemas.microsoft.com/office/drawing/2014/main" id="{70A9AD7D-F301-53CD-5067-98D19D5DCD75}"/>
              </a:ext>
            </a:extLst>
          </p:cNvPr>
          <p:cNvPicPr>
            <a:picLocks noChangeAspect="1"/>
          </p:cNvPicPr>
          <p:nvPr/>
        </p:nvPicPr>
        <p:blipFill rotWithShape="1">
          <a:blip r:embed="rId16"/>
          <a:srcRect b="63239"/>
          <a:stretch/>
        </p:blipFill>
        <p:spPr>
          <a:xfrm>
            <a:off x="2573822" y="4403277"/>
            <a:ext cx="1251209" cy="790891"/>
          </a:xfrm>
          <a:prstGeom prst="rect">
            <a:avLst/>
          </a:prstGeom>
        </p:spPr>
      </p:pic>
      <p:sp>
        <p:nvSpPr>
          <p:cNvPr id="30" name="Rechteck 29">
            <a:extLst>
              <a:ext uri="{FF2B5EF4-FFF2-40B4-BE49-F238E27FC236}">
                <a16:creationId xmlns:a16="http://schemas.microsoft.com/office/drawing/2014/main" id="{9F3145B5-2561-8FFD-BF42-784D66E01E16}"/>
              </a:ext>
            </a:extLst>
          </p:cNvPr>
          <p:cNvSpPr/>
          <p:nvPr/>
        </p:nvSpPr>
        <p:spPr>
          <a:xfrm>
            <a:off x="2745162" y="5171036"/>
            <a:ext cx="1026028" cy="1244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6" name="Textfeld 5">
            <a:extLst>
              <a:ext uri="{FF2B5EF4-FFF2-40B4-BE49-F238E27FC236}">
                <a16:creationId xmlns:a16="http://schemas.microsoft.com/office/drawing/2014/main" id="{90D55575-9335-BA4D-0BFE-650D639880A5}"/>
              </a:ext>
            </a:extLst>
          </p:cNvPr>
          <p:cNvSpPr txBox="1"/>
          <p:nvPr/>
        </p:nvSpPr>
        <p:spPr>
          <a:xfrm>
            <a:off x="502054" y="6150918"/>
            <a:ext cx="5283498" cy="138499"/>
          </a:xfrm>
          <a:prstGeom prst="rect">
            <a:avLst/>
          </a:prstGeom>
        </p:spPr>
        <p:txBody>
          <a:bodyPr wrap="none" lIns="0" tIns="0" rIns="0" bIns="0" rtlCol="0">
            <a:spAutoFit/>
          </a:bodyPr>
          <a:lstStyle/>
          <a:p>
            <a:pPr algn="l">
              <a:spcAft>
                <a:spcPts val="600"/>
              </a:spcAft>
            </a:pPr>
            <a:r>
              <a:rPr lang="de-DE" sz="900" baseline="30000" dirty="0">
                <a:solidFill>
                  <a:schemeClr val="bg1"/>
                </a:solidFill>
                <a:latin typeface="Allianz Neo" panose="020B0504020203020204" pitchFamily="34" charset="0"/>
              </a:rPr>
              <a:t>1</a:t>
            </a:r>
            <a:r>
              <a:rPr lang="de-DE" sz="900" dirty="0">
                <a:solidFill>
                  <a:schemeClr val="bg1"/>
                </a:solidFill>
                <a:latin typeface="Allianz Neo" panose="020B0504020203020204" pitchFamily="34" charset="0"/>
              </a:rPr>
              <a:t>ab TG 1/2023 VP &lt;50Jahre ist, ab TG 01/2012 bis 7/2022 VP &lt; 45 Jahre ist, vor TG 7/2011 VP &lt;40 Jahre ist</a:t>
            </a:r>
            <a:endParaRPr lang="de-DE" sz="900" b="1" spc="100" dirty="0">
              <a:solidFill>
                <a:schemeClr val="bg1"/>
              </a:solidFill>
              <a:latin typeface="Allianz Neo" panose="020B0504020203020204" pitchFamily="34" charset="0"/>
            </a:endParaRPr>
          </a:p>
        </p:txBody>
      </p:sp>
    </p:spTree>
    <p:extLst>
      <p:ext uri="{BB962C8B-B14F-4D97-AF65-F5344CB8AC3E}">
        <p14:creationId xmlns:p14="http://schemas.microsoft.com/office/powerpoint/2010/main" val="1449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957809A8-75E3-108B-4729-243E4B011CB1}"/>
              </a:ext>
            </a:extLst>
          </p:cNvPr>
          <p:cNvSpPr txBox="1"/>
          <p:nvPr/>
        </p:nvSpPr>
        <p:spPr>
          <a:xfrm>
            <a:off x="7470891" y="4379113"/>
            <a:ext cx="3581038" cy="1738606"/>
          </a:xfrm>
          <a:prstGeom prst="rect">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dirty="0"/>
              <a:t>Mit einem Klick auf den Link öffnen Sie das Infoblatt, dort finden sie alle weiteren Informationen zum Vorgehen.</a:t>
            </a:r>
          </a:p>
        </p:txBody>
      </p:sp>
      <p:pic>
        <p:nvPicPr>
          <p:cNvPr id="13" name="Grafik 12">
            <a:extLst>
              <a:ext uri="{FF2B5EF4-FFF2-40B4-BE49-F238E27FC236}">
                <a16:creationId xmlns:a16="http://schemas.microsoft.com/office/drawing/2014/main" id="{12D06FFE-6E50-D237-7AEE-1D79A2D82B79}"/>
              </a:ext>
            </a:extLst>
          </p:cNvPr>
          <p:cNvPicPr>
            <a:picLocks noChangeAspect="1"/>
          </p:cNvPicPr>
          <p:nvPr/>
        </p:nvPicPr>
        <p:blipFill>
          <a:blip r:embed="rId2"/>
          <a:stretch>
            <a:fillRect/>
          </a:stretch>
        </p:blipFill>
        <p:spPr>
          <a:xfrm>
            <a:off x="7574803" y="5114494"/>
            <a:ext cx="3162142" cy="878851"/>
          </a:xfrm>
          <a:prstGeom prst="rect">
            <a:avLst/>
          </a:prstGeom>
        </p:spPr>
      </p:pic>
      <p:sp>
        <p:nvSpPr>
          <p:cNvPr id="8" name="Textfeld 7">
            <a:extLst>
              <a:ext uri="{FF2B5EF4-FFF2-40B4-BE49-F238E27FC236}">
                <a16:creationId xmlns:a16="http://schemas.microsoft.com/office/drawing/2014/main" id="{659AB2E5-CD8E-5273-C6C8-D5D71F741D67}"/>
              </a:ext>
            </a:extLst>
          </p:cNvPr>
          <p:cNvSpPr txBox="1"/>
          <p:nvPr/>
        </p:nvSpPr>
        <p:spPr>
          <a:xfrm>
            <a:off x="3969036" y="4377745"/>
            <a:ext cx="3393852" cy="1739974"/>
          </a:xfrm>
          <a:prstGeom prst="rect">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In der Excel finden Sie rechts neben der Spalte zur Option einen Link zum Infoblatt</a:t>
            </a:r>
          </a:p>
        </p:txBody>
      </p:sp>
      <p:pic>
        <p:nvPicPr>
          <p:cNvPr id="9" name="Grafik 8">
            <a:extLst>
              <a:ext uri="{FF2B5EF4-FFF2-40B4-BE49-F238E27FC236}">
                <a16:creationId xmlns:a16="http://schemas.microsoft.com/office/drawing/2014/main" id="{701972D6-3733-D2D0-A3EE-42B73DF6B5F6}"/>
              </a:ext>
            </a:extLst>
          </p:cNvPr>
          <p:cNvPicPr>
            <a:picLocks noChangeAspect="1"/>
          </p:cNvPicPr>
          <p:nvPr/>
        </p:nvPicPr>
        <p:blipFill>
          <a:blip r:embed="rId2"/>
          <a:stretch>
            <a:fillRect/>
          </a:stretch>
        </p:blipFill>
        <p:spPr>
          <a:xfrm>
            <a:off x="4049599" y="5113639"/>
            <a:ext cx="3162142" cy="878851"/>
          </a:xfrm>
          <a:prstGeom prst="rect">
            <a:avLst/>
          </a:prstGeom>
        </p:spPr>
      </p:pic>
      <p:sp>
        <p:nvSpPr>
          <p:cNvPr id="14" name="Textfeld 13">
            <a:extLst>
              <a:ext uri="{FF2B5EF4-FFF2-40B4-BE49-F238E27FC236}">
                <a16:creationId xmlns:a16="http://schemas.microsoft.com/office/drawing/2014/main" id="{8FA2F14F-5F6F-CAB7-C214-C3EF25D5643B}"/>
              </a:ext>
            </a:extLst>
          </p:cNvPr>
          <p:cNvSpPr txBox="1"/>
          <p:nvPr/>
        </p:nvSpPr>
        <p:spPr>
          <a:xfrm>
            <a:off x="484401" y="4380191"/>
            <a:ext cx="3385792" cy="1739974"/>
          </a:xfrm>
          <a:prstGeom prst="rect">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Nutzen Sie die Spalte </a:t>
            </a:r>
            <a:br>
              <a:rPr lang="de-DE" spc="0"/>
            </a:br>
            <a:r>
              <a:rPr lang="de-DE" spc="0"/>
              <a:t>„Schüler/Student“ </a:t>
            </a:r>
            <a:br>
              <a:rPr lang="de-DE" spc="0"/>
            </a:br>
            <a:r>
              <a:rPr lang="de-DE" spc="0"/>
              <a:t>in der Excel zur </a:t>
            </a:r>
            <a:br>
              <a:rPr lang="de-DE" spc="0"/>
            </a:br>
            <a:r>
              <a:rPr lang="de-DE" spc="0"/>
              <a:t>Identifikation</a:t>
            </a:r>
            <a:br>
              <a:rPr lang="de-DE" spc="0"/>
            </a:br>
            <a:r>
              <a:rPr lang="de-DE" spc="0"/>
              <a:t>Ihrer Kunden mit </a:t>
            </a:r>
            <a:br>
              <a:rPr lang="de-DE" spc="0"/>
            </a:br>
            <a:r>
              <a:rPr lang="de-DE" spc="0"/>
              <a:t>der HO3:</a:t>
            </a:r>
          </a:p>
        </p:txBody>
      </p:sp>
      <p:pic>
        <p:nvPicPr>
          <p:cNvPr id="15" name="Grafik 14">
            <a:extLst>
              <a:ext uri="{FF2B5EF4-FFF2-40B4-BE49-F238E27FC236}">
                <a16:creationId xmlns:a16="http://schemas.microsoft.com/office/drawing/2014/main" id="{CD186D6B-CE46-02D1-BD85-2FE5FF942144}"/>
              </a:ext>
            </a:extLst>
          </p:cNvPr>
          <p:cNvPicPr>
            <a:picLocks noChangeAspect="1"/>
          </p:cNvPicPr>
          <p:nvPr/>
        </p:nvPicPr>
        <p:blipFill rotWithShape="1">
          <a:blip r:embed="rId3"/>
          <a:srcRect l="3678" t="2236" r="3554" b="1185"/>
          <a:stretch/>
        </p:blipFill>
        <p:spPr>
          <a:xfrm>
            <a:off x="2881301" y="4403279"/>
            <a:ext cx="949401" cy="1696439"/>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sz="4400">
                <a:solidFill>
                  <a:schemeClr val="bg1"/>
                </a:solidFill>
              </a:rPr>
              <a:t>Handlungsoption 3 (HO3):</a:t>
            </a:r>
            <a:br>
              <a:rPr lang="de-DE" sz="4400"/>
            </a:br>
            <a:r>
              <a:rPr lang="de-DE" sz="4400"/>
              <a:t>Schülerklausel ab 08/1999</a:t>
            </a:r>
            <a:r>
              <a:rPr lang="de-DE" sz="4400" baseline="30000"/>
              <a:t>1</a:t>
            </a:r>
            <a:r>
              <a:rPr lang="de-DE" sz="4400"/>
              <a:t> bis 12/2019 </a:t>
            </a:r>
          </a:p>
          <a:p>
            <a:endParaRPr lang="de-DE" sz="4400"/>
          </a:p>
        </p:txBody>
      </p:sp>
      <p:sp>
        <p:nvSpPr>
          <p:cNvPr id="3" name="Datumsplatzhalter 2"/>
          <p:cNvSpPr>
            <a:spLocks noGrp="1"/>
          </p:cNvSpPr>
          <p:nvPr>
            <p:ph type="dt" sz="half" idx="10"/>
          </p:nvPr>
        </p:nvSpPr>
        <p:spPr/>
        <p:txBody>
          <a:bodyPr/>
          <a:lstStyle/>
          <a:p>
            <a:pPr defTabSz="864006"/>
            <a:r>
              <a:rPr lang="de-DE">
                <a:solidFill>
                  <a:srgbClr val="003781"/>
                </a:solidFill>
                <a:latin typeface="Allianz Neo PPT"/>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9</a:t>
            </a:fld>
            <a:endParaRPr lang="de-DE">
              <a:solidFill>
                <a:srgbClr val="003781"/>
              </a:solidFill>
              <a:latin typeface="Allianz Neo PPT"/>
            </a:endParaRPr>
          </a:p>
        </p:txBody>
      </p:sp>
      <p:sp>
        <p:nvSpPr>
          <p:cNvPr id="10" name="Pfeil: Chevron 9">
            <a:extLst>
              <a:ext uri="{FF2B5EF4-FFF2-40B4-BE49-F238E27FC236}">
                <a16:creationId xmlns:a16="http://schemas.microsoft.com/office/drawing/2014/main" id="{D018D8A4-3129-D508-F13C-B86D6C1301C6}"/>
              </a:ext>
            </a:extLst>
          </p:cNvPr>
          <p:cNvSpPr/>
          <p:nvPr/>
        </p:nvSpPr>
        <p:spPr>
          <a:xfrm>
            <a:off x="7453671" y="3841324"/>
            <a:ext cx="3605767" cy="459012"/>
          </a:xfrm>
          <a:prstGeom prst="chevron">
            <a:avLst/>
          </a:prstGeom>
          <a:solidFill>
            <a:schemeClr val="accent6">
              <a:lumMod val="9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Infoblatt zur Option </a:t>
            </a:r>
          </a:p>
        </p:txBody>
      </p:sp>
      <p:sp>
        <p:nvSpPr>
          <p:cNvPr id="11" name="Pfeil: Chevron 10">
            <a:extLst>
              <a:ext uri="{FF2B5EF4-FFF2-40B4-BE49-F238E27FC236}">
                <a16:creationId xmlns:a16="http://schemas.microsoft.com/office/drawing/2014/main" id="{5B4F7359-BB33-C387-3B83-02C73F23A2A1}"/>
              </a:ext>
            </a:extLst>
          </p:cNvPr>
          <p:cNvSpPr/>
          <p:nvPr/>
        </p:nvSpPr>
        <p:spPr>
          <a:xfrm>
            <a:off x="3969036" y="3832324"/>
            <a:ext cx="3605767" cy="459012"/>
          </a:xfrm>
          <a:prstGeom prst="chevron">
            <a:avLst/>
          </a:prstGeom>
          <a:solidFill>
            <a:srgbClr val="BEDEE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Link an der Option</a:t>
            </a:r>
          </a:p>
        </p:txBody>
      </p:sp>
      <p:sp>
        <p:nvSpPr>
          <p:cNvPr id="12" name="Pfeil: Fünfeck 11">
            <a:extLst>
              <a:ext uri="{FF2B5EF4-FFF2-40B4-BE49-F238E27FC236}">
                <a16:creationId xmlns:a16="http://schemas.microsoft.com/office/drawing/2014/main" id="{676F3653-7445-C8C5-7224-05B1A811D830}"/>
              </a:ext>
            </a:extLst>
          </p:cNvPr>
          <p:cNvSpPr/>
          <p:nvPr/>
        </p:nvSpPr>
        <p:spPr>
          <a:xfrm>
            <a:off x="484401" y="3829878"/>
            <a:ext cx="3605767" cy="459012"/>
          </a:xfrm>
          <a:prstGeom prst="homePlate">
            <a:avLst/>
          </a:prstGeom>
          <a:solidFill>
            <a:srgbClr val="BEDEE5">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a:solidFill>
                  <a:schemeClr val="bg1"/>
                </a:solidFill>
                <a:latin typeface="Allianz Neo" panose="020B0504020203020204" pitchFamily="34" charset="0"/>
              </a:rPr>
              <a:t>ACA:</a:t>
            </a:r>
          </a:p>
        </p:txBody>
      </p:sp>
      <p:pic>
        <p:nvPicPr>
          <p:cNvPr id="17" name="Grafik 16">
            <a:extLst>
              <a:ext uri="{FF2B5EF4-FFF2-40B4-BE49-F238E27FC236}">
                <a16:creationId xmlns:a16="http://schemas.microsoft.com/office/drawing/2014/main" id="{59813A2A-C266-3F7B-747F-4F8284DD9A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444" y="2521513"/>
            <a:ext cx="374183" cy="374183"/>
          </a:xfrm>
          <a:prstGeom prst="rect">
            <a:avLst/>
          </a:prstGeom>
        </p:spPr>
      </p:pic>
      <p:pic>
        <p:nvPicPr>
          <p:cNvPr id="18" name="Grafik 17">
            <a:extLst>
              <a:ext uri="{FF2B5EF4-FFF2-40B4-BE49-F238E27FC236}">
                <a16:creationId xmlns:a16="http://schemas.microsoft.com/office/drawing/2014/main" id="{107789F0-2C8A-80D9-FAD4-A78263A514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444" y="3881292"/>
            <a:ext cx="374183" cy="374183"/>
          </a:xfrm>
          <a:prstGeom prst="rect">
            <a:avLst/>
          </a:prstGeom>
        </p:spPr>
      </p:pic>
      <p:pic>
        <p:nvPicPr>
          <p:cNvPr id="19" name="Grafik 18">
            <a:extLst>
              <a:ext uri="{FF2B5EF4-FFF2-40B4-BE49-F238E27FC236}">
                <a16:creationId xmlns:a16="http://schemas.microsoft.com/office/drawing/2014/main" id="{3C53FA82-BE9B-83E7-E497-BF2CE5C356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1640" y="3881292"/>
            <a:ext cx="374183" cy="374183"/>
          </a:xfrm>
          <a:prstGeom prst="rect">
            <a:avLst/>
          </a:prstGeom>
        </p:spPr>
      </p:pic>
      <p:pic>
        <p:nvPicPr>
          <p:cNvPr id="20" name="Grafik 19">
            <a:extLst>
              <a:ext uri="{FF2B5EF4-FFF2-40B4-BE49-F238E27FC236}">
                <a16:creationId xmlns:a16="http://schemas.microsoft.com/office/drawing/2014/main" id="{06B38D64-7871-04F3-7C03-11EBAEE325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1233" y="3881292"/>
            <a:ext cx="374183" cy="374183"/>
          </a:xfrm>
          <a:prstGeom prst="rect">
            <a:avLst/>
          </a:prstGeom>
        </p:spPr>
      </p:pic>
      <p:pic>
        <p:nvPicPr>
          <p:cNvPr id="21" name="Grafik 20">
            <a:extLst>
              <a:ext uri="{FF2B5EF4-FFF2-40B4-BE49-F238E27FC236}">
                <a16:creationId xmlns:a16="http://schemas.microsoft.com/office/drawing/2014/main" id="{DAD3A69E-04F8-9CAB-B8FB-45C420CC82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444" y="1869266"/>
            <a:ext cx="374183" cy="374183"/>
          </a:xfrm>
          <a:prstGeom prst="rect">
            <a:avLst/>
          </a:prstGeom>
        </p:spPr>
      </p:pic>
      <p:pic>
        <p:nvPicPr>
          <p:cNvPr id="23" name="Grafik 22">
            <a:extLst>
              <a:ext uri="{FF2B5EF4-FFF2-40B4-BE49-F238E27FC236}">
                <a16:creationId xmlns:a16="http://schemas.microsoft.com/office/drawing/2014/main" id="{DC3B6B73-C174-4CF6-386F-06656B9004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64548" y="2521513"/>
            <a:ext cx="374183" cy="374183"/>
          </a:xfrm>
          <a:prstGeom prst="rect">
            <a:avLst/>
          </a:prstGeom>
        </p:spPr>
      </p:pic>
      <p:sp>
        <p:nvSpPr>
          <p:cNvPr id="24" name="Rechteck 23">
            <a:extLst>
              <a:ext uri="{FF2B5EF4-FFF2-40B4-BE49-F238E27FC236}">
                <a16:creationId xmlns:a16="http://schemas.microsoft.com/office/drawing/2014/main" id="{BB72DA34-66CE-E11B-6DDD-56BE7A72D614}"/>
              </a:ext>
            </a:extLst>
          </p:cNvPr>
          <p:cNvSpPr/>
          <p:nvPr/>
        </p:nvSpPr>
        <p:spPr>
          <a:xfrm flipV="1">
            <a:off x="5760244" y="5368128"/>
            <a:ext cx="1451496" cy="6084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2" name="Rechteck 31">
            <a:extLst>
              <a:ext uri="{FF2B5EF4-FFF2-40B4-BE49-F238E27FC236}">
                <a16:creationId xmlns:a16="http://schemas.microsoft.com/office/drawing/2014/main" id="{18285687-2294-26F8-0166-DF4B9F66EC25}"/>
              </a:ext>
            </a:extLst>
          </p:cNvPr>
          <p:cNvSpPr/>
          <p:nvPr/>
        </p:nvSpPr>
        <p:spPr>
          <a:xfrm>
            <a:off x="9289657" y="5696246"/>
            <a:ext cx="1441457" cy="140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3" name="Stern: 10 Zacken 32">
            <a:extLst>
              <a:ext uri="{FF2B5EF4-FFF2-40B4-BE49-F238E27FC236}">
                <a16:creationId xmlns:a16="http://schemas.microsoft.com/office/drawing/2014/main" id="{CB0309C3-9A5A-D7B8-19E3-25B916583E23}"/>
              </a:ext>
            </a:extLst>
          </p:cNvPr>
          <p:cNvSpPr/>
          <p:nvPr/>
        </p:nvSpPr>
        <p:spPr>
          <a:xfrm rot="506123">
            <a:off x="10506449" y="5277500"/>
            <a:ext cx="510780" cy="510780"/>
          </a:xfrm>
          <a:prstGeom prst="star10">
            <a:avLst>
              <a:gd name="adj" fmla="val 39756"/>
              <a:gd name="hf" fmla="val 1051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34"/>
              <a:t>Klick!</a:t>
            </a:r>
          </a:p>
        </p:txBody>
      </p:sp>
      <p:sp>
        <p:nvSpPr>
          <p:cNvPr id="22" name="Rechteck 21">
            <a:extLst>
              <a:ext uri="{FF2B5EF4-FFF2-40B4-BE49-F238E27FC236}">
                <a16:creationId xmlns:a16="http://schemas.microsoft.com/office/drawing/2014/main" id="{B8D8D7C6-C737-60BD-5234-195A9640C09D}"/>
              </a:ext>
            </a:extLst>
          </p:cNvPr>
          <p:cNvSpPr/>
          <p:nvPr/>
        </p:nvSpPr>
        <p:spPr>
          <a:xfrm>
            <a:off x="3016643" y="5327672"/>
            <a:ext cx="826848" cy="2974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34" name="Rechteck 33">
            <a:extLst>
              <a:ext uri="{FF2B5EF4-FFF2-40B4-BE49-F238E27FC236}">
                <a16:creationId xmlns:a16="http://schemas.microsoft.com/office/drawing/2014/main" id="{1E4334A1-8EE2-01AB-5E32-104DF14A3142}"/>
              </a:ext>
            </a:extLst>
          </p:cNvPr>
          <p:cNvSpPr/>
          <p:nvPr/>
        </p:nvSpPr>
        <p:spPr>
          <a:xfrm>
            <a:off x="484401" y="1789349"/>
            <a:ext cx="10583933" cy="530947"/>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3010">
              <a:spcAft>
                <a:spcPts val="567"/>
              </a:spcAft>
            </a:pPr>
            <a:r>
              <a:rPr lang="de-DE" sz="1512" dirty="0">
                <a:solidFill>
                  <a:schemeClr val="bg1"/>
                </a:solidFill>
                <a:latin typeface="Allianz Neo" panose="020B0504020203020204" pitchFamily="34" charset="0"/>
              </a:rPr>
              <a:t>Schüler wurden bis 12/2019 nur gegen Erwerbsunfähigkeit versichert, können aber später (z. B. bei Ausbildung/Studium/Beruf) die Umstellung auf BU-Schutz beantragen.</a:t>
            </a:r>
          </a:p>
        </p:txBody>
      </p:sp>
      <p:sp>
        <p:nvSpPr>
          <p:cNvPr id="35" name="Textfeld 34">
            <a:extLst>
              <a:ext uri="{FF2B5EF4-FFF2-40B4-BE49-F238E27FC236}">
                <a16:creationId xmlns:a16="http://schemas.microsoft.com/office/drawing/2014/main" id="{1F78C3B9-F6A1-6238-07B9-796A7164F296}"/>
              </a:ext>
            </a:extLst>
          </p:cNvPr>
          <p:cNvSpPr txBox="1"/>
          <p:nvPr/>
        </p:nvSpPr>
        <p:spPr>
          <a:xfrm>
            <a:off x="484402" y="2404432"/>
            <a:ext cx="3385792"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Kunden in der Option:</a:t>
            </a:r>
          </a:p>
          <a:p>
            <a:pPr>
              <a:spcAft>
                <a:spcPts val="0"/>
              </a:spcAft>
            </a:pPr>
            <a:r>
              <a:rPr lang="de-DE" spc="0"/>
              <a:t>- VP hat Schülerklausel</a:t>
            </a:r>
          </a:p>
        </p:txBody>
      </p:sp>
      <p:sp>
        <p:nvSpPr>
          <p:cNvPr id="36" name="Textfeld 35">
            <a:extLst>
              <a:ext uri="{FF2B5EF4-FFF2-40B4-BE49-F238E27FC236}">
                <a16:creationId xmlns:a16="http://schemas.microsoft.com/office/drawing/2014/main" id="{0902B43C-31E3-1AD8-8B70-9CB5C6C13DD2}"/>
              </a:ext>
            </a:extLst>
          </p:cNvPr>
          <p:cNvSpPr txBox="1"/>
          <p:nvPr/>
        </p:nvSpPr>
        <p:spPr>
          <a:xfrm>
            <a:off x="3969036" y="2404432"/>
            <a:ext cx="7082979" cy="1349113"/>
          </a:xfrm>
          <a:prstGeom prst="rect">
            <a:avLst/>
          </a:prstGeom>
          <a:noFill/>
          <a:ln w="127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marL="542925">
              <a:spcAft>
                <a:spcPts val="600"/>
              </a:spcAft>
              <a:defRPr sz="1323" spc="100">
                <a:solidFill>
                  <a:schemeClr val="bg1"/>
                </a:solidFill>
                <a:latin typeface="Allianz Neo" panose="020B0504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pc="0"/>
              <a:t>Anmerkungen zu den Filterausprägungen:</a:t>
            </a:r>
          </a:p>
          <a:p>
            <a:pPr>
              <a:spcAft>
                <a:spcPts val="0"/>
              </a:spcAft>
            </a:pPr>
            <a:r>
              <a:rPr lang="de-DE" sz="1320" spc="0">
                <a:latin typeface="Allianz Neo" panose="020B0504020203020204"/>
              </a:rPr>
              <a:t>Im Filterfeld Schüler/Student finden sich rechtsstehende</a:t>
            </a:r>
            <a:br>
              <a:rPr lang="de-DE" sz="1320" spc="0">
                <a:latin typeface="Allianz Neo" panose="020B0504020203020204"/>
              </a:rPr>
            </a:br>
            <a:r>
              <a:rPr lang="de-DE" sz="1320" spc="0">
                <a:latin typeface="Allianz Neo" panose="020B0504020203020204"/>
              </a:rPr>
              <a:t>Ausprägungen. Hierüber ist eine ungefähre Abgrenzung </a:t>
            </a:r>
            <a:br>
              <a:rPr lang="de-DE" sz="1320" spc="0">
                <a:latin typeface="Allianz Neo" panose="020B0504020203020204"/>
              </a:rPr>
            </a:br>
            <a:r>
              <a:rPr lang="de-DE" sz="1320" spc="0">
                <a:latin typeface="Allianz Neo" panose="020B0504020203020204"/>
              </a:rPr>
              <a:t>der Schüler-Gruppen nach Ihrer Schulart möglich.</a:t>
            </a:r>
          </a:p>
        </p:txBody>
      </p:sp>
      <p:sp>
        <p:nvSpPr>
          <p:cNvPr id="37" name="Textfeld 36">
            <a:extLst>
              <a:ext uri="{FF2B5EF4-FFF2-40B4-BE49-F238E27FC236}">
                <a16:creationId xmlns:a16="http://schemas.microsoft.com/office/drawing/2014/main" id="{1E93A807-3DD5-BB9B-270E-C0EE0F57A20B}"/>
              </a:ext>
            </a:extLst>
          </p:cNvPr>
          <p:cNvSpPr txBox="1"/>
          <p:nvPr/>
        </p:nvSpPr>
        <p:spPr>
          <a:xfrm>
            <a:off x="9198310" y="2411499"/>
            <a:ext cx="1677386" cy="1107996"/>
          </a:xfrm>
          <a:prstGeom prst="rect">
            <a:avLst/>
          </a:prstGeom>
          <a:noFill/>
        </p:spPr>
        <p:txBody>
          <a:bodyPr wrap="square">
            <a:spAutoFit/>
          </a:bodyPr>
          <a:lstStyle/>
          <a:p>
            <a:pPr>
              <a:spcAft>
                <a:spcPts val="0"/>
              </a:spcAft>
            </a:pPr>
            <a:r>
              <a:rPr lang="de-DE" sz="1320">
                <a:solidFill>
                  <a:schemeClr val="bg1"/>
                </a:solidFill>
                <a:latin typeface="Allianz Neo" panose="020B0504020203020204"/>
              </a:rPr>
              <a:t>Filterausprägungen:</a:t>
            </a:r>
            <a:br>
              <a:rPr lang="de-DE" sz="1320">
                <a:solidFill>
                  <a:schemeClr val="bg1"/>
                </a:solidFill>
                <a:latin typeface="Allianz Neo" panose="020B0504020203020204"/>
              </a:rPr>
            </a:br>
            <a:r>
              <a:rPr lang="de-DE" sz="1320" err="1">
                <a:solidFill>
                  <a:schemeClr val="bg1"/>
                </a:solidFill>
                <a:latin typeface="Allianz Neo" panose="020B0504020203020204"/>
              </a:rPr>
              <a:t>Schü</a:t>
            </a:r>
            <a:r>
              <a:rPr lang="de-DE" sz="1320">
                <a:solidFill>
                  <a:schemeClr val="bg1"/>
                </a:solidFill>
                <a:latin typeface="Allianz Neo" panose="020B0504020203020204"/>
              </a:rPr>
              <a:t> 10-15 J.</a:t>
            </a:r>
          </a:p>
          <a:p>
            <a:pPr>
              <a:spcAft>
                <a:spcPts val="0"/>
              </a:spcAft>
            </a:pPr>
            <a:r>
              <a:rPr lang="de-DE" sz="1320" err="1">
                <a:solidFill>
                  <a:schemeClr val="bg1"/>
                </a:solidFill>
                <a:latin typeface="Allianz Neo" panose="020B0504020203020204"/>
              </a:rPr>
              <a:t>Schü</a:t>
            </a:r>
            <a:r>
              <a:rPr lang="de-DE" sz="1320">
                <a:solidFill>
                  <a:schemeClr val="bg1"/>
                </a:solidFill>
                <a:latin typeface="Allianz Neo" panose="020B0504020203020204"/>
              </a:rPr>
              <a:t> 16-18 J.</a:t>
            </a:r>
          </a:p>
          <a:p>
            <a:pPr>
              <a:spcAft>
                <a:spcPts val="0"/>
              </a:spcAft>
            </a:pPr>
            <a:r>
              <a:rPr lang="de-DE" sz="1320" err="1">
                <a:solidFill>
                  <a:schemeClr val="bg1"/>
                </a:solidFill>
                <a:latin typeface="Allianz Neo" panose="020B0504020203020204"/>
              </a:rPr>
              <a:t>Schü</a:t>
            </a:r>
            <a:r>
              <a:rPr lang="de-DE" sz="1320">
                <a:solidFill>
                  <a:schemeClr val="bg1"/>
                </a:solidFill>
                <a:latin typeface="Allianz Neo" panose="020B0504020203020204"/>
              </a:rPr>
              <a:t> 19-20 J.</a:t>
            </a:r>
          </a:p>
          <a:p>
            <a:pPr>
              <a:spcAft>
                <a:spcPts val="0"/>
              </a:spcAft>
            </a:pPr>
            <a:r>
              <a:rPr lang="de-DE" sz="1320" err="1">
                <a:solidFill>
                  <a:schemeClr val="bg1"/>
                </a:solidFill>
                <a:latin typeface="Allianz Neo" panose="020B0504020203020204"/>
              </a:rPr>
              <a:t>Schü</a:t>
            </a:r>
            <a:r>
              <a:rPr lang="de-DE" sz="1320">
                <a:solidFill>
                  <a:schemeClr val="bg1"/>
                </a:solidFill>
                <a:latin typeface="Allianz Neo" panose="020B0504020203020204"/>
              </a:rPr>
              <a:t> ab 20 J.</a:t>
            </a:r>
          </a:p>
        </p:txBody>
      </p:sp>
    </p:spTree>
    <p:extLst>
      <p:ext uri="{BB962C8B-B14F-4D97-AF65-F5344CB8AC3E}">
        <p14:creationId xmlns:p14="http://schemas.microsoft.com/office/powerpoint/2010/main" val="2574439996"/>
      </p:ext>
    </p:extLst>
  </p:cSld>
  <p:clrMapOvr>
    <a:masterClrMapping/>
  </p:clrMapOvr>
</p:sld>
</file>

<file path=ppt/theme/theme1.xml><?xml version="1.0" encoding="utf-8"?>
<a:theme xmlns:a="http://schemas.openxmlformats.org/drawingml/2006/main" name="1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559AA9CEB415A4981CFA5B53658491F" ma:contentTypeVersion="6" ma:contentTypeDescription="Ein neues Dokument erstellen." ma:contentTypeScope="" ma:versionID="10c5f3cd81101e53f4009ebf376797db">
  <xsd:schema xmlns:xsd="http://www.w3.org/2001/XMLSchema" xmlns:xs="http://www.w3.org/2001/XMLSchema" xmlns:p="http://schemas.microsoft.com/office/2006/metadata/properties" xmlns:ns2="a12c428d-e609-4649-af41-6838dacbd23c" xmlns:ns3="04060436-fe8a-4de0-bd46-75b249a058d9" targetNamespace="http://schemas.microsoft.com/office/2006/metadata/properties" ma:root="true" ma:fieldsID="6c56d018927ccd1d04ac55485a4b2a3c" ns2:_="" ns3:_="">
    <xsd:import namespace="a12c428d-e609-4649-af41-6838dacbd23c"/>
    <xsd:import namespace="04060436-fe8a-4de0-bd46-75b249a058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c428d-e609-4649-af41-6838dacbd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060436-fe8a-4de0-bd46-75b249a058d9"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D6D9E-6995-46AC-8B69-D7990901767F}">
  <ds:schemaRefs>
    <ds:schemaRef ds:uri="04060436-fe8a-4de0-bd46-75b249a058d9"/>
    <ds:schemaRef ds:uri="a12c428d-e609-4649-af41-6838dacbd2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D9B375-9A73-4D3D-AD86-3117816AF254}">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04060436-fe8a-4de0-bd46-75b249a058d9"/>
    <ds:schemaRef ds:uri="a12c428d-e609-4649-af41-6838dacbd23c"/>
    <ds:schemaRef ds:uri="http://www.w3.org/XML/1998/namespace"/>
    <ds:schemaRef ds:uri="http://purl.org/dc/elements/1.1/"/>
  </ds:schemaRefs>
</ds:datastoreItem>
</file>

<file path=customXml/itemProps3.xml><?xml version="1.0" encoding="utf-8"?>
<ds:datastoreItem xmlns:ds="http://schemas.openxmlformats.org/officeDocument/2006/customXml" ds:itemID="{5203FFD6-3509-4605-B6CB-AD22AE23E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2660</Words>
  <Application>Microsoft Office PowerPoint</Application>
  <PresentationFormat>Benutzerdefiniert</PresentationFormat>
  <Paragraphs>361</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Allianz Neo</vt:lpstr>
      <vt:lpstr>Allianz Neo PPT</vt:lpstr>
      <vt:lpstr>Arial</vt:lpstr>
      <vt:lpstr>Arial (Überschriften)</vt:lpstr>
      <vt:lpstr>Calibri</vt:lpstr>
      <vt:lpstr>Segoe UI</vt:lpstr>
      <vt:lpstr>Times New Roman</vt:lpstr>
      <vt:lpstr>1_Allianz white</vt:lpstr>
      <vt:lpstr>AKS-Bestands-bearbeitung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Allianz Deutschland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Tschammer, Arne (Allianz Deutschland)</dc:creator>
  <cp:lastModifiedBy>von Tschammer, Arne (Allianz Kunde und Markt)</cp:lastModifiedBy>
  <cp:revision>3</cp:revision>
  <dcterms:created xsi:type="dcterms:W3CDTF">2022-04-11T13:13:17Z</dcterms:created>
  <dcterms:modified xsi:type="dcterms:W3CDTF">2024-06-28T09:56:17Z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3bc15e-e7bf-41c1-bdb3-03882d8a2e2c_Enabled">
    <vt:lpwstr>true</vt:lpwstr>
  </property>
  <property fmtid="{D5CDD505-2E9C-101B-9397-08002B2CF9AE}" pid="3" name="MSIP_Label_863bc15e-e7bf-41c1-bdb3-03882d8a2e2c_SetDate">
    <vt:lpwstr>2023-12-06T06:45:34Z</vt:lpwstr>
  </property>
  <property fmtid="{D5CDD505-2E9C-101B-9397-08002B2CF9AE}" pid="4" name="MSIP_Label_863bc15e-e7bf-41c1-bdb3-03882d8a2e2c_Method">
    <vt:lpwstr>Privileged</vt:lpwstr>
  </property>
  <property fmtid="{D5CDD505-2E9C-101B-9397-08002B2CF9AE}" pid="5" name="MSIP_Label_863bc15e-e7bf-41c1-bdb3-03882d8a2e2c_Name">
    <vt:lpwstr>863bc15e-e7bf-41c1-bdb3-03882d8a2e2c</vt:lpwstr>
  </property>
  <property fmtid="{D5CDD505-2E9C-101B-9397-08002B2CF9AE}" pid="6" name="MSIP_Label_863bc15e-e7bf-41c1-bdb3-03882d8a2e2c_SiteId">
    <vt:lpwstr>6e06e42d-6925-47c6-b9e7-9581c7ca302a</vt:lpwstr>
  </property>
  <property fmtid="{D5CDD505-2E9C-101B-9397-08002B2CF9AE}" pid="7" name="MSIP_Label_863bc15e-e7bf-41c1-bdb3-03882d8a2e2c_ActionId">
    <vt:lpwstr>0f1e65c5-96b0-48dd-9062-63468cc02a8e</vt:lpwstr>
  </property>
  <property fmtid="{D5CDD505-2E9C-101B-9397-08002B2CF9AE}" pid="8" name="MSIP_Label_863bc15e-e7bf-41c1-bdb3-03882d8a2e2c_ContentBits">
    <vt:lpwstr>1</vt:lpwstr>
  </property>
  <property fmtid="{D5CDD505-2E9C-101B-9397-08002B2CF9AE}" pid="9" name="ContentTypeId">
    <vt:lpwstr>0x0101003559AA9CEB415A4981CFA5B53658491F</vt:lpwstr>
  </property>
  <property fmtid="{D5CDD505-2E9C-101B-9397-08002B2CF9AE}" pid="10" name="DossierDepartment">
    <vt:lpwstr/>
  </property>
  <property fmtid="{D5CDD505-2E9C-101B-9397-08002B2CF9AE}" pid="11" name="AllianzContractingParties">
    <vt:lpwstr/>
  </property>
  <property fmtid="{D5CDD505-2E9C-101B-9397-08002B2CF9AE}" pid="12" name="jd372f7c472a465da36675f4ba8e760c">
    <vt:lpwstr/>
  </property>
  <property fmtid="{D5CDD505-2E9C-101B-9397-08002B2CF9AE}" pid="13" name="MediaServiceImageTags">
    <vt:lpwstr/>
  </property>
  <property fmtid="{D5CDD505-2E9C-101B-9397-08002B2CF9AE}" pid="14" name="Contract_Type">
    <vt:lpwstr/>
  </property>
  <property fmtid="{D5CDD505-2E9C-101B-9397-08002B2CF9AE}" pid="15" name="gfeb211f74454fac898018954e830c8f">
    <vt:lpwstr/>
  </property>
  <property fmtid="{D5CDD505-2E9C-101B-9397-08002B2CF9AE}" pid="16" name="Document_Class">
    <vt:lpwstr/>
  </property>
  <property fmtid="{D5CDD505-2E9C-101B-9397-08002B2CF9AE}" pid="17" name="_dlc_DocIdItemGuid">
    <vt:lpwstr>4575edca-c841-49f8-8616-38d3c762025b</vt:lpwstr>
  </property>
</Properties>
</file>