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tags/tag110.xml" ContentType="application/vnd.openxmlformats-officedocument.presentationml.tags+xml"/>
  <Override PartName="/ppt/theme/theme12.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notesSlides/notesSlide1.xml" ContentType="application/vnd.openxmlformats-officedocument.presentationml.notesSlide+xml"/>
  <Override PartName="/ppt/tags/tag113.xml" ContentType="application/vnd.openxmlformats-officedocument.presentationml.tags+xml"/>
  <Override PartName="/ppt/notesSlides/notesSlide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 id="2147483760" r:id="rId8"/>
    <p:sldMasterId id="2147483849" r:id="rId9"/>
    <p:sldMasterId id="2147483858" r:id="rId10"/>
    <p:sldMasterId id="2147483868" r:id="rId11"/>
    <p:sldMasterId id="2147483891" r:id="rId12"/>
    <p:sldMasterId id="2147483904" r:id="rId13"/>
    <p:sldMasterId id="2147483928" r:id="rId14"/>
  </p:sldMasterIdLst>
  <p:notesMasterIdLst>
    <p:notesMasterId r:id="rId49"/>
  </p:notesMasterIdLst>
  <p:sldIdLst>
    <p:sldId id="343" r:id="rId15"/>
    <p:sldId id="427" r:id="rId16"/>
    <p:sldId id="428" r:id="rId17"/>
    <p:sldId id="471" r:id="rId18"/>
    <p:sldId id="431" r:id="rId19"/>
    <p:sldId id="477" r:id="rId20"/>
    <p:sldId id="433" r:id="rId21"/>
    <p:sldId id="434" r:id="rId22"/>
    <p:sldId id="435" r:id="rId23"/>
    <p:sldId id="487" r:id="rId24"/>
    <p:sldId id="480" r:id="rId25"/>
    <p:sldId id="438" r:id="rId26"/>
    <p:sldId id="439" r:id="rId27"/>
    <p:sldId id="472" r:id="rId28"/>
    <p:sldId id="481" r:id="rId29"/>
    <p:sldId id="442" r:id="rId30"/>
    <p:sldId id="443" r:id="rId31"/>
    <p:sldId id="444" r:id="rId32"/>
    <p:sldId id="478" r:id="rId33"/>
    <p:sldId id="446" r:id="rId34"/>
    <p:sldId id="482" r:id="rId35"/>
    <p:sldId id="483" r:id="rId36"/>
    <p:sldId id="479" r:id="rId37"/>
    <p:sldId id="484" r:id="rId38"/>
    <p:sldId id="485" r:id="rId39"/>
    <p:sldId id="486" r:id="rId40"/>
    <p:sldId id="456" r:id="rId41"/>
    <p:sldId id="474" r:id="rId42"/>
    <p:sldId id="473" r:id="rId43"/>
    <p:sldId id="467" r:id="rId44"/>
    <p:sldId id="475" r:id="rId45"/>
    <p:sldId id="476" r:id="rId46"/>
    <p:sldId id="457" r:id="rId47"/>
    <p:sldId id="458" r:id="rId48"/>
  </p:sldIdLst>
  <p:sldSz cx="12192000" cy="6858000"/>
  <p:notesSz cx="6858000" cy="9144000"/>
  <p:custDataLst>
    <p:tags r:id="rId50"/>
  </p:custDataLst>
  <p:defaultText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545" userDrawn="1">
          <p15:clr>
            <a:srgbClr val="A4A3A4"/>
          </p15:clr>
        </p15:guide>
        <p15:guide id="2" orient="horz" pos="1328" userDrawn="1">
          <p15:clr>
            <a:srgbClr val="A4A3A4"/>
          </p15:clr>
        </p15:guide>
        <p15:guide id="3" pos="3840" userDrawn="1">
          <p15:clr>
            <a:srgbClr val="A4A3A4"/>
          </p15:clr>
        </p15:guide>
        <p15:guide id="4" pos="121" userDrawn="1">
          <p15:clr>
            <a:srgbClr val="A4A3A4"/>
          </p15:clr>
        </p15:guide>
        <p15:guide id="5" orient="horz" pos="40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mann, Romy (Allianz Deutschland)" initials="BR(D" lastIdx="29" clrIdx="0">
    <p:extLst>
      <p:ext uri="{19B8F6BF-5375-455C-9EA6-DF929625EA0E}">
        <p15:presenceInfo xmlns:p15="http://schemas.microsoft.com/office/powerpoint/2012/main" userId="S-1-5-21-2006190760-3459553193-1651965558-59215" providerId="AD"/>
      </p:ext>
    </p:extLst>
  </p:cmAuthor>
  <p:cmAuthor id="2" name="Autor" initials="A" lastIdx="16" clrIdx="2"/>
  <p:cmAuthor id="3" name="Staudacher, Martin (Allianz Deutschland)" initials="SM(D" lastIdx="1" clrIdx="3">
    <p:extLst>
      <p:ext uri="{19B8F6BF-5375-455C-9EA6-DF929625EA0E}">
        <p15:presenceInfo xmlns:p15="http://schemas.microsoft.com/office/powerpoint/2012/main" userId="S-1-5-21-2006190760-3459553193-1651965558-54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13A0D3"/>
    <a:srgbClr val="F62459"/>
    <a:srgbClr val="5FCD8A"/>
    <a:srgbClr val="FA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699" autoAdjust="0"/>
  </p:normalViewPr>
  <p:slideViewPr>
    <p:cSldViewPr snapToGrid="0" showGuides="1">
      <p:cViewPr varScale="1">
        <p:scale>
          <a:sx n="79" d="100"/>
          <a:sy n="79" d="100"/>
        </p:scale>
        <p:origin x="316" y="68"/>
      </p:cViewPr>
      <p:guideLst>
        <p:guide pos="3545"/>
        <p:guide orient="horz" pos="1328"/>
        <p:guide pos="3840"/>
        <p:guide pos="121"/>
        <p:guide orient="horz" pos="4020"/>
      </p:guideLst>
    </p:cSldViewPr>
  </p:slideViewPr>
  <p:outlineViewPr>
    <p:cViewPr>
      <p:scale>
        <a:sx n="33" d="100"/>
        <a:sy n="33" d="100"/>
      </p:scale>
      <p:origin x="0" y="-24408"/>
    </p:cViewPr>
  </p:outlineViewPr>
  <p:notesTextViewPr>
    <p:cViewPr>
      <p:scale>
        <a:sx n="1" d="1"/>
        <a:sy n="1" d="1"/>
      </p:scale>
      <p:origin x="0" y="0"/>
    </p:cViewPr>
  </p:notesTextViewPr>
  <p:sorterViewPr>
    <p:cViewPr>
      <p:scale>
        <a:sx n="150" d="100"/>
        <a:sy n="150" d="100"/>
      </p:scale>
      <p:origin x="0" y="-120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16.07.2024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2</a:t>
            </a:fld>
            <a:endParaRPr lang="en-US" dirty="0"/>
          </a:p>
        </p:txBody>
      </p:sp>
    </p:spTree>
    <p:extLst>
      <p:ext uri="{BB962C8B-B14F-4D97-AF65-F5344CB8AC3E}">
        <p14:creationId xmlns:p14="http://schemas.microsoft.com/office/powerpoint/2010/main" val="299805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4</a:t>
            </a:fld>
            <a:endParaRPr lang="en-US" dirty="0"/>
          </a:p>
        </p:txBody>
      </p:sp>
    </p:spTree>
    <p:extLst>
      <p:ext uri="{BB962C8B-B14F-4D97-AF65-F5344CB8AC3E}">
        <p14:creationId xmlns:p14="http://schemas.microsoft.com/office/powerpoint/2010/main" val="150779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14</a:t>
            </a:fld>
            <a:endParaRPr lang="en-US" dirty="0"/>
          </a:p>
        </p:txBody>
      </p:sp>
    </p:spTree>
    <p:extLst>
      <p:ext uri="{BB962C8B-B14F-4D97-AF65-F5344CB8AC3E}">
        <p14:creationId xmlns:p14="http://schemas.microsoft.com/office/powerpoint/2010/main" val="28404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10.xml"/><Relationship Id="rId1" Type="http://schemas.openxmlformats.org/officeDocument/2006/relationships/tags" Target="../tags/tag91.xml"/><Relationship Id="rId4" Type="http://schemas.openxmlformats.org/officeDocument/2006/relationships/image" Target="../media/image1.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10.xml"/><Relationship Id="rId1" Type="http://schemas.openxmlformats.org/officeDocument/2006/relationships/tags" Target="../tags/tag92.xml"/><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0.xml"/><Relationship Id="rId1" Type="http://schemas.openxmlformats.org/officeDocument/2006/relationships/tags" Target="../tags/tag93.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10.xml"/><Relationship Id="rId1" Type="http://schemas.openxmlformats.org/officeDocument/2006/relationships/tags" Target="../tags/tag94.xml"/><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10.xml"/><Relationship Id="rId1" Type="http://schemas.openxmlformats.org/officeDocument/2006/relationships/tags" Target="../tags/tag95.xml"/><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10.xml"/><Relationship Id="rId1" Type="http://schemas.openxmlformats.org/officeDocument/2006/relationships/tags" Target="../tags/tag96.xml"/><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10.xml"/><Relationship Id="rId1" Type="http://schemas.openxmlformats.org/officeDocument/2006/relationships/tags" Target="../tags/tag97.xml"/><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0.xml"/><Relationship Id="rId1" Type="http://schemas.openxmlformats.org/officeDocument/2006/relationships/tags" Target="../tags/tag9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0.xml"/><Relationship Id="rId1" Type="http://schemas.openxmlformats.org/officeDocument/2006/relationships/tags" Target="../tags/tag99.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0.xml"/><Relationship Id="rId1" Type="http://schemas.openxmlformats.org/officeDocument/2006/relationships/tags" Target="../tags/tag100.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0.xml"/><Relationship Id="rId1" Type="http://schemas.openxmlformats.org/officeDocument/2006/relationships/tags" Target="../tags/tag101.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0.xml"/><Relationship Id="rId1" Type="http://schemas.openxmlformats.org/officeDocument/2006/relationships/tags" Target="../tags/tag102.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10.xml"/><Relationship Id="rId1" Type="http://schemas.openxmlformats.org/officeDocument/2006/relationships/tags" Target="../tags/tag103.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10.xml"/><Relationship Id="rId1" Type="http://schemas.openxmlformats.org/officeDocument/2006/relationships/tags" Target="../tags/tag104.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10.xml"/><Relationship Id="rId1" Type="http://schemas.openxmlformats.org/officeDocument/2006/relationships/tags" Target="../tags/tag105.xml"/><Relationship Id="rId4" Type="http://schemas.openxmlformats.org/officeDocument/2006/relationships/image" Target="../media/image1.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0.xml"/><Relationship Id="rId1" Type="http://schemas.openxmlformats.org/officeDocument/2006/relationships/tags" Target="../tags/tag10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10.xml"/><Relationship Id="rId1" Type="http://schemas.openxmlformats.org/officeDocument/2006/relationships/tags" Target="../tags/tag10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10.xml"/><Relationship Id="rId1" Type="http://schemas.openxmlformats.org/officeDocument/2006/relationships/tags" Target="../tags/tag108.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10.xml"/><Relationship Id="rId1" Type="http://schemas.openxmlformats.org/officeDocument/2006/relationships/tags" Target="../tags/tag109.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emf"/></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3.xml"/><Relationship Id="rId1" Type="http://schemas.openxmlformats.org/officeDocument/2006/relationships/tags" Target="../tags/tag29.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3.xml"/><Relationship Id="rId1" Type="http://schemas.openxmlformats.org/officeDocument/2006/relationships/tags" Target="../tags/tag3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6.xml"/><Relationship Id="rId1" Type="http://schemas.openxmlformats.org/officeDocument/2006/relationships/tags" Target="../tags/tag4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6.xml"/><Relationship Id="rId1" Type="http://schemas.openxmlformats.org/officeDocument/2006/relationships/tags" Target="../tags/tag47.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4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6.xml"/><Relationship Id="rId1" Type="http://schemas.openxmlformats.org/officeDocument/2006/relationships/tags" Target="../tags/tag49.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5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5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52.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7.xml"/><Relationship Id="rId1" Type="http://schemas.openxmlformats.org/officeDocument/2006/relationships/tags" Target="../tags/tag54.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7.xml"/><Relationship Id="rId1" Type="http://schemas.openxmlformats.org/officeDocument/2006/relationships/tags" Target="../tags/tag5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7.xml"/><Relationship Id="rId1" Type="http://schemas.openxmlformats.org/officeDocument/2006/relationships/tags" Target="../tags/tag56.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7.xml"/><Relationship Id="rId1" Type="http://schemas.openxmlformats.org/officeDocument/2006/relationships/tags" Target="../tags/tag57.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7.xml"/><Relationship Id="rId1" Type="http://schemas.openxmlformats.org/officeDocument/2006/relationships/tags" Target="../tags/tag5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7.xml"/><Relationship Id="rId1" Type="http://schemas.openxmlformats.org/officeDocument/2006/relationships/tags" Target="../tags/tag5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7.xml"/><Relationship Id="rId1" Type="http://schemas.openxmlformats.org/officeDocument/2006/relationships/tags" Target="../tags/tag60.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7.xml"/><Relationship Id="rId1" Type="http://schemas.openxmlformats.org/officeDocument/2006/relationships/tags" Target="../tags/tag61.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8.xml"/><Relationship Id="rId1" Type="http://schemas.openxmlformats.org/officeDocument/2006/relationships/tags" Target="../tags/tag63.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8.xml"/><Relationship Id="rId1" Type="http://schemas.openxmlformats.org/officeDocument/2006/relationships/tags" Target="../tags/tag64.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8.xml"/><Relationship Id="rId1" Type="http://schemas.openxmlformats.org/officeDocument/2006/relationships/tags" Target="../tags/tag65.xml"/><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8.xml"/><Relationship Id="rId1" Type="http://schemas.openxmlformats.org/officeDocument/2006/relationships/tags" Target="../tags/tag66.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8.xml"/><Relationship Id="rId1" Type="http://schemas.openxmlformats.org/officeDocument/2006/relationships/tags" Target="../tags/tag67.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8.xml"/><Relationship Id="rId1" Type="http://schemas.openxmlformats.org/officeDocument/2006/relationships/tags" Target="../tags/tag68.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8.xml"/><Relationship Id="rId1" Type="http://schemas.openxmlformats.org/officeDocument/2006/relationships/tags" Target="../tags/tag7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8.xml"/><Relationship Id="rId1" Type="http://schemas.openxmlformats.org/officeDocument/2006/relationships/tags" Target="../tags/tag71.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8.xml"/><Relationship Id="rId1" Type="http://schemas.openxmlformats.org/officeDocument/2006/relationships/tags" Target="../tags/tag72.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73.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74.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8.xml"/><Relationship Id="rId1" Type="http://schemas.openxmlformats.org/officeDocument/2006/relationships/tags" Target="../tags/tag75.xml"/><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76.xml"/><Relationship Id="rId4" Type="http://schemas.openxmlformats.org/officeDocument/2006/relationships/image" Target="../media/image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77.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8.xml"/><Relationship Id="rId1" Type="http://schemas.openxmlformats.org/officeDocument/2006/relationships/tags" Target="../tags/tag80.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8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8.xml"/><Relationship Id="rId1" Type="http://schemas.openxmlformats.org/officeDocument/2006/relationships/tags" Target="../tags/tag8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8.xml"/><Relationship Id="rId1" Type="http://schemas.openxmlformats.org/officeDocument/2006/relationships/tags" Target="../tags/tag83.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74.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75.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uf blau">
    <p:bg>
      <p:bgPr>
        <a:solidFill>
          <a:srgbClr val="122B54"/>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AE2EA14D-E275-49FF-9C8E-323C9A806CAF}"/>
              </a:ext>
            </a:extLst>
          </p:cNvPr>
          <p:cNvGraphicFramePr>
            <a:graphicFrameLocks noChangeAspect="1"/>
          </p:cNvGraphicFramePr>
          <p:nvPr userDrawn="1">
            <p:custDataLst>
              <p:tags r:id="rId1"/>
            </p:custDataLst>
            <p:extLst>
              <p:ext uri="{D42A27DB-BD31-4B8C-83A1-F6EECF244321}">
                <p14:modId xmlns:p14="http://schemas.microsoft.com/office/powerpoint/2010/main" val="1963903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AE2EA14D-E275-49FF-9C8E-323C9A806C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vert="horz" rIns="216000" anchor="b" anchorCtr="0"/>
          <a:lstStyle>
            <a:lvl1pPr algn="l">
              <a:lnSpc>
                <a:spcPts val="8500"/>
              </a:lnSpc>
              <a:defRPr sz="8500">
                <a:solidFill>
                  <a:schemeClr val="tx1"/>
                </a:solidFill>
              </a:defRPr>
            </a:lvl1pPr>
          </a:lstStyle>
          <a:p>
            <a:r>
              <a:rPr lang="de-DE"/>
              <a:t>Titelmasterformat durch Klicken bearbeiten</a:t>
            </a:r>
            <a:endParaRPr lang="en-US" dirty="0"/>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noProof="0"/>
              <a:t>Formatvorlagen des Textmasters bearbeiten</a:t>
            </a:r>
          </a:p>
        </p:txBody>
      </p:sp>
      <p:sp>
        <p:nvSpPr>
          <p:cNvPr id="12" name="Textplatzhalter 4">
            <a:extLst>
              <a:ext uri="{FF2B5EF4-FFF2-40B4-BE49-F238E27FC236}">
                <a16:creationId xmlns:a16="http://schemas.microsoft.com/office/drawing/2014/main" id="{915B85D1-F199-4887-990C-E3BAA240783E}"/>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155821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foli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D7AB989-3C08-4E8F-9622-DC3B9C5D10C0}"/>
              </a:ext>
            </a:extLst>
          </p:cNvPr>
          <p:cNvGraphicFramePr>
            <a:graphicFrameLocks noChangeAspect="1"/>
          </p:cNvGraphicFramePr>
          <p:nvPr userDrawn="1">
            <p:custDataLst>
              <p:tags r:id="rId1"/>
            </p:custDataLst>
            <p:extLst>
              <p:ext uri="{D42A27DB-BD31-4B8C-83A1-F6EECF244321}">
                <p14:modId xmlns:p14="http://schemas.microsoft.com/office/powerpoint/2010/main" val="1307801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7D7AB989-3C08-4E8F-9622-DC3B9C5D10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pic>
        <p:nvPicPr>
          <p:cNvPr id="5" name="Bildplatzhalter 11">
            <a:extLst>
              <a:ext uri="{FF2B5EF4-FFF2-40B4-BE49-F238E27FC236}">
                <a16:creationId xmlns:a16="http://schemas.microsoft.com/office/drawing/2014/main" id="{727A807A-44F9-421E-99A3-97AA6468028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pPr rtl="0"/>
            <a:endParaRPr lang="de-DE" sz="1905" noProof="0"/>
          </a:p>
        </p:txBody>
      </p:sp>
    </p:spTree>
    <p:extLst>
      <p:ext uri="{BB962C8B-B14F-4D97-AF65-F5344CB8AC3E}">
        <p14:creationId xmlns:p14="http://schemas.microsoft.com/office/powerpoint/2010/main" val="6481350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B240E7A3-B38B-4032-AC5C-DC7E451E5520}"/>
              </a:ext>
            </a:extLst>
          </p:cNvPr>
          <p:cNvSpPr>
            <a:spLocks noGrp="1"/>
          </p:cNvSpPr>
          <p:nvPr>
            <p:ph type="dt" sz="half" idx="10"/>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52B50F8F-906F-4477-9F51-77FC528AD45A}"/>
              </a:ext>
            </a:extLst>
          </p:cNvPr>
          <p:cNvSpPr>
            <a:spLocks noGrp="1"/>
          </p:cNvSpPr>
          <p:nvPr>
            <p:ph type="sldNum" sz="quarter" idx="12"/>
          </p:nvPr>
        </p:nvSpPr>
        <p:spPr/>
        <p:txBody>
          <a:bodyPr/>
          <a:lstStyle>
            <a:lvl1pPr>
              <a:defRPr/>
            </a:lvl1pPr>
          </a:lstStyle>
          <a:p>
            <a:pPr>
              <a:defRPr/>
            </a:pPr>
            <a:fld id="{BD1FEE32-6A99-40B2-AD1C-F703E480C0E6}" type="slidenum">
              <a:rPr lang="de-DE"/>
              <a:pPr>
                <a:defRPr/>
              </a:pPr>
              <a:t>‹Nr.›</a:t>
            </a:fld>
            <a:endParaRPr lang="de-DE"/>
          </a:p>
        </p:txBody>
      </p:sp>
    </p:spTree>
    <p:extLst>
      <p:ext uri="{BB962C8B-B14F-4D97-AF65-F5344CB8AC3E}">
        <p14:creationId xmlns:p14="http://schemas.microsoft.com/office/powerpoint/2010/main" val="2891222326"/>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C9E9F-0D5E-4FC7-8A10-761E6C58365B}"/>
              </a:ext>
            </a:extLst>
          </p:cNvPr>
          <p:cNvSpPr>
            <a:spLocks noGrp="1"/>
          </p:cNvSpPr>
          <p:nvPr>
            <p:ph type="title"/>
          </p:nvPr>
        </p:nvSpPr>
        <p:spPr>
          <a:xfrm>
            <a:off x="478644" y="1053286"/>
            <a:ext cx="9434276" cy="668257"/>
          </a:xfrm>
        </p:spPr>
        <p:txBody>
          <a:bodyPr/>
          <a:lstStyle>
            <a:lvl1pPr>
              <a:defRPr>
                <a:solidFill>
                  <a:schemeClr val="tx2"/>
                </a:solidFill>
              </a:defRPr>
            </a:lvl1pPr>
          </a:lstStyle>
          <a:p>
            <a:r>
              <a:rPr lang="de-DE"/>
              <a:t>Mastertitelformat bearbeiten</a:t>
            </a:r>
          </a:p>
        </p:txBody>
      </p:sp>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a:xfrm>
            <a:off x="0" y="1920731"/>
            <a:ext cx="3600469" cy="3599167"/>
          </a:xfrm>
          <a:solidFill>
            <a:schemeClr val="accent1"/>
          </a:solidFill>
        </p:spPr>
        <p:txBody>
          <a:bodyPr lIns="468000" t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7" name="Textplatzhalter 26">
            <a:extLst>
              <a:ext uri="{FF2B5EF4-FFF2-40B4-BE49-F238E27FC236}">
                <a16:creationId xmlns:a16="http://schemas.microsoft.com/office/drawing/2014/main" id="{9A068757-AE13-4C1A-BC15-45150B87DD43}"/>
              </a:ext>
            </a:extLst>
          </p:cNvPr>
          <p:cNvSpPr>
            <a:spLocks noGrp="1"/>
          </p:cNvSpPr>
          <p:nvPr>
            <p:ph type="body" sz="quarter" idx="13"/>
          </p:nvPr>
        </p:nvSpPr>
        <p:spPr>
          <a:xfrm>
            <a:off x="3935925" y="1988678"/>
            <a:ext cx="3523121" cy="35312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240E7A3-B38B-4032-AC5C-DC7E451E5520}"/>
              </a:ext>
            </a:extLst>
          </p:cNvPr>
          <p:cNvSpPr>
            <a:spLocks noGrp="1"/>
          </p:cNvSpPr>
          <p:nvPr>
            <p:ph type="dt" sz="half" idx="14"/>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52B50F8F-906F-4477-9F51-77FC528AD45A}"/>
              </a:ext>
            </a:extLst>
          </p:cNvPr>
          <p:cNvSpPr>
            <a:spLocks noGrp="1"/>
          </p:cNvSpPr>
          <p:nvPr>
            <p:ph type="sldNum" sz="quarter" idx="16"/>
          </p:nvPr>
        </p:nvSpPr>
        <p:spPr/>
        <p:txBody>
          <a:bodyPr/>
          <a:lstStyle>
            <a:lvl1pPr>
              <a:defRPr/>
            </a:lvl1pPr>
          </a:lstStyle>
          <a:p>
            <a:pPr>
              <a:defRPr/>
            </a:pPr>
            <a:fld id="{DA7F154D-75D4-405C-AE34-44B062A0525E}" type="slidenum">
              <a:rPr lang="de-DE"/>
              <a:pPr>
                <a:defRPr/>
              </a:pPr>
              <a:t>‹Nr.›</a:t>
            </a:fld>
            <a:endParaRPr lang="de-DE"/>
          </a:p>
        </p:txBody>
      </p:sp>
    </p:spTree>
    <p:extLst>
      <p:ext uri="{BB962C8B-B14F-4D97-AF65-F5344CB8AC3E}">
        <p14:creationId xmlns:p14="http://schemas.microsoft.com/office/powerpoint/2010/main" val="950983252"/>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299830B-0CAE-490C-9F63-53C4A88A337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9299830B-0CAE-490C-9F63-53C4A88A3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lvl1pPr rtl="0">
              <a:defRPr/>
            </a:lvl1pPr>
          </a:lstStyle>
          <a:p>
            <a:endParaRPr lang="de-DE" noProof="0"/>
          </a:p>
        </p:txBody>
      </p:sp>
    </p:spTree>
    <p:extLst>
      <p:ext uri="{BB962C8B-B14F-4D97-AF65-F5344CB8AC3E}">
        <p14:creationId xmlns:p14="http://schemas.microsoft.com/office/powerpoint/2010/main" val="8334451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149305DE-D121-4A33-BB7E-01CF022E5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endParaRPr lang="de-DE" noProof="0"/>
          </a:p>
        </p:txBody>
      </p:sp>
    </p:spTree>
    <p:extLst>
      <p:ext uri="{BB962C8B-B14F-4D97-AF65-F5344CB8AC3E}">
        <p14:creationId xmlns:p14="http://schemas.microsoft.com/office/powerpoint/2010/main" val="118603542"/>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649AE2F-D0CD-4D97-986E-CA59CC87C9B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9" name="Objekt 8" hidden="1">
                        <a:extLst>
                          <a:ext uri="{FF2B5EF4-FFF2-40B4-BE49-F238E27FC236}">
                            <a16:creationId xmlns:a16="http://schemas.microsoft.com/office/drawing/2014/main" id="{E649AE2F-D0CD-4D97-986E-CA59CC87C9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1039002721"/>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357F532-F886-4D4E-BCF1-17C6E94E832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357F532-F886-4D4E-BCF1-17C6E94E83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Tree>
    <p:extLst>
      <p:ext uri="{BB962C8B-B14F-4D97-AF65-F5344CB8AC3E}">
        <p14:creationId xmlns:p14="http://schemas.microsoft.com/office/powerpoint/2010/main" val="134242864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Spalten mit Bilder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EB9E210-F592-461F-86EB-0E09D023664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DEB9E210-F592-461F-86EB-0E09D02366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4" name="Bildplatzhalter 3">
            <a:extLst>
              <a:ext uri="{FF2B5EF4-FFF2-40B4-BE49-F238E27FC236}">
                <a16:creationId xmlns:a16="http://schemas.microsoft.com/office/drawing/2014/main" id="{7F6E1E7D-62F9-4031-8EDE-4D54A0DCE14F}"/>
              </a:ext>
              <a:ext uri="{C183D7F6-B498-43B3-948B-1728B52AA6E4}">
                <adec:decorative xmlns:adec="http://schemas.microsoft.com/office/drawing/2017/decorative" val="1"/>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3">
            <a:extLst>
              <a:ext uri="{FF2B5EF4-FFF2-40B4-BE49-F238E27FC236}">
                <a16:creationId xmlns:a16="http://schemas.microsoft.com/office/drawing/2014/main" id="{F92E55E2-AF52-4C0E-A959-DF683F5CEFEB}"/>
              </a:ext>
              <a:ext uri="{C183D7F6-B498-43B3-948B-1728B52AA6E4}">
                <adec:decorative xmlns:adec="http://schemas.microsoft.com/office/drawing/2017/decorative" val="1"/>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noProof="0"/>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1" name="Bildplatzhalter 3">
            <a:extLst>
              <a:ext uri="{FF2B5EF4-FFF2-40B4-BE49-F238E27FC236}">
                <a16:creationId xmlns:a16="http://schemas.microsoft.com/office/drawing/2014/main" id="{34A88299-44D9-4594-9216-B685B545498A}"/>
              </a:ext>
              <a:ext uri="{C183D7F6-B498-43B3-948B-1728B52AA6E4}">
                <adec:decorative xmlns:adec="http://schemas.microsoft.com/office/drawing/2017/decorative" val="1"/>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noProof="0"/>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368579517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325256A-0555-4922-AC51-957A62755B6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1325256A-0555-4922-AC51-957A62755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4159726888"/>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oßes Bild mit Überschrift 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D01B21-B0E6-4AA4-80C2-525B3AF9DC1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0BD01B21-B0E6-4AA4-80C2-525B3AF9DC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rtl="0">
              <a:lnSpc>
                <a:spcPts val="3800"/>
              </a:lnSpc>
              <a:spcAft>
                <a:spcPts val="2400"/>
              </a:spcAft>
              <a:defRPr sz="3800" b="0"/>
            </a:lvl1pPr>
            <a:lvl2pPr marL="0" indent="0" rtl="0">
              <a:buNone/>
              <a:defRPr sz="20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157108898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Großes Bild mit Überschrift 0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A247739-B3AB-4183-8E2B-5E35559ECB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3A247739-B3AB-4183-8E2B-5E35559ECB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4295775" y="-1"/>
            <a:ext cx="7896225" cy="4968000"/>
          </a:xfrm>
          <a:solidFill>
            <a:schemeClr val="tx2"/>
          </a:solidFill>
        </p:spPr>
        <p:txBody>
          <a:bodyPr/>
          <a:lstStyle/>
          <a:p>
            <a:endParaRPr lang="de-DE" noProof="0"/>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9">
            <a:extLst>
              <a:ext uri="{FF2B5EF4-FFF2-40B4-BE49-F238E27FC236}">
                <a16:creationId xmlns:a16="http://schemas.microsoft.com/office/drawing/2014/main" id="{CEB6A8EB-A666-4A27-9824-30E6CEF93D5D}"/>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de-DE" noProof="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291244218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299830B-0CAE-490C-9F63-53C4A88A3374}"/>
              </a:ext>
            </a:extLst>
          </p:cNvPr>
          <p:cNvGraphicFramePr>
            <a:graphicFrameLocks noChangeAspect="1"/>
          </p:cNvGraphicFramePr>
          <p:nvPr userDrawn="1">
            <p:custDataLst>
              <p:tags r:id="rId1"/>
            </p:custDataLst>
            <p:extLst>
              <p:ext uri="{D42A27DB-BD31-4B8C-83A1-F6EECF244321}">
                <p14:modId xmlns:p14="http://schemas.microsoft.com/office/powerpoint/2010/main" val="2865781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9299830B-0CAE-490C-9F63-53C4A88A3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lvl1pPr rtl="0">
              <a:defRPr/>
            </a:lvl1pPr>
          </a:lstStyle>
          <a:p>
            <a:endParaRPr lang="de-DE" noProof="0"/>
          </a:p>
        </p:txBody>
      </p:sp>
    </p:spTree>
    <p:extLst>
      <p:ext uri="{BB962C8B-B14F-4D97-AF65-F5344CB8AC3E}">
        <p14:creationId xmlns:p14="http://schemas.microsoft.com/office/powerpoint/2010/main" val="5761276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Großes Bild mit Überschrift 03">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1F4C503-1657-4DC8-8F03-0DF873D88CB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91F4C503-1657-4DC8-8F03-0DF873D88C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de-DE" noProof="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119736673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roße Überschrift mit Bild und Tex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5CB3512-DAA6-413B-A46A-76848B95FE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B5CB3512-DAA6-413B-A46A-76848B95FE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bg1"/>
                </a:solidFill>
              </a:defRPr>
            </a:lvl1pPr>
          </a:lstStyle>
          <a:p>
            <a:fld id="{56C449F3-BD9D-48DC-BFF1-0F66671DA7C6}" type="slidenum">
              <a:rPr lang="de-DE" noProof="0" smtClean="0"/>
              <a:pPr/>
              <a:t>‹Nr.›</a:t>
            </a:fld>
            <a:endParaRPr lang="de-DE" noProof="0"/>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vert="horz"/>
          <a:lstStyle>
            <a:lvl1pPr rtl="0">
              <a:lnSpc>
                <a:spcPts val="8500"/>
              </a:lnSpc>
              <a:defRPr sz="8500"/>
            </a:lvl1pPr>
          </a:lstStyle>
          <a:p>
            <a:r>
              <a:rPr lang="de-DE" noProof="0"/>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6203952" y="1044000"/>
            <a:ext cx="2088000" cy="2232000"/>
          </a:xfrm>
          <a:solidFill>
            <a:schemeClr val="tx2"/>
          </a:solidFill>
        </p:spPr>
        <p:txBody>
          <a:bodyPr/>
          <a:lstStyle/>
          <a:p>
            <a:endParaRPr lang="de-DE" noProof="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6">
            <a:extLst>
              <a:ext uri="{FF2B5EF4-FFF2-40B4-BE49-F238E27FC236}">
                <a16:creationId xmlns:a16="http://schemas.microsoft.com/office/drawing/2014/main" id="{53DA06E5-3D83-444D-925F-F4A41465D64C}"/>
              </a:ext>
              <a:ext uri="{C183D7F6-B498-43B3-948B-1728B52AA6E4}">
                <adec:decorative xmlns:adec="http://schemas.microsoft.com/office/drawing/2017/decorative" val="1"/>
              </a:ext>
            </a:extLst>
          </p:cNvPr>
          <p:cNvSpPr>
            <a:spLocks noGrp="1"/>
          </p:cNvSpPr>
          <p:nvPr>
            <p:ph type="pic" sz="quarter" idx="20"/>
          </p:nvPr>
        </p:nvSpPr>
        <p:spPr>
          <a:xfrm>
            <a:off x="6203952" y="3582001"/>
            <a:ext cx="2088000" cy="2232000"/>
          </a:xfrm>
          <a:solidFill>
            <a:schemeClr val="tx2"/>
          </a:solidFill>
        </p:spPr>
        <p:txBody>
          <a:bodyPr/>
          <a:lstStyle/>
          <a:p>
            <a:endParaRPr lang="de-DE" noProof="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27363682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2B95ECE-F187-4154-941D-28EFE23C91F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2B95ECE-F187-4154-941D-28EFE23C91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72575642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mit Bi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F09DDC5-4ED1-46F4-B0E1-30696D873B8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8F09DDC5-4ED1-46F4-B0E1-30696D873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3" name="Bildplatzhalter 2">
            <a:extLst>
              <a:ext uri="{FF2B5EF4-FFF2-40B4-BE49-F238E27FC236}">
                <a16:creationId xmlns:a16="http://schemas.microsoft.com/office/drawing/2014/main" id="{C3A37E33-1BC4-4258-8988-7DB0EC8D5A84}"/>
              </a:ext>
              <a:ext uri="{C183D7F6-B498-43B3-948B-1728B52AA6E4}">
                <adec:decorative xmlns:adec="http://schemas.microsoft.com/office/drawing/2017/decorative" val="1"/>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noProof="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349894562"/>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ur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BF2F914-C574-4410-9824-F423D478B9E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8BF2F914-C574-4410-9824-F423D478B9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defRPr/>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18023300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ur große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15A1C5B-3D05-4E1C-9A49-D334A6766E5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F15A1C5B-3D05-4E1C-9A49-D334A6766E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lnSpc>
                <a:spcPts val="8500"/>
              </a:lnSpc>
              <a:defRPr sz="8500"/>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23197496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8B45A33-2046-40F8-8A80-38E7E9EF773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08B45A33-2046-40F8-8A80-38E7E9EF77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3235743053"/>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929F951-FD61-470D-891C-183A89249F7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0929F951-FD61-470D-891C-183A89249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fik 6">
            <a:extLst>
              <a:ext uri="{FF2B5EF4-FFF2-40B4-BE49-F238E27FC236}">
                <a16:creationId xmlns:a16="http://schemas.microsoft.com/office/drawing/2014/main" id="{FFB93F98-2502-4A46-903A-C90B11A87BA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lvl1pPr rtl="0">
              <a:defRPr/>
            </a:lvl1pPr>
          </a:lstStyle>
          <a:p>
            <a:fld id="{56C449F3-BD9D-48DC-BFF1-0F66671DA7C6}" type="slidenum">
              <a:rPr lang="de-DE" noProof="0" smtClean="0"/>
              <a:pPr/>
              <a:t>‹Nr.›</a:t>
            </a:fld>
            <a:endParaRPr lang="de-DE" noProof="0"/>
          </a:p>
        </p:txBody>
      </p:sp>
      <p:sp>
        <p:nvSpPr>
          <p:cNvPr id="3" name="Title 2">
            <a:extLst>
              <a:ext uri="{FF2B5EF4-FFF2-40B4-BE49-F238E27FC236}">
                <a16:creationId xmlns:a16="http://schemas.microsoft.com/office/drawing/2014/main" id="{831789C7-E5A6-4AA7-BF30-57CEC805ADEA}"/>
              </a:ext>
            </a:extLst>
          </p:cNvPr>
          <p:cNvSpPr>
            <a:spLocks noGrp="1"/>
          </p:cNvSpPr>
          <p:nvPr>
            <p:ph type="title"/>
          </p:nvPr>
        </p:nvSpPr>
        <p:spPr>
          <a:xfrm>
            <a:off x="479427" y="1808163"/>
            <a:ext cx="7400615" cy="4357686"/>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lvl1pPr rtl="0">
              <a:defRPr/>
            </a:lvl1pPr>
          </a:lstStyle>
          <a:p>
            <a:endParaRPr lang="de-DE" noProof="0"/>
          </a:p>
        </p:txBody>
      </p:sp>
    </p:spTree>
    <p:extLst>
      <p:ext uri="{BB962C8B-B14F-4D97-AF65-F5344CB8AC3E}">
        <p14:creationId xmlns:p14="http://schemas.microsoft.com/office/powerpoint/2010/main" val="319203524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folienfüllen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4706ADC-7E95-4CF1-91FF-072E9D1C5C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4706ADC-7E95-4CF1-91FF-072E9D1C5C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543F4184-F695-473F-B37A-0DA4B8E546ED}"/>
              </a:ext>
              <a:ext uri="{C183D7F6-B498-43B3-948B-1728B52AA6E4}">
                <adec:decorative xmlns:adec="http://schemas.microsoft.com/office/drawing/2017/decorative" val="1"/>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en-US" dirty="0"/>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0" name="Bildplatzhalter 9">
            <a:extLst>
              <a:ext uri="{FF2B5EF4-FFF2-40B4-BE49-F238E27FC236}">
                <a16:creationId xmlns:a16="http://schemas.microsoft.com/office/drawing/2014/main" id="{7F2B9096-2D8C-433C-8C26-F6A72A4C0219}"/>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en-US" dirty="0"/>
          </a:p>
        </p:txBody>
      </p:sp>
      <p:sp>
        <p:nvSpPr>
          <p:cNvPr id="2" name="Title 1">
            <a:extLst>
              <a:ext uri="{FF2B5EF4-FFF2-40B4-BE49-F238E27FC236}">
                <a16:creationId xmlns:a16="http://schemas.microsoft.com/office/drawing/2014/main" id="{5CAD3F89-8F63-4AD4-9A29-6909CDF4E52D}"/>
              </a:ext>
            </a:extLst>
          </p:cNvPr>
          <p:cNvSpPr>
            <a:spLocks noGrp="1"/>
          </p:cNvSpPr>
          <p:nvPr>
            <p:ph type="title"/>
          </p:nvPr>
        </p:nvSpPr>
        <p:spPr>
          <a:xfrm>
            <a:off x="2879999" y="3031886"/>
            <a:ext cx="5929704" cy="932854"/>
          </a:xfrm>
        </p:spPr>
        <p:txBody>
          <a:bodyPr vert="horz"/>
          <a:lstStyle>
            <a:lvl1pPr defTabSz="720000">
              <a:defRPr lang="en-US" sz="3800" kern="1200" smtClean="0">
                <a:solidFill>
                  <a:schemeClr val="tx1"/>
                </a:solidFill>
                <a:latin typeface="+mj-lt"/>
                <a:ea typeface="+mn-ea"/>
                <a:cs typeface="+mn-cs"/>
              </a:defRPr>
            </a:lvl1pPr>
          </a:lstStyle>
          <a:p>
            <a:r>
              <a:rPr lang="de-DE"/>
              <a:t>Mastertitelformat bearbeiten</a:t>
            </a:r>
            <a:endParaRPr lang="en-US"/>
          </a:p>
        </p:txBody>
      </p:sp>
    </p:spTree>
    <p:extLst>
      <p:ext uri="{BB962C8B-B14F-4D97-AF65-F5344CB8AC3E}">
        <p14:creationId xmlns:p14="http://schemas.microsoft.com/office/powerpoint/2010/main" val="15936919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6A08C9D-307E-4481-98EE-564E161C1AE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26A08C9D-307E-4481-98EE-564E161C1A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p>
            <a:r>
              <a:rPr lang="de-DE"/>
              <a:t>Mastertitelformat bearbeiten</a:t>
            </a:r>
            <a:endParaRPr lang="en-US"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5118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1"/>
            </p:custDataLst>
            <p:extLst>
              <p:ext uri="{D42A27DB-BD31-4B8C-83A1-F6EECF244321}">
                <p14:modId xmlns:p14="http://schemas.microsoft.com/office/powerpoint/2010/main" val="2191453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149305DE-D121-4A33-BB7E-01CF022E5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endParaRPr lang="de-DE" noProof="0"/>
          </a:p>
        </p:txBody>
      </p:sp>
    </p:spTree>
    <p:extLst>
      <p:ext uri="{BB962C8B-B14F-4D97-AF65-F5344CB8AC3E}">
        <p14:creationId xmlns:p14="http://schemas.microsoft.com/office/powerpoint/2010/main" val="168984386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el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CCDF66-8E5C-4F39-AB66-C73FF47CD2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6BCCDF66-8E5C-4F39-AB66-C73FF47CD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E2581BF6-597A-45B4-8AC9-E60836C8E9B7}"/>
              </a:ext>
              <a:ext uri="{C183D7F6-B498-43B3-948B-1728B52AA6E4}">
                <adec:decorative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lvl1pPr>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vert="horz" rIns="216000" anchor="ctr" anchorCtr="0"/>
          <a:lstStyle>
            <a:lvl1pPr algn="l">
              <a:lnSpc>
                <a:spcPts val="7000"/>
              </a:lnSpc>
              <a:defRPr sz="7000"/>
            </a:lvl1pPr>
          </a:lstStyle>
          <a:p>
            <a:r>
              <a:rPr lang="de-DE"/>
              <a:t>Titelmasterformat durch Klicken bearbeiten</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Formatvorlage des Untertitelmasters durch Klicken bearbeiten</a:t>
            </a:r>
          </a:p>
        </p:txBody>
      </p:sp>
      <p:pic>
        <p:nvPicPr>
          <p:cNvPr id="11"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3772223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1C99E2A-00A6-4D55-B68D-C05A326766EF}"/>
              </a:ext>
            </a:extLst>
          </p:cNvPr>
          <p:cNvSpPr>
            <a:spLocks noGrp="1"/>
          </p:cNvSpPr>
          <p:nvPr>
            <p:ph type="sldNum" sz="quarter" idx="12"/>
          </p:nvPr>
        </p:nvSpPr>
        <p:spPr/>
        <p:txBody>
          <a:bodyPr/>
          <a:lstStyle/>
          <a:p>
            <a:fld id="{48E57FD6-B64A-4CB3-9B81-6351C9042917}" type="slidenum">
              <a:rPr lang="de-DE" smtClean="0"/>
              <a:t>‹Nr.›</a:t>
            </a:fld>
            <a:endParaRPr lang="de-DE"/>
          </a:p>
        </p:txBody>
      </p:sp>
      <p:sp>
        <p:nvSpPr>
          <p:cNvPr id="4" name="Titel 3"/>
          <p:cNvSpPr>
            <a:spLocks noGrp="1"/>
          </p:cNvSpPr>
          <p:nvPr>
            <p:ph type="title"/>
          </p:nvPr>
        </p:nvSpPr>
        <p:spPr/>
        <p:txBody>
          <a:bodyPr/>
          <a:lstStyle/>
          <a:p>
            <a:r>
              <a:rPr lang="de-DE"/>
              <a:t>Titelmasterformat durch Klicken bearbeiten</a:t>
            </a:r>
          </a:p>
        </p:txBody>
      </p:sp>
      <p:sp>
        <p:nvSpPr>
          <p:cNvPr id="5" name="Rechteck 4"/>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8342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929374169"/>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en-US" smtClean="0"/>
              <a:pPr/>
              <a:t>‹Nr.›</a:t>
            </a:fld>
            <a:endParaRPr lang="en-US" dirty="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en-US"/>
              <a:t>Topline goes here</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en-US" dirty="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229291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Mastertitelformat bearbeiten</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tx1"/>
                </a:solidFill>
              </a:rPr>
              <a:t>© Allianz 2021</a:t>
            </a:r>
          </a:p>
        </p:txBody>
      </p:sp>
    </p:spTree>
    <p:extLst>
      <p:ext uri="{BB962C8B-B14F-4D97-AF65-F5344CB8AC3E}">
        <p14:creationId xmlns:p14="http://schemas.microsoft.com/office/powerpoint/2010/main" val="18928238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bg1"/>
                </a:solidFill>
              </a:rPr>
              <a:t>© Allianz 2021</a:t>
            </a:r>
          </a:p>
        </p:txBody>
      </p:sp>
    </p:spTree>
    <p:extLst>
      <p:ext uri="{BB962C8B-B14F-4D97-AF65-F5344CB8AC3E}">
        <p14:creationId xmlns:p14="http://schemas.microsoft.com/office/powerpoint/2010/main" val="7607123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38237525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771531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Large image + headline 03">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en-US" sz="1100" b="1" kern="1200" cap="all" spc="63" baseline="0" smtClean="0">
                <a:solidFill>
                  <a:schemeClr val="bg1"/>
                </a:solidFill>
                <a:latin typeface="+mn-lt"/>
                <a:ea typeface="+mn-ea"/>
                <a:cs typeface="+mn-cs"/>
              </a:defRPr>
            </a:lvl1pPr>
          </a:lstStyle>
          <a:p>
            <a:pPr lvl="0"/>
            <a:r>
              <a:rPr lang="en-US"/>
              <a:t>Topline goes here</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en-US"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en-US" dirty="0"/>
              <a:t>Click to edit Master title style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37928372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en-US" smtClean="0"/>
              <a:pPr/>
              <a:t>‹Nr.›</a:t>
            </a:fld>
            <a:endParaRPr lang="en-US" dirty="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en-US" sz="1100" b="1" kern="1200" cap="all" spc="63" baseline="0" smtClean="0">
                <a:solidFill>
                  <a:schemeClr val="bg1"/>
                </a:solidFill>
                <a:latin typeface="+mn-lt"/>
                <a:ea typeface="+mn-ea"/>
                <a:cs typeface="+mn-cs"/>
              </a:defRPr>
            </a:lvl1pPr>
          </a:lstStyle>
          <a:p>
            <a:pPr lvl="0"/>
            <a:r>
              <a:rPr lang="en-US"/>
              <a:t>Topline goes here</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en-US" dirty="0"/>
              <a:t>Click to edit Master title style</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612139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649AE2F-D0CD-4D97-986E-CA59CC87C9B2}"/>
              </a:ext>
            </a:extLst>
          </p:cNvPr>
          <p:cNvGraphicFramePr>
            <a:graphicFrameLocks noChangeAspect="1"/>
          </p:cNvGraphicFramePr>
          <p:nvPr userDrawn="1">
            <p:custDataLst>
              <p:tags r:id="rId1"/>
            </p:custDataLst>
            <p:extLst>
              <p:ext uri="{D42A27DB-BD31-4B8C-83A1-F6EECF244321}">
                <p14:modId xmlns:p14="http://schemas.microsoft.com/office/powerpoint/2010/main" val="2337097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9" name="Objekt 8" hidden="1">
                        <a:extLst>
                          <a:ext uri="{FF2B5EF4-FFF2-40B4-BE49-F238E27FC236}">
                            <a16:creationId xmlns:a16="http://schemas.microsoft.com/office/drawing/2014/main" id="{E649AE2F-D0CD-4D97-986E-CA59CC87C9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cSld name="Divider blue">
    <p:bg>
      <p:bgPr>
        <a:solidFill>
          <a:schemeClr val="accent4"/>
        </a:solidFill>
        <a:effectLst/>
      </p:bgPr>
    </p:bg>
    <p:spTree>
      <p:nvGrpSpPr>
        <p:cNvPr id="1" name=""/>
        <p:cNvGrpSpPr/>
        <p:nvPr/>
      </p:nvGrpSpPr>
      <p:grpSpPr>
        <a:xfrm>
          <a:off x="0" y="0"/>
          <a:ext cx="0" cy="0"/>
          <a:chOff x="0" y="0"/>
          <a:chExt cx="0" cy="0"/>
        </a:xfrm>
      </p:grpSpPr>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en-US"/>
              <a:t>First level</a:t>
            </a:r>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en-US"/>
              <a:t>Master title</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en-US"/>
              <a:t>Subtitle style</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928752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357F532-F886-4D4E-BCF1-17C6E94E8320}"/>
              </a:ext>
            </a:extLst>
          </p:cNvPr>
          <p:cNvGraphicFramePr>
            <a:graphicFrameLocks noChangeAspect="1"/>
          </p:cNvGraphicFramePr>
          <p:nvPr userDrawn="1">
            <p:custDataLst>
              <p:tags r:id="rId1"/>
            </p:custDataLst>
            <p:extLst>
              <p:ext uri="{D42A27DB-BD31-4B8C-83A1-F6EECF244321}">
                <p14:modId xmlns:p14="http://schemas.microsoft.com/office/powerpoint/2010/main" val="3588036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357F532-F886-4D4E-BCF1-17C6E94E83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alten mit Bilder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EB9E210-F592-461F-86EB-0E09D0236643}"/>
              </a:ext>
            </a:extLst>
          </p:cNvPr>
          <p:cNvGraphicFramePr>
            <a:graphicFrameLocks noChangeAspect="1"/>
          </p:cNvGraphicFramePr>
          <p:nvPr userDrawn="1">
            <p:custDataLst>
              <p:tags r:id="rId1"/>
            </p:custDataLst>
            <p:extLst>
              <p:ext uri="{D42A27DB-BD31-4B8C-83A1-F6EECF244321}">
                <p14:modId xmlns:p14="http://schemas.microsoft.com/office/powerpoint/2010/main" val="61069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DEB9E210-F592-461F-86EB-0E09D02366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4" name="Bildplatzhalter 3">
            <a:extLst>
              <a:ext uri="{FF2B5EF4-FFF2-40B4-BE49-F238E27FC236}">
                <a16:creationId xmlns:a16="http://schemas.microsoft.com/office/drawing/2014/main" id="{7F6E1E7D-62F9-4031-8EDE-4D54A0DCE14F}"/>
              </a:ext>
              <a:ext uri="{C183D7F6-B498-43B3-948B-1728B52AA6E4}">
                <adec:decorative xmlns:adec="http://schemas.microsoft.com/office/drawing/2017/decorative" val="1"/>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3">
            <a:extLst>
              <a:ext uri="{FF2B5EF4-FFF2-40B4-BE49-F238E27FC236}">
                <a16:creationId xmlns:a16="http://schemas.microsoft.com/office/drawing/2014/main" id="{F92E55E2-AF52-4C0E-A959-DF683F5CEFEB}"/>
              </a:ext>
              <a:ext uri="{C183D7F6-B498-43B3-948B-1728B52AA6E4}">
                <adec:decorative xmlns:adec="http://schemas.microsoft.com/office/drawing/2017/decorative" val="1"/>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noProof="0"/>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1" name="Bildplatzhalter 3">
            <a:extLst>
              <a:ext uri="{FF2B5EF4-FFF2-40B4-BE49-F238E27FC236}">
                <a16:creationId xmlns:a16="http://schemas.microsoft.com/office/drawing/2014/main" id="{34A88299-44D9-4594-9216-B685B545498A}"/>
              </a:ext>
              <a:ext uri="{C183D7F6-B498-43B3-948B-1728B52AA6E4}">
                <adec:decorative xmlns:adec="http://schemas.microsoft.com/office/drawing/2017/decorative" val="1"/>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noProof="0"/>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411302111"/>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325256A-0555-4922-AC51-957A62755B66}"/>
              </a:ext>
            </a:extLst>
          </p:cNvPr>
          <p:cNvGraphicFramePr>
            <a:graphicFrameLocks noChangeAspect="1"/>
          </p:cNvGraphicFramePr>
          <p:nvPr userDrawn="1">
            <p:custDataLst>
              <p:tags r:id="rId1"/>
            </p:custDataLst>
            <p:extLst>
              <p:ext uri="{D42A27DB-BD31-4B8C-83A1-F6EECF244321}">
                <p14:modId xmlns:p14="http://schemas.microsoft.com/office/powerpoint/2010/main" val="1738055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1325256A-0555-4922-AC51-957A62755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ßes Bild mit Überschrift 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D01B21-B0E6-4AA4-80C2-525B3AF9DC13}"/>
              </a:ext>
            </a:extLst>
          </p:cNvPr>
          <p:cNvGraphicFramePr>
            <a:graphicFrameLocks noChangeAspect="1"/>
          </p:cNvGraphicFramePr>
          <p:nvPr userDrawn="1">
            <p:custDataLst>
              <p:tags r:id="rId1"/>
            </p:custDataLst>
            <p:extLst>
              <p:ext uri="{D42A27DB-BD31-4B8C-83A1-F6EECF244321}">
                <p14:modId xmlns:p14="http://schemas.microsoft.com/office/powerpoint/2010/main" val="3783502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0BD01B21-B0E6-4AA4-80C2-525B3AF9DC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rtl="0">
              <a:lnSpc>
                <a:spcPts val="3800"/>
              </a:lnSpc>
              <a:spcAft>
                <a:spcPts val="2400"/>
              </a:spcAft>
              <a:defRPr sz="3800" b="0"/>
            </a:lvl1pPr>
            <a:lvl2pPr marL="0" indent="0" rtl="0">
              <a:buNone/>
              <a:defRPr sz="20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30874646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oßes Bild mit Überschrift 0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A247739-B3AB-4183-8E2B-5E35559ECBE5}"/>
              </a:ext>
            </a:extLst>
          </p:cNvPr>
          <p:cNvGraphicFramePr>
            <a:graphicFrameLocks noChangeAspect="1"/>
          </p:cNvGraphicFramePr>
          <p:nvPr userDrawn="1">
            <p:custDataLst>
              <p:tags r:id="rId1"/>
            </p:custDataLst>
            <p:extLst>
              <p:ext uri="{D42A27DB-BD31-4B8C-83A1-F6EECF244321}">
                <p14:modId xmlns:p14="http://schemas.microsoft.com/office/powerpoint/2010/main" val="593814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3A247739-B3AB-4183-8E2B-5E35559ECB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4295775" y="-1"/>
            <a:ext cx="7896225" cy="4968000"/>
          </a:xfrm>
          <a:solidFill>
            <a:schemeClr val="tx2"/>
          </a:solidFill>
        </p:spPr>
        <p:txBody>
          <a:bodyPr/>
          <a:lstStyle/>
          <a:p>
            <a:endParaRPr lang="de-DE" noProof="0"/>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9">
            <a:extLst>
              <a:ext uri="{FF2B5EF4-FFF2-40B4-BE49-F238E27FC236}">
                <a16:creationId xmlns:a16="http://schemas.microsoft.com/office/drawing/2014/main" id="{CEB6A8EB-A666-4A27-9824-30E6CEF93D5D}"/>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de-DE" noProof="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760687655"/>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ßes Bild mit Überschrift 03">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1F4C503-1657-4DC8-8F03-0DF873D88CBD}"/>
              </a:ext>
            </a:extLst>
          </p:cNvPr>
          <p:cNvGraphicFramePr>
            <a:graphicFrameLocks noChangeAspect="1"/>
          </p:cNvGraphicFramePr>
          <p:nvPr userDrawn="1">
            <p:custDataLst>
              <p:tags r:id="rId1"/>
            </p:custDataLst>
            <p:extLst>
              <p:ext uri="{D42A27DB-BD31-4B8C-83A1-F6EECF244321}">
                <p14:modId xmlns:p14="http://schemas.microsoft.com/office/powerpoint/2010/main" val="1190744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91F4C503-1657-4DC8-8F03-0DF873D88C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de-DE" noProof="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412110243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auf 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02A035A1-EBED-4579-9890-122DA3AD28F0}"/>
              </a:ext>
            </a:extLst>
          </p:cNvPr>
          <p:cNvGraphicFramePr>
            <a:graphicFrameLocks noChangeAspect="1"/>
          </p:cNvGraphicFramePr>
          <p:nvPr userDrawn="1">
            <p:custDataLst>
              <p:tags r:id="rId1"/>
            </p:custDataLst>
            <p:extLst>
              <p:ext uri="{D42A27DB-BD31-4B8C-83A1-F6EECF244321}">
                <p14:modId xmlns:p14="http://schemas.microsoft.com/office/powerpoint/2010/main" val="3979207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02A035A1-EBED-4579-9890-122DA3AD28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34A093-8B28-4E43-B2A4-684048524E58}"/>
              </a:ext>
            </a:extLst>
          </p:cNvPr>
          <p:cNvSpPr>
            <a:spLocks noGrp="1"/>
          </p:cNvSpPr>
          <p:nvPr>
            <p:ph type="title"/>
          </p:nvPr>
        </p:nvSpPr>
        <p:spPr>
          <a:xfrm>
            <a:off x="478800" y="2315700"/>
            <a:ext cx="11233775" cy="2887655"/>
          </a:xfrm>
        </p:spPr>
        <p:txBody>
          <a:bodyPr vert="horz"/>
          <a:lstStyle>
            <a:lvl1pPr>
              <a:lnSpc>
                <a:spcPts val="8500"/>
              </a:lnSpc>
              <a:defRPr lang="en-US" sz="8500" kern="1200" smtClean="0">
                <a:solidFill>
                  <a:schemeClr val="bg1"/>
                </a:solidFill>
                <a:latin typeface="+mj-lt"/>
                <a:ea typeface="+mn-ea"/>
                <a:cs typeface="+mn-cs"/>
              </a:defRPr>
            </a:lvl1pPr>
          </a:lstStyle>
          <a:p>
            <a:r>
              <a:rPr lang="de-DE"/>
              <a:t>Titelmasterformat durch Klicken bearbeiten</a:t>
            </a:r>
            <a:endParaRPr lang="en-US" noProof="0"/>
          </a:p>
        </p:txBody>
      </p:sp>
      <p:pic>
        <p:nvPicPr>
          <p:cNvPr id="6" name="Grafik 5">
            <a:extLst>
              <a:ext uri="{FF2B5EF4-FFF2-40B4-BE49-F238E27FC236}">
                <a16:creationId xmlns:a16="http://schemas.microsoft.com/office/drawing/2014/main" id="{3FA13754-0890-465C-BA8A-E18B554E317E}"/>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7" name="Textplatzhalter 4">
            <a:extLst>
              <a:ext uri="{FF2B5EF4-FFF2-40B4-BE49-F238E27FC236}">
                <a16:creationId xmlns:a16="http://schemas.microsoft.com/office/drawing/2014/main" id="{0A8EF058-F745-44F5-9C5A-CB9010BB2328}"/>
              </a:ext>
            </a:extLst>
          </p:cNvPr>
          <p:cNvSpPr>
            <a:spLocks noGrp="1"/>
          </p:cNvSpPr>
          <p:nvPr>
            <p:ph type="body" sz="quarter" idx="15"/>
          </p:nvPr>
        </p:nvSpPr>
        <p:spPr>
          <a:xfrm rot="16200000">
            <a:off x="11016000" y="5772158"/>
            <a:ext cx="1281600" cy="144000"/>
          </a:xfrm>
        </p:spPr>
        <p:txBody>
          <a:bodyPr anchor="b" anchorCtr="0"/>
          <a:lstStyle>
            <a:lvl1pPr>
              <a:defRPr sz="800">
                <a:solidFill>
                  <a:schemeClr val="bg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2296123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ße Überschrift mit Bild und Tex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5CB3512-DAA6-413B-A46A-76848B95FEE0}"/>
              </a:ext>
            </a:extLst>
          </p:cNvPr>
          <p:cNvGraphicFramePr>
            <a:graphicFrameLocks noChangeAspect="1"/>
          </p:cNvGraphicFramePr>
          <p:nvPr userDrawn="1">
            <p:custDataLst>
              <p:tags r:id="rId1"/>
            </p:custDataLst>
            <p:extLst>
              <p:ext uri="{D42A27DB-BD31-4B8C-83A1-F6EECF244321}">
                <p14:modId xmlns:p14="http://schemas.microsoft.com/office/powerpoint/2010/main" val="691446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B5CB3512-DAA6-413B-A46A-76848B95FE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bg1"/>
                </a:solidFill>
              </a:defRPr>
            </a:lvl1pPr>
          </a:lstStyle>
          <a:p>
            <a:fld id="{56C449F3-BD9D-48DC-BFF1-0F66671DA7C6}" type="slidenum">
              <a:rPr lang="de-DE" noProof="0" smtClean="0"/>
              <a:pPr/>
              <a:t>‹Nr.›</a:t>
            </a:fld>
            <a:endParaRPr lang="de-DE" noProof="0"/>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vert="horz"/>
          <a:lstStyle>
            <a:lvl1pPr rtl="0">
              <a:lnSpc>
                <a:spcPts val="8500"/>
              </a:lnSpc>
              <a:defRPr sz="8500"/>
            </a:lvl1pPr>
          </a:lstStyle>
          <a:p>
            <a:r>
              <a:rPr lang="de-DE" noProof="0"/>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6203952" y="1044000"/>
            <a:ext cx="2088000" cy="2232000"/>
          </a:xfrm>
          <a:solidFill>
            <a:schemeClr val="tx2"/>
          </a:solidFill>
        </p:spPr>
        <p:txBody>
          <a:bodyPr/>
          <a:lstStyle/>
          <a:p>
            <a:endParaRPr lang="de-DE" noProof="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6">
            <a:extLst>
              <a:ext uri="{FF2B5EF4-FFF2-40B4-BE49-F238E27FC236}">
                <a16:creationId xmlns:a16="http://schemas.microsoft.com/office/drawing/2014/main" id="{53DA06E5-3D83-444D-925F-F4A41465D64C}"/>
              </a:ext>
              <a:ext uri="{C183D7F6-B498-43B3-948B-1728B52AA6E4}">
                <adec:decorative xmlns:adec="http://schemas.microsoft.com/office/drawing/2017/decorative" val="1"/>
              </a:ext>
            </a:extLst>
          </p:cNvPr>
          <p:cNvSpPr>
            <a:spLocks noGrp="1"/>
          </p:cNvSpPr>
          <p:nvPr>
            <p:ph type="pic" sz="quarter" idx="20"/>
          </p:nvPr>
        </p:nvSpPr>
        <p:spPr>
          <a:xfrm>
            <a:off x="6203952" y="3582001"/>
            <a:ext cx="2088000" cy="2232000"/>
          </a:xfrm>
          <a:solidFill>
            <a:schemeClr val="tx2"/>
          </a:solidFill>
        </p:spPr>
        <p:txBody>
          <a:bodyPr/>
          <a:lstStyle/>
          <a:p>
            <a:endParaRPr lang="de-DE" noProof="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2330258712"/>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2B95ECE-F187-4154-941D-28EFE23C91FB}"/>
              </a:ext>
            </a:extLst>
          </p:cNvPr>
          <p:cNvGraphicFramePr>
            <a:graphicFrameLocks noChangeAspect="1"/>
          </p:cNvGraphicFramePr>
          <p:nvPr userDrawn="1">
            <p:custDataLst>
              <p:tags r:id="rId1"/>
            </p:custDataLst>
            <p:extLst>
              <p:ext uri="{D42A27DB-BD31-4B8C-83A1-F6EECF244321}">
                <p14:modId xmlns:p14="http://schemas.microsoft.com/office/powerpoint/2010/main" val="132464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2B95ECE-F187-4154-941D-28EFE23C91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mit Bi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F09DDC5-4ED1-46F4-B0E1-30696D873B85}"/>
              </a:ext>
            </a:extLst>
          </p:cNvPr>
          <p:cNvGraphicFramePr>
            <a:graphicFrameLocks noChangeAspect="1"/>
          </p:cNvGraphicFramePr>
          <p:nvPr userDrawn="1">
            <p:custDataLst>
              <p:tags r:id="rId1"/>
            </p:custDataLst>
            <p:extLst>
              <p:ext uri="{D42A27DB-BD31-4B8C-83A1-F6EECF244321}">
                <p14:modId xmlns:p14="http://schemas.microsoft.com/office/powerpoint/2010/main" val="1754003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8F09DDC5-4ED1-46F4-B0E1-30696D873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3" name="Bildplatzhalter 2">
            <a:extLst>
              <a:ext uri="{FF2B5EF4-FFF2-40B4-BE49-F238E27FC236}">
                <a16:creationId xmlns:a16="http://schemas.microsoft.com/office/drawing/2014/main" id="{C3A37E33-1BC4-4258-8988-7DB0EC8D5A84}"/>
              </a:ext>
              <a:ext uri="{C183D7F6-B498-43B3-948B-1728B52AA6E4}">
                <adec:decorative xmlns:adec="http://schemas.microsoft.com/office/drawing/2017/decorative" val="1"/>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noProof="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289406359"/>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r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BF2F914-C574-4410-9824-F423D478B9E9}"/>
              </a:ext>
            </a:extLst>
          </p:cNvPr>
          <p:cNvGraphicFramePr>
            <a:graphicFrameLocks noChangeAspect="1"/>
          </p:cNvGraphicFramePr>
          <p:nvPr userDrawn="1">
            <p:custDataLst>
              <p:tags r:id="rId1"/>
            </p:custDataLst>
            <p:extLst>
              <p:ext uri="{D42A27DB-BD31-4B8C-83A1-F6EECF244321}">
                <p14:modId xmlns:p14="http://schemas.microsoft.com/office/powerpoint/2010/main" val="328889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8BF2F914-C574-4410-9824-F423D478B9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defRPr/>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199506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große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15A1C5B-3D05-4E1C-9A49-D334A6766E5A}"/>
              </a:ext>
            </a:extLst>
          </p:cNvPr>
          <p:cNvGraphicFramePr>
            <a:graphicFrameLocks noChangeAspect="1"/>
          </p:cNvGraphicFramePr>
          <p:nvPr userDrawn="1">
            <p:custDataLst>
              <p:tags r:id="rId1"/>
            </p:custDataLst>
            <p:extLst>
              <p:ext uri="{D42A27DB-BD31-4B8C-83A1-F6EECF244321}">
                <p14:modId xmlns:p14="http://schemas.microsoft.com/office/powerpoint/2010/main" val="3196112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F15A1C5B-3D05-4E1C-9A49-D334A6766E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lnSpc>
                <a:spcPts val="8500"/>
              </a:lnSpc>
              <a:defRPr sz="8500"/>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343401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8B45A33-2046-40F8-8A80-38E7E9EF7732}"/>
              </a:ext>
            </a:extLst>
          </p:cNvPr>
          <p:cNvGraphicFramePr>
            <a:graphicFrameLocks noChangeAspect="1"/>
          </p:cNvGraphicFramePr>
          <p:nvPr userDrawn="1">
            <p:custDataLst>
              <p:tags r:id="rId1"/>
            </p:custDataLst>
            <p:extLst>
              <p:ext uri="{D42A27DB-BD31-4B8C-83A1-F6EECF244321}">
                <p14:modId xmlns:p14="http://schemas.microsoft.com/office/powerpoint/2010/main" val="1809496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08B45A33-2046-40F8-8A80-38E7E9EF77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929F951-FD61-470D-891C-183A89249F7A}"/>
              </a:ext>
            </a:extLst>
          </p:cNvPr>
          <p:cNvGraphicFramePr>
            <a:graphicFrameLocks noChangeAspect="1"/>
          </p:cNvGraphicFramePr>
          <p:nvPr userDrawn="1">
            <p:custDataLst>
              <p:tags r:id="rId1"/>
            </p:custDataLst>
            <p:extLst>
              <p:ext uri="{D42A27DB-BD31-4B8C-83A1-F6EECF244321}">
                <p14:modId xmlns:p14="http://schemas.microsoft.com/office/powerpoint/2010/main" val="4194709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0929F951-FD61-470D-891C-183A89249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fik 6">
            <a:extLst>
              <a:ext uri="{FF2B5EF4-FFF2-40B4-BE49-F238E27FC236}">
                <a16:creationId xmlns:a16="http://schemas.microsoft.com/office/drawing/2014/main" id="{FFB93F98-2502-4A46-903A-C90B11A87BA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lvl1pPr rtl="0">
              <a:defRPr/>
            </a:lvl1pPr>
          </a:lstStyle>
          <a:p>
            <a:fld id="{56C449F3-BD9D-48DC-BFF1-0F66671DA7C6}" type="slidenum">
              <a:rPr lang="de-DE" noProof="0" smtClean="0"/>
              <a:pPr/>
              <a:t>‹Nr.›</a:t>
            </a:fld>
            <a:endParaRPr lang="de-DE" noProof="0"/>
          </a:p>
        </p:txBody>
      </p:sp>
      <p:sp>
        <p:nvSpPr>
          <p:cNvPr id="3" name="Title 2">
            <a:extLst>
              <a:ext uri="{FF2B5EF4-FFF2-40B4-BE49-F238E27FC236}">
                <a16:creationId xmlns:a16="http://schemas.microsoft.com/office/drawing/2014/main" id="{831789C7-E5A6-4AA7-BF30-57CEC805ADEA}"/>
              </a:ext>
            </a:extLst>
          </p:cNvPr>
          <p:cNvSpPr>
            <a:spLocks noGrp="1"/>
          </p:cNvSpPr>
          <p:nvPr>
            <p:ph type="title"/>
          </p:nvPr>
        </p:nvSpPr>
        <p:spPr>
          <a:xfrm>
            <a:off x="479427" y="1808163"/>
            <a:ext cx="7400615" cy="4357686"/>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lvl1pPr rtl="0">
              <a:defRPr/>
            </a:lvl1pPr>
          </a:lstStyle>
          <a:p>
            <a:endParaRPr lang="de-DE" noProof="0"/>
          </a:p>
        </p:txBody>
      </p:sp>
    </p:spTree>
    <p:extLst>
      <p:ext uri="{BB962C8B-B14F-4D97-AF65-F5344CB8AC3E}">
        <p14:creationId xmlns:p14="http://schemas.microsoft.com/office/powerpoint/2010/main" val="260169209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folienfüllen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4706ADC-7E95-4CF1-91FF-072E9D1C5C10}"/>
              </a:ext>
            </a:extLst>
          </p:cNvPr>
          <p:cNvGraphicFramePr>
            <a:graphicFrameLocks noChangeAspect="1"/>
          </p:cNvGraphicFramePr>
          <p:nvPr userDrawn="1">
            <p:custDataLst>
              <p:tags r:id="rId1"/>
            </p:custDataLst>
            <p:extLst>
              <p:ext uri="{D42A27DB-BD31-4B8C-83A1-F6EECF244321}">
                <p14:modId xmlns:p14="http://schemas.microsoft.com/office/powerpoint/2010/main" val="2342562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4706ADC-7E95-4CF1-91FF-072E9D1C5C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543F4184-F695-473F-B37A-0DA4B8E546ED}"/>
              </a:ext>
              <a:ext uri="{C183D7F6-B498-43B3-948B-1728B52AA6E4}">
                <adec:decorative xmlns:adec="http://schemas.microsoft.com/office/drawing/2017/decorative" val="1"/>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en-US" dirty="0"/>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0" name="Bildplatzhalter 9">
            <a:extLst>
              <a:ext uri="{FF2B5EF4-FFF2-40B4-BE49-F238E27FC236}">
                <a16:creationId xmlns:a16="http://schemas.microsoft.com/office/drawing/2014/main" id="{7F2B9096-2D8C-433C-8C26-F6A72A4C0219}"/>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en-US" dirty="0"/>
          </a:p>
        </p:txBody>
      </p:sp>
      <p:sp>
        <p:nvSpPr>
          <p:cNvPr id="2" name="Title 1">
            <a:extLst>
              <a:ext uri="{FF2B5EF4-FFF2-40B4-BE49-F238E27FC236}">
                <a16:creationId xmlns:a16="http://schemas.microsoft.com/office/drawing/2014/main" id="{5CAD3F89-8F63-4AD4-9A29-6909CDF4E52D}"/>
              </a:ext>
            </a:extLst>
          </p:cNvPr>
          <p:cNvSpPr>
            <a:spLocks noGrp="1"/>
          </p:cNvSpPr>
          <p:nvPr>
            <p:ph type="title"/>
          </p:nvPr>
        </p:nvSpPr>
        <p:spPr>
          <a:xfrm>
            <a:off x="2879999" y="3031886"/>
            <a:ext cx="5929704" cy="932854"/>
          </a:xfrm>
        </p:spPr>
        <p:txBody>
          <a:bodyPr vert="horz"/>
          <a:lstStyle>
            <a:lvl1pPr defTabSz="720000">
              <a:defRPr lang="en-US" sz="3800" kern="1200" smtClean="0">
                <a:solidFill>
                  <a:schemeClr val="tx1"/>
                </a:solidFill>
                <a:latin typeface="+mj-lt"/>
                <a:ea typeface="+mn-ea"/>
                <a:cs typeface="+mn-cs"/>
              </a:defRPr>
            </a:lvl1pPr>
          </a:lstStyle>
          <a:p>
            <a:r>
              <a:rPr lang="de-DE"/>
              <a:t>Mastertitelformat bearbeiten</a:t>
            </a:r>
            <a:endParaRPr lang="en-US"/>
          </a:p>
        </p:txBody>
      </p:sp>
    </p:spTree>
    <p:extLst>
      <p:ext uri="{BB962C8B-B14F-4D97-AF65-F5344CB8AC3E}">
        <p14:creationId xmlns:p14="http://schemas.microsoft.com/office/powerpoint/2010/main" val="155263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6A08C9D-307E-4481-98EE-564E161C1AE2}"/>
              </a:ext>
            </a:extLst>
          </p:cNvPr>
          <p:cNvGraphicFramePr>
            <a:graphicFrameLocks noChangeAspect="1"/>
          </p:cNvGraphicFramePr>
          <p:nvPr userDrawn="1">
            <p:custDataLst>
              <p:tags r:id="rId1"/>
            </p:custDataLst>
            <p:extLst>
              <p:ext uri="{D42A27DB-BD31-4B8C-83A1-F6EECF244321}">
                <p14:modId xmlns:p14="http://schemas.microsoft.com/office/powerpoint/2010/main" val="2088738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26A08C9D-307E-4481-98EE-564E161C1A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p>
            <a:r>
              <a:rPr lang="de-DE"/>
              <a:t>Mastertitelformat bearbeiten</a:t>
            </a:r>
            <a:endParaRPr lang="en-US"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9571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el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CCDF66-8E5C-4F39-AB66-C73FF47CD20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6BCCDF66-8E5C-4F39-AB66-C73FF47CD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E2581BF6-597A-45B4-8AC9-E60836C8E9B7}"/>
              </a:ext>
              <a:ext uri="{C183D7F6-B498-43B3-948B-1728B52AA6E4}">
                <adec:decorative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lvl1pPr>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vert="horz" rIns="216000" anchor="ctr" anchorCtr="0"/>
          <a:lstStyle>
            <a:lvl1pPr algn="l">
              <a:lnSpc>
                <a:spcPts val="7000"/>
              </a:lnSpc>
              <a:defRPr sz="7000"/>
            </a:lvl1pPr>
          </a:lstStyle>
          <a:p>
            <a:r>
              <a:rPr lang="de-DE"/>
              <a:t>Titelmasterformat durch Klicken bearbeiten</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Formatvorlage des Untertitelmasters durch Klicken bearbeiten</a:t>
            </a:r>
          </a:p>
        </p:txBody>
      </p:sp>
      <p:pic>
        <p:nvPicPr>
          <p:cNvPr id="11"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134502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BCCDF66-8E5C-4F39-AB66-C73FF47CD208}"/>
              </a:ext>
            </a:extLst>
          </p:cNvPr>
          <p:cNvGraphicFramePr>
            <a:graphicFrameLocks noChangeAspect="1"/>
          </p:cNvGraphicFramePr>
          <p:nvPr userDrawn="1">
            <p:custDataLst>
              <p:tags r:id="rId1"/>
            </p:custDataLst>
            <p:extLst>
              <p:ext uri="{D42A27DB-BD31-4B8C-83A1-F6EECF244321}">
                <p14:modId xmlns:p14="http://schemas.microsoft.com/office/powerpoint/2010/main" val="366400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6BCCDF66-8E5C-4F39-AB66-C73FF47CD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E2581BF6-597A-45B4-8AC9-E60836C8E9B7}"/>
              </a:ext>
              <a:ext uri="{C183D7F6-B498-43B3-948B-1728B52AA6E4}">
                <adec:decorative xmlns:adec="http://schemas.microsoft.com/office/drawing/2017/decorative" val="1"/>
              </a:ext>
            </a:extLst>
          </p:cNvPr>
          <p:cNvSpPr>
            <a:spLocks noGrp="1"/>
          </p:cNvSpPr>
          <p:nvPr>
            <p:ph type="pic" sz="quarter" idx="10"/>
          </p:nvPr>
        </p:nvSpPr>
        <p:spPr>
          <a:xfrm>
            <a:off x="5335200" y="2"/>
            <a:ext cx="6858000" cy="6858000"/>
          </a:xfrm>
          <a:solidFill>
            <a:schemeClr val="tx2"/>
          </a:solidFill>
        </p:spPr>
        <p:txBody>
          <a:bodyPr/>
          <a:lstStyle>
            <a:lvl1pPr>
              <a:defRPr/>
            </a:lvl1pPr>
          </a:lstStyle>
          <a:p>
            <a:r>
              <a:rPr lang="de-DE"/>
              <a:t>Bild durch Klicken auf Symbol hinzufügen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vert="horz" rIns="216000" anchor="ctr" anchorCtr="0"/>
          <a:lstStyle>
            <a:lvl1pPr algn="l">
              <a:lnSpc>
                <a:spcPts val="7000"/>
              </a:lnSpc>
              <a:defRPr sz="7000"/>
            </a:lvl1pPr>
          </a:lstStyle>
          <a:p>
            <a:r>
              <a:rPr lang="de-DE"/>
              <a:t>Titelmasterformat durch Klicken bearbeiten</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Formatvorlage des Untertitelmasters durch Klicken bearbeiten</a:t>
            </a:r>
          </a:p>
        </p:txBody>
      </p:sp>
      <p:pic>
        <p:nvPicPr>
          <p:cNvPr id="11" name="Grafik 10">
            <a:extLst>
              <a:ext uri="{FF2B5EF4-FFF2-40B4-BE49-F238E27FC236}">
                <a16:creationId xmlns:a16="http://schemas.microsoft.com/office/drawing/2014/main" id="{9DB0C78F-5BF6-4741-8EF4-0317AF8FB6BD}"/>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noProof="0"/>
              <a:t>Formatvorlagen des Textmasters bearbeiten</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noProof="0"/>
              <a:t>Formatvorlagen des Textmasters bearbeiten</a:t>
            </a:r>
          </a:p>
        </p:txBody>
      </p:sp>
    </p:spTree>
    <p:extLst>
      <p:ext uri="{BB962C8B-B14F-4D97-AF65-F5344CB8AC3E}">
        <p14:creationId xmlns:p14="http://schemas.microsoft.com/office/powerpoint/2010/main" val="274094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31C99E2A-00A6-4D55-B68D-C05A326766EF}"/>
              </a:ext>
            </a:extLst>
          </p:cNvPr>
          <p:cNvSpPr>
            <a:spLocks noGrp="1"/>
          </p:cNvSpPr>
          <p:nvPr>
            <p:ph type="sldNum" sz="quarter" idx="12"/>
          </p:nvPr>
        </p:nvSpPr>
        <p:spPr/>
        <p:txBody>
          <a:bodyPr/>
          <a:lstStyle/>
          <a:p>
            <a:fld id="{48E57FD6-B64A-4CB3-9B81-6351C9042917}" type="slidenum">
              <a:rPr lang="de-DE" smtClean="0"/>
              <a:t>‹Nr.›</a:t>
            </a:fld>
            <a:endParaRPr lang="de-DE"/>
          </a:p>
        </p:txBody>
      </p:sp>
      <p:sp>
        <p:nvSpPr>
          <p:cNvPr id="4" name="Titel 3"/>
          <p:cNvSpPr>
            <a:spLocks noGrp="1"/>
          </p:cNvSpPr>
          <p:nvPr>
            <p:ph type="title"/>
          </p:nvPr>
        </p:nvSpPr>
        <p:spPr/>
        <p:txBody>
          <a:bodyPr/>
          <a:lstStyle/>
          <a:p>
            <a:r>
              <a:rPr lang="de-DE"/>
              <a:t>Titelmasterformat durch Klicken bearbeiten</a:t>
            </a:r>
          </a:p>
        </p:txBody>
      </p:sp>
      <p:sp>
        <p:nvSpPr>
          <p:cNvPr id="5" name="Rechteck 4"/>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31732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FA1F44A-5BE3-40C2-AC25-939D4013DA75}"/>
              </a:ext>
            </a:extLst>
          </p:cNvPr>
          <p:cNvGraphicFramePr>
            <a:graphicFrameLocks noChangeAspect="1"/>
          </p:cNvGraphicFramePr>
          <p:nvPr userDrawn="1">
            <p:custDataLst>
              <p:tags r:id="rId1"/>
            </p:custDataLst>
            <p:extLst>
              <p:ext uri="{D42A27DB-BD31-4B8C-83A1-F6EECF244321}">
                <p14:modId xmlns:p14="http://schemas.microsoft.com/office/powerpoint/2010/main" val="72804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FA1F44A-5BE3-40C2-AC25-939D4013DA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vert="horz"/>
          <a:lstStyle/>
          <a:p>
            <a:r>
              <a:rPr lang="de-DE" noProof="0"/>
              <a:t>Mastertitelformat bearbeiten</a:t>
            </a:r>
            <a:endParaRPr lang="en-US" dirty="0"/>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4186953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54B1A9C-7281-47AB-8693-610D8AA80B54}"/>
              </a:ext>
            </a:extLst>
          </p:cNvPr>
          <p:cNvGraphicFramePr>
            <a:graphicFrameLocks noChangeAspect="1"/>
          </p:cNvGraphicFramePr>
          <p:nvPr userDrawn="1">
            <p:custDataLst>
              <p:tags r:id="rId1"/>
            </p:custDataLst>
            <p:extLst>
              <p:ext uri="{D42A27DB-BD31-4B8C-83A1-F6EECF244321}">
                <p14:modId xmlns:p14="http://schemas.microsoft.com/office/powerpoint/2010/main" val="2585809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F54B1A9C-7281-47AB-8693-610D8AA80B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p>
            <a:r>
              <a:rPr lang="de-DE" noProof="0"/>
              <a:t>Mastertitelformat bearbeiten</a:t>
            </a:r>
            <a:endParaRPr lang="en-US" dirty="0"/>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42836756"/>
      </p:ext>
    </p:extLst>
  </p:cSld>
  <p:clrMapOvr>
    <a:masterClrMapping/>
  </p:clrMapOvr>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B7B621EF-B927-4D07-9494-15D7A83C90B1}"/>
              </a:ext>
            </a:extLst>
          </p:cNvPr>
          <p:cNvGraphicFramePr>
            <a:graphicFrameLocks noChangeAspect="1"/>
          </p:cNvGraphicFramePr>
          <p:nvPr userDrawn="1">
            <p:custDataLst>
              <p:tags r:id="rId1"/>
            </p:custDataLst>
            <p:extLst>
              <p:ext uri="{D42A27DB-BD31-4B8C-83A1-F6EECF244321}">
                <p14:modId xmlns:p14="http://schemas.microsoft.com/office/powerpoint/2010/main" val="4247570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9" name="Objekt 8" hidden="1">
                        <a:extLst>
                          <a:ext uri="{FF2B5EF4-FFF2-40B4-BE49-F238E27FC236}">
                            <a16:creationId xmlns:a16="http://schemas.microsoft.com/office/drawing/2014/main" id="{B7B621EF-B927-4D07-9494-15D7A83C90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vert="horz"/>
          <a:lstStyle/>
          <a:p>
            <a:r>
              <a:rPr lang="de-DE" noProof="0"/>
              <a:t>Mastertitelformat bearbeiten</a:t>
            </a:r>
            <a:endParaRPr lang="en-US" dirty="0"/>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200A47E-A1A9-4037-8833-3671AB79EC10}"/>
              </a:ext>
            </a:extLst>
          </p:cNvPr>
          <p:cNvGraphicFramePr>
            <a:graphicFrameLocks noChangeAspect="1"/>
          </p:cNvGraphicFramePr>
          <p:nvPr userDrawn="1">
            <p:custDataLst>
              <p:tags r:id="rId1"/>
            </p:custDataLst>
            <p:extLst>
              <p:ext uri="{D42A27DB-BD31-4B8C-83A1-F6EECF244321}">
                <p14:modId xmlns:p14="http://schemas.microsoft.com/office/powerpoint/2010/main" val="3900354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3200A47E-A1A9-4037-8833-3671AB79EC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en-US" smtClean="0"/>
              <a:pPr/>
              <a:t>‹Nr.›</a:t>
            </a:fld>
            <a:endParaRPr lang="en-US"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vert="horz"/>
          <a:lstStyle/>
          <a:p>
            <a:r>
              <a:rPr lang="de-DE" noProof="0"/>
              <a:t>Mastertitelformat bearbeiten</a:t>
            </a:r>
            <a:endParaRPr lang="en-US" dirty="0"/>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oßes Bild mit Überschrif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en-US"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597431466"/>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Überschrift und Kopfzeil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690417B-0346-43A2-ACD8-70036BAE8B97}"/>
              </a:ext>
            </a:extLst>
          </p:cNvPr>
          <p:cNvGraphicFramePr>
            <a:graphicFrameLocks noChangeAspect="1"/>
          </p:cNvGraphicFramePr>
          <p:nvPr userDrawn="1">
            <p:custDataLst>
              <p:tags r:id="rId1"/>
            </p:custDataLst>
            <p:extLst>
              <p:ext uri="{D42A27DB-BD31-4B8C-83A1-F6EECF244321}">
                <p14:modId xmlns:p14="http://schemas.microsoft.com/office/powerpoint/2010/main" val="503972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F690417B-0346-43A2-ACD8-70036BAE8B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vert="horz"/>
          <a:lstStyle/>
          <a:p>
            <a:r>
              <a:rPr lang="de-DE" noProof="0"/>
              <a:t>Mastertitelformat bearbeiten</a:t>
            </a:r>
            <a:endParaRPr lang="en-US"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040198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mit Kopfzeile">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AE83ED9-6987-4CDF-AAE4-2D4340186AD3}"/>
              </a:ext>
            </a:extLst>
          </p:cNvPr>
          <p:cNvGraphicFramePr>
            <a:graphicFrameLocks noChangeAspect="1"/>
          </p:cNvGraphicFramePr>
          <p:nvPr userDrawn="1">
            <p:custDataLst>
              <p:tags r:id="rId1"/>
            </p:custDataLst>
            <p:extLst>
              <p:ext uri="{D42A27DB-BD31-4B8C-83A1-F6EECF244321}">
                <p14:modId xmlns:p14="http://schemas.microsoft.com/office/powerpoint/2010/main" val="10900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DAE83ED9-6987-4CDF-AAE4-2D4340186A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Überschrift/Inhalt nebeneinander">
    <p:bg>
      <p:bgPr>
        <a:solidFill>
          <a:srgbClr val="122B54"/>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256B8D-C1B8-427E-A50C-61CD1EC0BDF2}"/>
              </a:ext>
            </a:extLst>
          </p:cNvPr>
          <p:cNvGraphicFramePr>
            <a:graphicFrameLocks noChangeAspect="1"/>
          </p:cNvGraphicFramePr>
          <p:nvPr userDrawn="1">
            <p:custDataLst>
              <p:tags r:id="rId1"/>
            </p:custDataLst>
            <p:extLst>
              <p:ext uri="{D42A27DB-BD31-4B8C-83A1-F6EECF244321}">
                <p14:modId xmlns:p14="http://schemas.microsoft.com/office/powerpoint/2010/main" val="1367131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20256B8D-C1B8-427E-A50C-61CD1EC0BD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en-US" smtClean="0"/>
              <a:pPr/>
              <a:t>‹Nr.›</a:t>
            </a:fld>
            <a:endParaRPr lang="en-US"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vert="horz"/>
          <a:lstStyle>
            <a:lvl1pPr>
              <a:defRPr>
                <a:solidFill>
                  <a:schemeClr val="tx1"/>
                </a:solidFill>
              </a:defRPr>
            </a:lvl1pPr>
          </a:lstStyle>
          <a:p>
            <a:r>
              <a:rPr lang="de-DE" noProof="0"/>
              <a:t>Mastertitelformat bearbeiten</a:t>
            </a:r>
            <a:endParaRPr lang="en-US" dirty="0"/>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921681947"/>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Zitat">
    <p:bg>
      <p:bgPr>
        <a:solidFill>
          <a:srgbClr val="122B54"/>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2CCACD32-53D6-44DF-94E4-6A3BADBB328B}"/>
              </a:ext>
            </a:extLst>
          </p:cNvPr>
          <p:cNvGraphicFramePr>
            <a:graphicFrameLocks noChangeAspect="1"/>
          </p:cNvGraphicFramePr>
          <p:nvPr userDrawn="1">
            <p:custDataLst>
              <p:tags r:id="rId1"/>
            </p:custDataLst>
            <p:extLst>
              <p:ext uri="{D42A27DB-BD31-4B8C-83A1-F6EECF244321}">
                <p14:modId xmlns:p14="http://schemas.microsoft.com/office/powerpoint/2010/main" val="393058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2CCACD32-53D6-44DF-94E4-6A3BADBB32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37A28BB5-45D7-4A7F-B5F7-BB60CFEF37CC}"/>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en-US" smtClean="0"/>
              <a:pPr/>
              <a:t>‹Nr.›</a:t>
            </a:fld>
            <a:endParaRPr lang="en-US" dirty="0"/>
          </a:p>
        </p:txBody>
      </p:sp>
      <p:sp>
        <p:nvSpPr>
          <p:cNvPr id="3" name="Title 2">
            <a:extLst>
              <a:ext uri="{FF2B5EF4-FFF2-40B4-BE49-F238E27FC236}">
                <a16:creationId xmlns:a16="http://schemas.microsoft.com/office/drawing/2014/main" id="{6D128BBF-7995-4434-9230-F239AB8A56A8}"/>
              </a:ext>
            </a:extLst>
          </p:cNvPr>
          <p:cNvSpPr>
            <a:spLocks noGrp="1"/>
          </p:cNvSpPr>
          <p:nvPr>
            <p:ph type="title"/>
          </p:nvPr>
        </p:nvSpPr>
        <p:spPr>
          <a:xfrm>
            <a:off x="479427" y="1808162"/>
            <a:ext cx="7416798" cy="4357687"/>
          </a:xfrm>
        </p:spPr>
        <p:txBody>
          <a:bodyPr vert="horz"/>
          <a:lstStyle>
            <a:lvl1pPr>
              <a:spcAft>
                <a:spcPts val="0"/>
              </a:spcAft>
              <a:defRPr/>
            </a:lvl1pPr>
          </a:lstStyle>
          <a:p>
            <a:pPr lvl="0"/>
            <a:r>
              <a:rPr lang="de-DE" noProof="0"/>
              <a:t>Mastertitelformat bearbeiten</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560963684"/>
      </p:ext>
    </p:extLst>
  </p:cSld>
  <p:clrMapOvr>
    <a:masterClrMapping/>
  </p:clrMapOvr>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renner auf hellblau">
    <p:bg>
      <p:bgPr>
        <a:solidFill>
          <a:schemeClr val="accent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DF4A1DF-713D-4032-9E67-CD3D3AA57064}"/>
              </a:ext>
            </a:extLst>
          </p:cNvPr>
          <p:cNvGraphicFramePr>
            <a:graphicFrameLocks noChangeAspect="1"/>
          </p:cNvGraphicFramePr>
          <p:nvPr userDrawn="1">
            <p:custDataLst>
              <p:tags r:id="rId1"/>
            </p:custDataLst>
            <p:extLst>
              <p:ext uri="{D42A27DB-BD31-4B8C-83A1-F6EECF244321}">
                <p14:modId xmlns:p14="http://schemas.microsoft.com/office/powerpoint/2010/main" val="2041875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ADF4A1DF-713D-4032-9E67-CD3D3AA57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ts val="8500"/>
              </a:lnSpc>
              <a:defRPr sz="8500">
                <a:solidFill>
                  <a:srgbClr val="122B54"/>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1316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896BF96F-FEB1-46A4-A3A5-4158CD8493E3}"/>
              </a:ext>
            </a:extLst>
          </p:cNvPr>
          <p:cNvGrpSpPr/>
          <p:nvPr userDrawn="1"/>
        </p:nvGrpSpPr>
        <p:grpSpPr>
          <a:xfrm>
            <a:off x="6294574" y="3069043"/>
            <a:ext cx="5897426" cy="3788957"/>
            <a:chOff x="6493693" y="3282537"/>
            <a:chExt cx="3821113" cy="2455863"/>
          </a:xfrm>
          <a:solidFill>
            <a:schemeClr val="accent6"/>
          </a:solidFill>
        </p:grpSpPr>
        <p:sp>
          <p:nvSpPr>
            <p:cNvPr id="8" name="Freihandform: Form 7">
              <a:extLst>
                <a:ext uri="{FF2B5EF4-FFF2-40B4-BE49-F238E27FC236}">
                  <a16:creationId xmlns:a16="http://schemas.microsoft.com/office/drawing/2014/main" id="{032D8121-776D-43E9-B67A-8FAB3FF4EE6E}"/>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9" name="Freeform 10">
              <a:extLst>
                <a:ext uri="{FF2B5EF4-FFF2-40B4-BE49-F238E27FC236}">
                  <a16:creationId xmlns:a16="http://schemas.microsoft.com/office/drawing/2014/main" id="{E7AC0E84-12FD-496D-835F-521E7444E327}"/>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0" name="Freeform 11">
              <a:extLst>
                <a:ext uri="{FF2B5EF4-FFF2-40B4-BE49-F238E27FC236}">
                  <a16:creationId xmlns:a16="http://schemas.microsoft.com/office/drawing/2014/main" id="{2F5528A9-623A-49F4-AAEA-BEDBB3FAD08A}"/>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1" name="Freeform 12">
              <a:extLst>
                <a:ext uri="{FF2B5EF4-FFF2-40B4-BE49-F238E27FC236}">
                  <a16:creationId xmlns:a16="http://schemas.microsoft.com/office/drawing/2014/main" id="{FA478393-23BB-4A64-B9D8-BA03921A40B3}"/>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grpSp>
      <p:sp>
        <p:nvSpPr>
          <p:cNvPr id="2" name="Titel 1">
            <a:extLst>
              <a:ext uri="{FF2B5EF4-FFF2-40B4-BE49-F238E27FC236}">
                <a16:creationId xmlns:a16="http://schemas.microsoft.com/office/drawing/2014/main" id="{9B5B58D4-BB6F-417D-8E15-6DCE8174E339}"/>
              </a:ext>
            </a:extLst>
          </p:cNvPr>
          <p:cNvSpPr>
            <a:spLocks noGrp="1"/>
          </p:cNvSpPr>
          <p:nvPr>
            <p:ph type="ctrTitle"/>
          </p:nvPr>
        </p:nvSpPr>
        <p:spPr>
          <a:xfrm>
            <a:off x="478644" y="1635729"/>
            <a:ext cx="6121477" cy="2388634"/>
          </a:xfrm>
        </p:spPr>
        <p:txBody>
          <a:bodyPr anchor="b"/>
          <a:lstStyle>
            <a:lvl1pPr algn="l">
              <a:defRPr sz="5999"/>
            </a:lvl1pPr>
          </a:lstStyle>
          <a:p>
            <a:r>
              <a:rPr lang="de-DE"/>
              <a:t>Mastertitelformat bearbeiten</a:t>
            </a:r>
          </a:p>
        </p:txBody>
      </p:sp>
      <p:sp>
        <p:nvSpPr>
          <p:cNvPr id="3" name="Untertitel 2">
            <a:extLst>
              <a:ext uri="{FF2B5EF4-FFF2-40B4-BE49-F238E27FC236}">
                <a16:creationId xmlns:a16="http://schemas.microsoft.com/office/drawing/2014/main" id="{6BA9234F-F283-4D71-A332-563E92359367}"/>
              </a:ext>
            </a:extLst>
          </p:cNvPr>
          <p:cNvSpPr>
            <a:spLocks noGrp="1"/>
          </p:cNvSpPr>
          <p:nvPr>
            <p:ph type="subTitle" idx="1"/>
          </p:nvPr>
        </p:nvSpPr>
        <p:spPr>
          <a:xfrm>
            <a:off x="478644" y="4116416"/>
            <a:ext cx="6121477" cy="1655380"/>
          </a:xfrm>
        </p:spPr>
        <p:txBody>
          <a:bodyPr/>
          <a:lstStyle>
            <a:lvl1pPr marL="0" indent="0" algn="l">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48A1519-F8EE-4D80-9FDE-1EC01D78641A}"/>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0EC7C55B-D37D-4AC3-80E5-007CA63C9AB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786C451-AAED-45AD-8200-9F0BA61FDFB2}"/>
              </a:ext>
            </a:extLst>
          </p:cNvPr>
          <p:cNvSpPr>
            <a:spLocks noGrp="1"/>
          </p:cNvSpPr>
          <p:nvPr>
            <p:ph type="sldNum" sz="quarter" idx="12"/>
          </p:nvPr>
        </p:nvSpPr>
        <p:spPr/>
        <p:txBody>
          <a:bodyPr/>
          <a:lstStyle/>
          <a:p>
            <a:fld id="{48E57FD6-B64A-4CB3-9B81-6351C9042917}" type="slidenum">
              <a:rPr lang="de-DE" smtClean="0"/>
              <a:t>‹Nr.›</a:t>
            </a:fld>
            <a:endParaRPr lang="de-DE" dirty="0"/>
          </a:p>
        </p:txBody>
      </p:sp>
      <p:pic>
        <p:nvPicPr>
          <p:cNvPr id="12" name="Bild 11">
            <a:extLst>
              <a:ext uri="{FF2B5EF4-FFF2-40B4-BE49-F238E27FC236}">
                <a16:creationId xmlns:a16="http://schemas.microsoft.com/office/drawing/2014/main" id="{8CC3DE5A-0F0F-4E3C-8B9C-F6351CC8F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644" y="582572"/>
            <a:ext cx="2303718" cy="575931"/>
          </a:xfrm>
          <a:prstGeom prst="rect">
            <a:avLst/>
          </a:prstGeom>
        </p:spPr>
      </p:pic>
      <p:sp>
        <p:nvSpPr>
          <p:cNvPr id="13" name="Rechteck 12"/>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38007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80A683CF-F5F9-49E7-A943-0DA397AE5669}"/>
              </a:ext>
            </a:extLst>
          </p:cNvPr>
          <p:cNvSpPr>
            <a:spLocks noGrp="1"/>
          </p:cNvSpPr>
          <p:nvPr>
            <p:ph type="pic" sz="quarter" idx="11"/>
          </p:nvPr>
        </p:nvSpPr>
        <p:spPr>
          <a:xfrm>
            <a:off x="6096000" y="0"/>
            <a:ext cx="6096001" cy="6858000"/>
          </a:xfrm>
          <a:solidFill>
            <a:schemeClr val="bg1">
              <a:lumMod val="95000"/>
            </a:schemeClr>
          </a:solidFill>
        </p:spPr>
        <p:txBody>
          <a:bodyPr/>
          <a:lstStyle/>
          <a:p>
            <a:endParaRPr lang="de-DE" dirty="0"/>
          </a:p>
        </p:txBody>
      </p:sp>
      <p:sp>
        <p:nvSpPr>
          <p:cNvPr id="2" name="Titel 1">
            <a:extLst>
              <a:ext uri="{FF2B5EF4-FFF2-40B4-BE49-F238E27FC236}">
                <a16:creationId xmlns:a16="http://schemas.microsoft.com/office/drawing/2014/main" id="{9B5B58D4-BB6F-417D-8E15-6DCE8174E339}"/>
              </a:ext>
            </a:extLst>
          </p:cNvPr>
          <p:cNvSpPr>
            <a:spLocks noGrp="1"/>
          </p:cNvSpPr>
          <p:nvPr>
            <p:ph type="ctrTitle"/>
          </p:nvPr>
        </p:nvSpPr>
        <p:spPr>
          <a:xfrm>
            <a:off x="478644" y="1635729"/>
            <a:ext cx="6121477" cy="2388634"/>
          </a:xfrm>
        </p:spPr>
        <p:txBody>
          <a:bodyPr anchor="t" anchorCtr="0"/>
          <a:lstStyle>
            <a:lvl1pPr algn="l">
              <a:defRPr sz="5999"/>
            </a:lvl1pPr>
          </a:lstStyle>
          <a:p>
            <a:r>
              <a:rPr lang="de-DE"/>
              <a:t>Mastertitelformat bearbeiten</a:t>
            </a:r>
          </a:p>
        </p:txBody>
      </p:sp>
      <p:sp>
        <p:nvSpPr>
          <p:cNvPr id="3" name="Untertitel 2">
            <a:extLst>
              <a:ext uri="{FF2B5EF4-FFF2-40B4-BE49-F238E27FC236}">
                <a16:creationId xmlns:a16="http://schemas.microsoft.com/office/drawing/2014/main" id="{6BA9234F-F283-4D71-A332-563E92359367}"/>
              </a:ext>
            </a:extLst>
          </p:cNvPr>
          <p:cNvSpPr>
            <a:spLocks noGrp="1"/>
          </p:cNvSpPr>
          <p:nvPr>
            <p:ph type="subTitle" idx="1"/>
          </p:nvPr>
        </p:nvSpPr>
        <p:spPr>
          <a:xfrm>
            <a:off x="478644" y="3238810"/>
            <a:ext cx="6121477" cy="580240"/>
          </a:xfrm>
        </p:spPr>
        <p:txBody>
          <a:bodyPr/>
          <a:lstStyle>
            <a:lvl1pPr marL="0" indent="0" algn="l">
              <a:buNone/>
              <a:defRPr sz="2799">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48A1519-F8EE-4D80-9FDE-1EC01D78641A}"/>
              </a:ext>
            </a:extLst>
          </p:cNvPr>
          <p:cNvSpPr>
            <a:spLocks noGrp="1"/>
          </p:cNvSpPr>
          <p:nvPr>
            <p:ph type="dt" sz="half" idx="10"/>
          </p:nvPr>
        </p:nvSpPr>
        <p:spPr/>
        <p:txBody>
          <a:bodyPr/>
          <a:lstStyle/>
          <a:p>
            <a:endParaRPr lang="de-DE" dirty="0"/>
          </a:p>
        </p:txBody>
      </p:sp>
      <p:grpSp>
        <p:nvGrpSpPr>
          <p:cNvPr id="12" name="Gruppieren 11">
            <a:extLst>
              <a:ext uri="{FF2B5EF4-FFF2-40B4-BE49-F238E27FC236}">
                <a16:creationId xmlns:a16="http://schemas.microsoft.com/office/drawing/2014/main" id="{277DEA04-B8ED-40EB-B1A8-651E1F19894B}"/>
              </a:ext>
            </a:extLst>
          </p:cNvPr>
          <p:cNvGrpSpPr/>
          <p:nvPr userDrawn="1"/>
        </p:nvGrpSpPr>
        <p:grpSpPr>
          <a:xfrm>
            <a:off x="0" y="4010693"/>
            <a:ext cx="4023022" cy="2847307"/>
            <a:chOff x="2047079" y="3933851"/>
            <a:chExt cx="3468688" cy="2455863"/>
          </a:xfrm>
          <a:solidFill>
            <a:schemeClr val="accent6"/>
          </a:solidFill>
        </p:grpSpPr>
        <p:sp>
          <p:nvSpPr>
            <p:cNvPr id="13" name="Freeform 10">
              <a:extLst>
                <a:ext uri="{FF2B5EF4-FFF2-40B4-BE49-F238E27FC236}">
                  <a16:creationId xmlns:a16="http://schemas.microsoft.com/office/drawing/2014/main" id="{7C1AFA62-AE10-40E5-9C41-0D784A372E75}"/>
                </a:ext>
              </a:extLst>
            </p:cNvPr>
            <p:cNvSpPr>
              <a:spLocks/>
            </p:cNvSpPr>
            <p:nvPr/>
          </p:nvSpPr>
          <p:spPr bwMode="auto">
            <a:xfrm>
              <a:off x="2499517" y="4768875"/>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4" name="Freeform 12">
              <a:extLst>
                <a:ext uri="{FF2B5EF4-FFF2-40B4-BE49-F238E27FC236}">
                  <a16:creationId xmlns:a16="http://schemas.microsoft.com/office/drawing/2014/main" id="{7CE81799-EA87-40A8-A051-89423DA2FD0A}"/>
                </a:ext>
              </a:extLst>
            </p:cNvPr>
            <p:cNvSpPr>
              <a:spLocks/>
            </p:cNvSpPr>
            <p:nvPr/>
          </p:nvSpPr>
          <p:spPr bwMode="auto">
            <a:xfrm>
              <a:off x="3729830" y="5368950"/>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dirty="0"/>
            </a:p>
          </p:txBody>
        </p:sp>
        <p:sp>
          <p:nvSpPr>
            <p:cNvPr id="15" name="Freihandform: Form 14">
              <a:extLst>
                <a:ext uri="{FF2B5EF4-FFF2-40B4-BE49-F238E27FC236}">
                  <a16:creationId xmlns:a16="http://schemas.microsoft.com/office/drawing/2014/main" id="{4AE1E469-E78A-4138-8CC4-F04ED3FDE123}"/>
                </a:ext>
              </a:extLst>
            </p:cNvPr>
            <p:cNvSpPr/>
            <p:nvPr/>
          </p:nvSpPr>
          <p:spPr>
            <a:xfrm>
              <a:off x="2047079" y="5368951"/>
              <a:ext cx="350838" cy="1020763"/>
            </a:xfrm>
            <a:custGeom>
              <a:avLst/>
              <a:gdLst>
                <a:gd name="connsiteX0" fmla="*/ 0 w 350838"/>
                <a:gd name="connsiteY0" fmla="*/ 0 h 1020763"/>
                <a:gd name="connsiteX1" fmla="*/ 36247 w 350838"/>
                <a:gd name="connsiteY1" fmla="*/ 0 h 1020763"/>
                <a:gd name="connsiteX2" fmla="*/ 350838 w 350838"/>
                <a:gd name="connsiteY2" fmla="*/ 0 h 1020763"/>
                <a:gd name="connsiteX3" fmla="*/ 350838 w 350838"/>
                <a:gd name="connsiteY3" fmla="*/ 1020763 h 1020763"/>
                <a:gd name="connsiteX4" fmla="*/ 54819 w 350838"/>
                <a:gd name="connsiteY4" fmla="*/ 1020763 h 1020763"/>
                <a:gd name="connsiteX5" fmla="*/ 0 w 350838"/>
                <a:gd name="connsiteY5" fmla="*/ 1020763 h 1020763"/>
                <a:gd name="connsiteX6" fmla="*/ 0 w 350838"/>
                <a:gd name="connsiteY6" fmla="*/ 0 h 102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838" h="1020763">
                  <a:moveTo>
                    <a:pt x="0" y="0"/>
                  </a:moveTo>
                  <a:lnTo>
                    <a:pt x="36247" y="0"/>
                  </a:lnTo>
                  <a:cubicBezTo>
                    <a:pt x="97214" y="0"/>
                    <a:pt x="194762" y="0"/>
                    <a:pt x="350838" y="0"/>
                  </a:cubicBezTo>
                  <a:lnTo>
                    <a:pt x="350838" y="1020763"/>
                  </a:lnTo>
                  <a:cubicBezTo>
                    <a:pt x="350838" y="1020763"/>
                    <a:pt x="350838" y="1020763"/>
                    <a:pt x="54819" y="1020763"/>
                  </a:cubicBezTo>
                  <a:lnTo>
                    <a:pt x="0" y="102076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800" dirty="0"/>
            </a:p>
          </p:txBody>
        </p:sp>
        <p:sp>
          <p:nvSpPr>
            <p:cNvPr id="16" name="Freihandform: Form 15">
              <a:extLst>
                <a:ext uri="{FF2B5EF4-FFF2-40B4-BE49-F238E27FC236}">
                  <a16:creationId xmlns:a16="http://schemas.microsoft.com/office/drawing/2014/main" id="{8DE842CA-54AE-4B8B-9154-A0EB7820F80B}"/>
                </a:ext>
              </a:extLst>
            </p:cNvPr>
            <p:cNvSpPr/>
            <p:nvPr/>
          </p:nvSpPr>
          <p:spPr>
            <a:xfrm>
              <a:off x="2047079" y="3933851"/>
              <a:ext cx="3468688" cy="2455863"/>
            </a:xfrm>
            <a:custGeom>
              <a:avLst/>
              <a:gdLst>
                <a:gd name="connsiteX0" fmla="*/ 1018922 w 3468688"/>
                <a:gd name="connsiteY0" fmla="*/ 0 h 2455863"/>
                <a:gd name="connsiteX1" fmla="*/ 3468688 w 3468688"/>
                <a:gd name="connsiteY1" fmla="*/ 2455863 h 2455863"/>
                <a:gd name="connsiteX2" fmla="*/ 3052388 w 3468688"/>
                <a:gd name="connsiteY2" fmla="*/ 2455863 h 2455863"/>
                <a:gd name="connsiteX3" fmla="*/ 1018922 w 3468688"/>
                <a:gd name="connsiteY3" fmla="*/ 392831 h 2455863"/>
                <a:gd name="connsiteX4" fmla="*/ 24013 w 3468688"/>
                <a:gd name="connsiteY4" fmla="*/ 630721 h 2455863"/>
                <a:gd name="connsiteX5" fmla="*/ 0 w 3468688"/>
                <a:gd name="connsiteY5" fmla="*/ 645028 h 2455863"/>
                <a:gd name="connsiteX6" fmla="*/ 0 w 3468688"/>
                <a:gd name="connsiteY6" fmla="*/ 206758 h 2455863"/>
                <a:gd name="connsiteX7" fmla="*/ 55186 w 3468688"/>
                <a:gd name="connsiteY7" fmla="*/ 181426 h 2455863"/>
                <a:gd name="connsiteX8" fmla="*/ 1018922 w 3468688"/>
                <a:gd name="connsiteY8"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688" h="2455863">
                  <a:moveTo>
                    <a:pt x="1018922" y="0"/>
                  </a:moveTo>
                  <a:cubicBezTo>
                    <a:pt x="2419932" y="0"/>
                    <a:pt x="3468688" y="1052895"/>
                    <a:pt x="3468688" y="2455863"/>
                  </a:cubicBezTo>
                  <a:cubicBezTo>
                    <a:pt x="3468688" y="2455863"/>
                    <a:pt x="3468688" y="2455863"/>
                    <a:pt x="3052388" y="2455863"/>
                  </a:cubicBezTo>
                  <a:cubicBezTo>
                    <a:pt x="3052388" y="1266680"/>
                    <a:pt x="2195771" y="392831"/>
                    <a:pt x="1018922" y="392831"/>
                  </a:cubicBezTo>
                  <a:cubicBezTo>
                    <a:pt x="650323" y="392831"/>
                    <a:pt x="313258" y="477646"/>
                    <a:pt x="24013" y="630721"/>
                  </a:cubicBezTo>
                  <a:lnTo>
                    <a:pt x="0" y="645028"/>
                  </a:lnTo>
                  <a:lnTo>
                    <a:pt x="0" y="206758"/>
                  </a:lnTo>
                  <a:lnTo>
                    <a:pt x="55186" y="181426"/>
                  </a:lnTo>
                  <a:cubicBezTo>
                    <a:pt x="347939" y="63969"/>
                    <a:pt x="672673" y="0"/>
                    <a:pt x="10189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1800" dirty="0"/>
            </a:p>
          </p:txBody>
        </p:sp>
      </p:grpSp>
      <p:pic>
        <p:nvPicPr>
          <p:cNvPr id="17" name="Bild 11">
            <a:extLst>
              <a:ext uri="{FF2B5EF4-FFF2-40B4-BE49-F238E27FC236}">
                <a16:creationId xmlns:a16="http://schemas.microsoft.com/office/drawing/2014/main" id="{2D66B7C4-9F2B-4643-8F64-4B4B8B4152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644" y="582572"/>
            <a:ext cx="2303718" cy="575931"/>
          </a:xfrm>
          <a:prstGeom prst="rect">
            <a:avLst/>
          </a:prstGeom>
        </p:spPr>
      </p:pic>
    </p:spTree>
    <p:extLst>
      <p:ext uri="{BB962C8B-B14F-4D97-AF65-F5344CB8AC3E}">
        <p14:creationId xmlns:p14="http://schemas.microsoft.com/office/powerpoint/2010/main" val="12214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C9E9F-0D5E-4FC7-8A10-761E6C5836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80006BB-69DC-4557-B0B8-2571A7AE7556}"/>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F487F9E5-862A-4882-B747-5517D7837B6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1C99E2A-00A6-4D55-B68D-C05A326766EF}"/>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7" name="Rechteck 6"/>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4980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2_Zwischentitelfolie">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896BF96F-FEB1-46A4-A3A5-4158CD8493E3}"/>
              </a:ext>
            </a:extLst>
          </p:cNvPr>
          <p:cNvGrpSpPr/>
          <p:nvPr userDrawn="1"/>
        </p:nvGrpSpPr>
        <p:grpSpPr>
          <a:xfrm>
            <a:off x="7752399" y="4005661"/>
            <a:ext cx="4439600" cy="2852338"/>
            <a:chOff x="6493693" y="3282537"/>
            <a:chExt cx="3821113" cy="2455863"/>
          </a:xfrm>
          <a:solidFill>
            <a:schemeClr val="accent6"/>
          </a:solidFill>
        </p:grpSpPr>
        <p:sp>
          <p:nvSpPr>
            <p:cNvPr id="8" name="Freihandform: Form 7">
              <a:extLst>
                <a:ext uri="{FF2B5EF4-FFF2-40B4-BE49-F238E27FC236}">
                  <a16:creationId xmlns:a16="http://schemas.microsoft.com/office/drawing/2014/main" id="{032D8121-776D-43E9-B67A-8FAB3FF4EE6E}"/>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9" name="Freeform 10">
              <a:extLst>
                <a:ext uri="{FF2B5EF4-FFF2-40B4-BE49-F238E27FC236}">
                  <a16:creationId xmlns:a16="http://schemas.microsoft.com/office/drawing/2014/main" id="{E7AC0E84-12FD-496D-835F-521E7444E327}"/>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0" name="Freeform 11">
              <a:extLst>
                <a:ext uri="{FF2B5EF4-FFF2-40B4-BE49-F238E27FC236}">
                  <a16:creationId xmlns:a16="http://schemas.microsoft.com/office/drawing/2014/main" id="{2F5528A9-623A-49F4-AAEA-BEDBB3FAD08A}"/>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1" name="Freeform 12">
              <a:extLst>
                <a:ext uri="{FF2B5EF4-FFF2-40B4-BE49-F238E27FC236}">
                  <a16:creationId xmlns:a16="http://schemas.microsoft.com/office/drawing/2014/main" id="{FA478393-23BB-4A64-B9D8-BA03921A40B3}"/>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grpSp>
      <p:sp>
        <p:nvSpPr>
          <p:cNvPr id="2" name="Titel 1">
            <a:extLst>
              <a:ext uri="{FF2B5EF4-FFF2-40B4-BE49-F238E27FC236}">
                <a16:creationId xmlns:a16="http://schemas.microsoft.com/office/drawing/2014/main" id="{9B5B58D4-BB6F-417D-8E15-6DCE8174E339}"/>
              </a:ext>
            </a:extLst>
          </p:cNvPr>
          <p:cNvSpPr>
            <a:spLocks noGrp="1"/>
          </p:cNvSpPr>
          <p:nvPr>
            <p:ph type="ctrTitle"/>
          </p:nvPr>
        </p:nvSpPr>
        <p:spPr>
          <a:xfrm>
            <a:off x="478644" y="1308270"/>
            <a:ext cx="6121477" cy="2388634"/>
          </a:xfrm>
        </p:spPr>
        <p:txBody>
          <a:bodyPr anchor="b"/>
          <a:lstStyle>
            <a:lvl1pPr algn="l">
              <a:defRPr sz="5999"/>
            </a:lvl1pPr>
          </a:lstStyle>
          <a:p>
            <a:r>
              <a:rPr lang="de-DE"/>
              <a:t>Mastertitelformat bearbeiten</a:t>
            </a:r>
          </a:p>
        </p:txBody>
      </p:sp>
      <p:sp>
        <p:nvSpPr>
          <p:cNvPr id="3" name="Untertitel 2">
            <a:extLst>
              <a:ext uri="{FF2B5EF4-FFF2-40B4-BE49-F238E27FC236}">
                <a16:creationId xmlns:a16="http://schemas.microsoft.com/office/drawing/2014/main" id="{6BA9234F-F283-4D71-A332-563E92359367}"/>
              </a:ext>
            </a:extLst>
          </p:cNvPr>
          <p:cNvSpPr>
            <a:spLocks noGrp="1"/>
          </p:cNvSpPr>
          <p:nvPr>
            <p:ph type="subTitle" idx="1"/>
          </p:nvPr>
        </p:nvSpPr>
        <p:spPr>
          <a:xfrm>
            <a:off x="478644" y="3788957"/>
            <a:ext cx="6121477" cy="1655380"/>
          </a:xfrm>
        </p:spPr>
        <p:txBody>
          <a:bodyPr/>
          <a:lstStyle>
            <a:lvl1pPr marL="0" indent="0" algn="l">
              <a:buNone/>
              <a:defRPr sz="2400">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48A1519-F8EE-4D80-9FDE-1EC01D78641A}"/>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0EC7C55B-D37D-4AC3-80E5-007CA63C9AB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786C451-AAED-45AD-8200-9F0BA61FDFB2}"/>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12" name="Rechteck 11"/>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3252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solidFill>
          <a:srgbClr val="006192"/>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F684F21-FFD5-456C-99EF-9A0387F006D6}"/>
              </a:ext>
            </a:extLst>
          </p:cNvPr>
          <p:cNvGrpSpPr/>
          <p:nvPr userDrawn="1"/>
        </p:nvGrpSpPr>
        <p:grpSpPr>
          <a:xfrm>
            <a:off x="6294574" y="3069043"/>
            <a:ext cx="5897426" cy="3788957"/>
            <a:chOff x="6493693" y="3282537"/>
            <a:chExt cx="3821113" cy="2455863"/>
          </a:xfrm>
          <a:solidFill>
            <a:schemeClr val="accent6"/>
          </a:solidFill>
        </p:grpSpPr>
        <p:sp>
          <p:nvSpPr>
            <p:cNvPr id="9" name="Freihandform: Form 8">
              <a:extLst>
                <a:ext uri="{FF2B5EF4-FFF2-40B4-BE49-F238E27FC236}">
                  <a16:creationId xmlns:a16="http://schemas.microsoft.com/office/drawing/2014/main" id="{40A8426B-F414-459B-96CA-77147C47ABF7}"/>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0" name="Freeform 10">
              <a:extLst>
                <a:ext uri="{FF2B5EF4-FFF2-40B4-BE49-F238E27FC236}">
                  <a16:creationId xmlns:a16="http://schemas.microsoft.com/office/drawing/2014/main" id="{130B3C89-37A3-436A-BFBF-103E2F3FDF22}"/>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1" name="Freeform 11">
              <a:extLst>
                <a:ext uri="{FF2B5EF4-FFF2-40B4-BE49-F238E27FC236}">
                  <a16:creationId xmlns:a16="http://schemas.microsoft.com/office/drawing/2014/main" id="{223A363C-2282-43C3-953C-2EDC64E15B4F}"/>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2" name="Freeform 12">
              <a:extLst>
                <a:ext uri="{FF2B5EF4-FFF2-40B4-BE49-F238E27FC236}">
                  <a16:creationId xmlns:a16="http://schemas.microsoft.com/office/drawing/2014/main" id="{80BC863D-5993-48C5-8400-A8D81C81DE97}"/>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grpSp>
      <p:sp>
        <p:nvSpPr>
          <p:cNvPr id="4" name="Datumsplatzhalter 3">
            <a:extLst>
              <a:ext uri="{FF2B5EF4-FFF2-40B4-BE49-F238E27FC236}">
                <a16:creationId xmlns:a16="http://schemas.microsoft.com/office/drawing/2014/main" id="{8BD93C38-B9D3-459B-ABA0-F3C6E3CA8603}"/>
              </a:ext>
            </a:extLst>
          </p:cNvPr>
          <p:cNvSpPr>
            <a:spLocks noGrp="1"/>
          </p:cNvSpPr>
          <p:nvPr>
            <p:ph type="dt" sz="half" idx="10"/>
          </p:nvPr>
        </p:nvSpPr>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FBE731E5-D894-4665-AB69-B9963C450432}"/>
              </a:ext>
            </a:extLst>
          </p:cNvPr>
          <p:cNvSpPr>
            <a:spLocks noGrp="1"/>
          </p:cNvSpPr>
          <p:nvPr>
            <p:ph type="sldNum" sz="quarter" idx="12"/>
          </p:nvPr>
        </p:nvSpPr>
        <p:spPr/>
        <p:txBody>
          <a:bodyPr/>
          <a:lstStyle>
            <a:lvl1pPr>
              <a:defRPr>
                <a:solidFill>
                  <a:schemeClr val="bg1"/>
                </a:solidFill>
              </a:defRPr>
            </a:lvl1pPr>
          </a:lstStyle>
          <a:p>
            <a:fld id="{48E57FD6-B64A-4CB3-9B81-6351C9042917}" type="slidenum">
              <a:rPr lang="de-DE" smtClean="0"/>
              <a:pPr/>
              <a:t>‹Nr.›</a:t>
            </a:fld>
            <a:endParaRPr lang="de-DE" dirty="0"/>
          </a:p>
        </p:txBody>
      </p:sp>
      <p:pic>
        <p:nvPicPr>
          <p:cNvPr id="7" name="Bild 11">
            <a:extLst>
              <a:ext uri="{FF2B5EF4-FFF2-40B4-BE49-F238E27FC236}">
                <a16:creationId xmlns:a16="http://schemas.microsoft.com/office/drawing/2014/main" id="{757E6E3F-391B-4486-B5F5-47232C97523A}"/>
              </a:ext>
            </a:extLst>
          </p:cNvPr>
          <p:cNvPicPr>
            <a:picLocks noChangeAspect="1"/>
          </p:cNvPicPr>
          <p:nvPr userDrawn="1"/>
        </p:nvPicPr>
        <p:blipFill>
          <a:blip r:embed="rId2" cstate="hqprint">
            <a:lum bright="100000"/>
            <a:extLst>
              <a:ext uri="{28A0092B-C50C-407E-A947-70E740481C1C}">
                <a14:useLocalDpi xmlns:a14="http://schemas.microsoft.com/office/drawing/2010/main" val="0"/>
              </a:ext>
            </a:extLst>
          </a:blip>
          <a:stretch>
            <a:fillRect/>
          </a:stretch>
        </p:blipFill>
        <p:spPr>
          <a:xfrm>
            <a:off x="478645" y="261382"/>
            <a:ext cx="1440347" cy="360088"/>
          </a:xfrm>
          <a:prstGeom prst="rect">
            <a:avLst/>
          </a:prstGeom>
        </p:spPr>
      </p:pic>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63410" y="1139509"/>
            <a:ext cx="5257268" cy="4688815"/>
          </a:xfrm>
        </p:spPr>
        <p:txBody>
          <a:bodyPr wrap="square"/>
          <a:lstStyle>
            <a:lvl1pPr>
              <a:spcBef>
                <a:spcPts val="2999"/>
              </a:spcBef>
              <a:defRPr sz="4799">
                <a:solidFill>
                  <a:schemeClr val="accent6"/>
                </a:solidFill>
              </a:defRPr>
            </a:lvl1pPr>
            <a:lvl2pPr marL="0" indent="0">
              <a:buNone/>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4828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Abschnitts-&#10;überschrift">
    <p:bg>
      <p:bgPr>
        <a:solidFill>
          <a:srgbClr val="006192"/>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3F684F21-FFD5-456C-99EF-9A0387F006D6}"/>
              </a:ext>
            </a:extLst>
          </p:cNvPr>
          <p:cNvGrpSpPr/>
          <p:nvPr userDrawn="1"/>
        </p:nvGrpSpPr>
        <p:grpSpPr>
          <a:xfrm>
            <a:off x="6294574" y="3069043"/>
            <a:ext cx="5897426" cy="3788957"/>
            <a:chOff x="6493693" y="3282537"/>
            <a:chExt cx="3821113" cy="2455863"/>
          </a:xfrm>
          <a:solidFill>
            <a:schemeClr val="accent6"/>
          </a:solidFill>
        </p:grpSpPr>
        <p:sp>
          <p:nvSpPr>
            <p:cNvPr id="9" name="Freihandform: Form 8">
              <a:extLst>
                <a:ext uri="{FF2B5EF4-FFF2-40B4-BE49-F238E27FC236}">
                  <a16:creationId xmlns:a16="http://schemas.microsoft.com/office/drawing/2014/main" id="{40A8426B-F414-459B-96CA-77147C47ABF7}"/>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0" name="Freeform 10">
              <a:extLst>
                <a:ext uri="{FF2B5EF4-FFF2-40B4-BE49-F238E27FC236}">
                  <a16:creationId xmlns:a16="http://schemas.microsoft.com/office/drawing/2014/main" id="{130B3C89-37A3-436A-BFBF-103E2F3FDF22}"/>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1" name="Freeform 11">
              <a:extLst>
                <a:ext uri="{FF2B5EF4-FFF2-40B4-BE49-F238E27FC236}">
                  <a16:creationId xmlns:a16="http://schemas.microsoft.com/office/drawing/2014/main" id="{223A363C-2282-43C3-953C-2EDC64E15B4F}"/>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sp>
          <p:nvSpPr>
            <p:cNvPr id="12" name="Freeform 12">
              <a:extLst>
                <a:ext uri="{FF2B5EF4-FFF2-40B4-BE49-F238E27FC236}">
                  <a16:creationId xmlns:a16="http://schemas.microsoft.com/office/drawing/2014/main" id="{80BC863D-5993-48C5-8400-A8D81C81DE97}"/>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26"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pitchFamily="34" charset="0"/>
                <a:ea typeface="+mn-ea"/>
                <a:cs typeface="+mn-cs"/>
              </a:endParaRPr>
            </a:p>
          </p:txBody>
        </p:sp>
      </p:grpSp>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400411" y="1084311"/>
            <a:ext cx="5264041" cy="2281079"/>
          </a:xfrm>
        </p:spPr>
        <p:txBody>
          <a:bodyPr wrap="none" lIns="0" tIns="0" rIns="0" bIns="0" anchor="t" anchorCtr="0"/>
          <a:lstStyle>
            <a:lvl1pPr>
              <a:lnSpc>
                <a:spcPct val="80000"/>
              </a:lnSpc>
              <a:defRPr sz="19996">
                <a:solidFill>
                  <a:schemeClr val="accent6"/>
                </a:solidFill>
              </a:defRPr>
            </a:lvl1pPr>
          </a:lstStyle>
          <a:p>
            <a:r>
              <a:rPr lang="de-DE"/>
              <a:t>Mastertitelformat bearbeiten</a:t>
            </a:r>
          </a:p>
        </p:txBody>
      </p:sp>
      <p:sp>
        <p:nvSpPr>
          <p:cNvPr id="4" name="Datumsplatzhalter 3">
            <a:extLst>
              <a:ext uri="{FF2B5EF4-FFF2-40B4-BE49-F238E27FC236}">
                <a16:creationId xmlns:a16="http://schemas.microsoft.com/office/drawing/2014/main" id="{8BD93C38-B9D3-459B-ABA0-F3C6E3CA8603}"/>
              </a:ext>
            </a:extLst>
          </p:cNvPr>
          <p:cNvSpPr>
            <a:spLocks noGrp="1"/>
          </p:cNvSpPr>
          <p:nvPr>
            <p:ph type="dt" sz="half" idx="10"/>
          </p:nvPr>
        </p:nvSpPr>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FBE731E5-D894-4665-AB69-B9963C450432}"/>
              </a:ext>
            </a:extLst>
          </p:cNvPr>
          <p:cNvSpPr>
            <a:spLocks noGrp="1"/>
          </p:cNvSpPr>
          <p:nvPr>
            <p:ph type="sldNum" sz="quarter" idx="12"/>
          </p:nvPr>
        </p:nvSpPr>
        <p:spPr/>
        <p:txBody>
          <a:bodyPr/>
          <a:lstStyle>
            <a:lvl1pPr>
              <a:defRPr>
                <a:solidFill>
                  <a:schemeClr val="bg1"/>
                </a:solidFill>
              </a:defRPr>
            </a:lvl1pPr>
          </a:lstStyle>
          <a:p>
            <a:fld id="{48E57FD6-B64A-4CB3-9B81-6351C9042917}" type="slidenum">
              <a:rPr lang="de-DE" smtClean="0"/>
              <a:pPr/>
              <a:t>‹Nr.›</a:t>
            </a:fld>
            <a:endParaRPr lang="de-DE" dirty="0"/>
          </a:p>
        </p:txBody>
      </p:sp>
      <p:pic>
        <p:nvPicPr>
          <p:cNvPr id="7" name="Bild 11">
            <a:extLst>
              <a:ext uri="{FF2B5EF4-FFF2-40B4-BE49-F238E27FC236}">
                <a16:creationId xmlns:a16="http://schemas.microsoft.com/office/drawing/2014/main" id="{757E6E3F-391B-4486-B5F5-47232C97523A}"/>
              </a:ext>
            </a:extLst>
          </p:cNvPr>
          <p:cNvPicPr>
            <a:picLocks noChangeAspect="1"/>
          </p:cNvPicPr>
          <p:nvPr userDrawn="1"/>
        </p:nvPicPr>
        <p:blipFill>
          <a:blip r:embed="rId2" cstate="hqprint">
            <a:lum bright="100000"/>
            <a:extLst>
              <a:ext uri="{28A0092B-C50C-407E-A947-70E740481C1C}">
                <a14:useLocalDpi xmlns:a14="http://schemas.microsoft.com/office/drawing/2010/main" val="0"/>
              </a:ext>
            </a:extLst>
          </a:blip>
          <a:stretch>
            <a:fillRect/>
          </a:stretch>
        </p:blipFill>
        <p:spPr>
          <a:xfrm>
            <a:off x="478645" y="261382"/>
            <a:ext cx="1440347" cy="360088"/>
          </a:xfrm>
          <a:prstGeom prst="rect">
            <a:avLst/>
          </a:prstGeom>
        </p:spPr>
      </p:pic>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68073" y="3422760"/>
            <a:ext cx="5096379" cy="2500664"/>
          </a:xfrm>
        </p:spPr>
        <p:txBody>
          <a:bodyPr wrap="square"/>
          <a:lstStyle>
            <a:lvl1pPr>
              <a:spcBef>
                <a:spcPts val="2999"/>
              </a:spcBef>
              <a:defRPr sz="3999">
                <a:solidFill>
                  <a:schemeClr val="bg1"/>
                </a:solidFill>
              </a:defRPr>
            </a:lvl1pPr>
            <a:lvl2pPr marL="0" indent="0">
              <a:spcBef>
                <a:spcPts val="600"/>
              </a:spcBef>
              <a:buNone/>
              <a:defRPr sz="2400">
                <a:solidFill>
                  <a:schemeClr val="bg1"/>
                </a:solidFill>
              </a:defRPr>
            </a:lvl2pPr>
            <a:lvl3pPr marL="342831" indent="-342831">
              <a:spcBef>
                <a:spcPts val="600"/>
              </a:spcBef>
              <a:buClrTx/>
              <a:buFont typeface="Arial" panose="020B0604020202020204" pitchFamily="34" charset="0"/>
              <a:buChar char="›"/>
              <a:defRPr sz="2400" b="0">
                <a:solidFill>
                  <a:schemeClr val="bg1"/>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402014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Abschnitts-&#10;überschrift">
    <p:bg>
      <p:bgPr>
        <a:solidFill>
          <a:schemeClr val="bg1"/>
        </a:solidFill>
        <a:effectLst/>
      </p:bgPr>
    </p:bg>
    <p:spTree>
      <p:nvGrpSpPr>
        <p:cNvPr id="1" name=""/>
        <p:cNvGrpSpPr/>
        <p:nvPr/>
      </p:nvGrpSpPr>
      <p:grpSpPr>
        <a:xfrm>
          <a:off x="0" y="0"/>
          <a:ext cx="0" cy="0"/>
          <a:chOff x="0" y="0"/>
          <a:chExt cx="0" cy="0"/>
        </a:xfrm>
      </p:grpSpPr>
      <p:sp>
        <p:nvSpPr>
          <p:cNvPr id="19" name="Bildplatzhalter 19">
            <a:extLst>
              <a:ext uri="{FF2B5EF4-FFF2-40B4-BE49-F238E27FC236}">
                <a16:creationId xmlns:a16="http://schemas.microsoft.com/office/drawing/2014/main" id="{7A6D5B57-57E5-4CB4-9921-A09375FD9905}"/>
              </a:ext>
            </a:extLst>
          </p:cNvPr>
          <p:cNvSpPr>
            <a:spLocks noGrp="1"/>
          </p:cNvSpPr>
          <p:nvPr>
            <p:ph type="pic" sz="quarter" idx="14"/>
          </p:nvPr>
        </p:nvSpPr>
        <p:spPr>
          <a:xfrm>
            <a:off x="6096000" y="0"/>
            <a:ext cx="6096001" cy="6858000"/>
          </a:xfrm>
          <a:solidFill>
            <a:schemeClr val="bg1">
              <a:lumMod val="95000"/>
            </a:schemeClr>
          </a:solidFill>
        </p:spPr>
        <p:txBody>
          <a:bodyPr/>
          <a:lstStyle/>
          <a:p>
            <a:endParaRPr lang="de-DE" dirty="0"/>
          </a:p>
        </p:txBody>
      </p:sp>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400411" y="1570776"/>
            <a:ext cx="5264041" cy="1762996"/>
          </a:xfrm>
        </p:spPr>
        <p:txBody>
          <a:bodyPr wrap="none" lIns="0" tIns="0" rIns="0" bIns="0" anchor="t" anchorCtr="0"/>
          <a:lstStyle>
            <a:lvl1pPr>
              <a:lnSpc>
                <a:spcPct val="80000"/>
              </a:lnSpc>
              <a:defRPr sz="14997">
                <a:solidFill>
                  <a:schemeClr val="accent6"/>
                </a:solidFill>
              </a:defRPr>
            </a:lvl1pPr>
          </a:lstStyle>
          <a:p>
            <a:r>
              <a:rPr lang="de-DE"/>
              <a:t>Mastertitelformat bearbeiten</a:t>
            </a:r>
          </a:p>
        </p:txBody>
      </p:sp>
      <p:sp>
        <p:nvSpPr>
          <p:cNvPr id="4" name="Datumsplatzhalter 3">
            <a:extLst>
              <a:ext uri="{FF2B5EF4-FFF2-40B4-BE49-F238E27FC236}">
                <a16:creationId xmlns:a16="http://schemas.microsoft.com/office/drawing/2014/main" id="{8BD93C38-B9D3-459B-ABA0-F3C6E3CA8603}"/>
              </a:ext>
            </a:extLst>
          </p:cNvPr>
          <p:cNvSpPr>
            <a:spLocks noGrp="1"/>
          </p:cNvSpPr>
          <p:nvPr>
            <p:ph type="dt" sz="half" idx="10"/>
          </p:nvPr>
        </p:nvSpPr>
        <p:spPr/>
        <p:txBody>
          <a:bodyPr/>
          <a:lstStyle>
            <a:lvl1pPr>
              <a:defRPr>
                <a:solidFill>
                  <a:schemeClr val="bg1"/>
                </a:solidFill>
              </a:defRPr>
            </a:lvl1pPr>
          </a:lstStyle>
          <a:p>
            <a:endParaRPr lang="de-DE" dirty="0"/>
          </a:p>
        </p:txBody>
      </p:sp>
      <p:sp>
        <p:nvSpPr>
          <p:cNvPr id="5" name="Fußzeilenplatzhalter 4">
            <a:extLst>
              <a:ext uri="{FF2B5EF4-FFF2-40B4-BE49-F238E27FC236}">
                <a16:creationId xmlns:a16="http://schemas.microsoft.com/office/drawing/2014/main" id="{9554AD59-A34D-4CE7-9F20-E69D2507F5D3}"/>
              </a:ext>
            </a:extLst>
          </p:cNvPr>
          <p:cNvSpPr>
            <a:spLocks noGrp="1"/>
          </p:cNvSpPr>
          <p:nvPr>
            <p:ph type="ftr" sz="quarter" idx="11"/>
          </p:nvPr>
        </p:nvSpPr>
        <p:spPr/>
        <p:txBody>
          <a:bodyPr/>
          <a:lstStyle>
            <a:lvl1pPr>
              <a:defRPr>
                <a:solidFill>
                  <a:schemeClr val="bg1">
                    <a:lumMod val="65000"/>
                  </a:schemeClr>
                </a:solidFill>
              </a:defRPr>
            </a:lvl1pPr>
          </a:lstStyle>
          <a:p>
            <a:endParaRPr lang="de-DE" dirty="0"/>
          </a:p>
        </p:txBody>
      </p:sp>
      <p:sp>
        <p:nvSpPr>
          <p:cNvPr id="6" name="Foliennummernplatzhalter 5">
            <a:extLst>
              <a:ext uri="{FF2B5EF4-FFF2-40B4-BE49-F238E27FC236}">
                <a16:creationId xmlns:a16="http://schemas.microsoft.com/office/drawing/2014/main" id="{FBE731E5-D894-4665-AB69-B9963C450432}"/>
              </a:ext>
            </a:extLst>
          </p:cNvPr>
          <p:cNvSpPr>
            <a:spLocks noGrp="1"/>
          </p:cNvSpPr>
          <p:nvPr>
            <p:ph type="sldNum" sz="quarter" idx="12"/>
          </p:nvPr>
        </p:nvSpPr>
        <p:spPr/>
        <p:txBody>
          <a:bodyPr/>
          <a:lstStyle>
            <a:lvl1pPr>
              <a:defRPr>
                <a:solidFill>
                  <a:schemeClr val="bg1"/>
                </a:solidFill>
              </a:defRPr>
            </a:lvl1pPr>
          </a:lstStyle>
          <a:p>
            <a:fld id="{48E57FD6-B64A-4CB3-9B81-6351C9042917}" type="slidenum">
              <a:rPr lang="de-DE" smtClean="0"/>
              <a:pPr/>
              <a:t>‹Nr.›</a:t>
            </a:fld>
            <a:endParaRPr lang="de-DE" dirty="0"/>
          </a:p>
        </p:txBody>
      </p:sp>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20442" y="3328334"/>
            <a:ext cx="5096379" cy="2500664"/>
          </a:xfrm>
        </p:spPr>
        <p:txBody>
          <a:bodyPr wrap="square"/>
          <a:lstStyle>
            <a:lvl1pPr>
              <a:spcBef>
                <a:spcPts val="2999"/>
              </a:spcBef>
              <a:defRPr sz="3999">
                <a:solidFill>
                  <a:schemeClr val="tx2"/>
                </a:solidFill>
              </a:defRPr>
            </a:lvl1pPr>
            <a:lvl2pPr marL="0" indent="0">
              <a:spcBef>
                <a:spcPts val="600"/>
              </a:spcBef>
              <a:buNone/>
              <a:defRPr sz="2400">
                <a:solidFill>
                  <a:schemeClr val="tx2"/>
                </a:solidFill>
              </a:defRPr>
            </a:lvl2pPr>
            <a:lvl3pPr marL="342831" indent="-342831">
              <a:spcBef>
                <a:spcPts val="600"/>
              </a:spcBef>
              <a:buClrTx/>
              <a:buFont typeface="Arial" panose="020B0604020202020204" pitchFamily="34" charset="0"/>
              <a:buChar char="›"/>
              <a:defRPr sz="2400" b="0">
                <a:solidFill>
                  <a:schemeClr val="tx2"/>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pic>
        <p:nvPicPr>
          <p:cNvPr id="20" name="Bildplatzhalter 25">
            <a:extLst>
              <a:ext uri="{FF2B5EF4-FFF2-40B4-BE49-F238E27FC236}">
                <a16:creationId xmlns:a16="http://schemas.microsoft.com/office/drawing/2014/main" id="{C9B44234-9C08-4C43-850E-5E568E3862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16" t="4187" r="9113" b="21536"/>
          <a:stretch/>
        </p:blipFill>
        <p:spPr>
          <a:xfrm>
            <a:off x="6096000" y="0"/>
            <a:ext cx="6096001" cy="6858000"/>
          </a:xfrm>
          <a:prstGeom prst="rect">
            <a:avLst/>
          </a:prstGeom>
        </p:spPr>
      </p:pic>
      <p:sp>
        <p:nvSpPr>
          <p:cNvPr id="9" name="Rechteck 8"/>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0139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sp>
        <p:nvSpPr>
          <p:cNvPr id="19" name="Bildplatzhalter 19">
            <a:extLst>
              <a:ext uri="{FF2B5EF4-FFF2-40B4-BE49-F238E27FC236}">
                <a16:creationId xmlns:a16="http://schemas.microsoft.com/office/drawing/2014/main" id="{7A6D5B57-57E5-4CB4-9921-A09375FD9905}"/>
              </a:ext>
            </a:extLst>
          </p:cNvPr>
          <p:cNvSpPr>
            <a:spLocks noGrp="1"/>
          </p:cNvSpPr>
          <p:nvPr>
            <p:ph type="pic" sz="quarter" idx="14"/>
          </p:nvPr>
        </p:nvSpPr>
        <p:spPr>
          <a:xfrm>
            <a:off x="1" y="0"/>
            <a:ext cx="12192000" cy="6858000"/>
          </a:xfrm>
          <a:solidFill>
            <a:schemeClr val="tx1">
              <a:lumMod val="20000"/>
              <a:lumOff val="80000"/>
            </a:schemeClr>
          </a:solidFill>
        </p:spPr>
        <p:txBody>
          <a:bodyPr/>
          <a:lstStyle/>
          <a:p>
            <a:endParaRPr lang="de-DE" dirty="0"/>
          </a:p>
        </p:txBody>
      </p:sp>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342853" y="1489729"/>
            <a:ext cx="2520328" cy="2519417"/>
          </a:xfrm>
          <a:prstGeom prst="ellipse">
            <a:avLst/>
          </a:prstGeom>
          <a:solidFill>
            <a:schemeClr val="accent6"/>
          </a:solidFill>
        </p:spPr>
        <p:txBody>
          <a:bodyPr wrap="none" lIns="0" tIns="0" rIns="0" bIns="0" anchor="ctr" anchorCtr="0"/>
          <a:lstStyle>
            <a:lvl1pPr algn="ctr">
              <a:lnSpc>
                <a:spcPct val="100000"/>
              </a:lnSpc>
              <a:defRPr sz="12997">
                <a:solidFill>
                  <a:schemeClr val="bg1"/>
                </a:solidFill>
              </a:defRPr>
            </a:lvl1pPr>
          </a:lstStyle>
          <a:p>
            <a:r>
              <a:rPr lang="de-DE"/>
              <a:t>Mastertitelformat bearbeiten</a:t>
            </a:r>
          </a:p>
        </p:txBody>
      </p:sp>
      <p:sp>
        <p:nvSpPr>
          <p:cNvPr id="4" name="Datumsplatzhalter 3">
            <a:extLst>
              <a:ext uri="{FF2B5EF4-FFF2-40B4-BE49-F238E27FC236}">
                <a16:creationId xmlns:a16="http://schemas.microsoft.com/office/drawing/2014/main" id="{8BD93C38-B9D3-459B-ABA0-F3C6E3CA8603}"/>
              </a:ext>
            </a:extLst>
          </p:cNvPr>
          <p:cNvSpPr>
            <a:spLocks noGrp="1"/>
          </p:cNvSpPr>
          <p:nvPr>
            <p:ph type="dt" sz="half" idx="10"/>
          </p:nvPr>
        </p:nvSpPr>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FBE731E5-D894-4665-AB69-B9963C450432}"/>
              </a:ext>
            </a:extLst>
          </p:cNvPr>
          <p:cNvSpPr>
            <a:spLocks noGrp="1"/>
          </p:cNvSpPr>
          <p:nvPr>
            <p:ph type="sldNum" sz="quarter" idx="12"/>
          </p:nvPr>
        </p:nvSpPr>
        <p:spPr/>
        <p:txBody>
          <a:bodyPr/>
          <a:lstStyle>
            <a:lvl1pPr>
              <a:defRPr>
                <a:solidFill>
                  <a:schemeClr val="bg1"/>
                </a:solidFill>
              </a:defRPr>
            </a:lvl1pPr>
          </a:lstStyle>
          <a:p>
            <a:fld id="{48E57FD6-B64A-4CB3-9B81-6351C9042917}" type="slidenum">
              <a:rPr lang="de-DE" smtClean="0"/>
              <a:pPr/>
              <a:t>‹Nr.›</a:t>
            </a:fld>
            <a:endParaRPr lang="de-DE" dirty="0"/>
          </a:p>
        </p:txBody>
      </p:sp>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832827" y="4251704"/>
            <a:ext cx="6865937" cy="1548348"/>
          </a:xfrm>
        </p:spPr>
        <p:txBody>
          <a:bodyPr wrap="square"/>
          <a:lstStyle>
            <a:lvl1pPr>
              <a:spcBef>
                <a:spcPts val="2999"/>
              </a:spcBef>
              <a:defRPr sz="3999">
                <a:solidFill>
                  <a:schemeClr val="tx2"/>
                </a:solidFill>
              </a:defRPr>
            </a:lvl1pPr>
            <a:lvl2pPr marL="0" indent="0">
              <a:spcBef>
                <a:spcPts val="600"/>
              </a:spcBef>
              <a:buNone/>
              <a:defRPr sz="2400">
                <a:solidFill>
                  <a:schemeClr val="tx2"/>
                </a:solidFill>
              </a:defRPr>
            </a:lvl2pPr>
            <a:lvl3pPr marL="342831" indent="-342831">
              <a:spcBef>
                <a:spcPts val="600"/>
              </a:spcBef>
              <a:buClrTx/>
              <a:buFont typeface="Arial" panose="020B0604020202020204" pitchFamily="34" charset="0"/>
              <a:buChar char="›"/>
              <a:defRPr sz="2400" b="0">
                <a:solidFill>
                  <a:schemeClr val="tx2"/>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pic>
        <p:nvPicPr>
          <p:cNvPr id="20" name="Bild 11">
            <a:extLst>
              <a:ext uri="{FF2B5EF4-FFF2-40B4-BE49-F238E27FC236}">
                <a16:creationId xmlns:a16="http://schemas.microsoft.com/office/drawing/2014/main" id="{06C2E1DE-F480-43A3-9FE7-47F90905A6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78645" y="261382"/>
            <a:ext cx="1440347" cy="360088"/>
          </a:xfrm>
          <a:prstGeom prst="rect">
            <a:avLst/>
          </a:prstGeom>
        </p:spPr>
      </p:pic>
    </p:spTree>
    <p:extLst>
      <p:ext uri="{BB962C8B-B14F-4D97-AF65-F5344CB8AC3E}">
        <p14:creationId xmlns:p14="http://schemas.microsoft.com/office/powerpoint/2010/main" val="17884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4E6EB-D87C-4480-98D4-5975A3444A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3349673-CEC8-4DBF-AADE-19F567252415}"/>
              </a:ext>
            </a:extLst>
          </p:cNvPr>
          <p:cNvSpPr>
            <a:spLocks noGrp="1"/>
          </p:cNvSpPr>
          <p:nvPr>
            <p:ph sz="half" idx="1"/>
          </p:nvPr>
        </p:nvSpPr>
        <p:spPr>
          <a:xfrm>
            <a:off x="478644" y="1988678"/>
            <a:ext cx="5400703" cy="41884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92CFE5D-99D7-4915-94FE-0FC0F8059FB4}"/>
              </a:ext>
            </a:extLst>
          </p:cNvPr>
          <p:cNvSpPr>
            <a:spLocks noGrp="1"/>
          </p:cNvSpPr>
          <p:nvPr>
            <p:ph sz="half" idx="2"/>
          </p:nvPr>
        </p:nvSpPr>
        <p:spPr>
          <a:xfrm>
            <a:off x="6300046" y="1988678"/>
            <a:ext cx="5400703" cy="41884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B4470D9-BFBA-4EFD-A061-99C83D5160F2}"/>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662152A5-C46B-46CC-8841-89E6C5760846}"/>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6C9C0216-FCFD-46AB-9103-1C4AA949FAB2}"/>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8" name="Rechteck 7"/>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8549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B0028-0CDC-4F13-9812-7DCD3FE7C9D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43EC840-E0FC-4556-9D34-B854D0DC8988}"/>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DABC186E-7DF0-4703-BF75-D05E6B0FCF17}"/>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FBD0E364-8E41-4E16-A17D-40FF7CED6B23}"/>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6" name="Rechteck 5"/>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88180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enner auf wei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B8D7C-1044-4936-B82D-0C0F4AE5201F}"/>
              </a:ext>
            </a:extLst>
          </p:cNvPr>
          <p:cNvGraphicFramePr>
            <a:graphicFrameLocks noChangeAspect="1"/>
          </p:cNvGraphicFramePr>
          <p:nvPr userDrawn="1">
            <p:custDataLst>
              <p:tags r:id="rId1"/>
            </p:custDataLst>
            <p:extLst>
              <p:ext uri="{D42A27DB-BD31-4B8C-83A1-F6EECF244321}">
                <p14:modId xmlns:p14="http://schemas.microsoft.com/office/powerpoint/2010/main" val="2701585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158B8D7C-1044-4936-B82D-0C0F4AE52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ct val="80000"/>
              </a:lnSpc>
              <a:defRPr sz="8500">
                <a:solidFill>
                  <a:schemeClr val="bg1"/>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spTree>
    <p:extLst>
      <p:ext uri="{BB962C8B-B14F-4D97-AF65-F5344CB8AC3E}">
        <p14:creationId xmlns:p14="http://schemas.microsoft.com/office/powerpoint/2010/main" val="2104405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82D968-1368-4729-AD21-39D93FDAC0DA}"/>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0BF2ED43-36BE-40B3-9719-B64AD6397C4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42C70E49-D07F-49FA-A3AF-22BDC6656A5F}"/>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5" name="Rechteck 4"/>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09671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C9E9F-0D5E-4FC7-8A10-761E6C58365B}"/>
              </a:ext>
            </a:extLst>
          </p:cNvPr>
          <p:cNvSpPr>
            <a:spLocks noGrp="1"/>
          </p:cNvSpPr>
          <p:nvPr>
            <p:ph type="title"/>
          </p:nvPr>
        </p:nvSpPr>
        <p:spPr>
          <a:xfrm>
            <a:off x="478644" y="1053286"/>
            <a:ext cx="9434276" cy="668257"/>
          </a:xfrm>
        </p:spPr>
        <p:txBody>
          <a:bodyPr/>
          <a:lstStyle>
            <a:lvl1pPr>
              <a:defRPr>
                <a:solidFill>
                  <a:schemeClr val="tx2"/>
                </a:solidFill>
              </a:defRPr>
            </a:lvl1pPr>
          </a:lstStyle>
          <a:p>
            <a:r>
              <a:rPr lang="de-DE"/>
              <a:t>Mastertitelformat bearbeiten</a:t>
            </a:r>
          </a:p>
        </p:txBody>
      </p:sp>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a:xfrm>
            <a:off x="0" y="1920731"/>
            <a:ext cx="3600469" cy="3599167"/>
          </a:xfrm>
          <a:solidFill>
            <a:schemeClr val="accent1"/>
          </a:solidFill>
        </p:spPr>
        <p:txBody>
          <a:bodyPr lIns="468000" t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80006BB-69DC-4557-B0B8-2571A7AE7556}"/>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F487F9E5-862A-4882-B747-5517D7837B6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1C99E2A-00A6-4D55-B68D-C05A326766EF}"/>
              </a:ext>
            </a:extLst>
          </p:cNvPr>
          <p:cNvSpPr>
            <a:spLocks noGrp="1"/>
          </p:cNvSpPr>
          <p:nvPr>
            <p:ph type="sldNum" sz="quarter" idx="12"/>
          </p:nvPr>
        </p:nvSpPr>
        <p:spPr/>
        <p:txBody>
          <a:bodyPr/>
          <a:lstStyle/>
          <a:p>
            <a:fld id="{48E57FD6-B64A-4CB3-9B81-6351C9042917}" type="slidenum">
              <a:rPr lang="de-DE" smtClean="0"/>
              <a:t>‹Nr.›</a:t>
            </a:fld>
            <a:endParaRPr lang="de-DE" dirty="0"/>
          </a:p>
        </p:txBody>
      </p:sp>
      <p:sp>
        <p:nvSpPr>
          <p:cNvPr id="27" name="Textplatzhalter 26">
            <a:extLst>
              <a:ext uri="{FF2B5EF4-FFF2-40B4-BE49-F238E27FC236}">
                <a16:creationId xmlns:a16="http://schemas.microsoft.com/office/drawing/2014/main" id="{9A068757-AE13-4C1A-BC15-45150B87DD43}"/>
              </a:ext>
            </a:extLst>
          </p:cNvPr>
          <p:cNvSpPr>
            <a:spLocks noGrp="1"/>
          </p:cNvSpPr>
          <p:nvPr>
            <p:ph type="body" sz="quarter" idx="13"/>
          </p:nvPr>
        </p:nvSpPr>
        <p:spPr>
          <a:xfrm>
            <a:off x="3935925" y="1988678"/>
            <a:ext cx="3523121" cy="35312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8059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Headline Only ">
    <p:spTree>
      <p:nvGrpSpPr>
        <p:cNvPr id="1" name=""/>
        <p:cNvGrpSpPr/>
        <p:nvPr/>
      </p:nvGrpSpPr>
      <p:grpSpPr>
        <a:xfrm>
          <a:off x="0" y="0"/>
          <a:ext cx="0" cy="0"/>
          <a:chOff x="0" y="0"/>
          <a:chExt cx="0" cy="0"/>
        </a:xfrm>
      </p:grpSpPr>
      <p:sp>
        <p:nvSpPr>
          <p:cNvPr id="9" name="Textplatzhalter 23"/>
          <p:cNvSpPr>
            <a:spLocks noGrp="1"/>
          </p:cNvSpPr>
          <p:nvPr>
            <p:ph type="body" sz="quarter" idx="18"/>
          </p:nvPr>
        </p:nvSpPr>
        <p:spPr>
          <a:xfrm>
            <a:off x="1" y="1"/>
            <a:ext cx="8650817" cy="768172"/>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de-DE"/>
              <a:t>Mastertextformat bearbeiten</a:t>
            </a:r>
          </a:p>
        </p:txBody>
      </p:sp>
      <p:sp>
        <p:nvSpPr>
          <p:cNvPr id="10" name="Titel 22"/>
          <p:cNvSpPr>
            <a:spLocks noGrp="1"/>
          </p:cNvSpPr>
          <p:nvPr>
            <p:ph type="title" hasCustomPrompt="1"/>
          </p:nvPr>
        </p:nvSpPr>
        <p:spPr>
          <a:xfrm>
            <a:off x="508001" y="515818"/>
            <a:ext cx="10674352" cy="514232"/>
          </a:xfrm>
        </p:spPr>
        <p:txBody>
          <a:bodyPr tIns="36000"/>
          <a:lstStyle>
            <a:lvl1pPr>
              <a:defRPr sz="2999"/>
            </a:lvl1pPr>
          </a:lstStyle>
          <a:p>
            <a:r>
              <a:rPr lang="de-DE" dirty="0"/>
              <a:t>TitLE</a:t>
            </a:r>
            <a:endParaRPr lang="en-GB" dirty="0"/>
          </a:p>
        </p:txBody>
      </p:sp>
      <p:sp>
        <p:nvSpPr>
          <p:cNvPr id="11" name="Textplatzhalter 5"/>
          <p:cNvSpPr>
            <a:spLocks noGrp="1"/>
          </p:cNvSpPr>
          <p:nvPr>
            <p:ph type="body" sz="quarter" idx="17" hasCustomPrompt="1"/>
          </p:nvPr>
        </p:nvSpPr>
        <p:spPr>
          <a:xfrm>
            <a:off x="514418" y="260290"/>
            <a:ext cx="5580789" cy="155539"/>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2" name="Datumsplatzhalter 1"/>
          <p:cNvSpPr>
            <a:spLocks noGrp="1"/>
          </p:cNvSpPr>
          <p:nvPr>
            <p:ph type="dt" sz="half" idx="19"/>
          </p:nvPr>
        </p:nvSpPr>
        <p:spPr/>
        <p:txBody>
          <a:bodyPr/>
          <a:lstStyle/>
          <a:p>
            <a:endParaRPr lang="en-GB" dirty="0"/>
          </a:p>
        </p:txBody>
      </p:sp>
      <p:sp>
        <p:nvSpPr>
          <p:cNvPr id="6" name="Foliennummernplatzhalter 5"/>
          <p:cNvSpPr>
            <a:spLocks noGrp="1"/>
          </p:cNvSpPr>
          <p:nvPr>
            <p:ph type="sldNum" sz="quarter" idx="21"/>
          </p:nvPr>
        </p:nvSpPr>
        <p:spPr/>
        <p:txBody>
          <a:bodyPr/>
          <a:lstStyle/>
          <a:p>
            <a:fld id="{61201FF1-C63B-412E-ABF0-3D0E918900AC}" type="slidenum">
              <a:rPr lang="en-GB" smtClean="0"/>
              <a:pPr/>
              <a:t>‹Nr.›</a:t>
            </a:fld>
            <a:endParaRPr lang="en-GB" dirty="0"/>
          </a:p>
        </p:txBody>
      </p:sp>
    </p:spTree>
    <p:extLst>
      <p:ext uri="{BB962C8B-B14F-4D97-AF65-F5344CB8AC3E}">
        <p14:creationId xmlns:p14="http://schemas.microsoft.com/office/powerpoint/2010/main" val="26179397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renner auf hellblau">
    <p:bg>
      <p:bgPr>
        <a:solidFill>
          <a:schemeClr val="accent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DF4A1DF-713D-4032-9E67-CD3D3AA5706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ADF4A1DF-713D-4032-9E67-CD3D3AA57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ts val="8500"/>
              </a:lnSpc>
              <a:defRPr sz="8500">
                <a:solidFill>
                  <a:srgbClr val="122B54"/>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495512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enner auf wei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B8D7C-1044-4936-B82D-0C0F4AE5201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158B8D7C-1044-4936-B82D-0C0F4AE52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ct val="80000"/>
              </a:lnSpc>
              <a:defRPr sz="8500">
                <a:solidFill>
                  <a:schemeClr val="bg1"/>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spTree>
    <p:extLst>
      <p:ext uri="{BB962C8B-B14F-4D97-AF65-F5344CB8AC3E}">
        <p14:creationId xmlns:p14="http://schemas.microsoft.com/office/powerpoint/2010/main" val="3964194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renner Blau Schrift groß">
    <p:bg>
      <p:bgPr>
        <a:solidFill>
          <a:srgbClr val="122B5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F801A-629E-4552-9720-E76597C9F2B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6BF801A-629E-4552-9720-E76597C9F2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vert="horz" rIns="216000" anchor="b" anchorCtr="0"/>
          <a:lstStyle>
            <a:lvl1pPr algn="r" rtl="0">
              <a:lnSpc>
                <a:spcPct val="80000"/>
              </a:lnSpc>
              <a:defRPr sz="20002">
                <a:solidFill>
                  <a:schemeClr val="tx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pic>
        <p:nvPicPr>
          <p:cNvPr id="5" name="Grafik 4">
            <a:extLst>
              <a:ext uri="{FF2B5EF4-FFF2-40B4-BE49-F238E27FC236}">
                <a16:creationId xmlns:a16="http://schemas.microsoft.com/office/drawing/2014/main" id="{374A9CB5-CAA2-4A49-8F24-799255B5E57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520828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enner Weiß Schrift gro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8C80421-16E7-4274-B74E-41B72C3BD0B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8C80421-16E7-4274-B74E-41B72C3BD0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vert="horz" rIns="216000" anchor="b" anchorCtr="0"/>
          <a:lstStyle>
            <a:lvl1pPr algn="r" rtl="0">
              <a:lnSpc>
                <a:spcPct val="80000"/>
              </a:lnSpc>
              <a:defRPr sz="20002">
                <a:solidFill>
                  <a:schemeClr val="bg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spTree>
    <p:extLst>
      <p:ext uri="{BB962C8B-B14F-4D97-AF65-F5344CB8AC3E}">
        <p14:creationId xmlns:p14="http://schemas.microsoft.com/office/powerpoint/2010/main" val="1418025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renner Blau mit Bild">
    <p:bg>
      <p:bgPr>
        <a:solidFill>
          <a:srgbClr val="122B54"/>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26096B3-72BC-4565-8722-6EC0F8A5D0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A26096B3-72BC-4565-8722-6EC0F8A5D0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lvl1pPr rtl="0">
              <a:defRPr>
                <a:solidFill>
                  <a:schemeClr val="tx1"/>
                </a:solidFill>
              </a:defRPr>
            </a:lvl1pPr>
          </a:lstStyle>
          <a:p>
            <a:r>
              <a:rPr lang="de-DE" noProof="0"/>
              <a:t>Mastertitelformat bearbeiten</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rtl="0">
              <a:defRPr sz="1600">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vl6pPr rtl="0">
              <a:defRPr>
                <a:solidFill>
                  <a:schemeClr val="tx1"/>
                </a:solidFill>
              </a:defRPr>
            </a:lvl6pPr>
            <a:lvl7pPr rtl="0">
              <a:defRPr/>
            </a:lvl7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de-DE" noProof="0"/>
          </a:p>
        </p:txBody>
      </p:sp>
    </p:spTree>
    <p:extLst>
      <p:ext uri="{BB962C8B-B14F-4D97-AF65-F5344CB8AC3E}">
        <p14:creationId xmlns:p14="http://schemas.microsoft.com/office/powerpoint/2010/main" val="1403487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renner Weiß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CA5208-C4BF-4DF1-B65E-0606C5C522A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12CA5208-C4BF-4DF1-B65E-0606C5C522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p>
            <a:r>
              <a:rPr lang="de-DE"/>
              <a:t>Mastertitelformat bearbeiten</a:t>
            </a:r>
            <a:endParaRPr lang="en-US"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en-US" dirty="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en-US" dirty="0"/>
          </a:p>
        </p:txBody>
      </p:sp>
    </p:spTree>
    <p:extLst>
      <p:ext uri="{BB962C8B-B14F-4D97-AF65-F5344CB8AC3E}">
        <p14:creationId xmlns:p14="http://schemas.microsoft.com/office/powerpoint/2010/main" val="15371977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Endfoli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D7AB989-3C08-4E8F-9622-DC3B9C5D10C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7D7AB989-3C08-4E8F-9622-DC3B9C5D10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pic>
        <p:nvPicPr>
          <p:cNvPr id="5" name="Bildplatzhalter 11">
            <a:extLst>
              <a:ext uri="{FF2B5EF4-FFF2-40B4-BE49-F238E27FC236}">
                <a16:creationId xmlns:a16="http://schemas.microsoft.com/office/drawing/2014/main" id="{727A807A-44F9-421E-99A3-97AA6468028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pPr rtl="0"/>
            <a:endParaRPr lang="de-DE" sz="1905" noProof="0"/>
          </a:p>
        </p:txBody>
      </p:sp>
    </p:spTree>
    <p:extLst>
      <p:ext uri="{BB962C8B-B14F-4D97-AF65-F5344CB8AC3E}">
        <p14:creationId xmlns:p14="http://schemas.microsoft.com/office/powerpoint/2010/main" val="243343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enner Blau Schrift groß">
    <p:bg>
      <p:bgPr>
        <a:solidFill>
          <a:srgbClr val="122B5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F801A-629E-4552-9720-E76597C9F2BC}"/>
              </a:ext>
            </a:extLst>
          </p:cNvPr>
          <p:cNvGraphicFramePr>
            <a:graphicFrameLocks noChangeAspect="1"/>
          </p:cNvGraphicFramePr>
          <p:nvPr userDrawn="1">
            <p:custDataLst>
              <p:tags r:id="rId1"/>
            </p:custDataLst>
            <p:extLst>
              <p:ext uri="{D42A27DB-BD31-4B8C-83A1-F6EECF244321}">
                <p14:modId xmlns:p14="http://schemas.microsoft.com/office/powerpoint/2010/main" val="2631791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6BF801A-629E-4552-9720-E76597C9F2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vert="horz" rIns="216000" anchor="b" anchorCtr="0"/>
          <a:lstStyle>
            <a:lvl1pPr algn="r" rtl="0">
              <a:lnSpc>
                <a:spcPct val="80000"/>
              </a:lnSpc>
              <a:defRPr sz="20002">
                <a:solidFill>
                  <a:schemeClr val="tx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pic>
        <p:nvPicPr>
          <p:cNvPr id="5" name="Grafik 4">
            <a:extLst>
              <a:ext uri="{FF2B5EF4-FFF2-40B4-BE49-F238E27FC236}">
                <a16:creationId xmlns:a16="http://schemas.microsoft.com/office/drawing/2014/main" id="{374A9CB5-CAA2-4A49-8F24-799255B5E57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renner auf hellblau">
    <p:bg>
      <p:bgPr>
        <a:solidFill>
          <a:schemeClr val="accent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DF4A1DF-713D-4032-9E67-CD3D3AA5706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ADF4A1DF-713D-4032-9E67-CD3D3AA57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ts val="8500"/>
              </a:lnSpc>
              <a:defRPr sz="8500">
                <a:solidFill>
                  <a:srgbClr val="122B54"/>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41978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enner auf wei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B8D7C-1044-4936-B82D-0C0F4AE5201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158B8D7C-1044-4936-B82D-0C0F4AE52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ct val="80000"/>
              </a:lnSpc>
              <a:defRPr sz="8500">
                <a:solidFill>
                  <a:schemeClr val="bg1"/>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spTree>
    <p:extLst>
      <p:ext uri="{BB962C8B-B14F-4D97-AF65-F5344CB8AC3E}">
        <p14:creationId xmlns:p14="http://schemas.microsoft.com/office/powerpoint/2010/main" val="1225196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renner Blau Schrift groß">
    <p:bg>
      <p:bgPr>
        <a:solidFill>
          <a:srgbClr val="122B5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F801A-629E-4552-9720-E76597C9F2B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6BF801A-629E-4552-9720-E76597C9F2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vert="horz" rIns="216000" anchor="b" anchorCtr="0"/>
          <a:lstStyle>
            <a:lvl1pPr algn="r" rtl="0">
              <a:lnSpc>
                <a:spcPct val="80000"/>
              </a:lnSpc>
              <a:defRPr sz="20002">
                <a:solidFill>
                  <a:schemeClr val="tx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pic>
        <p:nvPicPr>
          <p:cNvPr id="5" name="Grafik 4">
            <a:extLst>
              <a:ext uri="{FF2B5EF4-FFF2-40B4-BE49-F238E27FC236}">
                <a16:creationId xmlns:a16="http://schemas.microsoft.com/office/drawing/2014/main" id="{374A9CB5-CAA2-4A49-8F24-799255B5E57E}"/>
              </a:ext>
              <a:ext uri="{C183D7F6-B498-43B3-948B-1728B52AA6E4}">
                <adec:decorative xmlns:adec="http://schemas.microsoft.com/office/drawing/2017/decorative" val="1"/>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65638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enner Weiß Schrift gro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8C80421-16E7-4274-B74E-41B72C3BD0B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8C80421-16E7-4274-B74E-41B72C3BD0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vert="horz" rIns="216000" anchor="b" anchorCtr="0"/>
          <a:lstStyle>
            <a:lvl1pPr algn="r" rtl="0">
              <a:lnSpc>
                <a:spcPct val="80000"/>
              </a:lnSpc>
              <a:defRPr sz="20002">
                <a:solidFill>
                  <a:schemeClr val="bg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spTree>
    <p:extLst>
      <p:ext uri="{BB962C8B-B14F-4D97-AF65-F5344CB8AC3E}">
        <p14:creationId xmlns:p14="http://schemas.microsoft.com/office/powerpoint/2010/main" val="2289226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renner Blau mit Bild">
    <p:bg>
      <p:bgPr>
        <a:solidFill>
          <a:srgbClr val="122B54"/>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26096B3-72BC-4565-8722-6EC0F8A5D0C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A26096B3-72BC-4565-8722-6EC0F8A5D0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lvl1pPr rtl="0">
              <a:defRPr>
                <a:solidFill>
                  <a:schemeClr val="tx1"/>
                </a:solidFill>
              </a:defRPr>
            </a:lvl1pPr>
          </a:lstStyle>
          <a:p>
            <a:r>
              <a:rPr lang="de-DE" noProof="0"/>
              <a:t>Mastertitelformat bearbeiten</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rtl="0">
              <a:defRPr sz="1600">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vl6pPr rtl="0">
              <a:defRPr>
                <a:solidFill>
                  <a:schemeClr val="tx1"/>
                </a:solidFill>
              </a:defRPr>
            </a:lvl6pPr>
            <a:lvl7pPr rtl="0">
              <a:defRPr/>
            </a:lvl7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a:stretch>
              <a:fillRect/>
            </a:stretch>
          </a:blipFill>
        </p:spPr>
        <p:txBody>
          <a:bodyPr/>
          <a:lstStyle>
            <a:lvl1pPr>
              <a:defRPr sz="800">
                <a:solidFill>
                  <a:schemeClr val="tx1">
                    <a:alpha val="0"/>
                  </a:schemeClr>
                </a:solidFill>
              </a:defRPr>
            </a:lvl1pPr>
          </a:lstStyle>
          <a:p>
            <a:endParaRPr lang="de-DE" noProof="0"/>
          </a:p>
        </p:txBody>
      </p:sp>
    </p:spTree>
    <p:extLst>
      <p:ext uri="{BB962C8B-B14F-4D97-AF65-F5344CB8AC3E}">
        <p14:creationId xmlns:p14="http://schemas.microsoft.com/office/powerpoint/2010/main" val="1409539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renner Weiß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CA5208-C4BF-4DF1-B65E-0606C5C522A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12CA5208-C4BF-4DF1-B65E-0606C5C522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p>
            <a:r>
              <a:rPr lang="de-DE"/>
              <a:t>Mastertitelformat bearbeiten</a:t>
            </a:r>
            <a:endParaRPr lang="en-US"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en-US" dirty="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a:stretch>
              <a:fillRect/>
            </a:stretch>
          </a:blipFill>
        </p:spPr>
        <p:txBody>
          <a:bodyPr/>
          <a:lstStyle>
            <a:lvl1pPr>
              <a:defRPr sz="800">
                <a:solidFill>
                  <a:schemeClr val="tx1">
                    <a:alpha val="0"/>
                  </a:schemeClr>
                </a:solidFill>
              </a:defRPr>
            </a:lvl1pPr>
          </a:lstStyle>
          <a:p>
            <a:endParaRPr lang="en-US" dirty="0"/>
          </a:p>
        </p:txBody>
      </p:sp>
    </p:spTree>
    <p:extLst>
      <p:ext uri="{BB962C8B-B14F-4D97-AF65-F5344CB8AC3E}">
        <p14:creationId xmlns:p14="http://schemas.microsoft.com/office/powerpoint/2010/main" val="1957310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Endfoli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7D7AB989-3C08-4E8F-9622-DC3B9C5D10C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7D7AB989-3C08-4E8F-9622-DC3B9C5D10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pic>
        <p:nvPicPr>
          <p:cNvPr id="5" name="Bildplatzhalter 11">
            <a:extLst>
              <a:ext uri="{FF2B5EF4-FFF2-40B4-BE49-F238E27FC236}">
                <a16:creationId xmlns:a16="http://schemas.microsoft.com/office/drawing/2014/main" id="{727A807A-44F9-421E-99A3-97AA6468028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pPr rtl="0"/>
            <a:endParaRPr lang="de-DE" sz="1905" noProof="0"/>
          </a:p>
        </p:txBody>
      </p:sp>
    </p:spTree>
    <p:extLst>
      <p:ext uri="{BB962C8B-B14F-4D97-AF65-F5344CB8AC3E}">
        <p14:creationId xmlns:p14="http://schemas.microsoft.com/office/powerpoint/2010/main" val="2530228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149305DE-D121-4A33-BB7E-01CF022E5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endParaRPr lang="de-DE" noProof="0"/>
          </a:p>
        </p:txBody>
      </p:sp>
    </p:spTree>
    <p:extLst>
      <p:ext uri="{BB962C8B-B14F-4D97-AF65-F5344CB8AC3E}">
        <p14:creationId xmlns:p14="http://schemas.microsoft.com/office/powerpoint/2010/main" val="784184853"/>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Spalt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299830B-0CAE-490C-9F63-53C4A88A337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9299830B-0CAE-490C-9F63-53C4A88A33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lvl1pPr rtl="0">
              <a:defRPr/>
            </a:lvl1pPr>
          </a:lstStyle>
          <a:p>
            <a:endParaRPr lang="de-DE" noProof="0"/>
          </a:p>
        </p:txBody>
      </p:sp>
    </p:spTree>
    <p:extLst>
      <p:ext uri="{BB962C8B-B14F-4D97-AF65-F5344CB8AC3E}">
        <p14:creationId xmlns:p14="http://schemas.microsoft.com/office/powerpoint/2010/main" val="3708842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149305DE-D121-4A33-BB7E-01CF022E51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endParaRPr lang="de-DE" noProof="0"/>
          </a:p>
        </p:txBody>
      </p:sp>
    </p:spTree>
    <p:extLst>
      <p:ext uri="{BB962C8B-B14F-4D97-AF65-F5344CB8AC3E}">
        <p14:creationId xmlns:p14="http://schemas.microsoft.com/office/powerpoint/2010/main" val="830989713"/>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renner Weiß Schrift gro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8C80421-16E7-4274-B74E-41B72C3BD0BE}"/>
              </a:ext>
            </a:extLst>
          </p:cNvPr>
          <p:cNvGraphicFramePr>
            <a:graphicFrameLocks noChangeAspect="1"/>
          </p:cNvGraphicFramePr>
          <p:nvPr userDrawn="1">
            <p:custDataLst>
              <p:tags r:id="rId1"/>
            </p:custDataLst>
            <p:extLst>
              <p:ext uri="{D42A27DB-BD31-4B8C-83A1-F6EECF244321}">
                <p14:modId xmlns:p14="http://schemas.microsoft.com/office/powerpoint/2010/main" val="3132390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8C80421-16E7-4274-B74E-41B72C3BD0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vert="horz" rIns="216000" anchor="b" anchorCtr="0"/>
          <a:lstStyle>
            <a:lvl1pPr algn="r" rtl="0">
              <a:lnSpc>
                <a:spcPct val="80000"/>
              </a:lnSpc>
              <a:defRPr sz="20002">
                <a:solidFill>
                  <a:schemeClr val="bg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spTree>
    <p:extLst>
      <p:ext uri="{BB962C8B-B14F-4D97-AF65-F5344CB8AC3E}">
        <p14:creationId xmlns:p14="http://schemas.microsoft.com/office/powerpoint/2010/main" val="14746291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649AE2F-D0CD-4D97-986E-CA59CC87C9B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9" name="Objekt 8" hidden="1">
                        <a:extLst>
                          <a:ext uri="{FF2B5EF4-FFF2-40B4-BE49-F238E27FC236}">
                            <a16:creationId xmlns:a16="http://schemas.microsoft.com/office/drawing/2014/main" id="{E649AE2F-D0CD-4D97-986E-CA59CC87C9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410677753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Spalten">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357F532-F886-4D4E-BCF1-17C6E94E832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5357F532-F886-4D4E-BCF1-17C6E94E83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rtl="0">
              <a:defRPr sz="1600"/>
            </a:lvl1pPr>
            <a:lvl2pPr rtl="0">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Tree>
    <p:extLst>
      <p:ext uri="{BB962C8B-B14F-4D97-AF65-F5344CB8AC3E}">
        <p14:creationId xmlns:p14="http://schemas.microsoft.com/office/powerpoint/2010/main" val="131535915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Spalten mit Bilder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EB9E210-F592-461F-86EB-0E09D023664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DEB9E210-F592-461F-86EB-0E09D02366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lvl1pPr rtl="0">
              <a:defRPr/>
            </a:lvl1pPr>
          </a:lstStyle>
          <a:p>
            <a:fld id="{56C449F3-BD9D-48DC-BFF1-0F66671DA7C6}" type="slidenum">
              <a:rPr lang="de-DE" noProof="0" smtClean="0"/>
              <a:pPr/>
              <a:t>‹Nr.›</a:t>
            </a:fld>
            <a:endParaRPr lang="de-DE" noProof="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vert="horz"/>
          <a:lstStyle>
            <a:lvl1pPr rtl="0">
              <a:defRPr/>
            </a:lvl1pPr>
          </a:lstStyle>
          <a:p>
            <a:r>
              <a:rPr lang="de-DE" noProof="0"/>
              <a:t>Mastertitelformat bearbeiten</a:t>
            </a:r>
          </a:p>
        </p:txBody>
      </p:sp>
      <p:sp>
        <p:nvSpPr>
          <p:cNvPr id="4" name="Bildplatzhalter 3">
            <a:extLst>
              <a:ext uri="{FF2B5EF4-FFF2-40B4-BE49-F238E27FC236}">
                <a16:creationId xmlns:a16="http://schemas.microsoft.com/office/drawing/2014/main" id="{7F6E1E7D-62F9-4031-8EDE-4D54A0DCE14F}"/>
              </a:ext>
              <a:ext uri="{C183D7F6-B498-43B3-948B-1728B52AA6E4}">
                <adec:decorative xmlns:adec="http://schemas.microsoft.com/office/drawing/2017/decorative" val="1"/>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noProof="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3">
            <a:extLst>
              <a:ext uri="{FF2B5EF4-FFF2-40B4-BE49-F238E27FC236}">
                <a16:creationId xmlns:a16="http://schemas.microsoft.com/office/drawing/2014/main" id="{F92E55E2-AF52-4C0E-A959-DF683F5CEFEB}"/>
              </a:ext>
              <a:ext uri="{C183D7F6-B498-43B3-948B-1728B52AA6E4}">
                <adec:decorative xmlns:adec="http://schemas.microsoft.com/office/drawing/2017/decorative" val="1"/>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noProof="0"/>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1" name="Bildplatzhalter 3">
            <a:extLst>
              <a:ext uri="{FF2B5EF4-FFF2-40B4-BE49-F238E27FC236}">
                <a16:creationId xmlns:a16="http://schemas.microsoft.com/office/drawing/2014/main" id="{34A88299-44D9-4594-9216-B685B545498A}"/>
              </a:ext>
              <a:ext uri="{C183D7F6-B498-43B3-948B-1728B52AA6E4}">
                <adec:decorative xmlns:adec="http://schemas.microsoft.com/office/drawing/2017/decorative" val="1"/>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noProof="0"/>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70075768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oßes Bild mit Text">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1325256A-0555-4922-AC51-957A62755B6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1325256A-0555-4922-AC51-957A62755B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155504351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oßes Bild mit Überschrift 01">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BD01B21-B0E6-4AA4-80C2-525B3AF9DC1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3" name="Objekt 2" hidden="1">
                        <a:extLst>
                          <a:ext uri="{FF2B5EF4-FFF2-40B4-BE49-F238E27FC236}">
                            <a16:creationId xmlns:a16="http://schemas.microsoft.com/office/drawing/2014/main" id="{0BD01B21-B0E6-4AA4-80C2-525B3AF9DC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Bildplatzhalter 7">
            <a:extLst>
              <a:ext uri="{FF2B5EF4-FFF2-40B4-BE49-F238E27FC236}">
                <a16:creationId xmlns:a16="http://schemas.microsoft.com/office/drawing/2014/main" id="{9729243C-D78B-4B34-B6EA-A7A7D5BA4415}"/>
              </a:ext>
              <a:ext uri="{C183D7F6-B498-43B3-948B-1728B52AA6E4}">
                <adec:decorative xmlns:adec="http://schemas.microsoft.com/office/drawing/2017/decorative" val="1"/>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noProof="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rtl="0">
              <a:lnSpc>
                <a:spcPts val="3800"/>
              </a:lnSpc>
              <a:spcAft>
                <a:spcPts val="2400"/>
              </a:spcAft>
              <a:defRPr sz="3800" b="0"/>
            </a:lvl1pPr>
            <a:lvl2pPr marL="0" indent="0" rtl="0">
              <a:buNone/>
              <a:defRPr sz="20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lvl1pPr rtl="0">
              <a:defRPr/>
            </a:lvl1pPr>
          </a:lstStyle>
          <a:p>
            <a:endParaRPr lang="de-DE" noProof="0"/>
          </a:p>
        </p:txBody>
      </p:sp>
    </p:spTree>
    <p:extLst>
      <p:ext uri="{BB962C8B-B14F-4D97-AF65-F5344CB8AC3E}">
        <p14:creationId xmlns:p14="http://schemas.microsoft.com/office/powerpoint/2010/main" val="2658870076"/>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Großes Bild mit Überschrift 0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A247739-B3AB-4183-8E2B-5E35559ECBE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3A247739-B3AB-4183-8E2B-5E35559ECB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4295775" y="-1"/>
            <a:ext cx="7896225" cy="4968000"/>
          </a:xfrm>
          <a:solidFill>
            <a:schemeClr val="tx2"/>
          </a:solidFill>
        </p:spPr>
        <p:txBody>
          <a:bodyPr/>
          <a:lstStyle/>
          <a:p>
            <a:endParaRPr lang="de-DE" noProof="0"/>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9">
            <a:extLst>
              <a:ext uri="{FF2B5EF4-FFF2-40B4-BE49-F238E27FC236}">
                <a16:creationId xmlns:a16="http://schemas.microsoft.com/office/drawing/2014/main" id="{CEB6A8EB-A666-4A27-9824-30E6CEF93D5D}"/>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de-DE" noProof="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2597482271"/>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oßes Bild mit Überschrift 03">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91F4C503-1657-4DC8-8F03-0DF873D88CB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91F4C503-1657-4DC8-8F03-0DF873D88C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5988050" y="1008001"/>
            <a:ext cx="6203950" cy="5850000"/>
          </a:xfrm>
          <a:solidFill>
            <a:schemeClr val="tx2"/>
          </a:solidFill>
        </p:spPr>
        <p:txBody>
          <a:bodyPr/>
          <a:lstStyle/>
          <a:p>
            <a:endParaRPr lang="de-DE" noProof="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337934591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Große Überschrift mit Bild und Tex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5CB3512-DAA6-413B-A46A-76848B95FEE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B5CB3512-DAA6-413B-A46A-76848B95FE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rtl="0">
              <a:defRPr>
                <a:solidFill>
                  <a:schemeClr val="bg1"/>
                </a:solidFill>
              </a:defRPr>
            </a:lvl1pPr>
          </a:lstStyle>
          <a:p>
            <a:fld id="{56C449F3-BD9D-48DC-BFF1-0F66671DA7C6}" type="slidenum">
              <a:rPr lang="de-DE" noProof="0" smtClean="0"/>
              <a:pPr/>
              <a:t>‹Nr.›</a:t>
            </a:fld>
            <a:endParaRPr lang="de-DE" noProof="0"/>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vert="horz"/>
          <a:lstStyle>
            <a:lvl1pPr rtl="0">
              <a:lnSpc>
                <a:spcPts val="8500"/>
              </a:lnSpc>
              <a:defRPr sz="8500"/>
            </a:lvl1pPr>
          </a:lstStyle>
          <a:p>
            <a:r>
              <a:rPr lang="de-DE" noProof="0"/>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56AD9E6D-63E1-41E1-8A4D-9A2F8102A993}"/>
              </a:ext>
              <a:ext uri="{C183D7F6-B498-43B3-948B-1728B52AA6E4}">
                <adec:decorative xmlns:adec="http://schemas.microsoft.com/office/drawing/2017/decorative" val="1"/>
              </a:ext>
            </a:extLst>
          </p:cNvPr>
          <p:cNvSpPr>
            <a:spLocks noGrp="1"/>
          </p:cNvSpPr>
          <p:nvPr>
            <p:ph type="pic" sz="quarter" idx="13"/>
          </p:nvPr>
        </p:nvSpPr>
        <p:spPr>
          <a:xfrm>
            <a:off x="6203952" y="1044000"/>
            <a:ext cx="2088000" cy="2232000"/>
          </a:xfrm>
          <a:solidFill>
            <a:schemeClr val="tx2"/>
          </a:solidFill>
        </p:spPr>
        <p:txBody>
          <a:bodyPr/>
          <a:lstStyle/>
          <a:p>
            <a:endParaRPr lang="de-DE" noProof="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10" name="Bildplatzhalter 6">
            <a:extLst>
              <a:ext uri="{FF2B5EF4-FFF2-40B4-BE49-F238E27FC236}">
                <a16:creationId xmlns:a16="http://schemas.microsoft.com/office/drawing/2014/main" id="{53DA06E5-3D83-444D-925F-F4A41465D64C}"/>
              </a:ext>
              <a:ext uri="{C183D7F6-B498-43B3-948B-1728B52AA6E4}">
                <adec:decorative xmlns:adec="http://schemas.microsoft.com/office/drawing/2017/decorative" val="1"/>
              </a:ext>
            </a:extLst>
          </p:cNvPr>
          <p:cNvSpPr>
            <a:spLocks noGrp="1"/>
          </p:cNvSpPr>
          <p:nvPr>
            <p:ph type="pic" sz="quarter" idx="20"/>
          </p:nvPr>
        </p:nvSpPr>
        <p:spPr>
          <a:xfrm>
            <a:off x="6203952" y="3582001"/>
            <a:ext cx="2088000" cy="2232000"/>
          </a:xfrm>
          <a:solidFill>
            <a:schemeClr val="tx2"/>
          </a:solidFill>
        </p:spPr>
        <p:txBody>
          <a:bodyPr/>
          <a:lstStyle/>
          <a:p>
            <a:endParaRPr lang="de-DE" noProof="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rtl="0">
              <a:defRPr sz="1600" b="0"/>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lvl1pPr rtl="0">
              <a:defRPr/>
            </a:lvl1pPr>
          </a:lstStyle>
          <a:p>
            <a:endParaRPr lang="de-DE" noProof="0"/>
          </a:p>
        </p:txBody>
      </p:sp>
    </p:spTree>
    <p:extLst>
      <p:ext uri="{BB962C8B-B14F-4D97-AF65-F5344CB8AC3E}">
        <p14:creationId xmlns:p14="http://schemas.microsoft.com/office/powerpoint/2010/main" val="32211384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2B95ECE-F187-4154-941D-28EFE23C91F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2B95ECE-F187-4154-941D-28EFE23C91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59758348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Große Überschrift auf blau/weiß mit Bi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F09DDC5-4ED1-46F4-B0E1-30696D873B85}"/>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8F09DDC5-4ED1-46F4-B0E1-30696D873B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hteck 7">
            <a:extLst>
              <a:ext uri="{FF2B5EF4-FFF2-40B4-BE49-F238E27FC236}">
                <a16:creationId xmlns:a16="http://schemas.microsoft.com/office/drawing/2014/main" id="{D85B9BCC-ED7D-4926-91D7-795B583CD299}"/>
              </a:ext>
              <a:ext uri="{C183D7F6-B498-43B3-948B-1728B52AA6E4}">
                <adec:decorative xmlns:adec="http://schemas.microsoft.com/office/drawing/2017/decorative" val="1"/>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rtl="0">
              <a:defRPr lang="en-US" sz="1100" b="1" kern="1200" cap="all" spc="63" baseline="0" smtClean="0">
                <a:solidFill>
                  <a:schemeClr val="tx1"/>
                </a:solidFill>
                <a:latin typeface="+mn-lt"/>
                <a:ea typeface="+mn-ea"/>
                <a:cs typeface="+mn-cs"/>
              </a:defRPr>
            </a:lvl1pPr>
          </a:lstStyle>
          <a:p>
            <a:pPr lvl="0"/>
            <a:r>
              <a:rPr lang="de-DE" noProof="0"/>
              <a:t>Kopfzeile Optional</a:t>
            </a:r>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vert="horz"/>
          <a:lstStyle>
            <a:lvl1pPr rtl="0">
              <a:lnSpc>
                <a:spcPts val="8500"/>
              </a:lnSpc>
              <a:defRPr sz="8500">
                <a:solidFill>
                  <a:srgbClr val="122B54"/>
                </a:solidFill>
              </a:defRPr>
            </a:lvl1pPr>
          </a:lstStyle>
          <a:p>
            <a:r>
              <a:rPr lang="de-DE" noProof="0"/>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rtl="0">
              <a:defRPr sz="1600" b="1"/>
            </a:lvl1pPr>
            <a:lvl2pPr marL="0" indent="0" rtl="0">
              <a:buNone/>
              <a:defRPr sz="1600"/>
            </a:lvl2pPr>
            <a:lvl3pPr rtl="0">
              <a:defRPr sz="1600"/>
            </a:lvl3pPr>
            <a:lvl4pPr rtl="0">
              <a:defRPr sz="1600"/>
            </a:lvl4pPr>
            <a:lvl5pPr rtl="0">
              <a:defRPr sz="1600"/>
            </a:lvl5pPr>
            <a:lvl6pPr rtl="0">
              <a:defRPr/>
            </a:lvl6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3" name="Bildplatzhalter 2">
            <a:extLst>
              <a:ext uri="{FF2B5EF4-FFF2-40B4-BE49-F238E27FC236}">
                <a16:creationId xmlns:a16="http://schemas.microsoft.com/office/drawing/2014/main" id="{C3A37E33-1BC4-4258-8988-7DB0EC8D5A84}"/>
              </a:ext>
              <a:ext uri="{C183D7F6-B498-43B3-948B-1728B52AA6E4}">
                <adec:decorative xmlns:adec="http://schemas.microsoft.com/office/drawing/2017/decorative" val="1"/>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noProof="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rtl="0">
              <a:defRPr>
                <a:solidFill>
                  <a:schemeClr val="tx1"/>
                </a:solidFill>
              </a:defRPr>
            </a:lvl1pPr>
          </a:lstStyle>
          <a:p>
            <a:endParaRPr lang="de-DE" noProof="0"/>
          </a:p>
        </p:txBody>
      </p:sp>
    </p:spTree>
    <p:extLst>
      <p:ext uri="{BB962C8B-B14F-4D97-AF65-F5344CB8AC3E}">
        <p14:creationId xmlns:p14="http://schemas.microsoft.com/office/powerpoint/2010/main" val="2445962768"/>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renner Blau mit Bild">
    <p:bg>
      <p:bgPr>
        <a:solidFill>
          <a:srgbClr val="122B54"/>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26096B3-72BC-4565-8722-6EC0F8A5D0C4}"/>
              </a:ext>
            </a:extLst>
          </p:cNvPr>
          <p:cNvGraphicFramePr>
            <a:graphicFrameLocks noChangeAspect="1"/>
          </p:cNvGraphicFramePr>
          <p:nvPr userDrawn="1">
            <p:custDataLst>
              <p:tags r:id="rId1"/>
            </p:custDataLst>
            <p:extLst>
              <p:ext uri="{D42A27DB-BD31-4B8C-83A1-F6EECF244321}">
                <p14:modId xmlns:p14="http://schemas.microsoft.com/office/powerpoint/2010/main" val="148230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A26096B3-72BC-4565-8722-6EC0F8A5D0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lvl1pPr rtl="0">
              <a:defRPr>
                <a:solidFill>
                  <a:schemeClr val="tx1"/>
                </a:solidFill>
              </a:defRPr>
            </a:lvl1pPr>
          </a:lstStyle>
          <a:p>
            <a:r>
              <a:rPr lang="de-DE" noProof="0"/>
              <a:t>Mastertitelformat bearbeiten</a:t>
            </a:r>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rtl="0">
              <a:defRPr sz="1600">
                <a:solidFill>
                  <a:schemeClr val="tx1"/>
                </a:solidFill>
              </a:defRPr>
            </a:lvl1pPr>
            <a:lvl2pPr rtl="0">
              <a:defRPr>
                <a:solidFill>
                  <a:schemeClr val="tx1"/>
                </a:solidFill>
              </a:defRPr>
            </a:lvl2pPr>
            <a:lvl3pPr rtl="0">
              <a:defRPr>
                <a:solidFill>
                  <a:schemeClr val="tx1"/>
                </a:solidFill>
              </a:defRPr>
            </a:lvl3pPr>
            <a:lvl4pPr rtl="0">
              <a:defRPr>
                <a:solidFill>
                  <a:schemeClr val="tx1"/>
                </a:solidFill>
              </a:defRPr>
            </a:lvl4pPr>
            <a:lvl5pPr rtl="0">
              <a:defRPr>
                <a:solidFill>
                  <a:schemeClr val="tx1"/>
                </a:solidFill>
              </a:defRPr>
            </a:lvl5pPr>
            <a:lvl6pPr rtl="0">
              <a:defRPr>
                <a:solidFill>
                  <a:schemeClr val="tx1"/>
                </a:solidFill>
              </a:defRPr>
            </a:lvl6pPr>
            <a:lvl7pPr rtl="0">
              <a:defRPr/>
            </a:lvl7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de-DE" noProof="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de-DE" noProof="0"/>
          </a:p>
        </p:txBody>
      </p:sp>
    </p:spTree>
    <p:extLst>
      <p:ext uri="{BB962C8B-B14F-4D97-AF65-F5344CB8AC3E}">
        <p14:creationId xmlns:p14="http://schemas.microsoft.com/office/powerpoint/2010/main" val="4063046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ur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8BF2F914-C574-4410-9824-F423D478B9E9}"/>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8BF2F914-C574-4410-9824-F423D478B9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defRPr/>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2853866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ur große Überschrift und Kopfzeile ">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15A1C5B-3D05-4E1C-9A49-D334A6766E5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F15A1C5B-3D05-4E1C-9A49-D334A6766E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lvl1pPr rtl="0">
              <a:lnSpc>
                <a:spcPts val="8500"/>
              </a:lnSpc>
              <a:defRPr sz="8500"/>
            </a:lvl1pPr>
          </a:lstStyle>
          <a:p>
            <a:r>
              <a:rPr lang="de-DE" noProof="0"/>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4306948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8B45A33-2046-40F8-8A80-38E7E9EF773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2" name="Objekt 1" hidden="1">
                        <a:extLst>
                          <a:ext uri="{FF2B5EF4-FFF2-40B4-BE49-F238E27FC236}">
                            <a16:creationId xmlns:a16="http://schemas.microsoft.com/office/drawing/2014/main" id="{08B45A33-2046-40F8-8A80-38E7E9EF77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lvl1pPr rtl="0">
              <a:defRPr/>
            </a:lvl1pPr>
          </a:lstStyle>
          <a:p>
            <a:endParaRPr lang="de-DE" noProof="0"/>
          </a:p>
        </p:txBody>
      </p:sp>
    </p:spTree>
    <p:extLst>
      <p:ext uri="{BB962C8B-B14F-4D97-AF65-F5344CB8AC3E}">
        <p14:creationId xmlns:p14="http://schemas.microsoft.com/office/powerpoint/2010/main" val="80168640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929F951-FD61-470D-891C-183A89249F7A}"/>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6" name="Objekt 5" hidden="1">
                        <a:extLst>
                          <a:ext uri="{FF2B5EF4-FFF2-40B4-BE49-F238E27FC236}">
                            <a16:creationId xmlns:a16="http://schemas.microsoft.com/office/drawing/2014/main" id="{0929F951-FD61-470D-891C-183A89249F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fik 6">
            <a:extLst>
              <a:ext uri="{FF2B5EF4-FFF2-40B4-BE49-F238E27FC236}">
                <a16:creationId xmlns:a16="http://schemas.microsoft.com/office/drawing/2014/main" id="{FFB93F98-2502-4A46-903A-C90B11A87BA1}"/>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lvl1pPr rtl="0">
              <a:defRPr/>
            </a:lvl1pPr>
          </a:lstStyle>
          <a:p>
            <a:fld id="{56C449F3-BD9D-48DC-BFF1-0F66671DA7C6}" type="slidenum">
              <a:rPr lang="de-DE" noProof="0" smtClean="0"/>
              <a:pPr/>
              <a:t>‹Nr.›</a:t>
            </a:fld>
            <a:endParaRPr lang="de-DE" noProof="0"/>
          </a:p>
        </p:txBody>
      </p:sp>
      <p:sp>
        <p:nvSpPr>
          <p:cNvPr id="3" name="Title 2">
            <a:extLst>
              <a:ext uri="{FF2B5EF4-FFF2-40B4-BE49-F238E27FC236}">
                <a16:creationId xmlns:a16="http://schemas.microsoft.com/office/drawing/2014/main" id="{831789C7-E5A6-4AA7-BF30-57CEC805ADEA}"/>
              </a:ext>
            </a:extLst>
          </p:cNvPr>
          <p:cNvSpPr>
            <a:spLocks noGrp="1"/>
          </p:cNvSpPr>
          <p:nvPr>
            <p:ph type="title"/>
          </p:nvPr>
        </p:nvSpPr>
        <p:spPr>
          <a:xfrm>
            <a:off x="479427" y="1808163"/>
            <a:ext cx="7400615" cy="4357686"/>
          </a:xfrm>
        </p:spPr>
        <p:txBody>
          <a:bodyPr vert="horz"/>
          <a:lstStyle>
            <a:lvl1pPr rtl="0">
              <a:defRPr/>
            </a:lvl1pPr>
          </a:lstStyle>
          <a:p>
            <a:r>
              <a:rPr lang="de-DE" noProof="0"/>
              <a:t>Mastertitelformat bearbeiten</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lvl1pPr rtl="0">
              <a:defRPr/>
            </a:lvl1pPr>
          </a:lstStyle>
          <a:p>
            <a:endParaRPr lang="de-DE" noProof="0"/>
          </a:p>
        </p:txBody>
      </p:sp>
    </p:spTree>
    <p:extLst>
      <p:ext uri="{BB962C8B-B14F-4D97-AF65-F5344CB8AC3E}">
        <p14:creationId xmlns:p14="http://schemas.microsoft.com/office/powerpoint/2010/main" val="412606339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folienfüllen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4706ADC-7E95-4CF1-91FF-072E9D1C5C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4706ADC-7E95-4CF1-91FF-072E9D1C5C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543F4184-F695-473F-B37A-0DA4B8E546ED}"/>
              </a:ext>
              <a:ext uri="{C183D7F6-B498-43B3-948B-1728B52AA6E4}">
                <adec:decorative xmlns:adec="http://schemas.microsoft.com/office/drawing/2017/decorative" val="1"/>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en-US" dirty="0"/>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0" name="Bildplatzhalter 9">
            <a:extLst>
              <a:ext uri="{FF2B5EF4-FFF2-40B4-BE49-F238E27FC236}">
                <a16:creationId xmlns:a16="http://schemas.microsoft.com/office/drawing/2014/main" id="{7F2B9096-2D8C-433C-8C26-F6A72A4C0219}"/>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en-US" dirty="0"/>
          </a:p>
        </p:txBody>
      </p:sp>
      <p:sp>
        <p:nvSpPr>
          <p:cNvPr id="2" name="Title 1">
            <a:extLst>
              <a:ext uri="{FF2B5EF4-FFF2-40B4-BE49-F238E27FC236}">
                <a16:creationId xmlns:a16="http://schemas.microsoft.com/office/drawing/2014/main" id="{5CAD3F89-8F63-4AD4-9A29-6909CDF4E52D}"/>
              </a:ext>
            </a:extLst>
          </p:cNvPr>
          <p:cNvSpPr>
            <a:spLocks noGrp="1"/>
          </p:cNvSpPr>
          <p:nvPr>
            <p:ph type="title"/>
          </p:nvPr>
        </p:nvSpPr>
        <p:spPr>
          <a:xfrm>
            <a:off x="2879999" y="3031886"/>
            <a:ext cx="5929704" cy="932854"/>
          </a:xfrm>
        </p:spPr>
        <p:txBody>
          <a:bodyPr vert="horz"/>
          <a:lstStyle>
            <a:lvl1pPr defTabSz="720000">
              <a:defRPr lang="en-US" sz="3800" kern="1200" smtClean="0">
                <a:solidFill>
                  <a:schemeClr val="tx1"/>
                </a:solidFill>
                <a:latin typeface="+mj-lt"/>
                <a:ea typeface="+mn-ea"/>
                <a:cs typeface="+mn-cs"/>
              </a:defRPr>
            </a:lvl1pPr>
          </a:lstStyle>
          <a:p>
            <a:r>
              <a:rPr lang="de-DE"/>
              <a:t>Mastertitelformat bearbeiten</a:t>
            </a:r>
            <a:endParaRPr lang="en-US"/>
          </a:p>
        </p:txBody>
      </p:sp>
    </p:spTree>
    <p:extLst>
      <p:ext uri="{BB962C8B-B14F-4D97-AF65-F5344CB8AC3E}">
        <p14:creationId xmlns:p14="http://schemas.microsoft.com/office/powerpoint/2010/main" val="562942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6A08C9D-307E-4481-98EE-564E161C1AE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5" name="Objekt 4" hidden="1">
                        <a:extLst>
                          <a:ext uri="{FF2B5EF4-FFF2-40B4-BE49-F238E27FC236}">
                            <a16:creationId xmlns:a16="http://schemas.microsoft.com/office/drawing/2014/main" id="{26A08C9D-307E-4481-98EE-564E161C1A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rtl="0">
              <a:defRPr lang="en-US" sz="1100" b="1" kern="1200" cap="all" spc="63" baseline="0" smtClean="0">
                <a:solidFill>
                  <a:schemeClr val="bg1"/>
                </a:solidFill>
                <a:latin typeface="+mn-lt"/>
                <a:ea typeface="+mn-ea"/>
                <a:cs typeface="+mn-cs"/>
              </a:defRPr>
            </a:lvl1pPr>
          </a:lstStyle>
          <a:p>
            <a:pPr lvl="0"/>
            <a:r>
              <a:rPr lang="de-DE" noProof="0"/>
              <a:t>Kopfzeile Optional</a:t>
            </a:r>
          </a:p>
        </p:txBody>
      </p:sp>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vert="horz"/>
          <a:lstStyle/>
          <a:p>
            <a:r>
              <a:rPr lang="de-DE"/>
              <a:t>Mastertitelformat bearbeiten</a:t>
            </a:r>
            <a:endParaRPr lang="en-US"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en-US" dirty="0"/>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5"/>
              </a:buBlip>
              <a:defRPr sz="1600"/>
            </a:lvl3pPr>
            <a:lvl4pPr marL="180000" indent="-180000">
              <a:buFontTx/>
              <a:buBlip>
                <a:blip r:embed="rId6"/>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65779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Trenner auf hellblau">
    <p:bg>
      <p:bgPr>
        <a:solidFill>
          <a:schemeClr val="accent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ADF4A1DF-713D-4032-9E67-CD3D3AA5706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ADF4A1DF-713D-4032-9E67-CD3D3AA570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ts val="8500"/>
              </a:lnSpc>
              <a:defRPr sz="8500">
                <a:solidFill>
                  <a:srgbClr val="122B54"/>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pic>
        <p:nvPicPr>
          <p:cNvPr id="7" name="Grafik 6">
            <a:extLst>
              <a:ext uri="{FF2B5EF4-FFF2-40B4-BE49-F238E27FC236}">
                <a16:creationId xmlns:a16="http://schemas.microsoft.com/office/drawing/2014/main" id="{A692D22C-1315-4D74-BBBB-BCE2FB7714B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822508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Trenner Blau Schrift groß">
    <p:bg>
      <p:bgPr>
        <a:solidFill>
          <a:srgbClr val="122B54"/>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6BF801A-629E-4552-9720-E76597C9F2B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C6BF801A-629E-4552-9720-E76597C9F2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rtl="0">
              <a:defRPr>
                <a:solidFill>
                  <a:schemeClr val="tx1"/>
                </a:solidFill>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vert="horz" rIns="216000" anchor="b" anchorCtr="0"/>
          <a:lstStyle>
            <a:lvl1pPr algn="r" rtl="0">
              <a:lnSpc>
                <a:spcPct val="80000"/>
              </a:lnSpc>
              <a:defRPr sz="20002">
                <a:solidFill>
                  <a:schemeClr val="tx1"/>
                </a:solidFill>
              </a:defRPr>
            </a:lvl1pPr>
          </a:lstStyle>
          <a:p>
            <a:r>
              <a:rPr lang="de-DE" noProof="0"/>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rtl="0">
              <a:lnSpc>
                <a:spcPct val="80000"/>
              </a:lnSpc>
              <a:buNone/>
              <a:defRPr sz="20002">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noProof="0"/>
              <a:t>Untertitel</a:t>
            </a:r>
          </a:p>
        </p:txBody>
      </p:sp>
      <p:pic>
        <p:nvPicPr>
          <p:cNvPr id="5" name="Grafik 4">
            <a:extLst>
              <a:ext uri="{FF2B5EF4-FFF2-40B4-BE49-F238E27FC236}">
                <a16:creationId xmlns:a16="http://schemas.microsoft.com/office/drawing/2014/main" id="{374A9CB5-CAA2-4A49-8F24-799255B5E57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34393772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B0028-0CDC-4F13-9812-7DCD3FE7C9D9}"/>
              </a:ext>
            </a:extLst>
          </p:cNvPr>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B240E7A3-B38B-4032-AC5C-DC7E451E5520}"/>
              </a:ext>
            </a:extLst>
          </p:cNvPr>
          <p:cNvSpPr>
            <a:spLocks noGrp="1"/>
          </p:cNvSpPr>
          <p:nvPr>
            <p:ph type="dt" sz="half" idx="10"/>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52B50F8F-906F-4477-9F51-77FC528AD45A}"/>
              </a:ext>
            </a:extLst>
          </p:cNvPr>
          <p:cNvSpPr>
            <a:spLocks noGrp="1"/>
          </p:cNvSpPr>
          <p:nvPr>
            <p:ph type="sldNum" sz="quarter" idx="12"/>
          </p:nvPr>
        </p:nvSpPr>
        <p:spPr/>
        <p:txBody>
          <a:bodyPr/>
          <a:lstStyle>
            <a:lvl1pPr>
              <a:defRPr/>
            </a:lvl1pPr>
          </a:lstStyle>
          <a:p>
            <a:pPr>
              <a:defRPr/>
            </a:pPr>
            <a:fld id="{973AD718-BD90-4493-9046-9A1EF7EF416A}" type="slidenum">
              <a:rPr lang="de-DE"/>
              <a:pPr>
                <a:defRPr/>
              </a:pPr>
              <a:t>‹Nr.›</a:t>
            </a:fld>
            <a:endParaRPr lang="de-DE"/>
          </a:p>
        </p:txBody>
      </p:sp>
    </p:spTree>
    <p:extLst>
      <p:ext uri="{BB962C8B-B14F-4D97-AF65-F5344CB8AC3E}">
        <p14:creationId xmlns:p14="http://schemas.microsoft.com/office/powerpoint/2010/main" val="211713544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renner auf weiß">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158B8D7C-1044-4936-B82D-0C0F4AE5201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4" name="Objekt 3" hidden="1">
                        <a:extLst>
                          <a:ext uri="{FF2B5EF4-FFF2-40B4-BE49-F238E27FC236}">
                            <a16:creationId xmlns:a16="http://schemas.microsoft.com/office/drawing/2014/main" id="{158B8D7C-1044-4936-B82D-0C0F4AE520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en-US" smtClean="0"/>
              <a:pPr/>
              <a:t>‹Nr.›</a:t>
            </a:fld>
            <a:endParaRPr lang="en-US" dirty="0"/>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Mastertextformat bearbeiten</a:t>
            </a:r>
            <a:endParaRPr lang="en-US"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vert="horz" rIns="216000" anchor="b" anchorCtr="0"/>
          <a:lstStyle>
            <a:lvl1pPr algn="l">
              <a:lnSpc>
                <a:spcPct val="80000"/>
              </a:lnSpc>
              <a:defRPr sz="8500">
                <a:solidFill>
                  <a:schemeClr val="bg1"/>
                </a:solidFill>
              </a:defRPr>
            </a:lvl1pPr>
          </a:lstStyle>
          <a:p>
            <a:r>
              <a:rPr lang="de-DE"/>
              <a:t>Mastertitelformat</a:t>
            </a:r>
            <a:endParaRPr lang="en-US" dirty="0"/>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latin typeface="+mj-lt"/>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a:t>
            </a:r>
          </a:p>
        </p:txBody>
      </p:sp>
    </p:spTree>
    <p:extLst>
      <p:ext uri="{BB962C8B-B14F-4D97-AF65-F5344CB8AC3E}">
        <p14:creationId xmlns:p14="http://schemas.microsoft.com/office/powerpoint/2010/main" val="370282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renner Weiß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2CA5208-C4BF-4DF1-B65E-0606C5C522A7}"/>
              </a:ext>
            </a:extLst>
          </p:cNvPr>
          <p:cNvGraphicFramePr>
            <a:graphicFrameLocks noChangeAspect="1"/>
          </p:cNvGraphicFramePr>
          <p:nvPr userDrawn="1">
            <p:custDataLst>
              <p:tags r:id="rId1"/>
            </p:custDataLst>
            <p:extLst>
              <p:ext uri="{D42A27DB-BD31-4B8C-83A1-F6EECF244321}">
                <p14:modId xmlns:p14="http://schemas.microsoft.com/office/powerpoint/2010/main" val="2119126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3" imgH="353" progId="TCLayout.ActiveDocument.1">
                  <p:embed/>
                </p:oleObj>
              </mc:Choice>
              <mc:Fallback>
                <p:oleObj name="think-cell Folie" r:id="rId3" imgW="353" imgH="353" progId="TCLayout.ActiveDocument.1">
                  <p:embed/>
                  <p:pic>
                    <p:nvPicPr>
                      <p:cNvPr id="7" name="Objekt 6" hidden="1">
                        <a:extLst>
                          <a:ext uri="{FF2B5EF4-FFF2-40B4-BE49-F238E27FC236}">
                            <a16:creationId xmlns:a16="http://schemas.microsoft.com/office/drawing/2014/main" id="{12CA5208-C4BF-4DF1-B65E-0606C5C522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en-US" smtClean="0"/>
              <a:pPr/>
              <a:t>‹Nr.›</a:t>
            </a:fld>
            <a:endParaRPr lang="en-US" dirty="0"/>
          </a:p>
        </p:txBody>
      </p:sp>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vert="horz"/>
          <a:lstStyle/>
          <a:p>
            <a:r>
              <a:rPr lang="de-DE"/>
              <a:t>Mastertitelformat bearbeiten</a:t>
            </a:r>
            <a:endParaRPr lang="en-US"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Bildplatzhalter 6">
            <a:extLst>
              <a:ext uri="{FF2B5EF4-FFF2-40B4-BE49-F238E27FC236}">
                <a16:creationId xmlns:a16="http://schemas.microsoft.com/office/drawing/2014/main" id="{CE71AF72-2FFB-40A2-ADC6-9889A3507C4C}"/>
              </a:ext>
              <a:ext uri="{C183D7F6-B498-43B3-948B-1728B52AA6E4}">
                <adec:decorative xmlns:adec="http://schemas.microsoft.com/office/drawing/2017/decorative" val="1"/>
              </a:ext>
            </a:extLst>
          </p:cNvPr>
          <p:cNvSpPr>
            <a:spLocks noGrp="1"/>
          </p:cNvSpPr>
          <p:nvPr>
            <p:ph type="pic" sz="quarter" idx="13"/>
          </p:nvPr>
        </p:nvSpPr>
        <p:spPr>
          <a:xfrm>
            <a:off x="5148001" y="0"/>
            <a:ext cx="7044000" cy="4968000"/>
          </a:xfrm>
          <a:solidFill>
            <a:schemeClr val="tx2"/>
          </a:solidFill>
        </p:spPr>
        <p:txBody>
          <a:bodyPr/>
          <a:lstStyle/>
          <a:p>
            <a:endParaRPr lang="en-US" dirty="0"/>
          </a:p>
        </p:txBody>
      </p:sp>
      <p:sp>
        <p:nvSpPr>
          <p:cNvPr id="6" name="Bildplatzhalter 9">
            <a:extLst>
              <a:ext uri="{FF2B5EF4-FFF2-40B4-BE49-F238E27FC236}">
                <a16:creationId xmlns:a16="http://schemas.microsoft.com/office/drawing/2014/main" id="{783CECED-A8D5-4BD6-A656-0D10C41795B8}"/>
              </a:ext>
              <a:ext uri="{C183D7F6-B498-43B3-948B-1728B52AA6E4}">
                <adec:decorative xmlns:adec="http://schemas.microsoft.com/office/drawing/2017/decorative" val="1"/>
              </a:ext>
            </a:extLst>
          </p:cNvPr>
          <p:cNvSpPr>
            <a:spLocks noGrp="1"/>
          </p:cNvSpPr>
          <p:nvPr>
            <p:ph type="pic" sz="quarter" idx="17"/>
          </p:nvPr>
        </p:nvSpPr>
        <p:spPr>
          <a:xfrm>
            <a:off x="10692000" y="504000"/>
            <a:ext cx="1018800" cy="252000"/>
          </a:xfrm>
          <a:blipFill>
            <a:blip r:embed="rId5">
              <a:extLst>
                <a:ext uri="{96DAC541-7B7A-43D3-8B79-37D633B846F1}">
                  <asvg:svgBlip xmlns:asvg="http://schemas.microsoft.com/office/drawing/2016/SVG/main" r:embed="rId6"/>
                </a:ext>
              </a:extLst>
            </a:blip>
            <a:stretch>
              <a:fillRect/>
            </a:stretch>
          </a:blipFill>
        </p:spPr>
        <p:txBody>
          <a:bodyPr/>
          <a:lstStyle>
            <a:lvl1pPr>
              <a:defRPr sz="800">
                <a:solidFill>
                  <a:schemeClr val="tx1">
                    <a:alpha val="0"/>
                  </a:schemeClr>
                </a:solidFill>
              </a:defRPr>
            </a:lvl1pPr>
          </a:lstStyle>
          <a:p>
            <a:endParaRPr lang="en-US" dirty="0"/>
          </a:p>
        </p:txBody>
      </p:sp>
    </p:spTree>
    <p:extLst>
      <p:ext uri="{BB962C8B-B14F-4D97-AF65-F5344CB8AC3E}">
        <p14:creationId xmlns:p14="http://schemas.microsoft.com/office/powerpoint/2010/main" val="17196999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8330130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896BF96F-FEB1-46A4-A3A5-4158CD8493E3}"/>
              </a:ext>
            </a:extLst>
          </p:cNvPr>
          <p:cNvGrpSpPr/>
          <p:nvPr userDrawn="1"/>
        </p:nvGrpSpPr>
        <p:grpSpPr>
          <a:xfrm>
            <a:off x="6294574" y="3069043"/>
            <a:ext cx="5897426" cy="3788957"/>
            <a:chOff x="6493693" y="3282537"/>
            <a:chExt cx="3821113" cy="2455863"/>
          </a:xfrm>
          <a:solidFill>
            <a:schemeClr val="accent6"/>
          </a:solidFill>
        </p:grpSpPr>
        <p:sp>
          <p:nvSpPr>
            <p:cNvPr id="5" name="Freihandform: Form 7">
              <a:extLst>
                <a:ext uri="{FF2B5EF4-FFF2-40B4-BE49-F238E27FC236}">
                  <a16:creationId xmlns:a16="http://schemas.microsoft.com/office/drawing/2014/main" id="{032D8121-776D-43E9-B67A-8FAB3FF4EE6E}"/>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6" name="Freeform 10">
              <a:extLst>
                <a:ext uri="{FF2B5EF4-FFF2-40B4-BE49-F238E27FC236}">
                  <a16:creationId xmlns:a16="http://schemas.microsoft.com/office/drawing/2014/main" id="{E7AC0E84-12FD-496D-835F-521E7444E327}"/>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7" name="Freeform 11">
              <a:extLst>
                <a:ext uri="{FF2B5EF4-FFF2-40B4-BE49-F238E27FC236}">
                  <a16:creationId xmlns:a16="http://schemas.microsoft.com/office/drawing/2014/main" id="{2F5528A9-623A-49F4-AAEA-BEDBB3FAD08A}"/>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8" name="Freeform 12">
              <a:extLst>
                <a:ext uri="{FF2B5EF4-FFF2-40B4-BE49-F238E27FC236}">
                  <a16:creationId xmlns:a16="http://schemas.microsoft.com/office/drawing/2014/main" id="{FA478393-23BB-4A64-B9D8-BA03921A40B3}"/>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grpSp>
      <p:pic>
        <p:nvPicPr>
          <p:cNvPr id="9" name="Bild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7900" y="582478"/>
            <a:ext cx="2303762" cy="57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9B5B58D4-BB6F-417D-8E15-6DCE8174E339}"/>
              </a:ext>
            </a:extLst>
          </p:cNvPr>
          <p:cNvSpPr>
            <a:spLocks noGrp="1"/>
          </p:cNvSpPr>
          <p:nvPr>
            <p:ph type="ctrTitle"/>
          </p:nvPr>
        </p:nvSpPr>
        <p:spPr>
          <a:xfrm>
            <a:off x="478644" y="1635729"/>
            <a:ext cx="6121477" cy="2388634"/>
          </a:xfrm>
        </p:spPr>
        <p:txBody>
          <a:bodyPr anchor="b"/>
          <a:lstStyle>
            <a:lvl1pPr algn="l">
              <a:defRPr sz="5999"/>
            </a:lvl1pPr>
          </a:lstStyle>
          <a:p>
            <a:r>
              <a:rPr lang="de-DE"/>
              <a:t>Mastertitelformat bearbeiten</a:t>
            </a:r>
          </a:p>
        </p:txBody>
      </p:sp>
      <p:sp>
        <p:nvSpPr>
          <p:cNvPr id="3" name="Untertitel 2">
            <a:extLst>
              <a:ext uri="{FF2B5EF4-FFF2-40B4-BE49-F238E27FC236}">
                <a16:creationId xmlns:a16="http://schemas.microsoft.com/office/drawing/2014/main" id="{6BA9234F-F283-4D71-A332-563E92359367}"/>
              </a:ext>
            </a:extLst>
          </p:cNvPr>
          <p:cNvSpPr>
            <a:spLocks noGrp="1"/>
          </p:cNvSpPr>
          <p:nvPr>
            <p:ph type="subTitle" idx="1"/>
          </p:nvPr>
        </p:nvSpPr>
        <p:spPr>
          <a:xfrm>
            <a:off x="478644" y="4116416"/>
            <a:ext cx="6121477" cy="1655380"/>
          </a:xfrm>
        </p:spPr>
        <p:txBody>
          <a:bodyPr/>
          <a:lstStyle>
            <a:lvl1pPr marL="0" indent="0" algn="l">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de-DE"/>
              <a:t>Master-Untertitelformat bearbeiten</a:t>
            </a:r>
          </a:p>
        </p:txBody>
      </p:sp>
      <p:sp>
        <p:nvSpPr>
          <p:cNvPr id="10" name="Datumsplatzhalter 3">
            <a:extLst>
              <a:ext uri="{FF2B5EF4-FFF2-40B4-BE49-F238E27FC236}">
                <a16:creationId xmlns:a16="http://schemas.microsoft.com/office/drawing/2014/main" id="{848A1519-F8EE-4D80-9FDE-1EC01D78641A}"/>
              </a:ext>
            </a:extLst>
          </p:cNvPr>
          <p:cNvSpPr>
            <a:spLocks noGrp="1"/>
          </p:cNvSpPr>
          <p:nvPr>
            <p:ph type="dt" sz="half" idx="10"/>
          </p:nvPr>
        </p:nvSpPr>
        <p:spPr/>
        <p:txBody>
          <a:bodyPr/>
          <a:lstStyle>
            <a:lvl1pPr>
              <a:defRPr/>
            </a:lvl1pPr>
          </a:lstStyle>
          <a:p>
            <a:pPr>
              <a:defRPr/>
            </a:pPr>
            <a:endParaRPr lang="de-DE"/>
          </a:p>
        </p:txBody>
      </p:sp>
      <p:sp>
        <p:nvSpPr>
          <p:cNvPr id="12" name="Foliennummernplatzhalter 5">
            <a:extLst>
              <a:ext uri="{FF2B5EF4-FFF2-40B4-BE49-F238E27FC236}">
                <a16:creationId xmlns:a16="http://schemas.microsoft.com/office/drawing/2014/main" id="{1786C451-AAED-45AD-8200-9F0BA61FDFB2}"/>
              </a:ext>
            </a:extLst>
          </p:cNvPr>
          <p:cNvSpPr>
            <a:spLocks noGrp="1"/>
          </p:cNvSpPr>
          <p:nvPr>
            <p:ph type="sldNum" sz="quarter" idx="12"/>
          </p:nvPr>
        </p:nvSpPr>
        <p:spPr/>
        <p:txBody>
          <a:bodyPr/>
          <a:lstStyle>
            <a:lvl1pPr>
              <a:defRPr/>
            </a:lvl1pPr>
          </a:lstStyle>
          <a:p>
            <a:pPr>
              <a:defRPr/>
            </a:pPr>
            <a:fld id="{253E8C94-D773-4B82-8ADB-1FE3C829C6CB}" type="slidenum">
              <a:rPr lang="de-DE"/>
              <a:pPr>
                <a:defRPr/>
              </a:pPr>
              <a:t>‹Nr.›</a:t>
            </a:fld>
            <a:endParaRPr lang="de-DE"/>
          </a:p>
        </p:txBody>
      </p:sp>
    </p:spTree>
    <p:extLst>
      <p:ext uri="{BB962C8B-B14F-4D97-AF65-F5344CB8AC3E}">
        <p14:creationId xmlns:p14="http://schemas.microsoft.com/office/powerpoint/2010/main" val="183220309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277DEA04-B8ED-40EB-B1A8-651E1F19894B}"/>
              </a:ext>
            </a:extLst>
          </p:cNvPr>
          <p:cNvGrpSpPr/>
          <p:nvPr userDrawn="1"/>
        </p:nvGrpSpPr>
        <p:grpSpPr>
          <a:xfrm>
            <a:off x="0" y="4010693"/>
            <a:ext cx="4023022" cy="2847307"/>
            <a:chOff x="2047079" y="3933851"/>
            <a:chExt cx="3468688" cy="2455863"/>
          </a:xfrm>
          <a:solidFill>
            <a:schemeClr val="accent6"/>
          </a:solidFill>
        </p:grpSpPr>
        <p:sp>
          <p:nvSpPr>
            <p:cNvPr id="6" name="Freeform 10">
              <a:extLst>
                <a:ext uri="{FF2B5EF4-FFF2-40B4-BE49-F238E27FC236}">
                  <a16:creationId xmlns:a16="http://schemas.microsoft.com/office/drawing/2014/main" id="{7C1AFA62-AE10-40E5-9C41-0D784A372E75}"/>
                </a:ext>
              </a:extLst>
            </p:cNvPr>
            <p:cNvSpPr>
              <a:spLocks/>
            </p:cNvSpPr>
            <p:nvPr/>
          </p:nvSpPr>
          <p:spPr bwMode="auto">
            <a:xfrm>
              <a:off x="2499517" y="4768875"/>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latin typeface="+mn-lt"/>
              </a:endParaRPr>
            </a:p>
          </p:txBody>
        </p:sp>
        <p:sp>
          <p:nvSpPr>
            <p:cNvPr id="7" name="Freeform 12">
              <a:extLst>
                <a:ext uri="{FF2B5EF4-FFF2-40B4-BE49-F238E27FC236}">
                  <a16:creationId xmlns:a16="http://schemas.microsoft.com/office/drawing/2014/main" id="{7CE81799-EA87-40A8-A051-89423DA2FD0A}"/>
                </a:ext>
              </a:extLst>
            </p:cNvPr>
            <p:cNvSpPr>
              <a:spLocks/>
            </p:cNvSpPr>
            <p:nvPr/>
          </p:nvSpPr>
          <p:spPr bwMode="auto">
            <a:xfrm>
              <a:off x="3729830" y="5368950"/>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latin typeface="+mn-lt"/>
              </a:endParaRPr>
            </a:p>
          </p:txBody>
        </p:sp>
        <p:sp>
          <p:nvSpPr>
            <p:cNvPr id="8" name="Freihandform: Form 14">
              <a:extLst>
                <a:ext uri="{FF2B5EF4-FFF2-40B4-BE49-F238E27FC236}">
                  <a16:creationId xmlns:a16="http://schemas.microsoft.com/office/drawing/2014/main" id="{4AE1E469-E78A-4138-8CC4-F04ED3FDE123}"/>
                </a:ext>
              </a:extLst>
            </p:cNvPr>
            <p:cNvSpPr/>
            <p:nvPr/>
          </p:nvSpPr>
          <p:spPr>
            <a:xfrm>
              <a:off x="2047079" y="5368951"/>
              <a:ext cx="350838" cy="1020763"/>
            </a:xfrm>
            <a:custGeom>
              <a:avLst/>
              <a:gdLst>
                <a:gd name="connsiteX0" fmla="*/ 0 w 350838"/>
                <a:gd name="connsiteY0" fmla="*/ 0 h 1020763"/>
                <a:gd name="connsiteX1" fmla="*/ 36247 w 350838"/>
                <a:gd name="connsiteY1" fmla="*/ 0 h 1020763"/>
                <a:gd name="connsiteX2" fmla="*/ 350838 w 350838"/>
                <a:gd name="connsiteY2" fmla="*/ 0 h 1020763"/>
                <a:gd name="connsiteX3" fmla="*/ 350838 w 350838"/>
                <a:gd name="connsiteY3" fmla="*/ 1020763 h 1020763"/>
                <a:gd name="connsiteX4" fmla="*/ 54819 w 350838"/>
                <a:gd name="connsiteY4" fmla="*/ 1020763 h 1020763"/>
                <a:gd name="connsiteX5" fmla="*/ 0 w 350838"/>
                <a:gd name="connsiteY5" fmla="*/ 1020763 h 1020763"/>
                <a:gd name="connsiteX6" fmla="*/ 0 w 350838"/>
                <a:gd name="connsiteY6" fmla="*/ 0 h 102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838" h="1020763">
                  <a:moveTo>
                    <a:pt x="0" y="0"/>
                  </a:moveTo>
                  <a:lnTo>
                    <a:pt x="36247" y="0"/>
                  </a:lnTo>
                  <a:cubicBezTo>
                    <a:pt x="97214" y="0"/>
                    <a:pt x="194762" y="0"/>
                    <a:pt x="350838" y="0"/>
                  </a:cubicBezTo>
                  <a:lnTo>
                    <a:pt x="350838" y="1020763"/>
                  </a:lnTo>
                  <a:cubicBezTo>
                    <a:pt x="350838" y="1020763"/>
                    <a:pt x="350838" y="1020763"/>
                    <a:pt x="54819" y="1020763"/>
                  </a:cubicBezTo>
                  <a:lnTo>
                    <a:pt x="0" y="102076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26" eaLnBrk="1" fontAlgn="auto" hangingPunct="1">
                <a:spcBef>
                  <a:spcPts val="0"/>
                </a:spcBef>
                <a:spcAft>
                  <a:spcPts val="0"/>
                </a:spcAft>
                <a:defRPr/>
              </a:pPr>
              <a:endParaRPr lang="de-DE" sz="1800"/>
            </a:p>
          </p:txBody>
        </p:sp>
        <p:sp>
          <p:nvSpPr>
            <p:cNvPr id="9" name="Freihandform: Form 15">
              <a:extLst>
                <a:ext uri="{FF2B5EF4-FFF2-40B4-BE49-F238E27FC236}">
                  <a16:creationId xmlns:a16="http://schemas.microsoft.com/office/drawing/2014/main" id="{8DE842CA-54AE-4B8B-9154-A0EB7820F80B}"/>
                </a:ext>
              </a:extLst>
            </p:cNvPr>
            <p:cNvSpPr/>
            <p:nvPr/>
          </p:nvSpPr>
          <p:spPr>
            <a:xfrm>
              <a:off x="2047079" y="3933851"/>
              <a:ext cx="3468688" cy="2455863"/>
            </a:xfrm>
            <a:custGeom>
              <a:avLst/>
              <a:gdLst>
                <a:gd name="connsiteX0" fmla="*/ 1018922 w 3468688"/>
                <a:gd name="connsiteY0" fmla="*/ 0 h 2455863"/>
                <a:gd name="connsiteX1" fmla="*/ 3468688 w 3468688"/>
                <a:gd name="connsiteY1" fmla="*/ 2455863 h 2455863"/>
                <a:gd name="connsiteX2" fmla="*/ 3052388 w 3468688"/>
                <a:gd name="connsiteY2" fmla="*/ 2455863 h 2455863"/>
                <a:gd name="connsiteX3" fmla="*/ 1018922 w 3468688"/>
                <a:gd name="connsiteY3" fmla="*/ 392831 h 2455863"/>
                <a:gd name="connsiteX4" fmla="*/ 24013 w 3468688"/>
                <a:gd name="connsiteY4" fmla="*/ 630721 h 2455863"/>
                <a:gd name="connsiteX5" fmla="*/ 0 w 3468688"/>
                <a:gd name="connsiteY5" fmla="*/ 645028 h 2455863"/>
                <a:gd name="connsiteX6" fmla="*/ 0 w 3468688"/>
                <a:gd name="connsiteY6" fmla="*/ 206758 h 2455863"/>
                <a:gd name="connsiteX7" fmla="*/ 55186 w 3468688"/>
                <a:gd name="connsiteY7" fmla="*/ 181426 h 2455863"/>
                <a:gd name="connsiteX8" fmla="*/ 1018922 w 3468688"/>
                <a:gd name="connsiteY8"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8688" h="2455863">
                  <a:moveTo>
                    <a:pt x="1018922" y="0"/>
                  </a:moveTo>
                  <a:cubicBezTo>
                    <a:pt x="2419932" y="0"/>
                    <a:pt x="3468688" y="1052895"/>
                    <a:pt x="3468688" y="2455863"/>
                  </a:cubicBezTo>
                  <a:cubicBezTo>
                    <a:pt x="3468688" y="2455863"/>
                    <a:pt x="3468688" y="2455863"/>
                    <a:pt x="3052388" y="2455863"/>
                  </a:cubicBezTo>
                  <a:cubicBezTo>
                    <a:pt x="3052388" y="1266680"/>
                    <a:pt x="2195771" y="392831"/>
                    <a:pt x="1018922" y="392831"/>
                  </a:cubicBezTo>
                  <a:cubicBezTo>
                    <a:pt x="650323" y="392831"/>
                    <a:pt x="313258" y="477646"/>
                    <a:pt x="24013" y="630721"/>
                  </a:cubicBezTo>
                  <a:lnTo>
                    <a:pt x="0" y="645028"/>
                  </a:lnTo>
                  <a:lnTo>
                    <a:pt x="0" y="206758"/>
                  </a:lnTo>
                  <a:lnTo>
                    <a:pt x="55186" y="181426"/>
                  </a:lnTo>
                  <a:cubicBezTo>
                    <a:pt x="347939" y="63969"/>
                    <a:pt x="672673" y="0"/>
                    <a:pt x="10189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926" eaLnBrk="1" fontAlgn="auto" hangingPunct="1">
                <a:spcBef>
                  <a:spcPts val="0"/>
                </a:spcBef>
                <a:spcAft>
                  <a:spcPts val="0"/>
                </a:spcAft>
                <a:defRPr/>
              </a:pPr>
              <a:endParaRPr lang="de-DE" sz="1800"/>
            </a:p>
          </p:txBody>
        </p:sp>
      </p:grpSp>
      <p:pic>
        <p:nvPicPr>
          <p:cNvPr id="10" name="Bild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7900" y="582478"/>
            <a:ext cx="2303762" cy="57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Bildplatzhalter 19">
            <a:extLst>
              <a:ext uri="{FF2B5EF4-FFF2-40B4-BE49-F238E27FC236}">
                <a16:creationId xmlns:a16="http://schemas.microsoft.com/office/drawing/2014/main" id="{80A683CF-F5F9-49E7-A943-0DA397AE5669}"/>
              </a:ext>
            </a:extLst>
          </p:cNvPr>
          <p:cNvSpPr>
            <a:spLocks noGrp="1"/>
          </p:cNvSpPr>
          <p:nvPr>
            <p:ph type="pic" sz="quarter" idx="11"/>
          </p:nvPr>
        </p:nvSpPr>
        <p:spPr>
          <a:xfrm>
            <a:off x="6096000" y="0"/>
            <a:ext cx="6096001" cy="6858000"/>
          </a:xfrm>
          <a:solidFill>
            <a:schemeClr val="bg1">
              <a:lumMod val="95000"/>
            </a:schemeClr>
          </a:solidFill>
        </p:spPr>
        <p:txBody>
          <a:bodyPr rtlCol="0">
            <a:noAutofit/>
          </a:bodyPr>
          <a:lstStyle/>
          <a:p>
            <a:pPr lvl="0"/>
            <a:endParaRPr lang="de-DE" noProof="0"/>
          </a:p>
        </p:txBody>
      </p:sp>
      <p:sp>
        <p:nvSpPr>
          <p:cNvPr id="2" name="Titel 1">
            <a:extLst>
              <a:ext uri="{FF2B5EF4-FFF2-40B4-BE49-F238E27FC236}">
                <a16:creationId xmlns:a16="http://schemas.microsoft.com/office/drawing/2014/main" id="{9B5B58D4-BB6F-417D-8E15-6DCE8174E339}"/>
              </a:ext>
            </a:extLst>
          </p:cNvPr>
          <p:cNvSpPr>
            <a:spLocks noGrp="1"/>
          </p:cNvSpPr>
          <p:nvPr>
            <p:ph type="ctrTitle"/>
          </p:nvPr>
        </p:nvSpPr>
        <p:spPr>
          <a:xfrm>
            <a:off x="478644" y="1635729"/>
            <a:ext cx="6121477" cy="2388634"/>
          </a:xfrm>
        </p:spPr>
        <p:txBody>
          <a:bodyPr/>
          <a:lstStyle>
            <a:lvl1pPr algn="l">
              <a:defRPr sz="5999"/>
            </a:lvl1pPr>
          </a:lstStyle>
          <a:p>
            <a:r>
              <a:rPr lang="de-DE"/>
              <a:t>Mastertitelformat bearbeiten</a:t>
            </a:r>
          </a:p>
        </p:txBody>
      </p:sp>
      <p:sp>
        <p:nvSpPr>
          <p:cNvPr id="3" name="Untertitel 2">
            <a:extLst>
              <a:ext uri="{FF2B5EF4-FFF2-40B4-BE49-F238E27FC236}">
                <a16:creationId xmlns:a16="http://schemas.microsoft.com/office/drawing/2014/main" id="{6BA9234F-F283-4D71-A332-563E92359367}"/>
              </a:ext>
            </a:extLst>
          </p:cNvPr>
          <p:cNvSpPr>
            <a:spLocks noGrp="1"/>
          </p:cNvSpPr>
          <p:nvPr>
            <p:ph type="subTitle" idx="1"/>
          </p:nvPr>
        </p:nvSpPr>
        <p:spPr>
          <a:xfrm>
            <a:off x="478644" y="3238810"/>
            <a:ext cx="6121477" cy="580240"/>
          </a:xfrm>
        </p:spPr>
        <p:txBody>
          <a:bodyPr/>
          <a:lstStyle>
            <a:lvl1pPr marL="0" indent="0" algn="l">
              <a:buNone/>
              <a:defRPr sz="2799">
                <a:solidFill>
                  <a:schemeClr val="tx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de-DE"/>
              <a:t>Master-Untertitelformat bearbeiten</a:t>
            </a:r>
          </a:p>
        </p:txBody>
      </p:sp>
      <p:sp>
        <p:nvSpPr>
          <p:cNvPr id="11" name="Datumsplatzhalter 3">
            <a:extLst>
              <a:ext uri="{FF2B5EF4-FFF2-40B4-BE49-F238E27FC236}">
                <a16:creationId xmlns:a16="http://schemas.microsoft.com/office/drawing/2014/main" id="{848A1519-F8EE-4D80-9FDE-1EC01D78641A}"/>
              </a:ext>
            </a:extLst>
          </p:cNvPr>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144092642"/>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C9E9F-0D5E-4FC7-8A10-761E6C5836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9446AA1-1A50-4526-813D-73DF6B762DA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40E7A3-B38B-4032-AC5C-DC7E451E5520}"/>
              </a:ext>
            </a:extLst>
          </p:cNvPr>
          <p:cNvSpPr>
            <a:spLocks noGrp="1"/>
          </p:cNvSpPr>
          <p:nvPr>
            <p:ph type="dt" sz="half" idx="10"/>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2B50F8F-906F-4477-9F51-77FC528AD45A}"/>
              </a:ext>
            </a:extLst>
          </p:cNvPr>
          <p:cNvSpPr>
            <a:spLocks noGrp="1"/>
          </p:cNvSpPr>
          <p:nvPr>
            <p:ph type="sldNum" sz="quarter" idx="12"/>
          </p:nvPr>
        </p:nvSpPr>
        <p:spPr/>
        <p:txBody>
          <a:bodyPr/>
          <a:lstStyle>
            <a:lvl1pPr>
              <a:defRPr/>
            </a:lvl1pPr>
          </a:lstStyle>
          <a:p>
            <a:pPr>
              <a:defRPr/>
            </a:pPr>
            <a:fld id="{CC60BA5D-CD68-44A5-A27F-B74396823348}" type="slidenum">
              <a:rPr lang="de-DE"/>
              <a:pPr>
                <a:defRPr/>
              </a:pPr>
              <a:t>‹Nr.›</a:t>
            </a:fld>
            <a:endParaRPr lang="de-DE"/>
          </a:p>
        </p:txBody>
      </p:sp>
    </p:spTree>
    <p:extLst>
      <p:ext uri="{BB962C8B-B14F-4D97-AF65-F5344CB8AC3E}">
        <p14:creationId xmlns:p14="http://schemas.microsoft.com/office/powerpoint/2010/main" val="2283211471"/>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bschnitts-&#10;überschrift">
    <p:bg>
      <p:bgPr>
        <a:solidFill>
          <a:srgbClr val="006192"/>
        </a:solidFill>
        <a:effectLst/>
      </p:bgPr>
    </p:bg>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F684F21-FFD5-456C-99EF-9A0387F006D6}"/>
              </a:ext>
            </a:extLst>
          </p:cNvPr>
          <p:cNvGrpSpPr/>
          <p:nvPr userDrawn="1"/>
        </p:nvGrpSpPr>
        <p:grpSpPr>
          <a:xfrm>
            <a:off x="6294574" y="3069043"/>
            <a:ext cx="5897426" cy="3788957"/>
            <a:chOff x="6493693" y="3282537"/>
            <a:chExt cx="3821113" cy="2455863"/>
          </a:xfrm>
          <a:solidFill>
            <a:schemeClr val="accent6"/>
          </a:solidFill>
        </p:grpSpPr>
        <p:sp>
          <p:nvSpPr>
            <p:cNvPr id="4" name="Freihandform: Form 8">
              <a:extLst>
                <a:ext uri="{FF2B5EF4-FFF2-40B4-BE49-F238E27FC236}">
                  <a16:creationId xmlns:a16="http://schemas.microsoft.com/office/drawing/2014/main" id="{40A8426B-F414-459B-96CA-77147C47ABF7}"/>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5" name="Freeform 10">
              <a:extLst>
                <a:ext uri="{FF2B5EF4-FFF2-40B4-BE49-F238E27FC236}">
                  <a16:creationId xmlns:a16="http://schemas.microsoft.com/office/drawing/2014/main" id="{130B3C89-37A3-436A-BFBF-103E2F3FDF22}"/>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6" name="Freeform 11">
              <a:extLst>
                <a:ext uri="{FF2B5EF4-FFF2-40B4-BE49-F238E27FC236}">
                  <a16:creationId xmlns:a16="http://schemas.microsoft.com/office/drawing/2014/main" id="{223A363C-2282-43C3-953C-2EDC64E15B4F}"/>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7" name="Freeform 12">
              <a:extLst>
                <a:ext uri="{FF2B5EF4-FFF2-40B4-BE49-F238E27FC236}">
                  <a16:creationId xmlns:a16="http://schemas.microsoft.com/office/drawing/2014/main" id="{80BC863D-5993-48C5-8400-A8D81C81DE97}"/>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grpSp>
      <p:pic>
        <p:nvPicPr>
          <p:cNvPr id="8" name="Bild 11"/>
          <p:cNvPicPr>
            <a:picLocks noChangeAspect="1"/>
          </p:cNvPicPr>
          <p:nvPr userDrawn="1"/>
        </p:nvPicPr>
        <p:blipFill>
          <a:blip r:embed="rId2" cstate="hqprint">
            <a:lum bright="100000"/>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63410" y="1139509"/>
            <a:ext cx="5257268" cy="4688815"/>
          </a:xfrm>
        </p:spPr>
        <p:txBody>
          <a:bodyPr/>
          <a:lstStyle>
            <a:lvl1pPr>
              <a:spcBef>
                <a:spcPts val="2999"/>
              </a:spcBef>
              <a:defRPr sz="4799">
                <a:solidFill>
                  <a:schemeClr val="accent6"/>
                </a:solidFill>
              </a:defRPr>
            </a:lvl1pPr>
            <a:lvl2pPr marL="0" indent="0">
              <a:buNone/>
              <a:defRPr sz="22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3">
            <a:extLst>
              <a:ext uri="{FF2B5EF4-FFF2-40B4-BE49-F238E27FC236}">
                <a16:creationId xmlns:a16="http://schemas.microsoft.com/office/drawing/2014/main" id="{8BD93C38-B9D3-459B-ABA0-F3C6E3CA8603}"/>
              </a:ext>
            </a:extLst>
          </p:cNvPr>
          <p:cNvSpPr>
            <a:spLocks noGrp="1"/>
          </p:cNvSpPr>
          <p:nvPr>
            <p:ph type="dt" sz="half" idx="14"/>
          </p:nvPr>
        </p:nvSpPr>
        <p:spPr/>
        <p:txBody>
          <a:bodyPr/>
          <a:lstStyle>
            <a:lvl1pPr>
              <a:defRPr>
                <a:solidFill>
                  <a:schemeClr val="bg1"/>
                </a:solidFill>
              </a:defRPr>
            </a:lvl1pPr>
          </a:lstStyle>
          <a:p>
            <a:pPr>
              <a:defRPr/>
            </a:pPr>
            <a:endParaRPr lang="de-DE"/>
          </a:p>
        </p:txBody>
      </p:sp>
      <p:sp>
        <p:nvSpPr>
          <p:cNvPr id="10" name="Fußzeilenplatzhalter 4">
            <a:extLst>
              <a:ext uri="{FF2B5EF4-FFF2-40B4-BE49-F238E27FC236}">
                <a16:creationId xmlns:a16="http://schemas.microsoft.com/office/drawing/2014/main" id="{9554AD59-A34D-4CE7-9F20-E69D2507F5D3}"/>
              </a:ext>
            </a:extLst>
          </p:cNvPr>
          <p:cNvSpPr>
            <a:spLocks noGrp="1"/>
          </p:cNvSpPr>
          <p:nvPr>
            <p:ph type="ftr" sz="quarter" idx="15"/>
          </p:nvPr>
        </p:nvSpPr>
        <p:spPr>
          <a:xfrm>
            <a:off x="477900" y="6453281"/>
            <a:ext cx="4113747" cy="215850"/>
          </a:xfrm>
          <a:prstGeom prst="rect">
            <a:avLst/>
          </a:prstGeom>
        </p:spPr>
        <p:txBody>
          <a:bodyPr/>
          <a:lstStyle>
            <a:lvl1pPr>
              <a:defRPr>
                <a:solidFill>
                  <a:schemeClr val="bg1"/>
                </a:solidFill>
              </a:defRPr>
            </a:lvl1pPr>
          </a:lstStyle>
          <a:p>
            <a:pPr>
              <a:defRPr/>
            </a:pPr>
            <a:endParaRPr lang="de-DE"/>
          </a:p>
        </p:txBody>
      </p:sp>
      <p:sp>
        <p:nvSpPr>
          <p:cNvPr id="11" name="Foliennummernplatzhalter 5">
            <a:extLst>
              <a:ext uri="{FF2B5EF4-FFF2-40B4-BE49-F238E27FC236}">
                <a16:creationId xmlns:a16="http://schemas.microsoft.com/office/drawing/2014/main" id="{FBE731E5-D894-4665-AB69-B9963C450432}"/>
              </a:ext>
            </a:extLst>
          </p:cNvPr>
          <p:cNvSpPr>
            <a:spLocks noGrp="1"/>
          </p:cNvSpPr>
          <p:nvPr>
            <p:ph type="sldNum" sz="quarter" idx="16"/>
          </p:nvPr>
        </p:nvSpPr>
        <p:spPr/>
        <p:txBody>
          <a:bodyPr/>
          <a:lstStyle>
            <a:lvl1pPr>
              <a:defRPr>
                <a:solidFill>
                  <a:schemeClr val="bg1"/>
                </a:solidFill>
              </a:defRPr>
            </a:lvl1pPr>
          </a:lstStyle>
          <a:p>
            <a:pPr>
              <a:defRPr/>
            </a:pPr>
            <a:fld id="{19736367-5E1C-47FF-A37A-782A72D8264F}" type="slidenum">
              <a:rPr lang="de-DE"/>
              <a:pPr>
                <a:defRPr/>
              </a:pPr>
              <a:t>‹Nr.›</a:t>
            </a:fld>
            <a:endParaRPr lang="de-DE"/>
          </a:p>
        </p:txBody>
      </p:sp>
    </p:spTree>
    <p:extLst>
      <p:ext uri="{BB962C8B-B14F-4D97-AF65-F5344CB8AC3E}">
        <p14:creationId xmlns:p14="http://schemas.microsoft.com/office/powerpoint/2010/main" val="232133436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Abschnitts-&#10;überschrift">
    <p:bg>
      <p:bgPr>
        <a:solidFill>
          <a:srgbClr val="006192"/>
        </a:solid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3F684F21-FFD5-456C-99EF-9A0387F006D6}"/>
              </a:ext>
            </a:extLst>
          </p:cNvPr>
          <p:cNvGrpSpPr/>
          <p:nvPr userDrawn="1"/>
        </p:nvGrpSpPr>
        <p:grpSpPr>
          <a:xfrm>
            <a:off x="6294574" y="3069043"/>
            <a:ext cx="5897426" cy="3788957"/>
            <a:chOff x="6493693" y="3282537"/>
            <a:chExt cx="3821113" cy="2455863"/>
          </a:xfrm>
          <a:solidFill>
            <a:schemeClr val="accent6"/>
          </a:solidFill>
        </p:grpSpPr>
        <p:sp>
          <p:nvSpPr>
            <p:cNvPr id="5" name="Freihandform: Form 8">
              <a:extLst>
                <a:ext uri="{FF2B5EF4-FFF2-40B4-BE49-F238E27FC236}">
                  <a16:creationId xmlns:a16="http://schemas.microsoft.com/office/drawing/2014/main" id="{40A8426B-F414-459B-96CA-77147C47ABF7}"/>
                </a:ext>
              </a:extLst>
            </p:cNvPr>
            <p:cNvSpPr>
              <a:spLocks/>
            </p:cNvSpPr>
            <p:nvPr/>
          </p:nvSpPr>
          <p:spPr bwMode="auto">
            <a:xfrm>
              <a:off x="6493693" y="3282537"/>
              <a:ext cx="3821112" cy="2455863"/>
            </a:xfrm>
            <a:custGeom>
              <a:avLst/>
              <a:gdLst>
                <a:gd name="connsiteX0" fmla="*/ 2452434 w 3821112"/>
                <a:gd name="connsiteY0" fmla="*/ 0 h 2455863"/>
                <a:gd name="connsiteX1" fmla="*/ 3641426 w 3821112"/>
                <a:gd name="connsiteY1" fmla="*/ 287017 h 2455863"/>
                <a:gd name="connsiteX2" fmla="*/ 3821112 w 3821112"/>
                <a:gd name="connsiteY2" fmla="*/ 393961 h 2455863"/>
                <a:gd name="connsiteX3" fmla="*/ 3821112 w 3821112"/>
                <a:gd name="connsiteY3" fmla="*/ 896366 h 2455863"/>
                <a:gd name="connsiteX4" fmla="*/ 3768248 w 3821112"/>
                <a:gd name="connsiteY4" fmla="*/ 847841 h 2455863"/>
                <a:gd name="connsiteX5" fmla="*/ 2452434 w 3821112"/>
                <a:gd name="connsiteY5" fmla="*/ 392831 h 2455863"/>
                <a:gd name="connsiteX6" fmla="*/ 416300 w 3821112"/>
                <a:gd name="connsiteY6" fmla="*/ 2455863 h 2455863"/>
                <a:gd name="connsiteX7" fmla="*/ 0 w 3821112"/>
                <a:gd name="connsiteY7" fmla="*/ 2455863 h 2455863"/>
                <a:gd name="connsiteX8" fmla="*/ 0 w 3821112"/>
                <a:gd name="connsiteY8" fmla="*/ 2399744 h 2455863"/>
                <a:gd name="connsiteX9" fmla="*/ 2452434 w 3821112"/>
                <a:gd name="connsiteY9" fmla="*/ 0 h 245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1112" h="2455863">
                  <a:moveTo>
                    <a:pt x="2452434" y="0"/>
                  </a:moveTo>
                  <a:cubicBezTo>
                    <a:pt x="2890250" y="0"/>
                    <a:pt x="3293665" y="102822"/>
                    <a:pt x="3641426" y="287017"/>
                  </a:cubicBezTo>
                  <a:lnTo>
                    <a:pt x="3821112" y="393961"/>
                  </a:lnTo>
                  <a:lnTo>
                    <a:pt x="3821112" y="896366"/>
                  </a:lnTo>
                  <a:lnTo>
                    <a:pt x="3768248" y="847841"/>
                  </a:lnTo>
                  <a:cubicBezTo>
                    <a:pt x="3420882" y="560091"/>
                    <a:pt x="2967305" y="392831"/>
                    <a:pt x="2452434" y="392831"/>
                  </a:cubicBezTo>
                  <a:cubicBezTo>
                    <a:pt x="1272918" y="392831"/>
                    <a:pt x="416300" y="1261336"/>
                    <a:pt x="416300" y="2455863"/>
                  </a:cubicBezTo>
                  <a:cubicBezTo>
                    <a:pt x="416300" y="2455863"/>
                    <a:pt x="416300" y="2455863"/>
                    <a:pt x="0" y="2455863"/>
                  </a:cubicBezTo>
                  <a:cubicBezTo>
                    <a:pt x="0" y="2455863"/>
                    <a:pt x="0" y="2455863"/>
                    <a:pt x="0" y="2399744"/>
                  </a:cubicBezTo>
                  <a:cubicBezTo>
                    <a:pt x="26686" y="1023499"/>
                    <a:pt x="1067436" y="0"/>
                    <a:pt x="24524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6" name="Freeform 10">
              <a:extLst>
                <a:ext uri="{FF2B5EF4-FFF2-40B4-BE49-F238E27FC236}">
                  <a16:creationId xmlns:a16="http://schemas.microsoft.com/office/drawing/2014/main" id="{130B3C89-37A3-436A-BFBF-103E2F3FDF22}"/>
                </a:ext>
              </a:extLst>
            </p:cNvPr>
            <p:cNvSpPr>
              <a:spLocks/>
            </p:cNvSpPr>
            <p:nvPr/>
          </p:nvSpPr>
          <p:spPr bwMode="auto">
            <a:xfrm>
              <a:off x="8379643" y="4117562"/>
              <a:ext cx="919163" cy="1620838"/>
            </a:xfrm>
            <a:custGeom>
              <a:avLst/>
              <a:gdLst>
                <a:gd name="T0" fmla="*/ 344 w 344"/>
                <a:gd name="T1" fmla="*/ 108 h 607"/>
                <a:gd name="T2" fmla="*/ 237 w 344"/>
                <a:gd name="T3" fmla="*/ 0 h 607"/>
                <a:gd name="T4" fmla="*/ 0 w 344"/>
                <a:gd name="T5" fmla="*/ 0 h 607"/>
                <a:gd name="T6" fmla="*/ 0 w 344"/>
                <a:gd name="T7" fmla="*/ 114 h 607"/>
                <a:gd name="T8" fmla="*/ 14 w 344"/>
                <a:gd name="T9" fmla="*/ 114 h 607"/>
                <a:gd name="T10" fmla="*/ 79 w 344"/>
                <a:gd name="T11" fmla="*/ 191 h 607"/>
                <a:gd name="T12" fmla="*/ 79 w 344"/>
                <a:gd name="T13" fmla="*/ 607 h 607"/>
                <a:gd name="T14" fmla="*/ 344 w 344"/>
                <a:gd name="T15" fmla="*/ 607 h 607"/>
                <a:gd name="T16" fmla="*/ 344 w 344"/>
                <a:gd name="T17" fmla="*/ 10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607">
                  <a:moveTo>
                    <a:pt x="344" y="108"/>
                  </a:moveTo>
                  <a:cubicBezTo>
                    <a:pt x="344" y="28"/>
                    <a:pt x="315" y="0"/>
                    <a:pt x="237" y="0"/>
                  </a:cubicBezTo>
                  <a:cubicBezTo>
                    <a:pt x="0" y="0"/>
                    <a:pt x="0" y="0"/>
                    <a:pt x="0" y="0"/>
                  </a:cubicBezTo>
                  <a:cubicBezTo>
                    <a:pt x="0" y="114"/>
                    <a:pt x="0" y="114"/>
                    <a:pt x="0" y="114"/>
                  </a:cubicBezTo>
                  <a:cubicBezTo>
                    <a:pt x="14" y="114"/>
                    <a:pt x="14" y="114"/>
                    <a:pt x="14" y="114"/>
                  </a:cubicBezTo>
                  <a:cubicBezTo>
                    <a:pt x="68" y="114"/>
                    <a:pt x="79" y="126"/>
                    <a:pt x="79" y="191"/>
                  </a:cubicBezTo>
                  <a:cubicBezTo>
                    <a:pt x="79" y="607"/>
                    <a:pt x="79" y="607"/>
                    <a:pt x="79" y="607"/>
                  </a:cubicBezTo>
                  <a:cubicBezTo>
                    <a:pt x="344" y="607"/>
                    <a:pt x="344" y="607"/>
                    <a:pt x="344" y="607"/>
                  </a:cubicBezTo>
                  <a:lnTo>
                    <a:pt x="34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7" name="Freeform 11">
              <a:extLst>
                <a:ext uri="{FF2B5EF4-FFF2-40B4-BE49-F238E27FC236}">
                  <a16:creationId xmlns:a16="http://schemas.microsoft.com/office/drawing/2014/main" id="{223A363C-2282-43C3-953C-2EDC64E15B4F}"/>
                </a:ext>
              </a:extLst>
            </p:cNvPr>
            <p:cNvSpPr>
              <a:spLocks/>
            </p:cNvSpPr>
            <p:nvPr/>
          </p:nvSpPr>
          <p:spPr bwMode="auto">
            <a:xfrm>
              <a:off x="7576368" y="4717637"/>
              <a:ext cx="701675" cy="1020763"/>
            </a:xfrm>
            <a:custGeom>
              <a:avLst/>
              <a:gdLst>
                <a:gd name="T0" fmla="*/ 263 w 263"/>
                <a:gd name="T1" fmla="*/ 0 h 382"/>
                <a:gd name="T2" fmla="*/ 107 w 263"/>
                <a:gd name="T3" fmla="*/ 0 h 382"/>
                <a:gd name="T4" fmla="*/ 0 w 263"/>
                <a:gd name="T5" fmla="*/ 108 h 382"/>
                <a:gd name="T6" fmla="*/ 0 w 263"/>
                <a:gd name="T7" fmla="*/ 382 h 382"/>
                <a:gd name="T8" fmla="*/ 263 w 263"/>
                <a:gd name="T9" fmla="*/ 382 h 382"/>
                <a:gd name="T10" fmla="*/ 263 w 263"/>
                <a:gd name="T11" fmla="*/ 0 h 382"/>
              </a:gdLst>
              <a:ahLst/>
              <a:cxnLst>
                <a:cxn ang="0">
                  <a:pos x="T0" y="T1"/>
                </a:cxn>
                <a:cxn ang="0">
                  <a:pos x="T2" y="T3"/>
                </a:cxn>
                <a:cxn ang="0">
                  <a:pos x="T4" y="T5"/>
                </a:cxn>
                <a:cxn ang="0">
                  <a:pos x="T6" y="T7"/>
                </a:cxn>
                <a:cxn ang="0">
                  <a:pos x="T8" y="T9"/>
                </a:cxn>
                <a:cxn ang="0">
                  <a:pos x="T10" y="T11"/>
                </a:cxn>
              </a:cxnLst>
              <a:rect l="0" t="0" r="r" b="b"/>
              <a:pathLst>
                <a:path w="263" h="382">
                  <a:moveTo>
                    <a:pt x="263" y="0"/>
                  </a:moveTo>
                  <a:cubicBezTo>
                    <a:pt x="107" y="0"/>
                    <a:pt x="107" y="0"/>
                    <a:pt x="107" y="0"/>
                  </a:cubicBezTo>
                  <a:cubicBezTo>
                    <a:pt x="30" y="0"/>
                    <a:pt x="0" y="28"/>
                    <a:pt x="0" y="108"/>
                  </a:cubicBezTo>
                  <a:cubicBezTo>
                    <a:pt x="0" y="382"/>
                    <a:pt x="0" y="382"/>
                    <a:pt x="0" y="382"/>
                  </a:cubicBezTo>
                  <a:cubicBezTo>
                    <a:pt x="263" y="382"/>
                    <a:pt x="263" y="382"/>
                    <a:pt x="263" y="382"/>
                  </a:cubicBez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sp>
          <p:nvSpPr>
            <p:cNvPr id="8" name="Freeform 12">
              <a:extLst>
                <a:ext uri="{FF2B5EF4-FFF2-40B4-BE49-F238E27FC236}">
                  <a16:creationId xmlns:a16="http://schemas.microsoft.com/office/drawing/2014/main" id="{80BC863D-5993-48C5-8400-A8D81C81DE97}"/>
                </a:ext>
              </a:extLst>
            </p:cNvPr>
            <p:cNvSpPr>
              <a:spLocks/>
            </p:cNvSpPr>
            <p:nvPr/>
          </p:nvSpPr>
          <p:spPr bwMode="auto">
            <a:xfrm>
              <a:off x="9609956" y="4717637"/>
              <a:ext cx="704850" cy="1020763"/>
            </a:xfrm>
            <a:custGeom>
              <a:avLst/>
              <a:gdLst>
                <a:gd name="T0" fmla="*/ 264 w 264"/>
                <a:gd name="T1" fmla="*/ 108 h 382"/>
                <a:gd name="T2" fmla="*/ 156 w 264"/>
                <a:gd name="T3" fmla="*/ 0 h 382"/>
                <a:gd name="T4" fmla="*/ 0 w 264"/>
                <a:gd name="T5" fmla="*/ 0 h 382"/>
                <a:gd name="T6" fmla="*/ 0 w 264"/>
                <a:gd name="T7" fmla="*/ 382 h 382"/>
                <a:gd name="T8" fmla="*/ 264 w 264"/>
                <a:gd name="T9" fmla="*/ 382 h 382"/>
                <a:gd name="T10" fmla="*/ 264 w 264"/>
                <a:gd name="T11" fmla="*/ 108 h 382"/>
              </a:gdLst>
              <a:ahLst/>
              <a:cxnLst>
                <a:cxn ang="0">
                  <a:pos x="T0" y="T1"/>
                </a:cxn>
                <a:cxn ang="0">
                  <a:pos x="T2" y="T3"/>
                </a:cxn>
                <a:cxn ang="0">
                  <a:pos x="T4" y="T5"/>
                </a:cxn>
                <a:cxn ang="0">
                  <a:pos x="T6" y="T7"/>
                </a:cxn>
                <a:cxn ang="0">
                  <a:pos x="T8" y="T9"/>
                </a:cxn>
                <a:cxn ang="0">
                  <a:pos x="T10" y="T11"/>
                </a:cxn>
              </a:cxnLst>
              <a:rect l="0" t="0" r="r" b="b"/>
              <a:pathLst>
                <a:path w="264" h="382">
                  <a:moveTo>
                    <a:pt x="264" y="108"/>
                  </a:moveTo>
                  <a:cubicBezTo>
                    <a:pt x="264" y="28"/>
                    <a:pt x="233" y="0"/>
                    <a:pt x="156" y="0"/>
                  </a:cubicBezTo>
                  <a:cubicBezTo>
                    <a:pt x="0" y="0"/>
                    <a:pt x="0" y="0"/>
                    <a:pt x="0" y="0"/>
                  </a:cubicBezTo>
                  <a:cubicBezTo>
                    <a:pt x="0" y="382"/>
                    <a:pt x="0" y="382"/>
                    <a:pt x="0" y="382"/>
                  </a:cubicBezTo>
                  <a:cubicBezTo>
                    <a:pt x="264" y="382"/>
                    <a:pt x="264" y="382"/>
                    <a:pt x="264" y="382"/>
                  </a:cubicBezTo>
                  <a:lnTo>
                    <a:pt x="264"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926" eaLnBrk="1" fontAlgn="auto" hangingPunct="1">
                <a:spcBef>
                  <a:spcPts val="0"/>
                </a:spcBef>
                <a:spcAft>
                  <a:spcPts val="0"/>
                </a:spcAft>
                <a:defRPr/>
              </a:pPr>
              <a:endParaRPr lang="de-DE" sz="1800">
                <a:solidFill>
                  <a:srgbClr val="414141"/>
                </a:solidFill>
              </a:endParaRPr>
            </a:p>
          </p:txBody>
        </p:sp>
      </p:grpSp>
      <p:pic>
        <p:nvPicPr>
          <p:cNvPr id="9" name="Bild 11"/>
          <p:cNvPicPr>
            <a:picLocks noChangeAspect="1"/>
          </p:cNvPicPr>
          <p:nvPr userDrawn="1"/>
        </p:nvPicPr>
        <p:blipFill>
          <a:blip r:embed="rId2" cstate="hqprint">
            <a:lum bright="100000"/>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400411" y="1084311"/>
            <a:ext cx="5264041" cy="2281079"/>
          </a:xfrm>
        </p:spPr>
        <p:txBody>
          <a:bodyPr wrap="none"/>
          <a:lstStyle>
            <a:lvl1pPr>
              <a:lnSpc>
                <a:spcPct val="80000"/>
              </a:lnSpc>
              <a:defRPr sz="19996">
                <a:solidFill>
                  <a:schemeClr val="accent6"/>
                </a:solidFill>
              </a:defRPr>
            </a:lvl1pPr>
          </a:lstStyle>
          <a:p>
            <a:r>
              <a:rPr lang="de-DE"/>
              <a:t>Mastertitelformat bearbeiten</a:t>
            </a:r>
          </a:p>
        </p:txBody>
      </p:sp>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68073" y="3422760"/>
            <a:ext cx="5096379" cy="2500664"/>
          </a:xfrm>
        </p:spPr>
        <p:txBody>
          <a:bodyPr/>
          <a:lstStyle>
            <a:lvl1pPr>
              <a:spcBef>
                <a:spcPts val="2999"/>
              </a:spcBef>
              <a:defRPr sz="3999">
                <a:solidFill>
                  <a:schemeClr val="bg1"/>
                </a:solidFill>
              </a:defRPr>
            </a:lvl1pPr>
            <a:lvl2pPr marL="0" indent="0">
              <a:spcBef>
                <a:spcPts val="600"/>
              </a:spcBef>
              <a:buNone/>
              <a:defRPr sz="2400">
                <a:solidFill>
                  <a:schemeClr val="bg1"/>
                </a:solidFill>
              </a:defRPr>
            </a:lvl2pPr>
            <a:lvl3pPr marL="342831" indent="-342831">
              <a:spcBef>
                <a:spcPts val="600"/>
              </a:spcBef>
              <a:buClrTx/>
              <a:buFont typeface="Arial" panose="020B0604020202020204" pitchFamily="34" charset="0"/>
              <a:buChar char="›"/>
              <a:defRPr sz="2400" b="0">
                <a:solidFill>
                  <a:schemeClr val="bg1"/>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sp>
        <p:nvSpPr>
          <p:cNvPr id="10" name="Datumsplatzhalter 3">
            <a:extLst>
              <a:ext uri="{FF2B5EF4-FFF2-40B4-BE49-F238E27FC236}">
                <a16:creationId xmlns:a16="http://schemas.microsoft.com/office/drawing/2014/main" id="{8BD93C38-B9D3-459B-ABA0-F3C6E3CA8603}"/>
              </a:ext>
            </a:extLst>
          </p:cNvPr>
          <p:cNvSpPr>
            <a:spLocks noGrp="1"/>
          </p:cNvSpPr>
          <p:nvPr>
            <p:ph type="dt" sz="half" idx="14"/>
          </p:nvPr>
        </p:nvSpPr>
        <p:spPr/>
        <p:txBody>
          <a:bodyPr/>
          <a:lstStyle>
            <a:lvl1pPr>
              <a:defRPr>
                <a:solidFill>
                  <a:schemeClr val="bg1"/>
                </a:solidFill>
              </a:defRPr>
            </a:lvl1pPr>
          </a:lstStyle>
          <a:p>
            <a:pPr>
              <a:defRPr/>
            </a:pPr>
            <a:endParaRPr lang="de-DE"/>
          </a:p>
        </p:txBody>
      </p:sp>
      <p:sp>
        <p:nvSpPr>
          <p:cNvPr id="11" name="Fußzeilenplatzhalter 4">
            <a:extLst>
              <a:ext uri="{FF2B5EF4-FFF2-40B4-BE49-F238E27FC236}">
                <a16:creationId xmlns:a16="http://schemas.microsoft.com/office/drawing/2014/main" id="{9554AD59-A34D-4CE7-9F20-E69D2507F5D3}"/>
              </a:ext>
            </a:extLst>
          </p:cNvPr>
          <p:cNvSpPr>
            <a:spLocks noGrp="1"/>
          </p:cNvSpPr>
          <p:nvPr>
            <p:ph type="ftr" sz="quarter" idx="15"/>
          </p:nvPr>
        </p:nvSpPr>
        <p:spPr>
          <a:xfrm>
            <a:off x="477900" y="6453281"/>
            <a:ext cx="4113747" cy="215850"/>
          </a:xfrm>
          <a:prstGeom prst="rect">
            <a:avLst/>
          </a:prstGeom>
        </p:spPr>
        <p:txBody>
          <a:bodyPr/>
          <a:lstStyle>
            <a:lvl1pPr>
              <a:defRPr>
                <a:solidFill>
                  <a:schemeClr val="bg1"/>
                </a:solidFill>
              </a:defRPr>
            </a:lvl1pPr>
          </a:lstStyle>
          <a:p>
            <a:pPr>
              <a:defRPr/>
            </a:pPr>
            <a:endParaRPr lang="de-DE"/>
          </a:p>
        </p:txBody>
      </p:sp>
      <p:sp>
        <p:nvSpPr>
          <p:cNvPr id="12" name="Foliennummernplatzhalter 5">
            <a:extLst>
              <a:ext uri="{FF2B5EF4-FFF2-40B4-BE49-F238E27FC236}">
                <a16:creationId xmlns:a16="http://schemas.microsoft.com/office/drawing/2014/main" id="{FBE731E5-D894-4665-AB69-B9963C450432}"/>
              </a:ext>
            </a:extLst>
          </p:cNvPr>
          <p:cNvSpPr>
            <a:spLocks noGrp="1"/>
          </p:cNvSpPr>
          <p:nvPr>
            <p:ph type="sldNum" sz="quarter" idx="16"/>
          </p:nvPr>
        </p:nvSpPr>
        <p:spPr/>
        <p:txBody>
          <a:bodyPr/>
          <a:lstStyle>
            <a:lvl1pPr>
              <a:defRPr>
                <a:solidFill>
                  <a:schemeClr val="bg1"/>
                </a:solidFill>
              </a:defRPr>
            </a:lvl1pPr>
          </a:lstStyle>
          <a:p>
            <a:pPr>
              <a:defRPr/>
            </a:pPr>
            <a:fld id="{ED85A620-FDB1-4292-9532-43AA0F7A0B9B}" type="slidenum">
              <a:rPr lang="de-DE"/>
              <a:pPr>
                <a:defRPr/>
              </a:pPr>
              <a:t>‹Nr.›</a:t>
            </a:fld>
            <a:endParaRPr lang="de-DE"/>
          </a:p>
        </p:txBody>
      </p:sp>
    </p:spTree>
    <p:extLst>
      <p:ext uri="{BB962C8B-B14F-4D97-AF65-F5344CB8AC3E}">
        <p14:creationId xmlns:p14="http://schemas.microsoft.com/office/powerpoint/2010/main" val="65673269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Abschnitts-&#10;überschrift">
    <p:spTree>
      <p:nvGrpSpPr>
        <p:cNvPr id="1" name=""/>
        <p:cNvGrpSpPr/>
        <p:nvPr/>
      </p:nvGrpSpPr>
      <p:grpSpPr>
        <a:xfrm>
          <a:off x="0" y="0"/>
          <a:ext cx="0" cy="0"/>
          <a:chOff x="0" y="0"/>
          <a:chExt cx="0" cy="0"/>
        </a:xfrm>
      </p:grpSpPr>
      <p:graphicFrame>
        <p:nvGraphicFramePr>
          <p:cNvPr id="5" name="Objekt 8" hidden="1"/>
          <p:cNvGraphicFramePr>
            <a:graphicFrameLocks noChangeAspect="1"/>
          </p:cNvGraphicFramePr>
          <p:nvPr userDrawn="1">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Folie" r:id="rId4" imgW="421" imgH="423" progId="TCLayout.ActiveDocument.1">
                  <p:embed/>
                </p:oleObj>
              </mc:Choice>
              <mc:Fallback>
                <p:oleObj name="think-cell Folie" r:id="rId4" imgW="421" imgH="423" progId="TCLayout.ActiveDocument.1">
                  <p:embed/>
                  <p:pic>
                    <p:nvPicPr>
                      <p:cNvPr id="5"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hteck 5" hidden="1"/>
          <p:cNvSpPr/>
          <p:nvPr userDrawn="1">
            <p:custDataLst>
              <p:tags r:id="rId2"/>
            </p:custDataLst>
          </p:nvPr>
        </p:nvSpPr>
        <p:spPr>
          <a:xfrm>
            <a:off x="0" y="0"/>
            <a:ext cx="158771"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926" eaLnBrk="1" fontAlgn="auto" hangingPunct="1">
              <a:spcBef>
                <a:spcPts val="0"/>
              </a:spcBef>
              <a:spcAft>
                <a:spcPts val="0"/>
              </a:spcAft>
              <a:defRPr/>
            </a:pPr>
            <a:endParaRPr lang="de-DE" sz="2799" dirty="0">
              <a:ea typeface="+mj-ea"/>
              <a:cs typeface="Arial" panose="020B0604020202020204" pitchFamily="34" charset="0"/>
              <a:sym typeface="Arial" panose="020B0604020202020204" pitchFamily="34" charset="0"/>
            </a:endParaRPr>
          </a:p>
        </p:txBody>
      </p:sp>
      <p:pic>
        <p:nvPicPr>
          <p:cNvPr id="7" name="Bild 11"/>
          <p:cNvPicPr>
            <a:picLocks noChangeAspect="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ildplatzhalter 19">
            <a:extLst>
              <a:ext uri="{FF2B5EF4-FFF2-40B4-BE49-F238E27FC236}">
                <a16:creationId xmlns:a16="http://schemas.microsoft.com/office/drawing/2014/main" id="{7A6D5B57-57E5-4CB4-9921-A09375FD9905}"/>
              </a:ext>
            </a:extLst>
          </p:cNvPr>
          <p:cNvSpPr>
            <a:spLocks noGrp="1"/>
          </p:cNvSpPr>
          <p:nvPr>
            <p:ph type="pic" sz="quarter" idx="14"/>
          </p:nvPr>
        </p:nvSpPr>
        <p:spPr>
          <a:xfrm>
            <a:off x="6096000" y="0"/>
            <a:ext cx="6096001" cy="6858000"/>
          </a:xfrm>
          <a:solidFill>
            <a:schemeClr val="bg1">
              <a:lumMod val="95000"/>
            </a:schemeClr>
          </a:solidFill>
        </p:spPr>
        <p:txBody>
          <a:bodyPr rtlCol="0">
            <a:noAutofit/>
          </a:bodyPr>
          <a:lstStyle/>
          <a:p>
            <a:pPr lvl="0"/>
            <a:endParaRPr lang="de-DE" noProof="0"/>
          </a:p>
        </p:txBody>
      </p:sp>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400411" y="1570776"/>
            <a:ext cx="5264041" cy="1762996"/>
          </a:xfrm>
        </p:spPr>
        <p:txBody>
          <a:bodyPr wrap="none"/>
          <a:lstStyle>
            <a:lvl1pPr>
              <a:lnSpc>
                <a:spcPct val="80000"/>
              </a:lnSpc>
              <a:defRPr sz="14997">
                <a:solidFill>
                  <a:schemeClr val="accent6"/>
                </a:solidFill>
              </a:defRPr>
            </a:lvl1pPr>
          </a:lstStyle>
          <a:p>
            <a:r>
              <a:rPr lang="de-DE"/>
              <a:t>Mastertitelformat bearbeiten</a:t>
            </a:r>
          </a:p>
        </p:txBody>
      </p:sp>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520442" y="3328334"/>
            <a:ext cx="5096379" cy="2500664"/>
          </a:xfrm>
        </p:spPr>
        <p:txBody>
          <a:bodyPr/>
          <a:lstStyle>
            <a:lvl1pPr>
              <a:spcBef>
                <a:spcPts val="2999"/>
              </a:spcBef>
              <a:defRPr sz="3999">
                <a:solidFill>
                  <a:schemeClr val="tx2"/>
                </a:solidFill>
              </a:defRPr>
            </a:lvl1pPr>
            <a:lvl2pPr marL="0" indent="0">
              <a:spcBef>
                <a:spcPts val="600"/>
              </a:spcBef>
              <a:buNone/>
              <a:defRPr sz="2400">
                <a:solidFill>
                  <a:schemeClr val="tx2"/>
                </a:solidFill>
              </a:defRPr>
            </a:lvl2pPr>
            <a:lvl3pPr marL="342831" indent="-342831">
              <a:spcBef>
                <a:spcPts val="600"/>
              </a:spcBef>
              <a:buClrTx/>
              <a:buFont typeface="Arial" panose="020B0604020202020204" pitchFamily="34" charset="0"/>
              <a:buChar char="›"/>
              <a:defRPr sz="2400" b="0">
                <a:solidFill>
                  <a:schemeClr val="tx2"/>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sp>
        <p:nvSpPr>
          <p:cNvPr id="8" name="Datumsplatzhalter 3">
            <a:extLst>
              <a:ext uri="{FF2B5EF4-FFF2-40B4-BE49-F238E27FC236}">
                <a16:creationId xmlns:a16="http://schemas.microsoft.com/office/drawing/2014/main" id="{8BD93C38-B9D3-459B-ABA0-F3C6E3CA8603}"/>
              </a:ext>
            </a:extLst>
          </p:cNvPr>
          <p:cNvSpPr>
            <a:spLocks noGrp="1"/>
          </p:cNvSpPr>
          <p:nvPr>
            <p:ph type="dt" sz="half" idx="15"/>
          </p:nvPr>
        </p:nvSpPr>
        <p:spPr/>
        <p:txBody>
          <a:bodyPr/>
          <a:lstStyle>
            <a:lvl1pPr>
              <a:defRPr>
                <a:solidFill>
                  <a:schemeClr val="bg1"/>
                </a:solidFill>
              </a:defRPr>
            </a:lvl1pPr>
          </a:lstStyle>
          <a:p>
            <a:pPr>
              <a:defRPr/>
            </a:pPr>
            <a:endParaRPr lang="de-DE"/>
          </a:p>
        </p:txBody>
      </p:sp>
      <p:sp>
        <p:nvSpPr>
          <p:cNvPr id="10" name="Foliennummernplatzhalter 5">
            <a:extLst>
              <a:ext uri="{FF2B5EF4-FFF2-40B4-BE49-F238E27FC236}">
                <a16:creationId xmlns:a16="http://schemas.microsoft.com/office/drawing/2014/main" id="{FBE731E5-D894-4665-AB69-B9963C450432}"/>
              </a:ext>
            </a:extLst>
          </p:cNvPr>
          <p:cNvSpPr>
            <a:spLocks noGrp="1"/>
          </p:cNvSpPr>
          <p:nvPr>
            <p:ph type="sldNum" sz="quarter" idx="17"/>
          </p:nvPr>
        </p:nvSpPr>
        <p:spPr/>
        <p:txBody>
          <a:bodyPr/>
          <a:lstStyle>
            <a:lvl1pPr>
              <a:defRPr>
                <a:solidFill>
                  <a:schemeClr val="bg1"/>
                </a:solidFill>
              </a:defRPr>
            </a:lvl1pPr>
          </a:lstStyle>
          <a:p>
            <a:pPr>
              <a:defRPr/>
            </a:pPr>
            <a:fld id="{9D0BBF96-FCB0-488D-A747-63681CAA0DA3}" type="slidenum">
              <a:rPr lang="de-DE"/>
              <a:pPr>
                <a:defRPr/>
              </a:pPr>
              <a:t>‹Nr.›</a:t>
            </a:fld>
            <a:endParaRPr lang="de-DE"/>
          </a:p>
        </p:txBody>
      </p:sp>
    </p:spTree>
    <p:extLst>
      <p:ext uri="{BB962C8B-B14F-4D97-AF65-F5344CB8AC3E}">
        <p14:creationId xmlns:p14="http://schemas.microsoft.com/office/powerpoint/2010/main" val="3666250579"/>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Abschnitts-&#10;überschrift">
    <p:spTree>
      <p:nvGrpSpPr>
        <p:cNvPr id="1" name=""/>
        <p:cNvGrpSpPr/>
        <p:nvPr/>
      </p:nvGrpSpPr>
      <p:grpSpPr>
        <a:xfrm>
          <a:off x="0" y="0"/>
          <a:ext cx="0" cy="0"/>
          <a:chOff x="0" y="0"/>
          <a:chExt cx="0" cy="0"/>
        </a:xfrm>
      </p:grpSpPr>
      <p:graphicFrame>
        <p:nvGraphicFramePr>
          <p:cNvPr id="5" name="Objekt 8" hidden="1"/>
          <p:cNvGraphicFramePr>
            <a:graphicFrameLocks noChangeAspect="1"/>
          </p:cNvGraphicFramePr>
          <p:nvPr userDrawn="1">
            <p:custDataLst>
              <p:tags r:id="rId1"/>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Folie" r:id="rId4" imgW="421" imgH="423" progId="TCLayout.ActiveDocument.1">
                  <p:embed/>
                </p:oleObj>
              </mc:Choice>
              <mc:Fallback>
                <p:oleObj name="think-cell Folie" r:id="rId4" imgW="421" imgH="423" progId="TCLayout.ActiveDocument.1">
                  <p:embed/>
                  <p:pic>
                    <p:nvPicPr>
                      <p:cNvPr id="5"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hteck 5" hidden="1"/>
          <p:cNvSpPr/>
          <p:nvPr userDrawn="1">
            <p:custDataLst>
              <p:tags r:id="rId2"/>
            </p:custDataLst>
          </p:nvPr>
        </p:nvSpPr>
        <p:spPr>
          <a:xfrm>
            <a:off x="0" y="0"/>
            <a:ext cx="158771"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926" eaLnBrk="1" fontAlgn="auto" hangingPunct="1">
              <a:spcBef>
                <a:spcPts val="0"/>
              </a:spcBef>
              <a:spcAft>
                <a:spcPts val="0"/>
              </a:spcAft>
              <a:defRPr/>
            </a:pPr>
            <a:endParaRPr lang="de-DE" sz="2799" dirty="0">
              <a:ea typeface="+mj-ea"/>
              <a:cs typeface="Arial" panose="020B0604020202020204" pitchFamily="34" charset="0"/>
              <a:sym typeface="Arial" panose="020B0604020202020204" pitchFamily="34" charset="0"/>
            </a:endParaRPr>
          </a:p>
        </p:txBody>
      </p:sp>
      <p:pic>
        <p:nvPicPr>
          <p:cNvPr id="7" name="Bild 11"/>
          <p:cNvPicPr>
            <a:picLocks noChangeAspect="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1"/>
          <p:cNvPicPr>
            <a:picLocks noChangeAspect="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Bildplatzhalter 19">
            <a:extLst>
              <a:ext uri="{FF2B5EF4-FFF2-40B4-BE49-F238E27FC236}">
                <a16:creationId xmlns:a16="http://schemas.microsoft.com/office/drawing/2014/main" id="{7A6D5B57-57E5-4CB4-9921-A09375FD9905}"/>
              </a:ext>
            </a:extLst>
          </p:cNvPr>
          <p:cNvSpPr>
            <a:spLocks noGrp="1"/>
          </p:cNvSpPr>
          <p:nvPr>
            <p:ph type="pic" sz="quarter" idx="14"/>
          </p:nvPr>
        </p:nvSpPr>
        <p:spPr>
          <a:xfrm>
            <a:off x="1" y="0"/>
            <a:ext cx="12192000" cy="6858000"/>
          </a:xfrm>
          <a:solidFill>
            <a:schemeClr val="tx1">
              <a:lumMod val="20000"/>
              <a:lumOff val="80000"/>
            </a:schemeClr>
          </a:solidFill>
        </p:spPr>
        <p:txBody>
          <a:bodyPr rtlCol="0">
            <a:noAutofit/>
          </a:bodyPr>
          <a:lstStyle/>
          <a:p>
            <a:pPr lvl="0"/>
            <a:endParaRPr lang="de-DE" noProof="0"/>
          </a:p>
        </p:txBody>
      </p:sp>
      <p:sp>
        <p:nvSpPr>
          <p:cNvPr id="2" name="Titel 1">
            <a:extLst>
              <a:ext uri="{FF2B5EF4-FFF2-40B4-BE49-F238E27FC236}">
                <a16:creationId xmlns:a16="http://schemas.microsoft.com/office/drawing/2014/main" id="{8520EB8F-AE63-4992-A2B0-3201C069662B}"/>
              </a:ext>
            </a:extLst>
          </p:cNvPr>
          <p:cNvSpPr>
            <a:spLocks noGrp="1"/>
          </p:cNvSpPr>
          <p:nvPr>
            <p:ph type="title"/>
          </p:nvPr>
        </p:nvSpPr>
        <p:spPr>
          <a:xfrm>
            <a:off x="1342853" y="1489729"/>
            <a:ext cx="2520328" cy="2519417"/>
          </a:xfrm>
          <a:prstGeom prst="ellipse">
            <a:avLst/>
          </a:prstGeom>
          <a:solidFill>
            <a:schemeClr val="accent6"/>
          </a:solidFill>
        </p:spPr>
        <p:txBody>
          <a:bodyPr wrap="none" anchor="ctr"/>
          <a:lstStyle>
            <a:lvl1pPr algn="ctr">
              <a:lnSpc>
                <a:spcPct val="100000"/>
              </a:lnSpc>
              <a:defRPr sz="12997">
                <a:solidFill>
                  <a:schemeClr val="bg1"/>
                </a:solidFill>
              </a:defRPr>
            </a:lvl1pPr>
          </a:lstStyle>
          <a:p>
            <a:r>
              <a:rPr lang="de-DE"/>
              <a:t>Mastertitelformat bearbeiten</a:t>
            </a:r>
          </a:p>
        </p:txBody>
      </p:sp>
      <p:sp>
        <p:nvSpPr>
          <p:cNvPr id="14" name="Textplatzhalter 13">
            <a:extLst>
              <a:ext uri="{FF2B5EF4-FFF2-40B4-BE49-F238E27FC236}">
                <a16:creationId xmlns:a16="http://schemas.microsoft.com/office/drawing/2014/main" id="{A081E3AA-60E9-48EA-88B2-D6A6A38B7AB9}"/>
              </a:ext>
            </a:extLst>
          </p:cNvPr>
          <p:cNvSpPr>
            <a:spLocks noGrp="1"/>
          </p:cNvSpPr>
          <p:nvPr>
            <p:ph type="body" sz="quarter" idx="13"/>
          </p:nvPr>
        </p:nvSpPr>
        <p:spPr>
          <a:xfrm>
            <a:off x="1832827" y="4251704"/>
            <a:ext cx="6865937" cy="1548348"/>
          </a:xfrm>
        </p:spPr>
        <p:txBody>
          <a:bodyPr/>
          <a:lstStyle>
            <a:lvl1pPr>
              <a:spcBef>
                <a:spcPts val="2999"/>
              </a:spcBef>
              <a:defRPr sz="3999">
                <a:solidFill>
                  <a:schemeClr val="tx2"/>
                </a:solidFill>
              </a:defRPr>
            </a:lvl1pPr>
            <a:lvl2pPr marL="0" indent="0">
              <a:spcBef>
                <a:spcPts val="600"/>
              </a:spcBef>
              <a:buNone/>
              <a:defRPr sz="2400">
                <a:solidFill>
                  <a:schemeClr val="tx2"/>
                </a:solidFill>
              </a:defRPr>
            </a:lvl2pPr>
            <a:lvl3pPr marL="342831" indent="-342831">
              <a:spcBef>
                <a:spcPts val="600"/>
              </a:spcBef>
              <a:buClrTx/>
              <a:buFont typeface="Arial" panose="020B0604020202020204" pitchFamily="34" charset="0"/>
              <a:buChar char="›"/>
              <a:defRPr sz="2400" b="0">
                <a:solidFill>
                  <a:schemeClr val="tx2"/>
                </a:solidFill>
              </a:defRPr>
            </a:lvl3pPr>
            <a:lvl4pPr>
              <a:defRPr sz="2200">
                <a:solidFill>
                  <a:schemeClr val="bg1"/>
                </a:solidFill>
              </a:defRPr>
            </a:lvl4pPr>
            <a:lvl5pPr>
              <a:defRPr sz="2200">
                <a:solidFill>
                  <a:schemeClr val="bg1"/>
                </a:solidFill>
              </a:defRPr>
            </a:lvl5pPr>
          </a:lstStyle>
          <a:p>
            <a:pPr lvl="0"/>
            <a:r>
              <a:rPr lang="de-DE"/>
              <a:t>Mastertextformat bearbeiten</a:t>
            </a:r>
          </a:p>
          <a:p>
            <a:pPr lvl="1"/>
            <a:r>
              <a:rPr lang="de-DE"/>
              <a:t>Zweite Ebene</a:t>
            </a:r>
          </a:p>
          <a:p>
            <a:pPr lvl="2"/>
            <a:r>
              <a:rPr lang="de-DE"/>
              <a:t>Dritte Ebene</a:t>
            </a:r>
          </a:p>
        </p:txBody>
      </p:sp>
      <p:sp>
        <p:nvSpPr>
          <p:cNvPr id="9" name="Datumsplatzhalter 3">
            <a:extLst>
              <a:ext uri="{FF2B5EF4-FFF2-40B4-BE49-F238E27FC236}">
                <a16:creationId xmlns:a16="http://schemas.microsoft.com/office/drawing/2014/main" id="{8BD93C38-B9D3-459B-ABA0-F3C6E3CA8603}"/>
              </a:ext>
            </a:extLst>
          </p:cNvPr>
          <p:cNvSpPr>
            <a:spLocks noGrp="1"/>
          </p:cNvSpPr>
          <p:nvPr>
            <p:ph type="dt" sz="half" idx="15"/>
          </p:nvPr>
        </p:nvSpPr>
        <p:spPr/>
        <p:txBody>
          <a:bodyPr/>
          <a:lstStyle>
            <a:lvl1pPr>
              <a:defRPr>
                <a:solidFill>
                  <a:schemeClr val="bg1"/>
                </a:solidFill>
              </a:defRPr>
            </a:lvl1pPr>
          </a:lstStyle>
          <a:p>
            <a:pPr>
              <a:defRPr/>
            </a:pPr>
            <a:endParaRPr lang="de-DE"/>
          </a:p>
        </p:txBody>
      </p:sp>
      <p:sp>
        <p:nvSpPr>
          <p:cNvPr id="10" name="Fußzeilenplatzhalter 4">
            <a:extLst>
              <a:ext uri="{FF2B5EF4-FFF2-40B4-BE49-F238E27FC236}">
                <a16:creationId xmlns:a16="http://schemas.microsoft.com/office/drawing/2014/main" id="{9554AD59-A34D-4CE7-9F20-E69D2507F5D3}"/>
              </a:ext>
            </a:extLst>
          </p:cNvPr>
          <p:cNvSpPr>
            <a:spLocks noGrp="1"/>
          </p:cNvSpPr>
          <p:nvPr>
            <p:ph type="ftr" sz="quarter" idx="16"/>
          </p:nvPr>
        </p:nvSpPr>
        <p:spPr>
          <a:xfrm>
            <a:off x="477900" y="6453281"/>
            <a:ext cx="4113747" cy="215850"/>
          </a:xfrm>
          <a:prstGeom prst="rect">
            <a:avLst/>
          </a:prstGeom>
        </p:spPr>
        <p:txBody>
          <a:bodyPr/>
          <a:lstStyle>
            <a:lvl1pPr>
              <a:defRPr>
                <a:solidFill>
                  <a:schemeClr val="bg1"/>
                </a:solidFill>
              </a:defRPr>
            </a:lvl1pPr>
          </a:lstStyle>
          <a:p>
            <a:pPr>
              <a:defRPr/>
            </a:pPr>
            <a:endParaRPr lang="de-DE"/>
          </a:p>
        </p:txBody>
      </p:sp>
      <p:sp>
        <p:nvSpPr>
          <p:cNvPr id="11" name="Foliennummernplatzhalter 5">
            <a:extLst>
              <a:ext uri="{FF2B5EF4-FFF2-40B4-BE49-F238E27FC236}">
                <a16:creationId xmlns:a16="http://schemas.microsoft.com/office/drawing/2014/main" id="{FBE731E5-D894-4665-AB69-B9963C450432}"/>
              </a:ext>
            </a:extLst>
          </p:cNvPr>
          <p:cNvSpPr>
            <a:spLocks noGrp="1"/>
          </p:cNvSpPr>
          <p:nvPr>
            <p:ph type="sldNum" sz="quarter" idx="17"/>
          </p:nvPr>
        </p:nvSpPr>
        <p:spPr/>
        <p:txBody>
          <a:bodyPr/>
          <a:lstStyle>
            <a:lvl1pPr>
              <a:defRPr>
                <a:solidFill>
                  <a:schemeClr val="bg1"/>
                </a:solidFill>
              </a:defRPr>
            </a:lvl1pPr>
          </a:lstStyle>
          <a:p>
            <a:pPr>
              <a:defRPr/>
            </a:pPr>
            <a:fld id="{AB12267F-BB36-46B7-8B56-6918EE75C0A3}" type="slidenum">
              <a:rPr lang="de-DE"/>
              <a:pPr>
                <a:defRPr/>
              </a:pPr>
              <a:t>‹Nr.›</a:t>
            </a:fld>
            <a:endParaRPr lang="de-DE"/>
          </a:p>
        </p:txBody>
      </p:sp>
    </p:spTree>
    <p:extLst>
      <p:ext uri="{BB962C8B-B14F-4D97-AF65-F5344CB8AC3E}">
        <p14:creationId xmlns:p14="http://schemas.microsoft.com/office/powerpoint/2010/main" val="61263958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4E6EB-D87C-4480-98D4-5975A3444A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3349673-CEC8-4DBF-AADE-19F567252415}"/>
              </a:ext>
            </a:extLst>
          </p:cNvPr>
          <p:cNvSpPr>
            <a:spLocks noGrp="1"/>
          </p:cNvSpPr>
          <p:nvPr>
            <p:ph sz="half" idx="1"/>
          </p:nvPr>
        </p:nvSpPr>
        <p:spPr>
          <a:xfrm>
            <a:off x="478644" y="1988678"/>
            <a:ext cx="5400703" cy="41884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92CFE5D-99D7-4915-94FE-0FC0F8059FB4}"/>
              </a:ext>
            </a:extLst>
          </p:cNvPr>
          <p:cNvSpPr>
            <a:spLocks noGrp="1"/>
          </p:cNvSpPr>
          <p:nvPr>
            <p:ph sz="half" idx="2"/>
          </p:nvPr>
        </p:nvSpPr>
        <p:spPr>
          <a:xfrm>
            <a:off x="6300046" y="1988678"/>
            <a:ext cx="5400703" cy="418844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B240E7A3-B38B-4032-AC5C-DC7E451E5520}"/>
              </a:ext>
            </a:extLst>
          </p:cNvPr>
          <p:cNvSpPr>
            <a:spLocks noGrp="1"/>
          </p:cNvSpPr>
          <p:nvPr>
            <p:ph type="dt" sz="half" idx="10"/>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52B50F8F-906F-4477-9F51-77FC528AD45A}"/>
              </a:ext>
            </a:extLst>
          </p:cNvPr>
          <p:cNvSpPr>
            <a:spLocks noGrp="1"/>
          </p:cNvSpPr>
          <p:nvPr>
            <p:ph type="sldNum" sz="quarter" idx="12"/>
          </p:nvPr>
        </p:nvSpPr>
        <p:spPr/>
        <p:txBody>
          <a:bodyPr/>
          <a:lstStyle>
            <a:lvl1pPr>
              <a:defRPr/>
            </a:lvl1pPr>
          </a:lstStyle>
          <a:p>
            <a:pPr>
              <a:defRPr/>
            </a:pPr>
            <a:fld id="{3ACF1DE9-D7DB-496E-85E9-C43910F3D679}" type="slidenum">
              <a:rPr lang="de-DE"/>
              <a:pPr>
                <a:defRPr/>
              </a:pPr>
              <a:t>‹Nr.›</a:t>
            </a:fld>
            <a:endParaRPr lang="de-DE"/>
          </a:p>
        </p:txBody>
      </p:sp>
    </p:spTree>
    <p:extLst>
      <p:ext uri="{BB962C8B-B14F-4D97-AF65-F5344CB8AC3E}">
        <p14:creationId xmlns:p14="http://schemas.microsoft.com/office/powerpoint/2010/main" val="2683773587"/>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B0028-0CDC-4F13-9812-7DCD3FE7C9D9}"/>
              </a:ext>
            </a:extLst>
          </p:cNvPr>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B240E7A3-B38B-4032-AC5C-DC7E451E5520}"/>
              </a:ext>
            </a:extLst>
          </p:cNvPr>
          <p:cNvSpPr>
            <a:spLocks noGrp="1"/>
          </p:cNvSpPr>
          <p:nvPr>
            <p:ph type="dt" sz="half" idx="10"/>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52B50F8F-906F-4477-9F51-77FC528AD45A}"/>
              </a:ext>
            </a:extLst>
          </p:cNvPr>
          <p:cNvSpPr>
            <a:spLocks noGrp="1"/>
          </p:cNvSpPr>
          <p:nvPr>
            <p:ph type="sldNum" sz="quarter" idx="12"/>
          </p:nvPr>
        </p:nvSpPr>
        <p:spPr/>
        <p:txBody>
          <a:bodyPr/>
          <a:lstStyle>
            <a:lvl1pPr>
              <a:defRPr/>
            </a:lvl1pPr>
          </a:lstStyle>
          <a:p>
            <a:pPr>
              <a:defRPr/>
            </a:pPr>
            <a:fld id="{973AD718-BD90-4493-9046-9A1EF7EF416A}" type="slidenum">
              <a:rPr lang="de-DE"/>
              <a:pPr>
                <a:defRPr/>
              </a:pPr>
              <a:t>‹Nr.›</a:t>
            </a:fld>
            <a:endParaRPr lang="de-DE"/>
          </a:p>
        </p:txBody>
      </p:sp>
    </p:spTree>
    <p:extLst>
      <p:ext uri="{BB962C8B-B14F-4D97-AF65-F5344CB8AC3E}">
        <p14:creationId xmlns:p14="http://schemas.microsoft.com/office/powerpoint/2010/main" val="1969923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 Id="rId9" Type="http://schemas.openxmlformats.org/officeDocument/2006/relationships/image" Target="../media/image3.sv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image" Target="../media/image1.emf"/><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oleObject" Target="../embeddings/oleObject76.bin"/><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tags" Target="../tags/tag90.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theme" Target="../theme/theme10.xml"/><Relationship Id="rId28" Type="http://schemas.openxmlformats.org/officeDocument/2006/relationships/image" Target="../media/image3.sv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13" Type="http://schemas.openxmlformats.org/officeDocument/2006/relationships/image" Target="../media/image3.sv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image" Target="../media/image2.pn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image" Target="../media/image14.emf"/><Relationship Id="rId5" Type="http://schemas.openxmlformats.org/officeDocument/2006/relationships/slideLayout" Target="../slideLayouts/slideLayout128.xml"/><Relationship Id="rId10" Type="http://schemas.openxmlformats.org/officeDocument/2006/relationships/oleObject" Target="../embeddings/oleObject96.bin"/><Relationship Id="rId4" Type="http://schemas.openxmlformats.org/officeDocument/2006/relationships/slideLayout" Target="../slideLayouts/slideLayout127.xml"/><Relationship Id="rId9" Type="http://schemas.openxmlformats.org/officeDocument/2006/relationships/tags" Target="../tags/tag1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sv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emf"/><Relationship Id="rId5" Type="http://schemas.openxmlformats.org/officeDocument/2006/relationships/slideLayout" Target="../slideLayouts/slideLayout8.xml"/><Relationship Id="rId10" Type="http://schemas.openxmlformats.org/officeDocument/2006/relationships/oleObject" Target="../embeddings/oleObject5.bin"/><Relationship Id="rId4" Type="http://schemas.openxmlformats.org/officeDocument/2006/relationships/slideLayout" Target="../slideLayouts/slideLayout7.xml"/><Relationship Id="rId9"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3.svg"/><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1.emf"/><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oleObject" Target="../embeddings/oleObject13.bin"/><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oleObject" Target="../embeddings/oleObject33.bin"/><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ags" Target="../tags/tag34.xml"/><Relationship Id="rId5" Type="http://schemas.openxmlformats.org/officeDocument/2006/relationships/slideLayout" Target="../slideLayouts/slideLayout35.xml"/><Relationship Id="rId15" Type="http://schemas.openxmlformats.org/officeDocument/2006/relationships/image" Target="../media/image5.svg"/><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4.emf"/><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oleObject" Target="../embeddings/oleObject42.bin"/><Relationship Id="rId2" Type="http://schemas.openxmlformats.org/officeDocument/2006/relationships/slideLayout" Target="../slideLayouts/slideLayout41.xml"/><Relationship Id="rId16" Type="http://schemas.openxmlformats.org/officeDocument/2006/relationships/tags" Target="../tags/tag4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43.xml"/><Relationship Id="rId10" Type="http://schemas.openxmlformats.org/officeDocument/2006/relationships/slideLayout" Target="../slideLayouts/slideLayout49.xml"/><Relationship Id="rId19" Type="http://schemas.openxmlformats.org/officeDocument/2006/relationships/image" Target="../media/image15.emf"/><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3.sv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emf"/><Relationship Id="rId5" Type="http://schemas.openxmlformats.org/officeDocument/2006/relationships/slideLayout" Target="../slideLayouts/slideLayout57.xml"/><Relationship Id="rId10" Type="http://schemas.openxmlformats.org/officeDocument/2006/relationships/oleObject" Target="../embeddings/oleObject5.bin"/><Relationship Id="rId4" Type="http://schemas.openxmlformats.org/officeDocument/2006/relationships/slideLayout" Target="../slideLayouts/slideLayout56.xml"/><Relationship Id="rId9" Type="http://schemas.openxmlformats.org/officeDocument/2006/relationships/tags" Target="../tags/tag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1.emf"/><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oleObject" Target="../embeddings/oleObject43.bin"/><Relationship Id="rId5" Type="http://schemas.openxmlformats.org/officeDocument/2006/relationships/slideLayout" Target="../slideLayouts/slideLayout64.xml"/><Relationship Id="rId10" Type="http://schemas.openxmlformats.org/officeDocument/2006/relationships/tags" Target="../tags/tag53.xml"/><Relationship Id="rId4" Type="http://schemas.openxmlformats.org/officeDocument/2006/relationships/slideLayout" Target="../slideLayouts/slideLayout6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oleObject" Target="../embeddings/oleObject52.bin"/><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tags" Target="../tags/tag6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image" Target="../media/image3.sv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theme" Target="../theme/theme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image" Target="../media/image2.pn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ags" Target="../tags/tag84.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17" Type="http://schemas.openxmlformats.org/officeDocument/2006/relationships/image" Target="../media/image15.emf"/><Relationship Id="rId2" Type="http://schemas.openxmlformats.org/officeDocument/2006/relationships/slideLayout" Target="../slideLayouts/slideLayout92.xml"/><Relationship Id="rId16" Type="http://schemas.openxmlformats.org/officeDocument/2006/relationships/image" Target="../media/image14.emf"/><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oleObject" Target="../embeddings/oleObject73.bin"/><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ags" Target="../tags/tag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796E5D3-774B-4ED1-9AF8-9772A7C20F91}"/>
              </a:ext>
            </a:extLst>
          </p:cNvPr>
          <p:cNvGraphicFramePr>
            <a:graphicFrameLocks noChangeAspect="1"/>
          </p:cNvGraphicFramePr>
          <p:nvPr userDrawn="1">
            <p:custDataLst>
              <p:tags r:id="rId5"/>
            </p:custDataLst>
            <p:extLst>
              <p:ext uri="{D42A27DB-BD31-4B8C-83A1-F6EECF244321}">
                <p14:modId xmlns:p14="http://schemas.microsoft.com/office/powerpoint/2010/main" val="30872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353" imgH="353" progId="TCLayout.ActiveDocument.1">
                  <p:embed/>
                </p:oleObj>
              </mc:Choice>
              <mc:Fallback>
                <p:oleObj name="think-cell Folie" r:id="rId6" imgW="353" imgH="353" progId="TCLayout.ActiveDocument.1">
                  <p:embed/>
                  <p:pic>
                    <p:nvPicPr>
                      <p:cNvPr id="5" name="Objekt 4" hidden="1">
                        <a:extLst>
                          <a:ext uri="{FF2B5EF4-FFF2-40B4-BE49-F238E27FC236}">
                            <a16:creationId xmlns:a16="http://schemas.microsoft.com/office/drawing/2014/main" id="{0796E5D3-774B-4ED1-9AF8-9772A7C20F9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rtl="0">
              <a:lnSpc>
                <a:spcPts val="1000"/>
              </a:lnSpc>
              <a:defRPr lang="en-US" sz="800" b="1" kern="1200" smtClean="0">
                <a:solidFill>
                  <a:schemeClr val="bg1"/>
                </a:solidFill>
                <a:latin typeface="+mn-lt"/>
                <a:ea typeface="+mn-ea"/>
                <a:cs typeface="+mn-cs"/>
              </a:defRPr>
            </a:lvl1pPr>
          </a:lstStyle>
          <a:p>
            <a:fld id="{56C449F3-BD9D-48DC-BFF1-0F66671DA7C6}" type="slidenum">
              <a:rPr lang="de-DE" noProof="0" smtClean="0"/>
              <a:pPr/>
              <a:t>‹Nr.›</a:t>
            </a:fld>
            <a:endParaRPr lang="de-DE" noProof="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0873815-8F7E-41ED-BF69-665917D6E1A1}"/>
              </a:ext>
            </a:extLst>
          </p:cNvPr>
          <p:cNvGraphicFramePr>
            <a:graphicFrameLocks noChangeAspect="1"/>
          </p:cNvGraphicFramePr>
          <p:nvPr userDrawn="1">
            <p:custDataLst>
              <p:tags r:id="rId2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5" imgW="353" imgH="353" progId="TCLayout.ActiveDocument.1">
                  <p:embed/>
                </p:oleObj>
              </mc:Choice>
              <mc:Fallback>
                <p:oleObj name="think-cell Folie" r:id="rId25" imgW="353" imgH="353" progId="TCLayout.ActiveDocument.1">
                  <p:embed/>
                  <p:pic>
                    <p:nvPicPr>
                      <p:cNvPr id="6" name="Objekt 5" hidden="1">
                        <a:extLst>
                          <a:ext uri="{FF2B5EF4-FFF2-40B4-BE49-F238E27FC236}">
                            <a16:creationId xmlns:a16="http://schemas.microsoft.com/office/drawing/2014/main" id="{60873815-8F7E-41ED-BF69-665917D6E1A1}"/>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en-US" dirty="0"/>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3665346038"/>
      </p:ext>
    </p:extLst>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421" imgH="423" progId="TCLayout.ActiveDocument.1">
                  <p:embed/>
                </p:oleObj>
              </mc:Choice>
              <mc:Fallback>
                <p:oleObj name="think-cell Folie" r:id="rId10" imgW="421" imgH="423" progId="TCLayout.ActiveDocument.1">
                  <p:embed/>
                  <p:pic>
                    <p:nvPicPr>
                      <p:cNvPr id="5" name="Objekt 4"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74458741"/>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Ls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4FDA5F-5896-41D8-97B4-5EFF61512222}"/>
              </a:ext>
            </a:extLst>
          </p:cNvPr>
          <p:cNvGraphicFramePr>
            <a:graphicFrameLocks noChangeAspect="1"/>
          </p:cNvGraphicFramePr>
          <p:nvPr userDrawn="1">
            <p:custDataLst>
              <p:tags r:id="rId9"/>
            </p:custDataLst>
            <p:extLst>
              <p:ext uri="{D42A27DB-BD31-4B8C-83A1-F6EECF244321}">
                <p14:modId xmlns:p14="http://schemas.microsoft.com/office/powerpoint/2010/main" val="752855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53" imgH="353" progId="TCLayout.ActiveDocument.1">
                  <p:embed/>
                </p:oleObj>
              </mc:Choice>
              <mc:Fallback>
                <p:oleObj name="think-cell Folie" r:id="rId10" imgW="353" imgH="353" progId="TCLayout.ActiveDocument.1">
                  <p:embed/>
                  <p:pic>
                    <p:nvPicPr>
                      <p:cNvPr id="5" name="Objekt 4" hidden="1">
                        <a:extLst>
                          <a:ext uri="{FF2B5EF4-FFF2-40B4-BE49-F238E27FC236}">
                            <a16:creationId xmlns:a16="http://schemas.microsoft.com/office/drawing/2014/main" id="{204FDA5F-5896-41D8-97B4-5EFF6151222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92000" y="504000"/>
            <a:ext cx="1017998" cy="252000"/>
          </a:xfrm>
          <a:prstGeom prst="rect">
            <a:avLst/>
          </a:prstGeom>
        </p:spPr>
      </p:pic>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en-US" dirty="0"/>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0873815-8F7E-41ED-BF69-665917D6E1A1}"/>
              </a:ext>
            </a:extLst>
          </p:cNvPr>
          <p:cNvGraphicFramePr>
            <a:graphicFrameLocks noChangeAspect="1"/>
          </p:cNvGraphicFramePr>
          <p:nvPr userDrawn="1">
            <p:custDataLst>
              <p:tags r:id="rId22"/>
            </p:custDataLst>
            <p:extLst>
              <p:ext uri="{D42A27DB-BD31-4B8C-83A1-F6EECF244321}">
                <p14:modId xmlns:p14="http://schemas.microsoft.com/office/powerpoint/2010/main" val="270144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3" imgW="353" imgH="353" progId="TCLayout.ActiveDocument.1">
                  <p:embed/>
                </p:oleObj>
              </mc:Choice>
              <mc:Fallback>
                <p:oleObj name="think-cell Folie" r:id="rId23" imgW="353" imgH="353" progId="TCLayout.ActiveDocument.1">
                  <p:embed/>
                  <p:pic>
                    <p:nvPicPr>
                      <p:cNvPr id="6" name="Objekt 5" hidden="1">
                        <a:extLst>
                          <a:ext uri="{FF2B5EF4-FFF2-40B4-BE49-F238E27FC236}">
                            <a16:creationId xmlns:a16="http://schemas.microsoft.com/office/drawing/2014/main" id="{60873815-8F7E-41ED-BF69-665917D6E1A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en-US" dirty="0"/>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 id="2147483739" r:id="rId19"/>
    <p:sldLayoutId id="2147483740" r:id="rId20"/>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7A01834-C9BF-404E-BC68-D0A0590F4D35}"/>
              </a:ext>
            </a:extLst>
          </p:cNvPr>
          <p:cNvGraphicFramePr>
            <a:graphicFrameLocks noChangeAspect="1"/>
          </p:cNvGraphicFramePr>
          <p:nvPr userDrawn="1">
            <p:custDataLst>
              <p:tags r:id="rId11"/>
            </p:custDataLst>
            <p:extLst>
              <p:ext uri="{D42A27DB-BD31-4B8C-83A1-F6EECF244321}">
                <p14:modId xmlns:p14="http://schemas.microsoft.com/office/powerpoint/2010/main" val="2318563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2" imgW="353" imgH="353" progId="TCLayout.ActiveDocument.1">
                  <p:embed/>
                </p:oleObj>
              </mc:Choice>
              <mc:Fallback>
                <p:oleObj name="think-cell Folie" r:id="rId12" imgW="353" imgH="353" progId="TCLayout.ActiveDocument.1">
                  <p:embed/>
                  <p:pic>
                    <p:nvPicPr>
                      <p:cNvPr id="3" name="Objekt 2" hidden="1">
                        <a:extLst>
                          <a:ext uri="{FF2B5EF4-FFF2-40B4-BE49-F238E27FC236}">
                            <a16:creationId xmlns:a16="http://schemas.microsoft.com/office/drawing/2014/main" id="{37A01834-C9BF-404E-BC68-D0A0590F4D3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rtl="0">
              <a:lnSpc>
                <a:spcPts val="1000"/>
              </a:lnSpc>
              <a:defRPr lang="en-US" sz="800" b="1" kern="1200" smtClean="0">
                <a:solidFill>
                  <a:schemeClr val="tx1"/>
                </a:solidFill>
                <a:latin typeface="+mn-lt"/>
                <a:ea typeface="+mn-ea"/>
                <a:cs typeface="+mn-cs"/>
              </a:defRPr>
            </a:lvl1pPr>
          </a:lstStyle>
          <a:p>
            <a:fld id="{56C449F3-BD9D-48DC-BFF1-0F66671DA7C6}" type="slidenum">
              <a:rPr lang="de-DE" noProof="0" smtClean="0"/>
              <a:pPr/>
              <a:t>‹Nr.›</a:t>
            </a:fld>
            <a:endParaRPr lang="de-DE" noProof="0"/>
          </a:p>
        </p:txBody>
      </p:sp>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noProof="0"/>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a:p>
            <a:pPr lvl="5"/>
            <a:r>
              <a:rPr lang="de-DE" noProof="0"/>
              <a:t>Sechste Ebene</a:t>
            </a:r>
          </a:p>
          <a:p>
            <a:pPr lvl="6"/>
            <a:r>
              <a:rPr lang="de-DE" noProof="0"/>
              <a:t>Siebte Ebene nicht benutzen</a:t>
            </a:r>
          </a:p>
        </p:txBody>
      </p:sp>
      <p:pic>
        <p:nvPicPr>
          <p:cNvPr id="10" name="Grafik 9">
            <a:extLst>
              <a:ext uri="{FF2B5EF4-FFF2-40B4-BE49-F238E27FC236}">
                <a16:creationId xmlns:a16="http://schemas.microsoft.com/office/drawing/2014/main" id="{31AF2E81-26A4-440F-A8A4-A0986FA3C603}"/>
              </a:ext>
              <a:ext uri="{C183D7F6-B498-43B3-948B-1728B52AA6E4}">
                <adec:decorative xmlns:adec="http://schemas.microsoft.com/office/drawing/2017/decorative" val="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692000" y="504000"/>
            <a:ext cx="1017998" cy="252000"/>
          </a:xfrm>
          <a:prstGeom prst="rect">
            <a:avLst/>
          </a:prstGeom>
        </p:spPr>
      </p:pic>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rtl="0">
              <a:lnSpc>
                <a:spcPct val="90000"/>
              </a:lnSpc>
              <a:defRPr sz="800" b="0" cap="none" spc="0" baseline="0">
                <a:solidFill>
                  <a:schemeClr val="tx1"/>
                </a:solidFill>
              </a:defRPr>
            </a:lvl1pPr>
          </a:lstStyle>
          <a:p>
            <a:endParaRPr lang="de-DE" noProof="0"/>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p:hf hdr="0" ftr="0" dt="0"/>
  <p:txStyles>
    <p:titleStyle>
      <a:lvl1pPr algn="l" defTabSz="967710" rtl="0" eaLnBrk="1" latinLnBrk="0" hangingPunct="1">
        <a:lnSpc>
          <a:spcPts val="3800"/>
        </a:lnSpc>
        <a:spcBef>
          <a:spcPct val="0"/>
        </a:spcBef>
        <a:buNone/>
        <a:defRPr sz="3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5"/>
            </p:custData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name="think-cell Folie" r:id="rId17" imgW="421" imgH="423" progId="TCLayout.ActiveDocument.1">
                  <p:embed/>
                </p:oleObj>
              </mc:Choice>
              <mc:Fallback>
                <p:oleObj name="think-cell Folie" r:id="rId17" imgW="421" imgH="423" progId="TCLayout.ActiveDocument.1">
                  <p:embed/>
                  <p:pic>
                    <p:nvPicPr>
                      <p:cNvPr id="9" name="Objekt 8" hidden="1"/>
                      <p:cNvPicPr/>
                      <p:nvPr/>
                    </p:nvPicPr>
                    <p:blipFill>
                      <a:blip r:embed="rId18"/>
                      <a:stretch>
                        <a:fillRect/>
                      </a:stretch>
                    </p:blipFill>
                    <p:spPr>
                      <a:xfrm>
                        <a:off x="1588" y="1587"/>
                        <a:ext cx="1588" cy="1588"/>
                      </a:xfrm>
                      <a:prstGeom prst="rect">
                        <a:avLst/>
                      </a:prstGeom>
                    </p:spPr>
                  </p:pic>
                </p:oleObj>
              </mc:Fallback>
            </mc:AlternateContent>
          </a:graphicData>
        </a:graphic>
      </p:graphicFrame>
      <p:sp>
        <p:nvSpPr>
          <p:cNvPr id="8" name="Rechteck 7" hidden="1"/>
          <p:cNvSpPr/>
          <p:nvPr userDrawn="1">
            <p:custDataLst>
              <p:tags r:id="rId16"/>
            </p:custDataLst>
          </p:nvPr>
        </p:nvSpPr>
        <p:spPr>
          <a:xfrm>
            <a:off x="0" y="0"/>
            <a:ext cx="158771"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e-DE" sz="2799"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elplatzhalter 1">
            <a:extLst>
              <a:ext uri="{FF2B5EF4-FFF2-40B4-BE49-F238E27FC236}">
                <a16:creationId xmlns:a16="http://schemas.microsoft.com/office/drawing/2014/main" id="{81D5A6F1-5D08-4057-B6BA-C67388F19386}"/>
              </a:ext>
            </a:extLst>
          </p:cNvPr>
          <p:cNvSpPr>
            <a:spLocks noGrp="1"/>
          </p:cNvSpPr>
          <p:nvPr>
            <p:ph type="title"/>
          </p:nvPr>
        </p:nvSpPr>
        <p:spPr>
          <a:xfrm>
            <a:off x="478644" y="1053286"/>
            <a:ext cx="11234710" cy="668257"/>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7B89E7C0-AE59-4711-AD93-F4B518FA246A}"/>
              </a:ext>
            </a:extLst>
          </p:cNvPr>
          <p:cNvSpPr>
            <a:spLocks noGrp="1"/>
          </p:cNvSpPr>
          <p:nvPr>
            <p:ph type="body" idx="1"/>
          </p:nvPr>
        </p:nvSpPr>
        <p:spPr>
          <a:xfrm>
            <a:off x="478644" y="1988678"/>
            <a:ext cx="11234710" cy="412433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40E7A3-B38B-4032-AC5C-DC7E451E5520}"/>
              </a:ext>
            </a:extLst>
          </p:cNvPr>
          <p:cNvSpPr>
            <a:spLocks noGrp="1"/>
          </p:cNvSpPr>
          <p:nvPr>
            <p:ph type="dt" sz="half" idx="2"/>
          </p:nvPr>
        </p:nvSpPr>
        <p:spPr>
          <a:xfrm>
            <a:off x="478644" y="7100559"/>
            <a:ext cx="2743557" cy="365040"/>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endParaRPr lang="de-DE" dirty="0"/>
          </a:p>
        </p:txBody>
      </p:sp>
      <p:sp>
        <p:nvSpPr>
          <p:cNvPr id="5" name="Fußzeilenplatzhalter 4">
            <a:extLst>
              <a:ext uri="{FF2B5EF4-FFF2-40B4-BE49-F238E27FC236}">
                <a16:creationId xmlns:a16="http://schemas.microsoft.com/office/drawing/2014/main" id="{BFD98796-7EF6-4BFD-A263-508C858BB15F}"/>
              </a:ext>
            </a:extLst>
          </p:cNvPr>
          <p:cNvSpPr>
            <a:spLocks noGrp="1"/>
          </p:cNvSpPr>
          <p:nvPr>
            <p:ph type="ftr" sz="quarter" idx="3"/>
          </p:nvPr>
        </p:nvSpPr>
        <p:spPr>
          <a:xfrm>
            <a:off x="478645" y="6452660"/>
            <a:ext cx="4113748" cy="215950"/>
          </a:xfrm>
          <a:prstGeom prst="rect">
            <a:avLst/>
          </a:prstGeom>
        </p:spPr>
        <p:txBody>
          <a:bodyPr vert="horz" wrap="none" lIns="0" tIns="0" rIns="0" bIns="0" rtlCol="0" anchor="t" anchorCtr="0"/>
          <a:lstStyle>
            <a:lvl1pPr algn="l">
              <a:defRPr sz="900">
                <a:solidFill>
                  <a:schemeClr val="tx1">
                    <a:lumMod val="60000"/>
                    <a:lumOff val="40000"/>
                  </a:schemeClr>
                </a:solidFill>
                <a:latin typeface="Arial" panose="020B0604020202020204" pitchFamily="34" charset="0"/>
              </a:defRPr>
            </a:lvl1pPr>
          </a:lstStyle>
          <a:p>
            <a:endParaRPr lang="de-DE" dirty="0"/>
          </a:p>
        </p:txBody>
      </p:sp>
      <p:sp>
        <p:nvSpPr>
          <p:cNvPr id="6" name="Foliennummernplatzhalter 5">
            <a:extLst>
              <a:ext uri="{FF2B5EF4-FFF2-40B4-BE49-F238E27FC236}">
                <a16:creationId xmlns:a16="http://schemas.microsoft.com/office/drawing/2014/main" id="{52B50F8F-906F-4477-9F51-77FC528AD45A}"/>
              </a:ext>
            </a:extLst>
          </p:cNvPr>
          <p:cNvSpPr>
            <a:spLocks noGrp="1"/>
          </p:cNvSpPr>
          <p:nvPr>
            <p:ph type="sldNum" sz="quarter" idx="4"/>
          </p:nvPr>
        </p:nvSpPr>
        <p:spPr>
          <a:xfrm>
            <a:off x="11065199" y="6452660"/>
            <a:ext cx="648156" cy="215950"/>
          </a:xfrm>
          <a:prstGeom prst="rect">
            <a:avLst/>
          </a:prstGeom>
        </p:spPr>
        <p:txBody>
          <a:bodyPr vert="horz" lIns="0" tIns="0" rIns="0" bIns="0" rtlCol="0" anchor="t" anchorCtr="0"/>
          <a:lstStyle>
            <a:lvl1pPr algn="r">
              <a:defRPr sz="900">
                <a:solidFill>
                  <a:schemeClr val="tx1">
                    <a:lumMod val="60000"/>
                    <a:lumOff val="40000"/>
                  </a:schemeClr>
                </a:solidFill>
                <a:latin typeface="Arial" panose="020B0604020202020204" pitchFamily="34" charset="0"/>
              </a:defRPr>
            </a:lvl1pPr>
          </a:lstStyle>
          <a:p>
            <a:fld id="{48E57FD6-B64A-4CB3-9B81-6351C9042917}" type="slidenum">
              <a:rPr lang="de-DE" smtClean="0"/>
              <a:pPr/>
              <a:t>‹Nr.›</a:t>
            </a:fld>
            <a:endParaRPr lang="de-DE" dirty="0"/>
          </a:p>
        </p:txBody>
      </p:sp>
      <p:pic>
        <p:nvPicPr>
          <p:cNvPr id="7" name="Bild 11">
            <a:extLst>
              <a:ext uri="{FF2B5EF4-FFF2-40B4-BE49-F238E27FC236}">
                <a16:creationId xmlns:a16="http://schemas.microsoft.com/office/drawing/2014/main" id="{75BBB547-0E67-4AD0-B913-FD719307F3AA}"/>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478645" y="261382"/>
            <a:ext cx="1440347" cy="360088"/>
          </a:xfrm>
          <a:prstGeom prst="rect">
            <a:avLst/>
          </a:prstGeom>
        </p:spPr>
      </p:pic>
      <p:sp>
        <p:nvSpPr>
          <p:cNvPr id="10" name="Rechteck 9"/>
          <p:cNvSpPr/>
          <p:nvPr userDrawn="1"/>
        </p:nvSpPr>
        <p:spPr>
          <a:xfrm>
            <a:off x="473028" y="6452660"/>
            <a:ext cx="741075" cy="15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99093681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17" rtl="0" eaLnBrk="1" latinLnBrk="0" hangingPunct="1">
        <a:lnSpc>
          <a:spcPct val="90000"/>
        </a:lnSpc>
        <a:spcBef>
          <a:spcPct val="0"/>
        </a:spcBef>
        <a:buNone/>
        <a:defRPr sz="2799"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217"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7764" indent="-177764" algn="l" defTabSz="914217"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217"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878" indent="-184113" algn="l" defTabSz="914217"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524" indent="-266647" algn="l" defTabSz="914217"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p15:clr>
            <a:srgbClr val="F26B43"/>
          </p15:clr>
        </p15:guide>
        <p15:guide id="2" pos="301">
          <p15:clr>
            <a:srgbClr val="F26B43"/>
          </p15:clr>
        </p15:guide>
        <p15:guide id="3" pos="7380">
          <p15:clr>
            <a:srgbClr val="F26B43"/>
          </p15:clr>
        </p15:guide>
        <p15:guide id="4" orient="horz" pos="854">
          <p15:clr>
            <a:srgbClr val="F26B43"/>
          </p15:clr>
        </p15:guide>
        <p15:guide id="5" orient="horz" pos="1208">
          <p15:clr>
            <a:srgbClr val="F26B43"/>
          </p15:clr>
        </p15:guide>
        <p15:guide id="6" pos="9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4FDA5F-5896-41D8-97B4-5EFF61512222}"/>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0" imgW="353" imgH="353" progId="TCLayout.ActiveDocument.1">
                  <p:embed/>
                </p:oleObj>
              </mc:Choice>
              <mc:Fallback>
                <p:oleObj name="think-cell Folie" r:id="rId10" imgW="353" imgH="353" progId="TCLayout.ActiveDocument.1">
                  <p:embed/>
                  <p:pic>
                    <p:nvPicPr>
                      <p:cNvPr id="5" name="Objekt 4" hidden="1">
                        <a:extLst>
                          <a:ext uri="{FF2B5EF4-FFF2-40B4-BE49-F238E27FC236}">
                            <a16:creationId xmlns:a16="http://schemas.microsoft.com/office/drawing/2014/main" id="{204FDA5F-5896-41D8-97B4-5EFF6151222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92000" y="504000"/>
            <a:ext cx="1017998" cy="252000"/>
          </a:xfrm>
          <a:prstGeom prst="rect">
            <a:avLst/>
          </a:prstGeom>
        </p:spPr>
      </p:pic>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en-US" dirty="0"/>
          </a:p>
        </p:txBody>
      </p:sp>
    </p:spTree>
    <p:extLst>
      <p:ext uri="{BB962C8B-B14F-4D97-AF65-F5344CB8AC3E}">
        <p14:creationId xmlns:p14="http://schemas.microsoft.com/office/powerpoint/2010/main" val="1398133268"/>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4FDA5F-5896-41D8-97B4-5EFF61512222}"/>
              </a:ext>
            </a:extLst>
          </p:cNvPr>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1" imgW="353" imgH="353" progId="TCLayout.ActiveDocument.1">
                  <p:embed/>
                </p:oleObj>
              </mc:Choice>
              <mc:Fallback>
                <p:oleObj name="think-cell Folie" r:id="rId11" imgW="353" imgH="353" progId="TCLayout.ActiveDocument.1">
                  <p:embed/>
                  <p:pic>
                    <p:nvPicPr>
                      <p:cNvPr id="5" name="Objekt 4" hidden="1">
                        <a:extLst>
                          <a:ext uri="{FF2B5EF4-FFF2-40B4-BE49-F238E27FC236}">
                            <a16:creationId xmlns:a16="http://schemas.microsoft.com/office/drawing/2014/main" id="{204FDA5F-5896-41D8-97B4-5EFF6151222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10692000" y="504000"/>
            <a:ext cx="1017998" cy="252000"/>
          </a:xfrm>
          <a:prstGeom prst="rect">
            <a:avLst/>
          </a:prstGeom>
        </p:spPr>
      </p:pic>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en-US" dirty="0"/>
          </a:p>
        </p:txBody>
      </p:sp>
    </p:spTree>
    <p:extLst>
      <p:ext uri="{BB962C8B-B14F-4D97-AF65-F5344CB8AC3E}">
        <p14:creationId xmlns:p14="http://schemas.microsoft.com/office/powerpoint/2010/main" val="2431795393"/>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0873815-8F7E-41ED-BF69-665917D6E1A1}"/>
              </a:ext>
            </a:extLst>
          </p:cNvPr>
          <p:cNvGraphicFramePr>
            <a:graphicFrameLocks noChangeAspect="1"/>
          </p:cNvGraphicFramePr>
          <p:nvPr userDrawn="1">
            <p:custDataLst>
              <p:tags r:id="rId2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6" imgW="353" imgH="353" progId="TCLayout.ActiveDocument.1">
                  <p:embed/>
                </p:oleObj>
              </mc:Choice>
              <mc:Fallback>
                <p:oleObj name="think-cell Folie" r:id="rId26" imgW="353" imgH="353" progId="TCLayout.ActiveDocument.1">
                  <p:embed/>
                  <p:pic>
                    <p:nvPicPr>
                      <p:cNvPr id="6" name="Objekt 5" hidden="1">
                        <a:extLst>
                          <a:ext uri="{FF2B5EF4-FFF2-40B4-BE49-F238E27FC236}">
                            <a16:creationId xmlns:a16="http://schemas.microsoft.com/office/drawing/2014/main" id="{60873815-8F7E-41ED-BF69-665917D6E1A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en-US" sz="800" b="1" kern="1200" smtClean="0">
                <a:solidFill>
                  <a:schemeClr val="bg1"/>
                </a:solidFill>
                <a:latin typeface="+mn-lt"/>
                <a:ea typeface="+mn-ea"/>
                <a:cs typeface="+mn-cs"/>
              </a:defRPr>
            </a:lvl1pPr>
          </a:lstStyle>
          <a:p>
            <a:fld id="{56C449F3-BD9D-48DC-BFF1-0F66671DA7C6}" type="slidenum">
              <a:rPr lang="en-US" smtClean="0"/>
              <a:pPr/>
              <a:t>‹Nr.›</a:t>
            </a:fld>
            <a:endParaRPr lang="en-US" dirty="0"/>
          </a:p>
        </p:txBody>
      </p:sp>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 nicht benutzen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en-US" dirty="0"/>
          </a:p>
        </p:txBody>
      </p:sp>
      <p:pic>
        <p:nvPicPr>
          <p:cNvPr id="7" name="Grafik 6">
            <a:extLst>
              <a:ext uri="{FF2B5EF4-FFF2-40B4-BE49-F238E27FC236}">
                <a16:creationId xmlns:a16="http://schemas.microsoft.com/office/drawing/2014/main" id="{E69A9FCF-4D55-4AF3-8D50-049F0279B78E}"/>
              </a:ext>
              <a:ext uri="{C183D7F6-B498-43B3-948B-1728B52AA6E4}">
                <adec:decorative xmlns:adec="http://schemas.microsoft.com/office/drawing/2017/decorative" val="1"/>
              </a:ext>
            </a:extLst>
          </p:cNvPr>
          <p:cNvPicPr>
            <a:picLocks noChangeAspect="1"/>
          </p:cNvPicPr>
          <p:nvPr userDrawn="1"/>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491969148"/>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8" r:id="rId19"/>
    <p:sldLayoutId id="2147483889" r:id="rId20"/>
    <p:sldLayoutId id="2147483890" r:id="rId21"/>
    <p:sldLayoutId id="2147483903" r:id="rId22"/>
    <p:sldLayoutId id="2147483927" r:id="rId23"/>
  </p:sldLayoutIdLst>
  <p:hf hdr="0" ftr="0" dt="0"/>
  <p:txStyles>
    <p:title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en-US"/>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kt 8" hidden="1"/>
          <p:cNvGraphicFramePr>
            <a:graphicFrameLocks noChangeAspect="1"/>
          </p:cNvGraphicFramePr>
          <p:nvPr userDrawn="1">
            <p:custDataLst>
              <p:tags r:id="rId13"/>
            </p:custData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Folie" r:id="rId15" imgW="421" imgH="423" progId="TCLayout.ActiveDocument.1">
                  <p:embed/>
                </p:oleObj>
              </mc:Choice>
              <mc:Fallback>
                <p:oleObj name="think-cell Folie" r:id="rId15" imgW="421" imgH="423" progId="TCLayout.ActiveDocument.1">
                  <p:embed/>
                  <p:pic>
                    <p:nvPicPr>
                      <p:cNvPr id="1026" name="Objekt 8"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hteck 7" hidden="1"/>
          <p:cNvSpPr/>
          <p:nvPr userDrawn="1">
            <p:custDataLst>
              <p:tags r:id="rId14"/>
            </p:custDataLst>
          </p:nvPr>
        </p:nvSpPr>
        <p:spPr>
          <a:xfrm>
            <a:off x="0" y="0"/>
            <a:ext cx="158771"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1218926" eaLnBrk="1" fontAlgn="auto" hangingPunct="1">
              <a:spcBef>
                <a:spcPts val="0"/>
              </a:spcBef>
              <a:spcAft>
                <a:spcPts val="0"/>
              </a:spcAft>
              <a:defRPr/>
            </a:pPr>
            <a:endParaRPr lang="de-DE" sz="2799" dirty="0">
              <a:ea typeface="+mj-ea"/>
              <a:cs typeface="Arial" panose="020B0604020202020204" pitchFamily="34" charset="0"/>
              <a:sym typeface="Arial" panose="020B0604020202020204" pitchFamily="34" charset="0"/>
            </a:endParaRPr>
          </a:p>
        </p:txBody>
      </p:sp>
      <p:sp>
        <p:nvSpPr>
          <p:cNvPr id="1028" name="Titelplatzhalter 1"/>
          <p:cNvSpPr>
            <a:spLocks noGrp="1"/>
          </p:cNvSpPr>
          <p:nvPr>
            <p:ph type="title"/>
          </p:nvPr>
        </p:nvSpPr>
        <p:spPr bwMode="auto">
          <a:xfrm>
            <a:off x="477901" y="1053856"/>
            <a:ext cx="11236200" cy="6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1029" name="Textplatzhalter 2"/>
          <p:cNvSpPr>
            <a:spLocks noGrp="1"/>
          </p:cNvSpPr>
          <p:nvPr>
            <p:ph type="body" idx="1"/>
          </p:nvPr>
        </p:nvSpPr>
        <p:spPr bwMode="auto">
          <a:xfrm>
            <a:off x="477901" y="1988677"/>
            <a:ext cx="11236200" cy="412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B240E7A3-B38B-4032-AC5C-DC7E451E5520}"/>
              </a:ext>
            </a:extLst>
          </p:cNvPr>
          <p:cNvSpPr>
            <a:spLocks noGrp="1"/>
          </p:cNvSpPr>
          <p:nvPr>
            <p:ph type="dt" sz="half" idx="2"/>
          </p:nvPr>
        </p:nvSpPr>
        <p:spPr>
          <a:xfrm>
            <a:off x="477900" y="7100832"/>
            <a:ext cx="2743557" cy="365040"/>
          </a:xfrm>
          <a:prstGeom prst="rect">
            <a:avLst/>
          </a:prstGeom>
        </p:spPr>
        <p:txBody>
          <a:bodyPr vert="horz" lIns="91440" tIns="45720" rIns="91440" bIns="45720" rtlCol="0" anchor="ctr"/>
          <a:lstStyle>
            <a:lvl1pPr algn="l" defTabSz="1218926" eaLnBrk="1" fontAlgn="auto" hangingPunct="1">
              <a:spcBef>
                <a:spcPts val="0"/>
              </a:spcBef>
              <a:spcAft>
                <a:spcPts val="0"/>
              </a:spcAft>
              <a:defRPr sz="1200">
                <a:solidFill>
                  <a:schemeClr val="tx1">
                    <a:tint val="75000"/>
                  </a:schemeClr>
                </a:solidFill>
                <a:latin typeface="Arial" panose="020B0604020202020204" pitchFamily="34" charset="0"/>
              </a:defRPr>
            </a:lvl1pPr>
          </a:lstStyle>
          <a:p>
            <a:pPr>
              <a:defRPr/>
            </a:pPr>
            <a:endParaRPr lang="de-DE"/>
          </a:p>
        </p:txBody>
      </p:sp>
      <p:sp>
        <p:nvSpPr>
          <p:cNvPr id="6" name="Foliennummernplatzhalter 5">
            <a:extLst>
              <a:ext uri="{FF2B5EF4-FFF2-40B4-BE49-F238E27FC236}">
                <a16:creationId xmlns:a16="http://schemas.microsoft.com/office/drawing/2014/main" id="{52B50F8F-906F-4477-9F51-77FC528AD45A}"/>
              </a:ext>
            </a:extLst>
          </p:cNvPr>
          <p:cNvSpPr>
            <a:spLocks noGrp="1"/>
          </p:cNvSpPr>
          <p:nvPr>
            <p:ph type="sldNum" sz="quarter" idx="4"/>
          </p:nvPr>
        </p:nvSpPr>
        <p:spPr>
          <a:xfrm>
            <a:off x="11064729" y="6453281"/>
            <a:ext cx="649372" cy="215850"/>
          </a:xfrm>
          <a:prstGeom prst="rect">
            <a:avLst/>
          </a:prstGeom>
        </p:spPr>
        <p:txBody>
          <a:bodyPr vert="horz" lIns="0" tIns="0" rIns="0" bIns="0" rtlCol="0" anchor="t" anchorCtr="0"/>
          <a:lstStyle>
            <a:lvl1pPr algn="r" defTabSz="1218926" eaLnBrk="1" fontAlgn="auto" hangingPunct="1">
              <a:spcBef>
                <a:spcPts val="0"/>
              </a:spcBef>
              <a:spcAft>
                <a:spcPts val="0"/>
              </a:spcAft>
              <a:defRPr sz="900">
                <a:solidFill>
                  <a:schemeClr val="tx1">
                    <a:lumMod val="60000"/>
                    <a:lumOff val="40000"/>
                  </a:schemeClr>
                </a:solidFill>
                <a:latin typeface="Arial" panose="020B0604020202020204" pitchFamily="34" charset="0"/>
              </a:defRPr>
            </a:lvl1pPr>
          </a:lstStyle>
          <a:p>
            <a:pPr>
              <a:defRPr/>
            </a:pPr>
            <a:fld id="{D56F81B7-3D8B-4BFE-83BF-EA71CD232A6E}" type="slidenum">
              <a:rPr lang="de-DE"/>
              <a:pPr>
                <a:defRPr/>
              </a:pPr>
              <a:t>‹Nr.›</a:t>
            </a:fld>
            <a:endParaRPr lang="de-DE"/>
          </a:p>
        </p:txBody>
      </p:sp>
      <p:pic>
        <p:nvPicPr>
          <p:cNvPr id="1033" name="Bild 11"/>
          <p:cNvPicPr>
            <a:picLocks noChangeAspect="1"/>
          </p:cNvPicPr>
          <p:nvPr userDrawn="1"/>
        </p:nvPicPr>
        <p:blipFill>
          <a:blip r:embed="rId17" cstate="hqprint">
            <a:extLst>
              <a:ext uri="{28A0092B-C50C-407E-A947-70E740481C1C}">
                <a14:useLocalDpi xmlns:a14="http://schemas.microsoft.com/office/drawing/2010/main" val="0"/>
              </a:ext>
            </a:extLst>
          </a:blip>
          <a:srcRect/>
          <a:stretch>
            <a:fillRect/>
          </a:stretch>
        </p:blipFill>
        <p:spPr bwMode="auto">
          <a:xfrm>
            <a:off x="477900" y="261877"/>
            <a:ext cx="1441638" cy="36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8417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spd="med">
    <p:fade/>
  </p:transition>
  <p:hf hdr="0" ftr="0" dt="0"/>
  <p:txStyles>
    <p:titleStyle>
      <a:lvl1pPr algn="l" rtl="0" eaLnBrk="0" fontAlgn="base" hangingPunct="0">
        <a:lnSpc>
          <a:spcPct val="90000"/>
        </a:lnSpc>
        <a:spcBef>
          <a:spcPct val="0"/>
        </a:spcBef>
        <a:spcAft>
          <a:spcPct val="0"/>
        </a:spcAft>
        <a:defRPr sz="2799"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5pPr>
      <a:lvl6pPr marL="457109" algn="l" rtl="0" fontAlgn="base">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6pPr>
      <a:lvl7pPr marL="914217" algn="l" rtl="0" fontAlgn="base">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7pPr>
      <a:lvl8pPr marL="1371326" algn="l" rtl="0" fontAlgn="base">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8pPr>
      <a:lvl9pPr marL="1828434" algn="l" rtl="0" fontAlgn="base">
        <a:lnSpc>
          <a:spcPct val="90000"/>
        </a:lnSpc>
        <a:spcBef>
          <a:spcPct val="0"/>
        </a:spcBef>
        <a:spcAft>
          <a:spcPct val="0"/>
        </a:spcAft>
        <a:defRPr sz="2799">
          <a:solidFill>
            <a:schemeClr val="tx2"/>
          </a:solidFill>
          <a:latin typeface="Arial" panose="020B0604020202020204" pitchFamily="34" charset="0"/>
          <a:cs typeface="Arial" panose="020B0604020202020204" pitchFamily="34" charset="0"/>
        </a:defRPr>
      </a:lvl9pPr>
    </p:titleStyle>
    <p:bodyStyle>
      <a:lvl1pPr algn="l" rtl="0" eaLnBrk="0" fontAlgn="base" hangingPunct="0">
        <a:spcBef>
          <a:spcPts val="1000"/>
        </a:spcBef>
        <a:spcAft>
          <a:spcPct val="0"/>
        </a:spcAft>
        <a:buFont typeface="Arial" panose="020B0604020202020204" pitchFamily="34" charset="0"/>
        <a:defRPr sz="1600" kern="1200">
          <a:solidFill>
            <a:schemeClr val="tx1"/>
          </a:solidFill>
          <a:latin typeface="Arial" panose="020B0604020202020204" pitchFamily="34" charset="0"/>
          <a:ea typeface="+mn-ea"/>
          <a:cs typeface="Arial" panose="020B0604020202020204" pitchFamily="34" charset="0"/>
        </a:defRPr>
      </a:lvl1pPr>
      <a:lvl2pPr marL="177764" indent="-177764" algn="l" rtl="0" eaLnBrk="0" fontAlgn="base" hangingPunct="0">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algn="l" rtl="0" eaLnBrk="0" fontAlgn="base" hangingPunct="0">
        <a:spcBef>
          <a:spcPts val="1200"/>
        </a:spcBef>
        <a:spcAft>
          <a:spcPct val="0"/>
        </a:spcAft>
        <a:buFont typeface="Arial" panose="020B0604020202020204" pitchFamily="34" charset="0"/>
        <a:defRPr sz="1600" b="1" kern="1200">
          <a:solidFill>
            <a:schemeClr val="tx2"/>
          </a:solidFill>
          <a:latin typeface="Arial" panose="020B0604020202020204" pitchFamily="34" charset="0"/>
          <a:ea typeface="+mn-ea"/>
          <a:cs typeface="Arial" panose="020B0604020202020204" pitchFamily="34" charset="0"/>
        </a:defRPr>
      </a:lvl3pPr>
      <a:lvl4pPr marL="361878" indent="-184113" algn="l" rtl="0" eaLnBrk="0" fontAlgn="base" hangingPunct="0">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524" indent="-266647" algn="l" rtl="0" eaLnBrk="0" fontAlgn="base" hangingPunct="0">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9.xml"/><Relationship Id="rId1" Type="http://schemas.openxmlformats.org/officeDocument/2006/relationships/tags" Target="../tags/tag111.xml"/><Relationship Id="rId5" Type="http://schemas.openxmlformats.org/officeDocument/2006/relationships/image" Target="../media/image17.jpg"/><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18.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19.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20.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2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8.xml"/><Relationship Id="rId1" Type="http://schemas.openxmlformats.org/officeDocument/2006/relationships/tags" Target="../tags/tag122.xml"/><Relationship Id="rId5" Type="http://schemas.openxmlformats.org/officeDocument/2006/relationships/image" Target="../media/image14.emf"/><Relationship Id="rId4" Type="http://schemas.openxmlformats.org/officeDocument/2006/relationships/oleObject" Target="../embeddings/oleObject99.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23.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24.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69.xml"/><Relationship Id="rId1" Type="http://schemas.openxmlformats.org/officeDocument/2006/relationships/tags" Target="../tags/tag125.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12.xml"/><Relationship Id="rId5" Type="http://schemas.openxmlformats.org/officeDocument/2006/relationships/image" Target="../media/image1.emf"/><Relationship Id="rId4" Type="http://schemas.openxmlformats.org/officeDocument/2006/relationships/oleObject" Target="../embeddings/oleObject98.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26.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69.xml"/><Relationship Id="rId1" Type="http://schemas.openxmlformats.org/officeDocument/2006/relationships/tags" Target="../tags/tag127.xml"/><Relationship Id="rId5" Type="http://schemas.openxmlformats.org/officeDocument/2006/relationships/image" Target="../media/image22.jpe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69.xml"/><Relationship Id="rId1" Type="http://schemas.openxmlformats.org/officeDocument/2006/relationships/tags" Target="../tags/tag128.xml"/><Relationship Id="rId5" Type="http://schemas.openxmlformats.org/officeDocument/2006/relationships/image" Target="../media/image22.jpeg"/><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03.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4.emf"/><Relationship Id="rId4" Type="http://schemas.openxmlformats.org/officeDocument/2006/relationships/oleObject" Target="../embeddings/oleObject103.bin"/></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tags" Target="../tags/tag131.xml"/><Relationship Id="rId5" Type="http://schemas.openxmlformats.org/officeDocument/2006/relationships/image" Target="../media/image24.jpeg"/><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9.xml"/><Relationship Id="rId1" Type="http://schemas.openxmlformats.org/officeDocument/2006/relationships/tags" Target="../tags/tag113.xml"/><Relationship Id="rId4" Type="http://schemas.openxmlformats.org/officeDocument/2006/relationships/image" Target="../media/image14.emf"/></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9.xml"/><Relationship Id="rId5" Type="http://schemas.openxmlformats.org/officeDocument/2006/relationships/image" Target="../media/image34.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slideLayout" Target="../slideLayouts/slideLayout69.xml"/><Relationship Id="rId1" Type="http://schemas.openxmlformats.org/officeDocument/2006/relationships/tags" Target="../tags/tag132.xml"/><Relationship Id="rId6" Type="http://schemas.openxmlformats.org/officeDocument/2006/relationships/image" Target="../media/image39.png"/><Relationship Id="rId5" Type="http://schemas.openxmlformats.org/officeDocument/2006/relationships/image" Target="../media/image14.emf"/><Relationship Id="rId4" Type="http://schemas.openxmlformats.org/officeDocument/2006/relationships/oleObject" Target="../embeddings/oleObject10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69.xml"/><Relationship Id="rId1" Type="http://schemas.openxmlformats.org/officeDocument/2006/relationships/tags" Target="../tags/tag114.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8.xml"/><Relationship Id="rId1" Type="http://schemas.openxmlformats.org/officeDocument/2006/relationships/tags" Target="../tags/tag115.xml"/><Relationship Id="rId5" Type="http://schemas.openxmlformats.org/officeDocument/2006/relationships/image" Target="../media/image18.jpeg"/><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8.xml"/><Relationship Id="rId1" Type="http://schemas.openxmlformats.org/officeDocument/2006/relationships/tags" Target="../tags/tag116.xml"/><Relationship Id="rId5" Type="http://schemas.openxmlformats.org/officeDocument/2006/relationships/image" Target="../media/image19.jpe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8.xml"/><Relationship Id="rId1" Type="http://schemas.openxmlformats.org/officeDocument/2006/relationships/tags" Target="../tags/tag117.xml"/><Relationship Id="rId5" Type="http://schemas.openxmlformats.org/officeDocument/2006/relationships/image" Target="../media/image20.jpe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9" name="Objek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Bildplatzhalter 1"/>
          <p:cNvSpPr>
            <a:spLocks noGrp="1"/>
          </p:cNvSpPr>
          <p:nvPr>
            <p:ph type="pic" sz="quarter" idx="10"/>
          </p:nvPr>
        </p:nvSpPr>
        <p:spPr/>
      </p:sp>
      <p:sp>
        <p:nvSpPr>
          <p:cNvPr id="3" name="Titel 2"/>
          <p:cNvSpPr>
            <a:spLocks noGrp="1"/>
          </p:cNvSpPr>
          <p:nvPr>
            <p:ph type="ctrTitle"/>
          </p:nvPr>
        </p:nvSpPr>
        <p:spPr/>
        <p:txBody>
          <a:bodyPr vert="horz"/>
          <a:lstStyle/>
          <a:p>
            <a:r>
              <a:rPr lang="en-GB" altLang="de-DE" sz="5400" dirty="0" err="1">
                <a:solidFill>
                  <a:srgbClr val="003781"/>
                </a:solidFill>
                <a:cs typeface="Arial" panose="020B0604020202020204" pitchFamily="34" charset="0"/>
              </a:rPr>
              <a:t>Fakultativer</a:t>
            </a:r>
            <a:r>
              <a:rPr lang="en-GB" altLang="de-DE" sz="5400" dirty="0">
                <a:solidFill>
                  <a:srgbClr val="003781"/>
                </a:solidFill>
                <a:cs typeface="Arial" panose="020B0604020202020204" pitchFamily="34" charset="0"/>
              </a:rPr>
              <a:t> </a:t>
            </a:r>
            <a:br>
              <a:rPr lang="en-GB" altLang="de-DE" sz="5400" dirty="0">
                <a:solidFill>
                  <a:srgbClr val="003781"/>
                </a:solidFill>
                <a:cs typeface="Arial" panose="020B0604020202020204" pitchFamily="34" charset="0"/>
              </a:rPr>
            </a:br>
            <a:r>
              <a:rPr lang="en-GB" altLang="de-DE" sz="5400" dirty="0">
                <a:solidFill>
                  <a:srgbClr val="003781"/>
                </a:solidFill>
                <a:cs typeface="Arial" panose="020B0604020202020204" pitchFamily="34" charset="0"/>
              </a:rPr>
              <a:t>     </a:t>
            </a:r>
            <a:r>
              <a:rPr lang="en-GB" altLang="de-DE" sz="5400" dirty="0" err="1">
                <a:solidFill>
                  <a:srgbClr val="13A0D3"/>
                </a:solidFill>
                <a:cs typeface="Arial" panose="020B0604020202020204" pitchFamily="34" charset="0"/>
              </a:rPr>
              <a:t>Kollektiv-rahmenvertrag</a:t>
            </a:r>
            <a:endParaRPr lang="de-DE" sz="5400" dirty="0">
              <a:solidFill>
                <a:srgbClr val="13A0D3"/>
              </a:solidFill>
            </a:endParaRPr>
          </a:p>
        </p:txBody>
      </p:sp>
      <p:sp>
        <p:nvSpPr>
          <p:cNvPr id="4" name="Untertitel 3"/>
          <p:cNvSpPr>
            <a:spLocks noGrp="1"/>
          </p:cNvSpPr>
          <p:nvPr>
            <p:ph type="subTitle" idx="1"/>
          </p:nvPr>
        </p:nvSpPr>
        <p:spPr/>
        <p:txBody>
          <a:bodyPr/>
          <a:lstStyle/>
          <a:p>
            <a:r>
              <a:rPr lang="de-DE" dirty="0"/>
              <a:t>Angebot zur individuellen Absicherung </a:t>
            </a:r>
            <a:br>
              <a:rPr lang="de-DE" dirty="0"/>
            </a:br>
            <a:r>
              <a:rPr lang="de-DE" dirty="0"/>
              <a:t>der </a:t>
            </a:r>
            <a:r>
              <a:rPr lang="de-DE" dirty="0" err="1"/>
              <a:t>Mitarbeiter:innen</a:t>
            </a:r>
            <a:r>
              <a:rPr lang="de-DE" dirty="0"/>
              <a:t> und deren</a:t>
            </a:r>
            <a:br>
              <a:rPr lang="de-DE" dirty="0"/>
            </a:br>
            <a:r>
              <a:rPr lang="de-DE" dirty="0"/>
              <a:t>Familienangehörigen.</a:t>
            </a:r>
          </a:p>
        </p:txBody>
      </p:sp>
      <p:pic>
        <p:nvPicPr>
          <p:cNvPr id="17" name="Bildplatzhalter 25">
            <a:extLst>
              <a:ext uri="{FF2B5EF4-FFF2-40B4-BE49-F238E27FC236}">
                <a16:creationId xmlns:a16="http://schemas.microsoft.com/office/drawing/2014/main" id="{463AFB14-0638-4094-BA06-E1726A50919C}"/>
              </a:ext>
            </a:extLst>
          </p:cNvPr>
          <p:cNvPicPr>
            <a:picLocks noChangeAspect="1"/>
          </p:cNvPicPr>
          <p:nvPr/>
        </p:nvPicPr>
        <p:blipFill rotWithShape="1">
          <a:blip r:embed="rId5">
            <a:extLst>
              <a:ext uri="{28A0092B-C50C-407E-A947-70E740481C1C}">
                <a14:useLocalDpi xmlns:a14="http://schemas.microsoft.com/office/drawing/2010/main" val="0"/>
              </a:ext>
            </a:extLst>
          </a:blip>
          <a:srcRect l="10858" t="6316" r="9020" b="29568"/>
          <a:stretch/>
        </p:blipFill>
        <p:spPr>
          <a:xfrm>
            <a:off x="5335200" y="0"/>
            <a:ext cx="6855213" cy="6858000"/>
          </a:xfrm>
          <a:prstGeom prst="rect">
            <a:avLst/>
          </a:prstGeom>
        </p:spPr>
      </p:pic>
      <p:sp>
        <p:nvSpPr>
          <p:cNvPr id="10" name="Textplatzhalter 4">
            <a:extLst>
              <a:ext uri="{FF2B5EF4-FFF2-40B4-BE49-F238E27FC236}">
                <a16:creationId xmlns:a16="http://schemas.microsoft.com/office/drawing/2014/main" id="{BD2143B4-8502-F901-945A-2F51A59F8E0D}"/>
              </a:ext>
            </a:extLst>
          </p:cNvPr>
          <p:cNvSpPr>
            <a:spLocks noGrp="1"/>
          </p:cNvSpPr>
          <p:nvPr>
            <p:ph type="body" sz="quarter" idx="11"/>
          </p:nvPr>
        </p:nvSpPr>
        <p:spPr>
          <a:xfrm>
            <a:off x="478800" y="5968800"/>
            <a:ext cx="1692900" cy="546124"/>
          </a:xfrm>
        </p:spPr>
        <p:txBody>
          <a:bodyPr/>
          <a:lstStyle/>
          <a:p>
            <a:r>
              <a:rPr lang="de-DE" dirty="0"/>
              <a:t>Allianz Private Krankenversicherungs-AG</a:t>
            </a:r>
          </a:p>
        </p:txBody>
      </p:sp>
      <p:sp>
        <p:nvSpPr>
          <p:cNvPr id="11" name="Textplatzhalter 5">
            <a:extLst>
              <a:ext uri="{FF2B5EF4-FFF2-40B4-BE49-F238E27FC236}">
                <a16:creationId xmlns:a16="http://schemas.microsoft.com/office/drawing/2014/main" id="{0C0397F1-A6ED-6D92-2A01-C884DF3AFBB4}"/>
              </a:ext>
            </a:extLst>
          </p:cNvPr>
          <p:cNvSpPr>
            <a:spLocks noGrp="1"/>
          </p:cNvSpPr>
          <p:nvPr>
            <p:ph type="body" sz="quarter" idx="14"/>
          </p:nvPr>
        </p:nvSpPr>
        <p:spPr>
          <a:xfrm>
            <a:off x="2387600" y="5968800"/>
            <a:ext cx="1692900" cy="546124"/>
          </a:xfrm>
        </p:spPr>
        <p:txBody>
          <a:bodyPr/>
          <a:lstStyle/>
          <a:p>
            <a:r>
              <a:rPr lang="de-DE" dirty="0"/>
              <a:t>Juli 2024</a:t>
            </a:r>
          </a:p>
        </p:txBody>
      </p:sp>
    </p:spTree>
    <p:extLst>
      <p:ext uri="{BB962C8B-B14F-4D97-AF65-F5344CB8AC3E}">
        <p14:creationId xmlns:p14="http://schemas.microsoft.com/office/powerpoint/2010/main" val="49758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479427" y="489296"/>
            <a:ext cx="9821734" cy="887067"/>
          </a:xfrm>
        </p:spPr>
        <p:txBody>
          <a:bodyPr vert="horz"/>
          <a:lstStyle/>
          <a:p>
            <a:r>
              <a:rPr lang="de-DE" altLang="de-DE" dirty="0"/>
              <a:t>Volle Flexibilität: Eine </a:t>
            </a:r>
            <a:r>
              <a:rPr lang="de-DE" altLang="de-DE" dirty="0">
                <a:solidFill>
                  <a:srgbClr val="13A0D3"/>
                </a:solidFill>
              </a:rPr>
              <a:t>attraktive Auswahl </a:t>
            </a:r>
            <a:r>
              <a:rPr lang="de-DE" altLang="de-DE" dirty="0"/>
              <a:t>der Tarife der Allianz zu vergünstigten Beiträgen</a:t>
            </a:r>
            <a:endParaRPr lang="de-DE" dirty="0">
              <a:solidFill>
                <a:srgbClr val="13A0D3"/>
              </a:solidFill>
            </a:endParaRPr>
          </a:p>
        </p:txBody>
      </p:sp>
      <p:graphicFrame>
        <p:nvGraphicFramePr>
          <p:cNvPr id="20" name="Tabelle 7">
            <a:extLst>
              <a:ext uri="{FF2B5EF4-FFF2-40B4-BE49-F238E27FC236}">
                <a16:creationId xmlns:a16="http://schemas.microsoft.com/office/drawing/2014/main" id="{DE356EC1-F6D7-4654-9AAC-D52889FA2B1F}"/>
              </a:ext>
            </a:extLst>
          </p:cNvPr>
          <p:cNvGraphicFramePr>
            <a:graphicFrameLocks noGrp="1"/>
          </p:cNvGraphicFramePr>
          <p:nvPr>
            <p:ph idx="1"/>
          </p:nvPr>
        </p:nvGraphicFramePr>
        <p:xfrm>
          <a:off x="479425" y="2090157"/>
          <a:ext cx="9540875" cy="2426238"/>
        </p:xfrm>
        <a:graphic>
          <a:graphicData uri="http://schemas.openxmlformats.org/drawingml/2006/table">
            <a:tbl>
              <a:tblPr firstRow="1">
                <a:tableStyleId>{3B4B98B0-60AC-42C2-AFA5-B58CD77FA1E5}</a:tableStyleId>
              </a:tblPr>
              <a:tblGrid>
                <a:gridCol w="2251075">
                  <a:extLst>
                    <a:ext uri="{9D8B030D-6E8A-4147-A177-3AD203B41FA5}">
                      <a16:colId xmlns:a16="http://schemas.microsoft.com/office/drawing/2014/main" val="2224460928"/>
                    </a:ext>
                  </a:extLst>
                </a:gridCol>
                <a:gridCol w="7289800">
                  <a:extLst>
                    <a:ext uri="{9D8B030D-6E8A-4147-A177-3AD203B41FA5}">
                      <a16:colId xmlns:a16="http://schemas.microsoft.com/office/drawing/2014/main" val="1298502400"/>
                    </a:ext>
                  </a:extLst>
                </a:gridCol>
              </a:tblGrid>
              <a:tr h="177720">
                <a:tc>
                  <a:txBody>
                    <a:bodyPr/>
                    <a:lstStyle/>
                    <a:p>
                      <a:endParaRPr lang="de-DE" sz="1400" noProof="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noProof="0" dirty="0">
                          <a:solidFill>
                            <a:schemeClr val="bg1"/>
                          </a:solidFill>
                          <a:latin typeface="Arial" panose="020B0604020202020204" pitchFamily="34" charset="0"/>
                          <a:cs typeface="Arial" panose="020B0604020202020204" pitchFamily="34" charset="0"/>
                        </a:rPr>
                        <a:t> </a:t>
                      </a:r>
                      <a:r>
                        <a:rPr lang="de-DE" sz="1400" noProof="0" dirty="0">
                          <a:solidFill>
                            <a:schemeClr val="tx1"/>
                          </a:solidFill>
                          <a:latin typeface="Arial" panose="020B0604020202020204" pitchFamily="34" charset="0"/>
                          <a:cs typeface="Arial" panose="020B0604020202020204" pitchFamily="34" charset="0"/>
                        </a:rPr>
                        <a:t>Zusatzversicherungsportfolio der Allianz</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rgbClr val="13A0D3"/>
                    </a:solidFill>
                  </a:tcPr>
                </a:tc>
                <a:extLst>
                  <a:ext uri="{0D108BD9-81ED-4DB2-BD59-A6C34878D82A}">
                    <a16:rowId xmlns:a16="http://schemas.microsoft.com/office/drawing/2014/main" val="1362238897"/>
                  </a:ext>
                </a:extLst>
              </a:tr>
              <a:tr h="272297">
                <a:tc>
                  <a:txBody>
                    <a:bodyPr/>
                    <a:lstStyle/>
                    <a:p>
                      <a:r>
                        <a:rPr lang="de-DE" sz="1200" noProof="0" dirty="0">
                          <a:solidFill>
                            <a:schemeClr val="bg1"/>
                          </a:solidFill>
                          <a:latin typeface="Arial" panose="020B0604020202020204" pitchFamily="34" charset="0"/>
                          <a:cs typeface="Arial" panose="020B0604020202020204" pitchFamily="34" charset="0"/>
                        </a:rPr>
                        <a:t>Ambulant</a:t>
                      </a:r>
                    </a:p>
                  </a:txBody>
                  <a:tcPr marL="77111" marR="77111" marT="72012" marB="72012">
                    <a:lnT w="12700" cmpd="sng">
                      <a:noFill/>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err="1">
                          <a:ln>
                            <a:noFill/>
                          </a:ln>
                          <a:solidFill>
                            <a:schemeClr val="bg1"/>
                          </a:solidFill>
                          <a:effectLst/>
                          <a:latin typeface="Arial" panose="020B0604020202020204" pitchFamily="34" charset="0"/>
                          <a:ea typeface="ＭＳ Ｐゴシック" pitchFamily="34" charset="-128"/>
                          <a:cs typeface="Arial" panose="020B0604020202020204" pitchFamily="34" charset="0"/>
                        </a:rPr>
                        <a:t>AmbulantPlus</a:t>
                      </a:r>
                      <a:r>
                        <a:rPr kumimoji="0" lang="de-DE" altLang="de-DE" sz="1050" b="0"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r>
                        <a:rPr kumimoji="0" lang="de-DE" altLang="de-DE" sz="1050" b="0" i="0" u="none" strike="noStrike" cap="none" normalizeH="0" baseline="0" dirty="0" err="1">
                          <a:ln>
                            <a:noFill/>
                          </a:ln>
                          <a:solidFill>
                            <a:schemeClr val="bg1"/>
                          </a:solidFill>
                          <a:effectLst/>
                          <a:latin typeface="Arial" panose="020B0604020202020204" pitchFamily="34" charset="0"/>
                          <a:ea typeface="ＭＳ Ｐゴシック" pitchFamily="34" charset="-128"/>
                          <a:cs typeface="Arial" panose="020B0604020202020204" pitchFamily="34" charset="0"/>
                        </a:rPr>
                        <a:t>AmbulantBest</a:t>
                      </a:r>
                      <a:endParaRPr kumimoji="0" lang="de-DE" altLang="de-DE" sz="1050" b="0"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5775" marR="105775" marT="72012" marB="72012" horzOverflow="overflow">
                    <a:lnT w="12700" cmpd="sng">
                      <a:noFill/>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5801949"/>
                  </a:ext>
                </a:extLst>
              </a:tr>
              <a:tr h="272297">
                <a:tc>
                  <a:txBody>
                    <a:bodyPr/>
                    <a:lstStyle/>
                    <a:p>
                      <a:r>
                        <a:rPr lang="de-DE" sz="1200" noProof="0" dirty="0">
                          <a:solidFill>
                            <a:schemeClr val="bg1"/>
                          </a:solidFill>
                          <a:latin typeface="Arial" panose="020B0604020202020204" pitchFamily="34" charset="0"/>
                          <a:cs typeface="Arial" panose="020B0604020202020204" pitchFamily="34" charset="0"/>
                        </a:rPr>
                        <a:t>Zahn</a:t>
                      </a:r>
                    </a:p>
                  </a:txBody>
                  <a:tcPr marL="77111" marR="77111"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MeinZahnschutz</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75,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MeinZahnschutz</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90,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MeinZahnschutz</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100</a:t>
                      </a:r>
                    </a:p>
                  </a:txBody>
                  <a:tcPr marL="105775" marR="105775"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599808">
                <a:tc>
                  <a:txBody>
                    <a:bodyPr/>
                    <a:lstStyle/>
                    <a:p>
                      <a:r>
                        <a:rPr lang="de-DE" sz="1200" noProof="0" dirty="0">
                          <a:solidFill>
                            <a:schemeClr val="bg1"/>
                          </a:solidFill>
                          <a:latin typeface="Arial" panose="020B0604020202020204" pitchFamily="34" charset="0"/>
                          <a:cs typeface="Arial" panose="020B0604020202020204" pitchFamily="34" charset="0"/>
                        </a:rPr>
                        <a:t>Krankenhaus</a:t>
                      </a:r>
                    </a:p>
                  </a:txBody>
                  <a:tcPr marL="77111" marR="77111"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KrankenhausPlus</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KrankenhausBest</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KrankenhausPlus</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OptionPrivat</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Krankenhaus bei Unfall</a:t>
                      </a:r>
                    </a:p>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Ambulante OP Krankenhaus</a:t>
                      </a:r>
                    </a:p>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Krankenhaustagegeld</a:t>
                      </a:r>
                    </a:p>
                  </a:txBody>
                  <a:tcPr marL="105775" marR="105775"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1492974"/>
                  </a:ext>
                </a:extLst>
              </a:tr>
              <a:tr h="426532">
                <a:tc>
                  <a:txBody>
                    <a:bodyPr/>
                    <a:lstStyle/>
                    <a:p>
                      <a:r>
                        <a:rPr lang="de-DE" sz="1200" noProof="0" dirty="0">
                          <a:solidFill>
                            <a:schemeClr val="bg1"/>
                          </a:solidFill>
                          <a:latin typeface="Arial" panose="020B0604020202020204" pitchFamily="34" charset="0"/>
                          <a:cs typeface="Arial" panose="020B0604020202020204" pitchFamily="34" charset="0"/>
                        </a:rPr>
                        <a:t>Pflege</a:t>
                      </a:r>
                    </a:p>
                  </a:txBody>
                  <a:tcPr marL="77111" marR="77111"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PflegetagegeldBest, Pflegetagegeld Erhöhung ambulant, Pflege Einmalauszahlung</a:t>
                      </a:r>
                    </a:p>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PflegeBahr</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a:t>
                      </a:r>
                    </a:p>
                  </a:txBody>
                  <a:tcPr marL="105775" marR="105775"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0380080"/>
                  </a:ext>
                </a:extLst>
              </a:tr>
              <a:tr h="272297">
                <a:tc>
                  <a:txBody>
                    <a:bodyPr/>
                    <a:lstStyle/>
                    <a:p>
                      <a:r>
                        <a:rPr lang="de-DE" sz="1200" noProof="0" dirty="0">
                          <a:solidFill>
                            <a:schemeClr val="bg1"/>
                          </a:solidFill>
                          <a:latin typeface="Arial" panose="020B0604020202020204" pitchFamily="34" charset="0"/>
                          <a:cs typeface="Arial" panose="020B0604020202020204" pitchFamily="34" charset="0"/>
                        </a:rPr>
                        <a:t>Sonstige</a:t>
                      </a:r>
                    </a:p>
                  </a:txBody>
                  <a:tcPr marL="77111" marR="77111"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Krankentagegeld, Kurkosten-Versicherung*,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OptionFlexiMed</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Garantierte Beitragsentlastung*</a:t>
                      </a:r>
                    </a:p>
                  </a:txBody>
                  <a:tcPr marL="105775" marR="105775"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3697260"/>
                  </a:ext>
                </a:extLst>
              </a:tr>
            </a:tbl>
          </a:graphicData>
        </a:graphic>
      </p:graphicFrame>
      <p:graphicFrame>
        <p:nvGraphicFramePr>
          <p:cNvPr id="10" name="Tabelle 7">
            <a:extLst>
              <a:ext uri="{FF2B5EF4-FFF2-40B4-BE49-F238E27FC236}">
                <a16:creationId xmlns:a16="http://schemas.microsoft.com/office/drawing/2014/main" id="{DE356EC1-F6D7-4654-9AAC-D52889FA2B1F}"/>
              </a:ext>
            </a:extLst>
          </p:cNvPr>
          <p:cNvGraphicFramePr>
            <a:graphicFrameLocks/>
          </p:cNvGraphicFramePr>
          <p:nvPr>
            <p:extLst>
              <p:ext uri="{D42A27DB-BD31-4B8C-83A1-F6EECF244321}">
                <p14:modId xmlns:p14="http://schemas.microsoft.com/office/powerpoint/2010/main" val="4001886419"/>
              </p:ext>
            </p:extLst>
          </p:nvPr>
        </p:nvGraphicFramePr>
        <p:xfrm>
          <a:off x="479425" y="4587529"/>
          <a:ext cx="9557712" cy="1636446"/>
        </p:xfrm>
        <a:graphic>
          <a:graphicData uri="http://schemas.openxmlformats.org/drawingml/2006/table">
            <a:tbl>
              <a:tblPr firstRow="1">
                <a:tableStyleId>{3B4B98B0-60AC-42C2-AFA5-B58CD77FA1E5}</a:tableStyleId>
              </a:tblPr>
              <a:tblGrid>
                <a:gridCol w="2263776">
                  <a:extLst>
                    <a:ext uri="{9D8B030D-6E8A-4147-A177-3AD203B41FA5}">
                      <a16:colId xmlns:a16="http://schemas.microsoft.com/office/drawing/2014/main" val="2224460928"/>
                    </a:ext>
                  </a:extLst>
                </a:gridCol>
                <a:gridCol w="7293936">
                  <a:extLst>
                    <a:ext uri="{9D8B030D-6E8A-4147-A177-3AD203B41FA5}">
                      <a16:colId xmlns:a16="http://schemas.microsoft.com/office/drawing/2014/main" val="1298502400"/>
                    </a:ext>
                  </a:extLst>
                </a:gridCol>
              </a:tblGrid>
              <a:tr h="188094">
                <a:tc>
                  <a:txBody>
                    <a:bodyPr/>
                    <a:lstStyle/>
                    <a:p>
                      <a:endParaRPr lang="de-DE" sz="1400" noProof="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de-DE" sz="1400" baseline="0" noProof="0" dirty="0">
                          <a:solidFill>
                            <a:schemeClr val="bg1"/>
                          </a:solidFill>
                          <a:latin typeface="Arial" panose="020B0604020202020204" pitchFamily="34" charset="0"/>
                          <a:cs typeface="Arial" panose="020B0604020202020204" pitchFamily="34" charset="0"/>
                        </a:rPr>
                        <a:t> </a:t>
                      </a:r>
                      <a:r>
                        <a:rPr lang="de-DE" sz="1400" noProof="0" dirty="0">
                          <a:solidFill>
                            <a:schemeClr val="tx1"/>
                          </a:solidFill>
                          <a:latin typeface="Arial" panose="020B0604020202020204" pitchFamily="34" charset="0"/>
                          <a:cs typeface="Arial" panose="020B0604020202020204" pitchFamily="34" charset="0"/>
                        </a:rPr>
                        <a:t>Vollversicherungsportfolio der Allianz</a:t>
                      </a: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rgbClr val="13A0D3"/>
                    </a:solidFill>
                  </a:tcPr>
                </a:tc>
                <a:extLst>
                  <a:ext uri="{0D108BD9-81ED-4DB2-BD59-A6C34878D82A}">
                    <a16:rowId xmlns:a16="http://schemas.microsoft.com/office/drawing/2014/main" val="1362238897"/>
                  </a:ext>
                </a:extLst>
              </a:tr>
              <a:tr h="643902">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Best</a:t>
                      </a:r>
                    </a:p>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Plus</a:t>
                      </a:r>
                    </a:p>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Zahn </a:t>
                      </a:r>
                    </a:p>
                  </a:txBody>
                  <a:tcPr marL="90007" marR="90007" marT="36013" marB="36013" horzOverflow="overflow">
                    <a:lnT w="12700" cmpd="sng">
                      <a:noFill/>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Best 70,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Best 90,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Best 100</a:t>
                      </a:r>
                    </a:p>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Plus 70,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Plus 90,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Plus 100</a:t>
                      </a:r>
                    </a:p>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Zahn 75,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Zahn 90,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Zahn 100</a:t>
                      </a:r>
                      <a:endParaRPr kumimoji="0" lang="de-DE" altLang="de-DE" sz="105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0007" marR="90007" marT="36013" marB="36013" horzOverflow="overflow">
                    <a:lnT w="12700" cmpd="sng">
                      <a:noFill/>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5801949"/>
                  </a:ext>
                </a:extLst>
              </a:tr>
              <a:tr h="224720">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Ausbildungstarife</a:t>
                      </a:r>
                    </a:p>
                  </a:txBody>
                  <a:tcPr marL="90007" marR="90007" marT="36013" marB="36013"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Plus/Best 70/90/100 A, </a:t>
                      </a:r>
                      <a:r>
                        <a:rPr kumimoji="0" lang="de-DE" altLang="de-DE" sz="105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Zahn 75/90/100 A, </a:t>
                      </a:r>
                      <a:r>
                        <a:rPr kumimoji="0" lang="de-DE" altLang="de-DE" sz="1050" b="0" i="0" u="none" strike="noStrike" kern="1200" cap="none" normalizeH="0" baseline="0" dirty="0" err="1">
                          <a:ln>
                            <a:noFill/>
                          </a:ln>
                          <a:solidFill>
                            <a:schemeClr val="bg1"/>
                          </a:solidFill>
                          <a:effectLst/>
                          <a:latin typeface="Arial" pitchFamily="34" charset="0"/>
                          <a:ea typeface="+mn-ea"/>
                          <a:cs typeface="Arial" pitchFamily="34" charset="0"/>
                        </a:rPr>
                        <a:t>OptionFlexiMed</a:t>
                      </a:r>
                      <a:endParaRPr kumimoji="0" lang="de-DE" altLang="de-DE" sz="1050" b="0" i="0" u="none" strike="noStrike" kern="1200" cap="none" normalizeH="0" baseline="0" dirty="0">
                        <a:ln>
                          <a:noFill/>
                        </a:ln>
                        <a:solidFill>
                          <a:schemeClr val="bg1"/>
                        </a:solidFill>
                        <a:effectLst/>
                        <a:latin typeface="Arial" pitchFamily="34" charset="0"/>
                        <a:ea typeface="+mn-ea"/>
                        <a:cs typeface="Arial" pitchFamily="34" charset="0"/>
                      </a:endParaRPr>
                    </a:p>
                  </a:txBody>
                  <a:tcPr marL="90007" marR="90007" marT="36013" marB="36013"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387959">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pitchFamily="34" charset="0"/>
                          <a:cs typeface="Arial" pitchFamily="34" charset="0"/>
                        </a:rPr>
                        <a:t>Ergänzungsabsicherung zu </a:t>
                      </a:r>
                      <a:r>
                        <a:rPr kumimoji="0" lang="de-DE" altLang="de-DE" sz="12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MeinGesundheitsschutz</a:t>
                      </a:r>
                      <a:r>
                        <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txBody>
                  <a:tcPr marL="90007" marR="90007" marT="36013" marB="36013"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defRPr/>
                      </a:pPr>
                      <a:r>
                        <a:rPr kumimoji="0" lang="de-DE" altLang="de-DE" sz="1050" b="0" i="0" u="none" strike="noStrike" kern="1200" cap="none" normalizeH="0" baseline="0" dirty="0">
                          <a:ln>
                            <a:noFill/>
                          </a:ln>
                          <a:solidFill>
                            <a:schemeClr val="bg1"/>
                          </a:solidFill>
                          <a:effectLst/>
                          <a:latin typeface="Arial" pitchFamily="34" charset="0"/>
                          <a:ea typeface="+mn-ea"/>
                          <a:cs typeface="Arial" pitchFamily="34" charset="0"/>
                        </a:rPr>
                        <a:t>Meine </a:t>
                      </a:r>
                      <a:r>
                        <a:rPr kumimoji="0" lang="de-DE" altLang="de-DE" sz="1050" b="0" i="0" u="none" strike="noStrike" kern="1200" cap="none" normalizeH="0" baseline="0" dirty="0" err="1">
                          <a:ln>
                            <a:noFill/>
                          </a:ln>
                          <a:solidFill>
                            <a:schemeClr val="bg1"/>
                          </a:solidFill>
                          <a:effectLst/>
                          <a:latin typeface="Arial" pitchFamily="34" charset="0"/>
                          <a:ea typeface="+mn-ea"/>
                          <a:cs typeface="Arial" pitchFamily="34" charset="0"/>
                        </a:rPr>
                        <a:t>WechselOption</a:t>
                      </a:r>
                      <a:endParaRPr kumimoji="0" lang="de-DE" altLang="de-DE" sz="1050" b="0" i="0" u="none" strike="noStrike" kern="1200" cap="none" normalizeH="0" baseline="0" dirty="0">
                        <a:ln>
                          <a:noFill/>
                        </a:ln>
                        <a:solidFill>
                          <a:schemeClr val="bg1"/>
                        </a:solidFill>
                        <a:effectLst/>
                        <a:latin typeface="Arial" pitchFamily="34" charset="0"/>
                        <a:ea typeface="+mn-ea"/>
                        <a:cs typeface="Arial" pitchFamily="34" charset="0"/>
                      </a:endParaRPr>
                    </a:p>
                  </a:txBody>
                  <a:tcPr marL="90007" marR="90007" marT="36013" marB="36013"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1492974"/>
                  </a:ext>
                </a:extLst>
              </a:tr>
            </a:tbl>
          </a:graphicData>
        </a:graphic>
      </p:graphicFrame>
      <p:sp>
        <p:nvSpPr>
          <p:cNvPr id="12" name="Inhaltsplatzhalter 2">
            <a:extLst>
              <a:ext uri="{FF2B5EF4-FFF2-40B4-BE49-F238E27FC236}">
                <a16:creationId xmlns:a16="http://schemas.microsoft.com/office/drawing/2014/main" id="{183D4DA4-F0DA-4847-B4E8-8E9F9F6D92E4}"/>
              </a:ext>
            </a:extLst>
          </p:cNvPr>
          <p:cNvSpPr txBox="1">
            <a:spLocks/>
          </p:cNvSpPr>
          <p:nvPr/>
        </p:nvSpPr>
        <p:spPr>
          <a:xfrm>
            <a:off x="543222" y="6368530"/>
            <a:ext cx="5616575" cy="123111"/>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950" indent="-1841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650" indent="-2667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de-DE" sz="800" dirty="0">
                <a:solidFill>
                  <a:schemeClr val="bg1"/>
                </a:solidFill>
              </a:rPr>
              <a:t>*Tarife ohne Beitragsrabatte, Kurkosten-Versicherung nur im Rahmen eines Kollektivvertrages rabattiert </a:t>
            </a:r>
          </a:p>
        </p:txBody>
      </p:sp>
      <p:sp>
        <p:nvSpPr>
          <p:cNvPr id="9"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10</a:t>
            </a:fld>
            <a:endParaRPr lang="en-US" sz="800" b="1" dirty="0">
              <a:solidFill>
                <a:schemeClr val="bg1"/>
              </a:solidFill>
            </a:endParaRPr>
          </a:p>
        </p:txBody>
      </p:sp>
    </p:spTree>
    <p:extLst>
      <p:ext uri="{BB962C8B-B14F-4D97-AF65-F5344CB8AC3E}">
        <p14:creationId xmlns:p14="http://schemas.microsoft.com/office/powerpoint/2010/main" val="51097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r>
              <a:rPr lang="de-DE" altLang="de-DE" dirty="0"/>
              <a:t>Attraktive Produkte in der Zusatzversicherung im Bereich </a:t>
            </a:r>
            <a:r>
              <a:rPr lang="de-DE" altLang="de-DE" dirty="0">
                <a:solidFill>
                  <a:srgbClr val="13A0D3"/>
                </a:solidFill>
              </a:rPr>
              <a:t>Zahn</a:t>
            </a:r>
            <a:endParaRPr lang="de-DE" dirty="0">
              <a:solidFill>
                <a:srgbClr val="13A0D3"/>
              </a:solidFill>
            </a:endParaRPr>
          </a:p>
        </p:txBody>
      </p:sp>
      <p:graphicFrame>
        <p:nvGraphicFramePr>
          <p:cNvPr id="10"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2098614643"/>
              </p:ext>
            </p:extLst>
          </p:nvPr>
        </p:nvGraphicFramePr>
        <p:xfrm>
          <a:off x="490053" y="1489187"/>
          <a:ext cx="8760269" cy="5199812"/>
        </p:xfrm>
        <a:graphic>
          <a:graphicData uri="http://schemas.openxmlformats.org/drawingml/2006/table">
            <a:tbl>
              <a:tblPr firstRow="1">
                <a:tableStyleId>{3B4B98B0-60AC-42C2-AFA5-B58CD77FA1E5}</a:tableStyleId>
              </a:tblPr>
              <a:tblGrid>
                <a:gridCol w="4387865">
                  <a:extLst>
                    <a:ext uri="{9D8B030D-6E8A-4147-A177-3AD203B41FA5}">
                      <a16:colId xmlns:a16="http://schemas.microsoft.com/office/drawing/2014/main" val="2224460928"/>
                    </a:ext>
                  </a:extLst>
                </a:gridCol>
                <a:gridCol w="1425080">
                  <a:extLst>
                    <a:ext uri="{9D8B030D-6E8A-4147-A177-3AD203B41FA5}">
                      <a16:colId xmlns:a16="http://schemas.microsoft.com/office/drawing/2014/main" val="1298502400"/>
                    </a:ext>
                  </a:extLst>
                </a:gridCol>
                <a:gridCol w="1522244">
                  <a:extLst>
                    <a:ext uri="{9D8B030D-6E8A-4147-A177-3AD203B41FA5}">
                      <a16:colId xmlns:a16="http://schemas.microsoft.com/office/drawing/2014/main" val="4126674515"/>
                    </a:ext>
                  </a:extLst>
                </a:gridCol>
                <a:gridCol w="1425080">
                  <a:extLst>
                    <a:ext uri="{9D8B030D-6E8A-4147-A177-3AD203B41FA5}">
                      <a16:colId xmlns:a16="http://schemas.microsoft.com/office/drawing/2014/main" val="2297657830"/>
                    </a:ext>
                  </a:extLst>
                </a:gridCol>
              </a:tblGrid>
              <a:tr h="219976">
                <a:tc>
                  <a:txBody>
                    <a:bodyPr/>
                    <a:lstStyle/>
                    <a:p>
                      <a:pPr algn="l" rtl="0"/>
                      <a:endParaRPr lang="de-DE" sz="1000" b="1" noProof="0" dirty="0">
                        <a:solidFill>
                          <a:schemeClr val="bg1"/>
                        </a:solidFill>
                      </a:endParaRPr>
                    </a:p>
                  </a:txBody>
                  <a:tcPr marL="72000" marR="72000" marT="36000" marB="36000" anchor="ctr">
                    <a:lnL w="12700" cap="flat" cmpd="sng" algn="ctr">
                      <a:solidFill>
                        <a:schemeClr val="tx1"/>
                      </a:solidFill>
                      <a:prstDash val="solid"/>
                      <a:round/>
                      <a:headEnd type="none" w="med" len="med"/>
                      <a:tailEnd type="none" w="med" len="med"/>
                    </a:lnL>
                  </a:tcPr>
                </a:tc>
                <a:tc>
                  <a:txBody>
                    <a:bodyPr/>
                    <a:lstStyle/>
                    <a:p>
                      <a:pPr algn="ctr" defTabSz="1218926">
                        <a:defRPr/>
                      </a:pPr>
                      <a:r>
                        <a:rPr lang="de-DE" sz="1000" b="1" dirty="0" err="1">
                          <a:solidFill>
                            <a:srgbClr val="003781"/>
                          </a:solidFill>
                          <a:latin typeface="+mn-lt"/>
                        </a:rPr>
                        <a:t>MeinZahnschutz</a:t>
                      </a:r>
                      <a:r>
                        <a:rPr lang="de-DE" sz="1000" b="1" dirty="0">
                          <a:solidFill>
                            <a:srgbClr val="003781"/>
                          </a:solidFill>
                          <a:latin typeface="+mn-lt"/>
                        </a:rPr>
                        <a:t> 75 (ZS75 / ZS75 AR)</a:t>
                      </a:r>
                    </a:p>
                  </a:txBody>
                  <a:tcPr marL="72000" marR="72000" marT="36000" marB="36000">
                    <a:lnR w="12700" cap="flat" cmpd="sng" algn="ctr">
                      <a:solidFill>
                        <a:schemeClr val="bg1"/>
                      </a:solidFill>
                      <a:prstDash val="solid"/>
                      <a:round/>
                      <a:headEnd type="none" w="med" len="med"/>
                      <a:tailEnd type="none" w="med" len="med"/>
                    </a:lnR>
                  </a:tcPr>
                </a:tc>
                <a:tc>
                  <a:txBody>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a:ln>
                            <a:noFill/>
                          </a:ln>
                          <a:solidFill>
                            <a:srgbClr val="003781"/>
                          </a:solidFill>
                          <a:effectLst/>
                          <a:uLnTx/>
                          <a:uFillTx/>
                          <a:latin typeface="+mn-lt"/>
                          <a:ea typeface="+mn-ea"/>
                          <a:cs typeface="+mn-cs"/>
                        </a:rPr>
                        <a:t>MeinZahnschutz</a:t>
                      </a:r>
                      <a:r>
                        <a:rPr kumimoji="0" lang="de-DE" sz="1000" b="1" i="0" u="none" strike="noStrike" kern="1200" cap="none" spc="0" normalizeH="0" baseline="0" noProof="0" dirty="0">
                          <a:ln>
                            <a:noFill/>
                          </a:ln>
                          <a:solidFill>
                            <a:srgbClr val="003781"/>
                          </a:solidFill>
                          <a:effectLst/>
                          <a:uLnTx/>
                          <a:uFillTx/>
                          <a:latin typeface="+mn-lt"/>
                          <a:ea typeface="+mn-ea"/>
                          <a:cs typeface="+mn-cs"/>
                        </a:rPr>
                        <a:t> 90 (ZS90 / ZS90AR)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1218926"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3781"/>
                          </a:solidFill>
                          <a:effectLst/>
                          <a:uLnTx/>
                          <a:uFillTx/>
                          <a:latin typeface="+mn-lt"/>
                          <a:ea typeface="+mn-ea"/>
                          <a:cs typeface="+mn-cs"/>
                        </a:rPr>
                        <a:t>MeinZahnschutz 100 (ZS100 / ZS100AR)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62238897"/>
                  </a:ext>
                </a:extLst>
              </a:tr>
              <a:tr h="200144">
                <a:tc>
                  <a:txBody>
                    <a:bodyPr/>
                    <a:lstStyle/>
                    <a:p>
                      <a:pPr algn="l" rtl="0"/>
                      <a:r>
                        <a:rPr lang="de-DE" sz="900" b="0" noProof="0" dirty="0">
                          <a:solidFill>
                            <a:schemeClr val="bg1"/>
                          </a:solidFill>
                        </a:rPr>
                        <a:t>Zahnersatz bei Regelversorgung</a:t>
                      </a:r>
                    </a:p>
                  </a:txBody>
                  <a:tcPr marL="72000" marR="72000" marT="36000" marB="36000" anchor="ctr">
                    <a:lnL w="12700" cap="flat" cmpd="sng" algn="ctr">
                      <a:solidFill>
                        <a:schemeClr val="tx1"/>
                      </a:solidFill>
                      <a:prstDash val="solid"/>
                      <a:round/>
                      <a:headEnd type="none" w="med" len="med"/>
                      <a:tailEnd type="none" w="med" len="med"/>
                    </a:lnL>
                    <a:lnB w="6350" cap="flat" cmpd="sng" algn="ctr">
                      <a:solidFill>
                        <a:schemeClr val="accent1"/>
                      </a:solidFill>
                      <a:prstDash val="solid"/>
                      <a:round/>
                      <a:headEnd type="none" w="med" len="med"/>
                      <a:tailEnd type="none" w="med" len="med"/>
                    </a:lnB>
                  </a:tcPr>
                </a:tc>
                <a:tc gridSpan="3">
                  <a:txBody>
                    <a:bodyPr/>
                    <a:lstStyle/>
                    <a:p>
                      <a:pPr algn="ctr" rtl="0"/>
                      <a:r>
                        <a:rPr lang="de-DE" sz="900" noProof="0" dirty="0">
                          <a:solidFill>
                            <a:schemeClr val="bg1"/>
                          </a:solidFill>
                        </a:rPr>
                        <a:t>✓ 100 %</a:t>
                      </a:r>
                    </a:p>
                  </a:txBody>
                  <a:tcPr marL="72000" marR="72000" marT="36000" marB="36000" anchor="ctr">
                    <a:lnR w="12700" cap="flat" cmpd="sng" algn="ctr">
                      <a:solidFill>
                        <a:schemeClr val="tx1"/>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455801949"/>
                  </a:ext>
                </a:extLst>
              </a:tr>
              <a:tr h="336071">
                <a:tc>
                  <a:txBody>
                    <a:bodyPr/>
                    <a:lstStyle/>
                    <a:p>
                      <a:pPr algn="l" rtl="0"/>
                      <a:r>
                        <a:rPr lang="de-DE" sz="900" b="0" i="0" u="none" strike="noStrike" kern="1200" dirty="0">
                          <a:solidFill>
                            <a:schemeClr val="bg1"/>
                          </a:solidFill>
                          <a:effectLst/>
                          <a:latin typeface="+mn-lt"/>
                          <a:ea typeface="+mn-ea"/>
                          <a:cs typeface="+mn-cs"/>
                        </a:rPr>
                        <a:t>Professionelle</a:t>
                      </a:r>
                      <a:r>
                        <a:rPr lang="de-DE" sz="900" b="0" i="0" u="none" strike="noStrike" kern="1200" baseline="0" dirty="0">
                          <a:solidFill>
                            <a:schemeClr val="bg1"/>
                          </a:solidFill>
                          <a:effectLst/>
                          <a:latin typeface="+mn-lt"/>
                          <a:ea typeface="+mn-ea"/>
                          <a:cs typeface="+mn-cs"/>
                        </a:rPr>
                        <a:t> Zahnreinigung und Prophylaxe</a:t>
                      </a:r>
                      <a:endParaRPr lang="de-DE" sz="900" b="0" noProof="0" dirty="0">
                        <a:solidFill>
                          <a:schemeClr val="bg1"/>
                        </a:solidFill>
                      </a:endParaRP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 100 %</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38622547"/>
                  </a:ext>
                </a:extLst>
              </a:tr>
              <a:tr h="471997">
                <a:tc>
                  <a:txBody>
                    <a:bodyPr/>
                    <a:lstStyle/>
                    <a:p>
                      <a:pPr algn="l" rtl="0"/>
                      <a:r>
                        <a:rPr lang="de-DE" sz="900" b="0" noProof="0" dirty="0">
                          <a:solidFill>
                            <a:schemeClr val="bg1"/>
                          </a:solidFill>
                        </a:rPr>
                        <a:t>Zahnbehandlung z.B. hochwertige Füllungen,  </a:t>
                      </a:r>
                      <a:r>
                        <a:rPr lang="de-DE" sz="900" b="0" noProof="0" dirty="0" err="1">
                          <a:solidFill>
                            <a:schemeClr val="bg1"/>
                          </a:solidFill>
                        </a:rPr>
                        <a:t>Parodontal</a:t>
                      </a:r>
                      <a:r>
                        <a:rPr lang="de-DE" sz="900" b="0" noProof="0" dirty="0">
                          <a:solidFill>
                            <a:schemeClr val="bg1"/>
                          </a:solidFill>
                        </a:rPr>
                        <a:t>- und Wurzelbehandlungen</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 100 %</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68590059"/>
                  </a:ext>
                </a:extLst>
              </a:tr>
              <a:tr h="471997">
                <a:tc>
                  <a:txBody>
                    <a:bodyPr/>
                    <a:lstStyle/>
                    <a:p>
                      <a:pPr algn="l" rtl="0"/>
                      <a:r>
                        <a:rPr lang="de-DE" sz="900" b="0" noProof="0" dirty="0">
                          <a:solidFill>
                            <a:schemeClr val="bg1"/>
                          </a:solidFill>
                        </a:rPr>
                        <a:t>Angst- und Schmerzausschaltung bei</a:t>
                      </a:r>
                      <a:r>
                        <a:rPr lang="de-DE" sz="900" b="0" baseline="0" noProof="0" dirty="0">
                          <a:solidFill>
                            <a:schemeClr val="bg1"/>
                          </a:solidFill>
                        </a:rPr>
                        <a:t> </a:t>
                      </a:r>
                      <a:r>
                        <a:rPr lang="de-DE" sz="900" b="0" noProof="0" dirty="0">
                          <a:solidFill>
                            <a:schemeClr val="bg1"/>
                          </a:solidFill>
                        </a:rPr>
                        <a:t>Zahnbehandlung durch z.B. Akupunktur, Lachgas </a:t>
                      </a:r>
                      <a:r>
                        <a:rPr lang="de-DE" sz="900" b="0" noProof="0" dirty="0" err="1">
                          <a:solidFill>
                            <a:schemeClr val="bg1"/>
                          </a:solidFill>
                        </a:rPr>
                        <a:t>u.v.m</a:t>
                      </a:r>
                      <a:endParaRPr lang="de-DE" sz="900" b="0" noProof="0" dirty="0">
                        <a:solidFill>
                          <a:schemeClr val="bg1"/>
                        </a:solidFill>
                      </a:endParaRP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 100 %</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20257092"/>
                  </a:ext>
                </a:extLst>
              </a:tr>
              <a:tr h="200144">
                <a:tc>
                  <a:txBody>
                    <a:bodyPr/>
                    <a:lstStyle/>
                    <a:p>
                      <a:pPr algn="l" rtl="0"/>
                      <a:r>
                        <a:rPr lang="de-DE" sz="900" b="0" noProof="0" dirty="0" err="1">
                          <a:solidFill>
                            <a:schemeClr val="bg1"/>
                          </a:solidFill>
                        </a:rPr>
                        <a:t>Bleaching</a:t>
                      </a:r>
                      <a:endParaRPr lang="de-DE" sz="900" b="0" noProof="0" dirty="0">
                        <a:solidFill>
                          <a:schemeClr val="bg1"/>
                        </a:solidFill>
                      </a:endParaRP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indent="0" algn="ctr" rtl="0">
                        <a:buFont typeface="Arial" panose="020B0604020202020204" pitchFamily="34" charset="0"/>
                        <a:buNone/>
                      </a:pPr>
                      <a:r>
                        <a:rPr lang="de-DE" sz="900" noProof="0" dirty="0">
                          <a:solidFill>
                            <a:schemeClr val="bg1"/>
                          </a:solidFill>
                        </a:rPr>
                        <a:t>✓ 100 % bis zu 150 EUR alle 2 Versicherungsjahre</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96979788"/>
                  </a:ext>
                </a:extLst>
              </a:tr>
              <a:tr h="336071">
                <a:tc>
                  <a:txBody>
                    <a:bodyPr/>
                    <a:lstStyle/>
                    <a:p>
                      <a:pPr algn="l" rtl="0"/>
                      <a:r>
                        <a:rPr lang="de-DE" sz="900" b="0" noProof="0" dirty="0">
                          <a:solidFill>
                            <a:schemeClr val="bg1"/>
                          </a:solidFill>
                        </a:rPr>
                        <a:t>Option auf niedrigeren Einstiegsbeitrag oder Ansparbeitrag</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indent="0" algn="ctr" rtl="0">
                        <a:buFont typeface="Arial" panose="020B0604020202020204" pitchFamily="34" charset="0"/>
                        <a:buNone/>
                      </a:pPr>
                      <a:r>
                        <a:rPr lang="de-DE" sz="900" noProof="0" dirty="0">
                          <a:solidFill>
                            <a:schemeClr val="bg1"/>
                          </a:solidFill>
                        </a:rPr>
                        <a:t>✓</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055346089"/>
                  </a:ext>
                </a:extLst>
              </a:tr>
              <a:tr h="200144">
                <a:tc>
                  <a:txBody>
                    <a:bodyPr/>
                    <a:lstStyle/>
                    <a:p>
                      <a:pPr algn="l" rtl="0"/>
                      <a:r>
                        <a:rPr lang="de-DE" sz="900" b="0" noProof="0" dirty="0">
                          <a:solidFill>
                            <a:schemeClr val="bg1"/>
                          </a:solidFill>
                        </a:rPr>
                        <a:t>Ohne Wartezeit</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20418062"/>
                  </a:ext>
                </a:extLst>
              </a:tr>
              <a:tr h="336071">
                <a:tc>
                  <a:txBody>
                    <a:bodyPr/>
                    <a:lstStyle/>
                    <a:p>
                      <a:pPr algn="l" rtl="0"/>
                      <a:r>
                        <a:rPr lang="de-DE" sz="900" b="0" noProof="0" dirty="0">
                          <a:solidFill>
                            <a:schemeClr val="bg1"/>
                          </a:solidFill>
                        </a:rPr>
                        <a:t>Innovationsgarantie </a:t>
                      </a:r>
                    </a:p>
                    <a:p>
                      <a:pPr algn="l" rtl="0"/>
                      <a:r>
                        <a:rPr lang="de-DE" sz="900" b="0" noProof="0" dirty="0">
                          <a:solidFill>
                            <a:schemeClr val="bg1"/>
                          </a:solidFill>
                        </a:rPr>
                        <a:t>und kostenlose Gesundheitsservices</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7189"/>
                  </a:ext>
                </a:extLst>
              </a:tr>
              <a:tr h="336071">
                <a:tc>
                  <a:txBody>
                    <a:bodyPr/>
                    <a:lstStyle/>
                    <a:p>
                      <a:pPr algn="l" rtl="0"/>
                      <a:r>
                        <a:rPr lang="de-DE" sz="900" b="0" noProof="0" dirty="0">
                          <a:solidFill>
                            <a:schemeClr val="bg1"/>
                          </a:solidFill>
                        </a:rPr>
                        <a:t>Monatlich kündbar nach 2 Versicherungsjahren</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gridSpan="3">
                  <a:txBody>
                    <a:bodyPr/>
                    <a:lstStyle/>
                    <a:p>
                      <a:pPr marL="0" marR="0" lvl="0" indent="0" algn="ctr"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noProof="0" dirty="0">
                          <a:solidFill>
                            <a:schemeClr val="bg1"/>
                          </a:solidFill>
                        </a:rPr>
                        <a:t>✓</a:t>
                      </a:r>
                    </a:p>
                  </a:txBody>
                  <a:tcPr marL="72000" marR="72000" marT="36000" marB="36000" anchor="ctr">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38338799"/>
                  </a:ext>
                </a:extLst>
              </a:tr>
              <a:tr h="471997">
                <a:tc>
                  <a:txBody>
                    <a:bodyPr/>
                    <a:lstStyle/>
                    <a:p>
                      <a:pPr algn="l" rtl="0"/>
                      <a:r>
                        <a:rPr lang="de-DE" sz="900" b="0" noProof="0" dirty="0">
                          <a:solidFill>
                            <a:schemeClr val="bg1"/>
                          </a:solidFill>
                        </a:rPr>
                        <a:t>Zahnersatz z.B. Brücken, Kronen, Implantate und Inlays inkl. Angst- und Schmerzausschaltung </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b="0" noProof="0" dirty="0">
                          <a:solidFill>
                            <a:schemeClr val="bg1"/>
                          </a:solidFill>
                        </a:rPr>
                        <a:t>75%</a:t>
                      </a:r>
                    </a:p>
                  </a:txBody>
                  <a:tcPr marL="72000" marR="72000" marT="36000" marB="36000" anchor="ctr">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b="0" noProof="0" dirty="0">
                          <a:solidFill>
                            <a:schemeClr val="bg1"/>
                          </a:solidFill>
                        </a:rPr>
                        <a:t>90%</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b="0" noProof="0" dirty="0">
                          <a:solidFill>
                            <a:schemeClr val="bg1"/>
                          </a:solidFill>
                        </a:rPr>
                        <a:t>100%</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74524809"/>
                  </a:ext>
                </a:extLst>
              </a:tr>
              <a:tr h="607924">
                <a:tc>
                  <a:txBody>
                    <a:bodyPr/>
                    <a:lstStyle/>
                    <a:p>
                      <a:pPr algn="l" rtl="0"/>
                      <a:r>
                        <a:rPr lang="de-DE" sz="900" b="0" noProof="0" dirty="0">
                          <a:solidFill>
                            <a:schemeClr val="bg1"/>
                          </a:solidFill>
                        </a:rPr>
                        <a:t>Kieferorthopädie unter 21 Jahren (ab 21 Jahre bei Unfall oder schwerer Erkrankung) inkl. Extras wie Keramik-/</a:t>
                      </a:r>
                      <a:r>
                        <a:rPr lang="de-DE" sz="900" b="0" noProof="0" dirty="0" err="1">
                          <a:solidFill>
                            <a:schemeClr val="bg1"/>
                          </a:solidFill>
                        </a:rPr>
                        <a:t>Minibrackets</a:t>
                      </a:r>
                      <a:r>
                        <a:rPr lang="de-DE" sz="900" b="0" noProof="0" dirty="0">
                          <a:solidFill>
                            <a:schemeClr val="bg1"/>
                          </a:solidFill>
                        </a:rPr>
                        <a:t> oder Lingualtechnik</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a:solidFill>
                            <a:schemeClr val="bg1"/>
                          </a:solidFill>
                        </a:rPr>
                        <a:t>75 %</a:t>
                      </a:r>
                    </a:p>
                    <a:p>
                      <a:pPr marL="0" indent="0" algn="ctr" rtl="0">
                        <a:buFont typeface="Arial" panose="020B0604020202020204" pitchFamily="34" charset="0"/>
                        <a:buNone/>
                      </a:pPr>
                      <a:r>
                        <a:rPr lang="de-DE" sz="900" noProof="0">
                          <a:solidFill>
                            <a:schemeClr val="bg1"/>
                          </a:solidFill>
                        </a:rPr>
                        <a:t>bis 2.000 EUR</a:t>
                      </a:r>
                      <a:r>
                        <a:rPr lang="de-DE" sz="900" baseline="30000" noProof="0">
                          <a:solidFill>
                            <a:schemeClr val="bg1"/>
                          </a:solidFill>
                        </a:rPr>
                        <a:t>1</a:t>
                      </a:r>
                    </a:p>
                  </a:txBody>
                  <a:tcPr marL="72000" marR="72000" marT="36000" marB="36000" anchor="ctr">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dirty="0">
                          <a:solidFill>
                            <a:schemeClr val="bg1"/>
                          </a:solidFill>
                        </a:rPr>
                        <a:t>90 %</a:t>
                      </a:r>
                    </a:p>
                    <a:p>
                      <a:pPr marL="0" indent="0" algn="ctr" rtl="0">
                        <a:buFont typeface="Arial" panose="020B0604020202020204" pitchFamily="34" charset="0"/>
                        <a:buNone/>
                      </a:pPr>
                      <a:r>
                        <a:rPr lang="de-DE" sz="900" noProof="0" dirty="0">
                          <a:solidFill>
                            <a:schemeClr val="bg1"/>
                          </a:solidFill>
                        </a:rPr>
                        <a:t>bis 2.500 EUR</a:t>
                      </a:r>
                      <a:r>
                        <a:rPr lang="de-DE" sz="900" baseline="30000" noProof="0" dirty="0">
                          <a:solidFill>
                            <a:schemeClr val="bg1"/>
                          </a:solidFill>
                        </a:rPr>
                        <a:t>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dirty="0">
                          <a:solidFill>
                            <a:schemeClr val="bg1"/>
                          </a:solidFill>
                        </a:rPr>
                        <a:t>100 %</a:t>
                      </a:r>
                    </a:p>
                    <a:p>
                      <a:pPr marL="0" indent="0" algn="ctr" rtl="0">
                        <a:buFont typeface="Arial" panose="020B0604020202020204" pitchFamily="34" charset="0"/>
                        <a:buNone/>
                      </a:pPr>
                      <a:r>
                        <a:rPr lang="de-DE" sz="900" noProof="0" dirty="0">
                          <a:solidFill>
                            <a:schemeClr val="bg1"/>
                          </a:solidFill>
                        </a:rPr>
                        <a:t>bis 3.000 EUR</a:t>
                      </a:r>
                      <a:r>
                        <a:rPr lang="de-DE" sz="900" baseline="30000" noProof="0" dirty="0">
                          <a:solidFill>
                            <a:schemeClr val="bg1"/>
                          </a:solidFill>
                        </a:rPr>
                        <a:t>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55286116"/>
                  </a:ext>
                </a:extLst>
              </a:tr>
              <a:tr h="200144">
                <a:tc>
                  <a:txBody>
                    <a:bodyPr/>
                    <a:lstStyle/>
                    <a:p>
                      <a:pPr algn="l" rtl="0"/>
                      <a:r>
                        <a:rPr lang="de-DE" sz="900" b="0" noProof="0" dirty="0">
                          <a:solidFill>
                            <a:schemeClr val="bg1"/>
                          </a:solidFill>
                        </a:rPr>
                        <a:t>Aufbiss-Schienen (</a:t>
                      </a:r>
                      <a:r>
                        <a:rPr lang="de-DE" sz="900" b="0" noProof="0" dirty="0" err="1">
                          <a:solidFill>
                            <a:schemeClr val="bg1"/>
                          </a:solidFill>
                        </a:rPr>
                        <a:t>Knirscherschienen</a:t>
                      </a:r>
                      <a:r>
                        <a:rPr lang="de-DE" sz="900" b="0" noProof="0" dirty="0">
                          <a:solidFill>
                            <a:schemeClr val="bg1"/>
                          </a:solidFill>
                        </a:rPr>
                        <a:t>)</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dirty="0">
                          <a:solidFill>
                            <a:schemeClr val="bg1"/>
                          </a:solidFill>
                        </a:rPr>
                        <a:t>75 %</a:t>
                      </a:r>
                    </a:p>
                  </a:txBody>
                  <a:tcPr marL="72000" marR="72000" marT="36000" marB="36000" anchor="ctr">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dirty="0">
                          <a:solidFill>
                            <a:schemeClr val="bg1"/>
                          </a:solidFill>
                        </a:rPr>
                        <a:t>90 %</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indent="0" algn="ctr" rtl="0">
                        <a:buFont typeface="Arial" panose="020B0604020202020204" pitchFamily="34" charset="0"/>
                        <a:buNone/>
                      </a:pPr>
                      <a:r>
                        <a:rPr lang="de-DE" sz="900" noProof="0" dirty="0">
                          <a:solidFill>
                            <a:schemeClr val="bg1"/>
                          </a:solidFill>
                        </a:rPr>
                        <a:t>100 %</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607924">
                <a:tc>
                  <a:txBody>
                    <a:bodyPr/>
                    <a:lstStyle/>
                    <a:p>
                      <a:pPr algn="l" rtl="0"/>
                      <a:r>
                        <a:rPr lang="de-DE" sz="900" b="0" noProof="0" dirty="0">
                          <a:solidFill>
                            <a:schemeClr val="bg1"/>
                          </a:solidFill>
                        </a:rPr>
                        <a:t>Maximale Erstattung (1./1.-2./1.-3./ab 4. Kalenderjahr) Besonderheit: Erstes Versicherungsjahr endet zum 31.12. (Rumpfjahr)</a:t>
                      </a:r>
                    </a:p>
                  </a:txBody>
                  <a:tcPr marL="72000" marR="72000" marT="36000" marB="36000" anchor="ctr">
                    <a:lnL w="12700" cap="flat" cmpd="sng" algn="ctr">
                      <a:solidFill>
                        <a:schemeClr val="tx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a:r>
                        <a:rPr lang="de-DE" sz="900" noProof="0" dirty="0">
                          <a:solidFill>
                            <a:schemeClr val="bg1"/>
                          </a:solidFill>
                        </a:rPr>
                        <a:t>1.000 EUR / 1.500 EUR / </a:t>
                      </a:r>
                      <a:br>
                        <a:rPr lang="de-DE" sz="900" noProof="0" dirty="0">
                          <a:solidFill>
                            <a:schemeClr val="bg1"/>
                          </a:solidFill>
                        </a:rPr>
                      </a:br>
                      <a:r>
                        <a:rPr lang="de-DE" sz="900" noProof="0" dirty="0">
                          <a:solidFill>
                            <a:schemeClr val="bg1"/>
                          </a:solidFill>
                        </a:rPr>
                        <a:t>2.000 EUR / unbegrenzt</a:t>
                      </a:r>
                    </a:p>
                  </a:txBody>
                  <a:tcPr marL="72000" marR="72000" marT="0" marB="0" anchor="ctr">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a:r>
                        <a:rPr lang="de-DE" sz="900" noProof="0" dirty="0">
                          <a:solidFill>
                            <a:schemeClr val="bg1"/>
                          </a:solidFill>
                        </a:rPr>
                        <a:t>1.000 EUR / 2.000 EUR / </a:t>
                      </a:r>
                      <a:br>
                        <a:rPr lang="de-DE" sz="900" noProof="0" dirty="0">
                          <a:solidFill>
                            <a:schemeClr val="bg1"/>
                          </a:solidFill>
                        </a:rPr>
                      </a:br>
                      <a:r>
                        <a:rPr lang="de-DE" sz="900" noProof="0" dirty="0">
                          <a:solidFill>
                            <a:schemeClr val="bg1"/>
                          </a:solidFill>
                        </a:rPr>
                        <a:t>3.000 EUR / unbegrenzt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rtl="0"/>
                      <a:r>
                        <a:rPr lang="de-DE" sz="900" noProof="0" dirty="0">
                          <a:solidFill>
                            <a:schemeClr val="bg1"/>
                          </a:solidFill>
                        </a:rPr>
                        <a:t>1.000 EUR / 2.500 EUR / 4.000 EUR / unbegrenzt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1492974"/>
                  </a:ext>
                </a:extLst>
              </a:tr>
            </a:tbl>
          </a:graphicData>
        </a:graphic>
      </p:graphicFrame>
      <p:sp>
        <p:nvSpPr>
          <p:cNvPr id="11" name="Textfeld 10">
            <a:extLst>
              <a:ext uri="{FF2B5EF4-FFF2-40B4-BE49-F238E27FC236}">
                <a16:creationId xmlns:a16="http://schemas.microsoft.com/office/drawing/2014/main" id="{E4D76E03-5EC8-7D4C-9001-882DD4362140}"/>
              </a:ext>
            </a:extLst>
          </p:cNvPr>
          <p:cNvSpPr txBox="1"/>
          <p:nvPr/>
        </p:nvSpPr>
        <p:spPr>
          <a:xfrm>
            <a:off x="490053" y="1489187"/>
            <a:ext cx="4177640" cy="360879"/>
          </a:xfrm>
          <a:prstGeom prst="rect">
            <a:avLst/>
          </a:prstGeom>
          <a:solidFill>
            <a:schemeClr val="accent6"/>
          </a:solidFill>
          <a:ln w="12700">
            <a:noFill/>
          </a:ln>
        </p:spPr>
        <p:txBody>
          <a:bodyPr lIns="0" tIns="0" rIns="0" bIns="36000" anchor="ctr"/>
          <a:lstStyle/>
          <a:p>
            <a:pPr algn="ctr" defTabSz="1219170" eaLnBrk="1" fontAlgn="auto" hangingPunct="1">
              <a:spcBef>
                <a:spcPts val="0"/>
              </a:spcBef>
              <a:spcAft>
                <a:spcPts val="0"/>
              </a:spcAft>
              <a:defRPr/>
            </a:pPr>
            <a:r>
              <a:rPr lang="de-DE" sz="1400" dirty="0">
                <a:solidFill>
                  <a:schemeClr val="bg1"/>
                </a:solidFill>
                <a:ea typeface="Arial" panose="020B0604020202020204" pitchFamily="34" charset="0"/>
                <a:cs typeface="Arial" panose="020B0604020202020204" pitchFamily="34" charset="0"/>
              </a:rPr>
              <a:t>Arbeitnehmerfinanziert – individuell wählbar</a:t>
            </a:r>
          </a:p>
        </p:txBody>
      </p:sp>
      <p:sp>
        <p:nvSpPr>
          <p:cNvPr id="12" name="Rechteck 11"/>
          <p:cNvSpPr/>
          <p:nvPr/>
        </p:nvSpPr>
        <p:spPr>
          <a:xfrm>
            <a:off x="9734419" y="1441278"/>
            <a:ext cx="2457581" cy="553926"/>
          </a:xfrm>
          <a:prstGeom prst="rect">
            <a:avLst/>
          </a:prstGeom>
          <a:solidFill>
            <a:srgbClr val="122B54"/>
          </a:solidFill>
          <a:ln>
            <a:noFill/>
          </a:ln>
        </p:spPr>
        <p:txBody>
          <a:bodyPr wrap="square">
            <a:spAutoFit/>
          </a:bodyPr>
          <a:lstStyle/>
          <a:p>
            <a:pPr defTabSz="914114" eaLnBrk="1" fontAlgn="auto" hangingPunct="1">
              <a:spcBef>
                <a:spcPts val="0"/>
              </a:spcBef>
              <a:spcAft>
                <a:spcPts val="600"/>
              </a:spcAft>
              <a:defRPr/>
            </a:pPr>
            <a:r>
              <a:rPr lang="de-DE" sz="1000" b="1" dirty="0">
                <a:solidFill>
                  <a:srgbClr val="FFFFFF"/>
                </a:solidFill>
                <a:latin typeface="Arial" panose="020B0604020202020204"/>
              </a:rPr>
              <a:t>Extra flexibel – </a:t>
            </a:r>
            <a:r>
              <a:rPr lang="de-DE" sz="1000" dirty="0">
                <a:solidFill>
                  <a:srgbClr val="FFFFFF"/>
                </a:solidFill>
                <a:latin typeface="Arial" panose="020B0604020202020204"/>
              </a:rPr>
              <a:t>leistungsgleiches Angebot mit und ohne Alterungsrückstellungen</a:t>
            </a:r>
          </a:p>
        </p:txBody>
      </p:sp>
      <p:sp>
        <p:nvSpPr>
          <p:cNvPr id="13" name="Rechteck 12"/>
          <p:cNvSpPr/>
          <p:nvPr/>
        </p:nvSpPr>
        <p:spPr>
          <a:xfrm>
            <a:off x="9260951" y="5517745"/>
            <a:ext cx="2182629" cy="1213153"/>
          </a:xfrm>
          <a:prstGeom prst="rect">
            <a:avLst/>
          </a:prstGeom>
        </p:spPr>
        <p:txBody>
          <a:bodyPr wrap="square">
            <a:spAutoFit/>
          </a:bodyPr>
          <a:lstStyle/>
          <a:p>
            <a:pPr marL="0" lvl="1" indent="0" defTabSz="967613" fontAlgn="auto">
              <a:spcBef>
                <a:spcPts val="100"/>
              </a:spcBef>
              <a:spcAft>
                <a:spcPts val="0"/>
              </a:spcAft>
              <a:buNone/>
              <a:defRPr/>
            </a:pPr>
            <a:r>
              <a:rPr lang="de-DE" sz="800" baseline="30000" dirty="0">
                <a:solidFill>
                  <a:schemeClr val="bg1"/>
                </a:solidFill>
              </a:rPr>
              <a:t>1 </a:t>
            </a:r>
            <a:r>
              <a:rPr lang="de-DE" sz="800" dirty="0">
                <a:solidFill>
                  <a:schemeClr val="bg1"/>
                </a:solidFill>
              </a:rPr>
              <a:t>Unter 21 Jahren </a:t>
            </a:r>
          </a:p>
          <a:p>
            <a:pPr marL="0" lvl="1" indent="0" defTabSz="967613" fontAlgn="auto">
              <a:spcBef>
                <a:spcPts val="100"/>
              </a:spcBef>
              <a:spcAft>
                <a:spcPts val="0"/>
              </a:spcAft>
              <a:buNone/>
              <a:defRPr/>
            </a:pPr>
            <a:r>
              <a:rPr lang="de-DE" sz="800" dirty="0">
                <a:solidFill>
                  <a:schemeClr val="bg1"/>
                </a:solidFill>
              </a:rPr>
              <a:t>Die jeweiligen Prozentsätze enthalten die Vorleistung der gesetzlichen Krankenkasse. Die Erstattung erfolgt bis zu den Höchstsätzen der Gebührenordnung für Ärzte und Zahnärzte. Für den Versicherungsschutz maßgeblich sind die aktuellen Versicherungsbedingungen bei Abschluss des Vertrags.</a:t>
            </a:r>
          </a:p>
        </p:txBody>
      </p:sp>
      <p:sp>
        <p:nvSpPr>
          <p:cNvPr id="14" name="Foliennummernplatzhalter 1"/>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56C449F3-BD9D-48DC-BFF1-0F66671DA7C6}" type="slidenum">
              <a:rPr lang="de-DE" sz="800" b="1">
                <a:solidFill>
                  <a:schemeClr val="bg1"/>
                </a:solidFill>
              </a:rPr>
              <a:pPr algn="r">
                <a:lnSpc>
                  <a:spcPts val="1000"/>
                </a:lnSpc>
              </a:pPr>
              <a:t>11</a:t>
            </a:fld>
            <a:endParaRPr lang="de-DE" sz="800" b="1" dirty="0">
              <a:solidFill>
                <a:schemeClr val="bg1"/>
              </a:solidFill>
            </a:endParaRPr>
          </a:p>
        </p:txBody>
      </p:sp>
    </p:spTree>
    <p:extLst>
      <p:ext uri="{BB962C8B-B14F-4D97-AF65-F5344CB8AC3E}">
        <p14:creationId xmlns:p14="http://schemas.microsoft.com/office/powerpoint/2010/main" val="241704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r>
              <a:rPr lang="de-DE" altLang="de-DE" dirty="0"/>
              <a:t>Attraktive Produkte in der Zusatzversicherung im Bereich </a:t>
            </a:r>
            <a:br>
              <a:rPr lang="de-DE" altLang="de-DE" dirty="0"/>
            </a:br>
            <a:r>
              <a:rPr lang="de-DE" altLang="de-DE" dirty="0">
                <a:solidFill>
                  <a:srgbClr val="13A0D3"/>
                </a:solidFill>
              </a:rPr>
              <a:t>Ambulant und Stationär</a:t>
            </a:r>
            <a:endParaRPr lang="de-DE" dirty="0">
              <a:solidFill>
                <a:srgbClr val="13A0D3"/>
              </a:solidFill>
            </a:endParaRPr>
          </a:p>
        </p:txBody>
      </p:sp>
      <p:sp>
        <p:nvSpPr>
          <p:cNvPr id="10" name="Textfeld 9">
            <a:extLst>
              <a:ext uri="{FF2B5EF4-FFF2-40B4-BE49-F238E27FC236}">
                <a16:creationId xmlns:a16="http://schemas.microsoft.com/office/drawing/2014/main" id="{CA7B13EB-9706-B845-8D48-C4CCA58FB90F}"/>
              </a:ext>
            </a:extLst>
          </p:cNvPr>
          <p:cNvSpPr txBox="1"/>
          <p:nvPr/>
        </p:nvSpPr>
        <p:spPr>
          <a:xfrm>
            <a:off x="3298825" y="2552700"/>
            <a:ext cx="2797175" cy="2295525"/>
          </a:xfrm>
          <a:prstGeom prst="rect">
            <a:avLst/>
          </a:prstGeom>
          <a:solidFill>
            <a:schemeClr val="accent6">
              <a:lumMod val="20000"/>
              <a:lumOff val="80000"/>
            </a:schemeClr>
          </a:solidFill>
        </p:spPr>
        <p:txBody>
          <a:bodyPr lIns="180000" tIns="108000" rIns="0" bIns="0"/>
          <a:lstStyle/>
          <a:p>
            <a:pPr defTabSz="1219170" eaLnBrk="1" fontAlgn="auto" hangingPunct="1">
              <a:spcBef>
                <a:spcPts val="0"/>
              </a:spcBef>
              <a:spcAft>
                <a:spcPts val="600"/>
              </a:spcAft>
              <a:defRPr/>
            </a:pPr>
            <a:r>
              <a:rPr lang="de-DE" sz="1400" b="1" dirty="0" err="1">
                <a:solidFill>
                  <a:schemeClr val="bg1"/>
                </a:solidFill>
              </a:rPr>
              <a:t>AmbulantPlus</a:t>
            </a:r>
            <a:endParaRPr lang="de-DE" sz="1400" b="1" dirty="0">
              <a:solidFill>
                <a:schemeClr val="bg1"/>
              </a:solidFill>
            </a:endParaRPr>
          </a:p>
          <a:p>
            <a:pPr defTabSz="1219170" eaLnBrk="1" fontAlgn="auto" hangingPunct="1">
              <a:spcBef>
                <a:spcPts val="0"/>
              </a:spcBef>
              <a:spcAft>
                <a:spcPts val="400"/>
              </a:spcAft>
              <a:defRPr/>
            </a:pPr>
            <a:r>
              <a:rPr lang="de-DE" sz="1000" dirty="0">
                <a:solidFill>
                  <a:schemeClr val="bg1"/>
                </a:solidFill>
              </a:rPr>
              <a:t>70 % für Heilpraktiker Behandlungen </a:t>
            </a:r>
            <a:br>
              <a:rPr lang="de-DE" sz="1000" dirty="0">
                <a:solidFill>
                  <a:schemeClr val="bg1"/>
                </a:solidFill>
              </a:rPr>
            </a:br>
            <a:r>
              <a:rPr lang="de-DE" sz="1000" dirty="0">
                <a:solidFill>
                  <a:schemeClr val="bg1"/>
                </a:solidFill>
              </a:rPr>
              <a:t>(inkl. Arzneimittel), max. 400 EUR pro Jahr</a:t>
            </a:r>
          </a:p>
          <a:p>
            <a:pPr defTabSz="1219170" eaLnBrk="1" fontAlgn="auto" hangingPunct="1">
              <a:spcBef>
                <a:spcPts val="0"/>
              </a:spcBef>
              <a:spcAft>
                <a:spcPts val="400"/>
              </a:spcAft>
              <a:defRPr/>
            </a:pPr>
            <a:r>
              <a:rPr lang="de-DE" sz="1000" dirty="0">
                <a:solidFill>
                  <a:schemeClr val="bg1"/>
                </a:solidFill>
              </a:rPr>
              <a:t>100 % für Brillen und Kontaktlinsen, max. </a:t>
            </a:r>
            <a:br>
              <a:rPr lang="de-DE" sz="1000" dirty="0">
                <a:solidFill>
                  <a:schemeClr val="bg1"/>
                </a:solidFill>
              </a:rPr>
            </a:br>
            <a:r>
              <a:rPr lang="de-DE" sz="1000" dirty="0">
                <a:solidFill>
                  <a:schemeClr val="bg1"/>
                </a:solidFill>
              </a:rPr>
              <a:t>150 EUR innerhalb von 24 Monaten</a:t>
            </a:r>
          </a:p>
          <a:p>
            <a:pPr defTabSz="1219170" eaLnBrk="1" fontAlgn="auto" hangingPunct="1">
              <a:spcBef>
                <a:spcPts val="0"/>
              </a:spcBef>
              <a:spcAft>
                <a:spcPts val="400"/>
              </a:spcAft>
              <a:defRPr/>
            </a:pPr>
            <a:r>
              <a:rPr lang="de-DE" sz="1000" dirty="0">
                <a:solidFill>
                  <a:schemeClr val="bg1"/>
                </a:solidFill>
              </a:rPr>
              <a:t>freie Krankenhauswahl</a:t>
            </a:r>
          </a:p>
        </p:txBody>
      </p:sp>
      <p:sp>
        <p:nvSpPr>
          <p:cNvPr id="11" name="Textfeld 10">
            <a:extLst>
              <a:ext uri="{FF2B5EF4-FFF2-40B4-BE49-F238E27FC236}">
                <a16:creationId xmlns:a16="http://schemas.microsoft.com/office/drawing/2014/main" id="{F5A2D009-DFF5-CF42-8214-37C8AAA326D8}"/>
              </a:ext>
            </a:extLst>
          </p:cNvPr>
          <p:cNvSpPr txBox="1"/>
          <p:nvPr/>
        </p:nvSpPr>
        <p:spPr>
          <a:xfrm>
            <a:off x="6094413" y="2552700"/>
            <a:ext cx="2797175" cy="2295525"/>
          </a:xfrm>
          <a:prstGeom prst="rect">
            <a:avLst/>
          </a:prstGeom>
          <a:solidFill>
            <a:schemeClr val="accent6">
              <a:lumMod val="40000"/>
              <a:lumOff val="60000"/>
            </a:schemeClr>
          </a:solidFill>
        </p:spPr>
        <p:txBody>
          <a:bodyPr lIns="180000" tIns="108000" rIns="0" bIns="0"/>
          <a:lstStyle/>
          <a:p>
            <a:pPr defTabSz="1219170" eaLnBrk="1" fontAlgn="auto" hangingPunct="1">
              <a:spcBef>
                <a:spcPts val="0"/>
              </a:spcBef>
              <a:spcAft>
                <a:spcPts val="600"/>
              </a:spcAft>
              <a:defRPr/>
            </a:pPr>
            <a:r>
              <a:rPr lang="de-DE" sz="1400" b="1" dirty="0" err="1">
                <a:solidFill>
                  <a:schemeClr val="bg1"/>
                </a:solidFill>
              </a:rPr>
              <a:t>AmbulantBest</a:t>
            </a:r>
            <a:endParaRPr lang="de-DE" sz="1400" b="1" dirty="0">
              <a:solidFill>
                <a:schemeClr val="bg1"/>
              </a:solidFill>
            </a:endParaRPr>
          </a:p>
          <a:p>
            <a:pPr defTabSz="1219170" eaLnBrk="1" fontAlgn="auto" hangingPunct="1">
              <a:spcBef>
                <a:spcPts val="0"/>
              </a:spcBef>
              <a:spcAft>
                <a:spcPts val="400"/>
              </a:spcAft>
              <a:defRPr/>
            </a:pPr>
            <a:r>
              <a:rPr lang="de-DE" sz="1000" dirty="0">
                <a:solidFill>
                  <a:schemeClr val="bg1"/>
                </a:solidFill>
              </a:rPr>
              <a:t>80 % für Behandlungen beim Heilpraktiker oder Naturheilverfahren beim Arzt (inkl. Arzneimittel) max. 1.000 EUR innerhalb 2 Versicherungsjahre</a:t>
            </a:r>
          </a:p>
          <a:p>
            <a:pPr defTabSz="1219170" eaLnBrk="1" fontAlgn="auto" hangingPunct="1">
              <a:spcBef>
                <a:spcPts val="0"/>
              </a:spcBef>
              <a:spcAft>
                <a:spcPts val="400"/>
              </a:spcAft>
              <a:defRPr/>
            </a:pPr>
            <a:r>
              <a:rPr lang="de-DE" sz="1000" dirty="0">
                <a:solidFill>
                  <a:schemeClr val="bg1"/>
                </a:solidFill>
              </a:rPr>
              <a:t>100 % für Sehhilfen, max. 300 EUR innerhalb 24 Monate</a:t>
            </a:r>
          </a:p>
          <a:p>
            <a:pPr defTabSz="1219170" eaLnBrk="1" fontAlgn="auto" hangingPunct="1">
              <a:spcBef>
                <a:spcPts val="0"/>
              </a:spcBef>
              <a:spcAft>
                <a:spcPts val="400"/>
              </a:spcAft>
              <a:defRPr/>
            </a:pPr>
            <a:r>
              <a:rPr lang="de-DE" sz="1000" dirty="0">
                <a:solidFill>
                  <a:schemeClr val="bg1"/>
                </a:solidFill>
              </a:rPr>
              <a:t>80% für ausgewählte Vorsorge-untersuchungen, (altersabhängig) alle 2 Jahre</a:t>
            </a:r>
          </a:p>
          <a:p>
            <a:pPr defTabSz="1219170" eaLnBrk="1" fontAlgn="auto" hangingPunct="1">
              <a:spcBef>
                <a:spcPts val="0"/>
              </a:spcBef>
              <a:spcAft>
                <a:spcPts val="400"/>
              </a:spcAft>
              <a:defRPr/>
            </a:pPr>
            <a:r>
              <a:rPr lang="de-DE" sz="1000" dirty="0">
                <a:solidFill>
                  <a:schemeClr val="bg1"/>
                </a:solidFill>
              </a:rPr>
              <a:t>80% der Restkosten für Hörhilfen, max. 500 EUR pro Versicherungsjahr</a:t>
            </a:r>
          </a:p>
          <a:p>
            <a:pPr defTabSz="1219170" eaLnBrk="1" fontAlgn="auto" hangingPunct="1">
              <a:spcBef>
                <a:spcPts val="0"/>
              </a:spcBef>
              <a:spcAft>
                <a:spcPts val="400"/>
              </a:spcAft>
              <a:defRPr/>
            </a:pPr>
            <a:r>
              <a:rPr lang="de-DE" sz="1000" dirty="0">
                <a:solidFill>
                  <a:schemeClr val="bg1"/>
                </a:solidFill>
              </a:rPr>
              <a:t>freie Krankenhauswahl</a:t>
            </a:r>
          </a:p>
        </p:txBody>
      </p:sp>
      <p:sp>
        <p:nvSpPr>
          <p:cNvPr id="12" name="Textfeld 11">
            <a:extLst>
              <a:ext uri="{FF2B5EF4-FFF2-40B4-BE49-F238E27FC236}">
                <a16:creationId xmlns:a16="http://schemas.microsoft.com/office/drawing/2014/main" id="{5DFDA264-D0FF-ED44-BACB-37DBF3E64A92}"/>
              </a:ext>
            </a:extLst>
          </p:cNvPr>
          <p:cNvSpPr txBox="1"/>
          <p:nvPr/>
        </p:nvSpPr>
        <p:spPr>
          <a:xfrm>
            <a:off x="477838" y="4846638"/>
            <a:ext cx="2832100" cy="1535112"/>
          </a:xfrm>
          <a:prstGeom prst="rect">
            <a:avLst/>
          </a:prstGeom>
          <a:solidFill>
            <a:schemeClr val="accent6">
              <a:lumMod val="40000"/>
              <a:lumOff val="60000"/>
            </a:schemeClr>
          </a:solidFill>
        </p:spPr>
        <p:txBody>
          <a:bodyPr lIns="180000" tIns="108000" rIns="0" bIns="0"/>
          <a:lstStyle/>
          <a:p>
            <a:pPr defTabSz="1219170" eaLnBrk="1" fontAlgn="auto" hangingPunct="1">
              <a:spcBef>
                <a:spcPts val="0"/>
              </a:spcBef>
              <a:spcAft>
                <a:spcPts val="600"/>
              </a:spcAft>
              <a:defRPr/>
            </a:pPr>
            <a:r>
              <a:rPr lang="de-DE" sz="1400" b="1" dirty="0" err="1">
                <a:solidFill>
                  <a:schemeClr val="bg1"/>
                </a:solidFill>
              </a:rPr>
              <a:t>KrankenhausPlus</a:t>
            </a:r>
            <a:endParaRPr lang="de-DE" sz="1400" b="1" dirty="0">
              <a:solidFill>
                <a:schemeClr val="bg1"/>
              </a:solidFill>
            </a:endParaRPr>
          </a:p>
          <a:p>
            <a:pPr defTabSz="1219170" eaLnBrk="1" fontAlgn="auto" hangingPunct="1">
              <a:spcBef>
                <a:spcPts val="0"/>
              </a:spcBef>
              <a:spcAft>
                <a:spcPts val="400"/>
              </a:spcAft>
              <a:defRPr/>
            </a:pPr>
            <a:r>
              <a:rPr lang="de-DE" sz="1000" dirty="0">
                <a:solidFill>
                  <a:schemeClr val="bg1"/>
                </a:solidFill>
              </a:rPr>
              <a:t>Zweitbettzimmer / </a:t>
            </a:r>
            <a:r>
              <a:rPr lang="de-DE" sz="1000" dirty="0" err="1">
                <a:solidFill>
                  <a:schemeClr val="bg1"/>
                </a:solidFill>
              </a:rPr>
              <a:t>Wahlarzt</a:t>
            </a:r>
            <a:r>
              <a:rPr lang="de-DE" sz="1000" dirty="0">
                <a:solidFill>
                  <a:schemeClr val="bg1"/>
                </a:solidFill>
              </a:rPr>
              <a:t> / Ersatz-Krankenhaustagegeld</a:t>
            </a:r>
          </a:p>
          <a:p>
            <a:pPr defTabSz="1219170" eaLnBrk="1" fontAlgn="auto" hangingPunct="1">
              <a:spcBef>
                <a:spcPts val="0"/>
              </a:spcBef>
              <a:spcAft>
                <a:spcPts val="400"/>
              </a:spcAft>
              <a:defRPr/>
            </a:pPr>
            <a:r>
              <a:rPr lang="de-DE" sz="1000" dirty="0">
                <a:solidFill>
                  <a:schemeClr val="bg1"/>
                </a:solidFill>
              </a:rPr>
              <a:t>Kombinierbar mit Tarif für ambulante OPs</a:t>
            </a:r>
          </a:p>
        </p:txBody>
      </p:sp>
      <p:sp>
        <p:nvSpPr>
          <p:cNvPr id="13" name="Textfeld 16"/>
          <p:cNvSpPr txBox="1">
            <a:spLocks noChangeArrowheads="1"/>
          </p:cNvSpPr>
          <p:nvPr/>
        </p:nvSpPr>
        <p:spPr bwMode="auto">
          <a:xfrm>
            <a:off x="3298825" y="4846638"/>
            <a:ext cx="2797175" cy="1535112"/>
          </a:xfrm>
          <a:prstGeom prst="rect">
            <a:avLst/>
          </a:prstGeom>
          <a:solidFill>
            <a:srgbClr val="13A0D3"/>
          </a:solidFill>
          <a:ln>
            <a:noFill/>
          </a:ln>
        </p:spPr>
        <p:txBody>
          <a:bodyPr lIns="180000" tIns="10800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Aft>
                <a:spcPts val="600"/>
              </a:spcAft>
            </a:pPr>
            <a:r>
              <a:rPr lang="de-DE" altLang="de-DE" sz="1400" b="1" dirty="0" err="1"/>
              <a:t>KrankenhausBest</a:t>
            </a:r>
            <a:endParaRPr lang="de-DE" altLang="de-DE" sz="1400" b="1" dirty="0"/>
          </a:p>
          <a:p>
            <a:pPr eaLnBrk="1" hangingPunct="1">
              <a:spcAft>
                <a:spcPts val="400"/>
              </a:spcAft>
            </a:pPr>
            <a:r>
              <a:rPr lang="de-DE" altLang="de-DE" sz="1000" dirty="0"/>
              <a:t>Einbettzimmer / </a:t>
            </a:r>
            <a:r>
              <a:rPr lang="de-DE" altLang="de-DE" sz="1000" dirty="0" err="1"/>
              <a:t>Wahlarzt</a:t>
            </a:r>
            <a:r>
              <a:rPr lang="de-DE" altLang="de-DE" sz="1000" dirty="0"/>
              <a:t> / Ersatz-Krankenhaustagegeld</a:t>
            </a:r>
          </a:p>
          <a:p>
            <a:pPr eaLnBrk="1" hangingPunct="1">
              <a:spcAft>
                <a:spcPts val="400"/>
              </a:spcAft>
            </a:pPr>
            <a:r>
              <a:rPr lang="de-DE" altLang="de-DE" sz="1000" dirty="0"/>
              <a:t>Verbleibende Kosten bei Wahl eines anderen Krankenhauses</a:t>
            </a:r>
          </a:p>
          <a:p>
            <a:pPr eaLnBrk="1" hangingPunct="1">
              <a:spcAft>
                <a:spcPts val="400"/>
              </a:spcAft>
            </a:pPr>
            <a:r>
              <a:rPr lang="de-DE" altLang="de-DE" sz="1000" dirty="0"/>
              <a:t>Kombinierbar mit Tarif für ambulante OPs</a:t>
            </a:r>
          </a:p>
        </p:txBody>
      </p:sp>
      <p:sp>
        <p:nvSpPr>
          <p:cNvPr id="14" name="Textfeld 13">
            <a:extLst>
              <a:ext uri="{FF2B5EF4-FFF2-40B4-BE49-F238E27FC236}">
                <a16:creationId xmlns:a16="http://schemas.microsoft.com/office/drawing/2014/main" id="{83E0C08D-0DBA-4E45-9BCD-4874DC683A75}"/>
              </a:ext>
            </a:extLst>
          </p:cNvPr>
          <p:cNvSpPr txBox="1"/>
          <p:nvPr/>
        </p:nvSpPr>
        <p:spPr>
          <a:xfrm>
            <a:off x="6094413" y="4846638"/>
            <a:ext cx="2797175" cy="1535112"/>
          </a:xfrm>
          <a:prstGeom prst="rect">
            <a:avLst/>
          </a:prstGeom>
          <a:solidFill>
            <a:srgbClr val="13A0D3"/>
          </a:solidFill>
        </p:spPr>
        <p:txBody>
          <a:bodyPr lIns="180000" tIns="108000" rIns="0" bIns="0"/>
          <a:lstStyle/>
          <a:p>
            <a:pPr defTabSz="1219170" eaLnBrk="1" fontAlgn="auto" hangingPunct="1">
              <a:spcBef>
                <a:spcPts val="0"/>
              </a:spcBef>
              <a:spcAft>
                <a:spcPts val="600"/>
              </a:spcAft>
              <a:defRPr/>
            </a:pPr>
            <a:r>
              <a:rPr lang="de-DE" sz="1400" b="1" dirty="0"/>
              <a:t>Ambulante OP Krankenhaus</a:t>
            </a:r>
          </a:p>
          <a:p>
            <a:pPr defTabSz="1219170" eaLnBrk="1" fontAlgn="auto" hangingPunct="1">
              <a:spcBef>
                <a:spcPts val="0"/>
              </a:spcBef>
              <a:spcAft>
                <a:spcPts val="400"/>
              </a:spcAft>
              <a:defRPr/>
            </a:pPr>
            <a:r>
              <a:rPr lang="de-DE" sz="1000" dirty="0"/>
              <a:t>Freie Krankenhauswahl, privatärztliche Behandlung</a:t>
            </a:r>
          </a:p>
          <a:p>
            <a:pPr defTabSz="1219170" eaLnBrk="1" fontAlgn="auto" hangingPunct="1">
              <a:spcBef>
                <a:spcPts val="0"/>
              </a:spcBef>
              <a:spcAft>
                <a:spcPts val="400"/>
              </a:spcAft>
              <a:defRPr/>
            </a:pPr>
            <a:r>
              <a:rPr lang="de-DE" sz="1000" dirty="0"/>
              <a:t>Nur in Verbindung mit Tarif </a:t>
            </a:r>
            <a:r>
              <a:rPr lang="de-DE" sz="1000" dirty="0" err="1"/>
              <a:t>KrankenhausPlus</a:t>
            </a:r>
            <a:r>
              <a:rPr lang="de-DE" sz="1000" dirty="0"/>
              <a:t> oder </a:t>
            </a:r>
            <a:r>
              <a:rPr lang="de-DE" sz="1000" dirty="0" err="1"/>
              <a:t>KrankenhausBest</a:t>
            </a:r>
            <a:r>
              <a:rPr lang="de-DE" sz="1000" dirty="0"/>
              <a:t> abschließbar.</a:t>
            </a:r>
          </a:p>
        </p:txBody>
      </p:sp>
      <p:sp>
        <p:nvSpPr>
          <p:cNvPr id="15" name="Textfeld 14">
            <a:extLst>
              <a:ext uri="{FF2B5EF4-FFF2-40B4-BE49-F238E27FC236}">
                <a16:creationId xmlns:a16="http://schemas.microsoft.com/office/drawing/2014/main" id="{47C49EC9-986C-D348-8D9F-DF48158B90B7}"/>
              </a:ext>
            </a:extLst>
          </p:cNvPr>
          <p:cNvSpPr txBox="1"/>
          <p:nvPr/>
        </p:nvSpPr>
        <p:spPr>
          <a:xfrm>
            <a:off x="8890000" y="4846638"/>
            <a:ext cx="2822575" cy="1535112"/>
          </a:xfrm>
          <a:prstGeom prst="rect">
            <a:avLst/>
          </a:prstGeom>
          <a:solidFill>
            <a:schemeClr val="accent6">
              <a:lumMod val="20000"/>
              <a:lumOff val="80000"/>
            </a:schemeClr>
          </a:solidFill>
        </p:spPr>
        <p:txBody>
          <a:bodyPr lIns="180000" tIns="108000" rIns="0" bIns="0"/>
          <a:lstStyle/>
          <a:p>
            <a:pPr defTabSz="1219170" eaLnBrk="1" fontAlgn="auto" hangingPunct="1">
              <a:spcBef>
                <a:spcPts val="0"/>
              </a:spcBef>
              <a:spcAft>
                <a:spcPts val="600"/>
              </a:spcAft>
              <a:defRPr/>
            </a:pPr>
            <a:r>
              <a:rPr lang="de-DE" sz="1400" b="1" dirty="0">
                <a:solidFill>
                  <a:schemeClr val="bg1"/>
                </a:solidFill>
              </a:rPr>
              <a:t>Krankenhaus bei Unfall</a:t>
            </a:r>
          </a:p>
          <a:p>
            <a:pPr defTabSz="1219170" eaLnBrk="1" fontAlgn="auto" hangingPunct="1">
              <a:spcBef>
                <a:spcPts val="0"/>
              </a:spcBef>
              <a:spcAft>
                <a:spcPts val="400"/>
              </a:spcAft>
              <a:defRPr/>
            </a:pPr>
            <a:r>
              <a:rPr lang="de-DE" sz="1000" dirty="0">
                <a:solidFill>
                  <a:schemeClr val="bg1"/>
                </a:solidFill>
              </a:rPr>
              <a:t>Zweitbettzimmer, </a:t>
            </a:r>
            <a:r>
              <a:rPr lang="de-DE" sz="1000" dirty="0" err="1">
                <a:solidFill>
                  <a:schemeClr val="bg1"/>
                </a:solidFill>
              </a:rPr>
              <a:t>Wahlarzt</a:t>
            </a:r>
            <a:r>
              <a:rPr lang="de-DE" sz="1000" dirty="0">
                <a:solidFill>
                  <a:schemeClr val="bg1"/>
                </a:solidFill>
              </a:rPr>
              <a:t>, ambulante Operationen, Ersatz-Krankenhaustagegeld,</a:t>
            </a:r>
            <a:br>
              <a:rPr lang="de-DE" sz="1000" dirty="0">
                <a:solidFill>
                  <a:schemeClr val="bg1"/>
                </a:solidFill>
              </a:rPr>
            </a:br>
            <a:r>
              <a:rPr lang="de-DE" sz="1000" dirty="0">
                <a:solidFill>
                  <a:schemeClr val="bg1"/>
                </a:solidFill>
              </a:rPr>
              <a:t>Wechseloption</a:t>
            </a:r>
          </a:p>
        </p:txBody>
      </p:sp>
      <p:graphicFrame>
        <p:nvGraphicFramePr>
          <p:cNvPr id="16" name="Tabelle 7">
            <a:extLst>
              <a:ext uri="{FF2B5EF4-FFF2-40B4-BE49-F238E27FC236}">
                <a16:creationId xmlns:a16="http://schemas.microsoft.com/office/drawing/2014/main" id="{DE356EC1-F6D7-4654-9AAC-D52889FA2B1F}"/>
              </a:ext>
            </a:extLst>
          </p:cNvPr>
          <p:cNvGraphicFramePr>
            <a:graphicFrameLocks/>
          </p:cNvGraphicFramePr>
          <p:nvPr>
            <p:extLst>
              <p:ext uri="{D42A27DB-BD31-4B8C-83A1-F6EECF244321}">
                <p14:modId xmlns:p14="http://schemas.microsoft.com/office/powerpoint/2010/main" val="558098443"/>
              </p:ext>
            </p:extLst>
          </p:nvPr>
        </p:nvGraphicFramePr>
        <p:xfrm>
          <a:off x="545268" y="2057421"/>
          <a:ext cx="11098289" cy="495279"/>
        </p:xfrm>
        <a:graphic>
          <a:graphicData uri="http://schemas.openxmlformats.org/drawingml/2006/table">
            <a:tbl>
              <a:tblPr firstRow="1">
                <a:tableStyleId>{3B4B98B0-60AC-42C2-AFA5-B58CD77FA1E5}</a:tableStyleId>
              </a:tblPr>
              <a:tblGrid>
                <a:gridCol w="11098289">
                  <a:extLst>
                    <a:ext uri="{9D8B030D-6E8A-4147-A177-3AD203B41FA5}">
                      <a16:colId xmlns:a16="http://schemas.microsoft.com/office/drawing/2014/main" val="2224460928"/>
                    </a:ext>
                  </a:extLst>
                </a:gridCol>
              </a:tblGrid>
              <a:tr h="495279">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800" b="0" dirty="0">
                          <a:solidFill>
                            <a:schemeClr val="bg1"/>
                          </a:solidFill>
                          <a:latin typeface="+mn-lt"/>
                        </a:rPr>
                        <a:t>Arbeitnehmerfinanziert – individuell wählbar</a:t>
                      </a:r>
                    </a:p>
                  </a:txBody>
                  <a:tcPr marL="0" marR="0" marT="0" marB="0" anchor="ctr"/>
                </a:tc>
                <a:extLst>
                  <a:ext uri="{0D108BD9-81ED-4DB2-BD59-A6C34878D82A}">
                    <a16:rowId xmlns:a16="http://schemas.microsoft.com/office/drawing/2014/main" val="1362238897"/>
                  </a:ext>
                </a:extLst>
              </a:tr>
            </a:tbl>
          </a:graphicData>
        </a:graphic>
      </p:graphicFrame>
      <p:sp>
        <p:nvSpPr>
          <p:cNvPr id="17" name="Foliennummernplatzhalter 1"/>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56C449F3-BD9D-48DC-BFF1-0F66671DA7C6}" type="slidenum">
              <a:rPr lang="de-DE" sz="800" b="1">
                <a:solidFill>
                  <a:schemeClr val="bg1"/>
                </a:solidFill>
              </a:rPr>
              <a:pPr algn="r">
                <a:lnSpc>
                  <a:spcPts val="1000"/>
                </a:lnSpc>
              </a:pPr>
              <a:t>12</a:t>
            </a:fld>
            <a:endParaRPr lang="de-DE" sz="800" b="1" dirty="0">
              <a:solidFill>
                <a:schemeClr val="bg1"/>
              </a:solidFill>
            </a:endParaRPr>
          </a:p>
        </p:txBody>
      </p:sp>
    </p:spTree>
    <p:extLst>
      <p:ext uri="{BB962C8B-B14F-4D97-AF65-F5344CB8AC3E}">
        <p14:creationId xmlns:p14="http://schemas.microsoft.com/office/powerpoint/2010/main" val="30866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r>
              <a:rPr lang="de-DE" altLang="de-DE" dirty="0"/>
              <a:t>Attraktive Produkte in der Zusatzversicherung im Bereich </a:t>
            </a:r>
            <a:br>
              <a:rPr lang="de-DE" altLang="de-DE" dirty="0"/>
            </a:br>
            <a:r>
              <a:rPr lang="de-DE" altLang="de-DE" dirty="0">
                <a:solidFill>
                  <a:srgbClr val="13A0D3"/>
                </a:solidFill>
              </a:rPr>
              <a:t>Tagegeldversicherung</a:t>
            </a:r>
            <a:endParaRPr lang="de-DE" dirty="0">
              <a:solidFill>
                <a:srgbClr val="13A0D3"/>
              </a:solidFill>
            </a:endParaRPr>
          </a:p>
        </p:txBody>
      </p:sp>
      <p:graphicFrame>
        <p:nvGraphicFramePr>
          <p:cNvPr id="16" name="Tabelle 7">
            <a:extLst>
              <a:ext uri="{FF2B5EF4-FFF2-40B4-BE49-F238E27FC236}">
                <a16:creationId xmlns:a16="http://schemas.microsoft.com/office/drawing/2014/main" id="{DE356EC1-F6D7-4654-9AAC-D52889FA2B1F}"/>
              </a:ext>
            </a:extLst>
          </p:cNvPr>
          <p:cNvGraphicFramePr>
            <a:graphicFrameLocks/>
          </p:cNvGraphicFramePr>
          <p:nvPr>
            <p:extLst>
              <p:ext uri="{D42A27DB-BD31-4B8C-83A1-F6EECF244321}">
                <p14:modId xmlns:p14="http://schemas.microsoft.com/office/powerpoint/2010/main" val="558098443"/>
              </p:ext>
            </p:extLst>
          </p:nvPr>
        </p:nvGraphicFramePr>
        <p:xfrm>
          <a:off x="545268" y="2057421"/>
          <a:ext cx="11098289" cy="495279"/>
        </p:xfrm>
        <a:graphic>
          <a:graphicData uri="http://schemas.openxmlformats.org/drawingml/2006/table">
            <a:tbl>
              <a:tblPr firstRow="1">
                <a:tableStyleId>{3B4B98B0-60AC-42C2-AFA5-B58CD77FA1E5}</a:tableStyleId>
              </a:tblPr>
              <a:tblGrid>
                <a:gridCol w="11098289">
                  <a:extLst>
                    <a:ext uri="{9D8B030D-6E8A-4147-A177-3AD203B41FA5}">
                      <a16:colId xmlns:a16="http://schemas.microsoft.com/office/drawing/2014/main" val="2224460928"/>
                    </a:ext>
                  </a:extLst>
                </a:gridCol>
              </a:tblGrid>
              <a:tr h="495279">
                <a:tc>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r>
                        <a:rPr lang="de-DE" sz="1800" b="0" dirty="0">
                          <a:solidFill>
                            <a:schemeClr val="bg1"/>
                          </a:solidFill>
                          <a:latin typeface="+mn-lt"/>
                        </a:rPr>
                        <a:t>Arbeitnehmerfinanziert – individuell wählbar</a:t>
                      </a:r>
                    </a:p>
                  </a:txBody>
                  <a:tcPr marL="0" marR="0" marT="0" marB="0" anchor="ctr"/>
                </a:tc>
                <a:extLst>
                  <a:ext uri="{0D108BD9-81ED-4DB2-BD59-A6C34878D82A}">
                    <a16:rowId xmlns:a16="http://schemas.microsoft.com/office/drawing/2014/main" val="1362238897"/>
                  </a:ext>
                </a:extLst>
              </a:tr>
            </a:tbl>
          </a:graphicData>
        </a:graphic>
      </p:graphicFrame>
      <p:sp>
        <p:nvSpPr>
          <p:cNvPr id="17" name="Textfeld 16">
            <a:extLst>
              <a:ext uri="{FF2B5EF4-FFF2-40B4-BE49-F238E27FC236}">
                <a16:creationId xmlns:a16="http://schemas.microsoft.com/office/drawing/2014/main" id="{B155FBA3-E51B-1648-BD34-D49294A15C59}"/>
              </a:ext>
            </a:extLst>
          </p:cNvPr>
          <p:cNvSpPr txBox="1"/>
          <p:nvPr/>
        </p:nvSpPr>
        <p:spPr>
          <a:xfrm>
            <a:off x="477838" y="2552700"/>
            <a:ext cx="3741737" cy="2295525"/>
          </a:xfrm>
          <a:prstGeom prst="rect">
            <a:avLst/>
          </a:prstGeom>
          <a:solidFill>
            <a:schemeClr val="accent6">
              <a:lumMod val="20000"/>
              <a:lumOff val="80000"/>
            </a:schemeClr>
          </a:solidFill>
        </p:spPr>
        <p:txBody>
          <a:bodyPr lIns="180000" tIns="108000" rIns="0" bIns="0"/>
          <a:lstStyle/>
          <a:p>
            <a:pPr defTabSz="1219170" eaLnBrk="1" fontAlgn="auto" hangingPunct="1">
              <a:spcBef>
                <a:spcPts val="0"/>
              </a:spcBef>
              <a:spcAft>
                <a:spcPts val="600"/>
              </a:spcAft>
              <a:defRPr/>
            </a:pPr>
            <a:r>
              <a:rPr lang="de-DE" sz="1400" b="1" dirty="0">
                <a:solidFill>
                  <a:schemeClr val="bg1"/>
                </a:solidFill>
              </a:rPr>
              <a:t>Krankentagegeld</a:t>
            </a:r>
          </a:p>
          <a:p>
            <a:pPr defTabSz="1219170" eaLnBrk="1" fontAlgn="auto" hangingPunct="1">
              <a:spcBef>
                <a:spcPts val="0"/>
              </a:spcBef>
              <a:spcAft>
                <a:spcPts val="400"/>
              </a:spcAft>
              <a:defRPr/>
            </a:pPr>
            <a:r>
              <a:rPr lang="de-DE" sz="1000" dirty="0">
                <a:solidFill>
                  <a:schemeClr val="bg1"/>
                </a:solidFill>
              </a:rPr>
              <a:t>Private Ergänzung zum gesetzlichen Krankengeld ab der 7. Woche der Arbeitsunfähigkeit</a:t>
            </a:r>
          </a:p>
        </p:txBody>
      </p:sp>
      <p:sp>
        <p:nvSpPr>
          <p:cNvPr id="18" name="Textfeld 17">
            <a:extLst>
              <a:ext uri="{FF2B5EF4-FFF2-40B4-BE49-F238E27FC236}">
                <a16:creationId xmlns:a16="http://schemas.microsoft.com/office/drawing/2014/main" id="{2AC07844-65DB-7140-A3BB-C495A820BEA3}"/>
              </a:ext>
            </a:extLst>
          </p:cNvPr>
          <p:cNvSpPr txBox="1"/>
          <p:nvPr/>
        </p:nvSpPr>
        <p:spPr>
          <a:xfrm>
            <a:off x="4219575" y="2552700"/>
            <a:ext cx="3748088" cy="2293938"/>
          </a:xfrm>
          <a:prstGeom prst="rect">
            <a:avLst/>
          </a:prstGeom>
          <a:solidFill>
            <a:schemeClr val="accent6">
              <a:lumMod val="40000"/>
              <a:lumOff val="60000"/>
            </a:schemeClr>
          </a:solidFill>
        </p:spPr>
        <p:txBody>
          <a:bodyPr lIns="180000" tIns="108000" rIns="0" bIns="0"/>
          <a:lstStyle/>
          <a:p>
            <a:pPr defTabSz="1219170" eaLnBrk="1" fontAlgn="auto" hangingPunct="1">
              <a:spcBef>
                <a:spcPts val="0"/>
              </a:spcBef>
              <a:spcAft>
                <a:spcPts val="600"/>
              </a:spcAft>
              <a:defRPr/>
            </a:pPr>
            <a:r>
              <a:rPr lang="de-DE" sz="1400" b="1" dirty="0" err="1">
                <a:solidFill>
                  <a:schemeClr val="bg1"/>
                </a:solidFill>
              </a:rPr>
              <a:t>PflegetagegeldBest</a:t>
            </a:r>
            <a:endParaRPr lang="de-DE" sz="1400" b="1" dirty="0">
              <a:solidFill>
                <a:schemeClr val="bg1"/>
              </a:solidFill>
            </a:endParaRPr>
          </a:p>
          <a:p>
            <a:pPr defTabSz="1219170" eaLnBrk="1" fontAlgn="auto" hangingPunct="1">
              <a:spcBef>
                <a:spcPts val="0"/>
              </a:spcBef>
              <a:spcAft>
                <a:spcPts val="400"/>
              </a:spcAft>
              <a:defRPr/>
            </a:pPr>
            <a:r>
              <a:rPr lang="de-DE" sz="1000" dirty="0">
                <a:solidFill>
                  <a:schemeClr val="bg1"/>
                </a:solidFill>
              </a:rPr>
              <a:t>Pflegetagegeld je Pflegegrad</a:t>
            </a:r>
            <a:r>
              <a:rPr lang="de-DE" sz="1000" strike="sngStrike" dirty="0">
                <a:solidFill>
                  <a:schemeClr val="bg1"/>
                </a:solidFill>
              </a:rPr>
              <a:t>e</a:t>
            </a:r>
            <a:r>
              <a:rPr lang="de-DE" sz="1000" dirty="0">
                <a:solidFill>
                  <a:schemeClr val="bg1"/>
                </a:solidFill>
              </a:rPr>
              <a:t>:</a:t>
            </a:r>
            <a:br>
              <a:rPr lang="de-DE" sz="1000" dirty="0">
                <a:solidFill>
                  <a:schemeClr val="bg1"/>
                </a:solidFill>
              </a:rPr>
            </a:br>
            <a:endParaRPr lang="de-DE" sz="1000" dirty="0">
              <a:solidFill>
                <a:schemeClr val="bg1"/>
              </a:solidFill>
            </a:endParaRPr>
          </a:p>
          <a:p>
            <a:pPr defTabSz="1219170" eaLnBrk="1" fontAlgn="auto" hangingPunct="1">
              <a:spcBef>
                <a:spcPts val="0"/>
              </a:spcBef>
              <a:spcAft>
                <a:spcPts val="400"/>
              </a:spcAft>
              <a:defRPr/>
            </a:pPr>
            <a:r>
              <a:rPr lang="de-DE" sz="1000" dirty="0">
                <a:solidFill>
                  <a:schemeClr val="bg1"/>
                </a:solidFill>
              </a:rPr>
              <a:t>ambulant: </a:t>
            </a:r>
          </a:p>
          <a:p>
            <a:pPr defTabSz="1219170" eaLnBrk="1" fontAlgn="auto" hangingPunct="1">
              <a:spcBef>
                <a:spcPts val="0"/>
              </a:spcBef>
              <a:spcAft>
                <a:spcPts val="400"/>
              </a:spcAft>
              <a:defRPr/>
            </a:pPr>
            <a:r>
              <a:rPr lang="de-DE" sz="1000" dirty="0">
                <a:solidFill>
                  <a:schemeClr val="bg1"/>
                </a:solidFill>
              </a:rPr>
              <a:t>1 = 20 %,  2 = 30 %,  3 = 50 %, </a:t>
            </a:r>
            <a:br>
              <a:rPr lang="de-DE" sz="1000" dirty="0">
                <a:solidFill>
                  <a:schemeClr val="bg1"/>
                </a:solidFill>
              </a:rPr>
            </a:br>
            <a:r>
              <a:rPr lang="de-DE" sz="1000" dirty="0">
                <a:solidFill>
                  <a:schemeClr val="bg1"/>
                </a:solidFill>
              </a:rPr>
              <a:t>4 = 80 %,  5 = 100 %</a:t>
            </a:r>
          </a:p>
          <a:p>
            <a:pPr defTabSz="1219170" eaLnBrk="1" fontAlgn="auto" hangingPunct="1">
              <a:spcBef>
                <a:spcPts val="0"/>
              </a:spcBef>
              <a:spcAft>
                <a:spcPts val="400"/>
              </a:spcAft>
              <a:defRPr/>
            </a:pPr>
            <a:br>
              <a:rPr lang="de-DE" sz="1000" dirty="0">
                <a:solidFill>
                  <a:schemeClr val="bg1"/>
                </a:solidFill>
              </a:rPr>
            </a:br>
            <a:r>
              <a:rPr lang="de-DE" sz="1000" dirty="0">
                <a:solidFill>
                  <a:schemeClr val="bg1"/>
                </a:solidFill>
              </a:rPr>
              <a:t>stationär: </a:t>
            </a:r>
          </a:p>
          <a:p>
            <a:pPr defTabSz="1219170" eaLnBrk="1" fontAlgn="auto" hangingPunct="1">
              <a:spcBef>
                <a:spcPts val="0"/>
              </a:spcBef>
              <a:spcAft>
                <a:spcPts val="400"/>
              </a:spcAft>
              <a:defRPr/>
            </a:pPr>
            <a:r>
              <a:rPr lang="de-DE" sz="1000" dirty="0">
                <a:solidFill>
                  <a:schemeClr val="bg1"/>
                </a:solidFill>
              </a:rPr>
              <a:t>1 = 20 %,  ab 2 = 100 %, </a:t>
            </a:r>
            <a:br>
              <a:rPr lang="de-DE" sz="1000" dirty="0">
                <a:solidFill>
                  <a:schemeClr val="bg1"/>
                </a:solidFill>
              </a:rPr>
            </a:br>
            <a:endParaRPr lang="de-DE" sz="1000" dirty="0">
              <a:solidFill>
                <a:schemeClr val="bg1"/>
              </a:solidFill>
            </a:endParaRPr>
          </a:p>
          <a:p>
            <a:pPr defTabSz="1219170" eaLnBrk="1" fontAlgn="auto" hangingPunct="1">
              <a:spcBef>
                <a:spcPts val="0"/>
              </a:spcBef>
              <a:spcAft>
                <a:spcPts val="400"/>
              </a:spcAft>
              <a:defRPr/>
            </a:pPr>
            <a:r>
              <a:rPr lang="de-DE" sz="1000" dirty="0">
                <a:solidFill>
                  <a:schemeClr val="bg1"/>
                </a:solidFill>
              </a:rPr>
              <a:t>Ambulante Ergänzung und Einmalzahlung möglich</a:t>
            </a:r>
          </a:p>
        </p:txBody>
      </p:sp>
      <p:sp>
        <p:nvSpPr>
          <p:cNvPr id="19" name="Textfeld 18">
            <a:extLst>
              <a:ext uri="{FF2B5EF4-FFF2-40B4-BE49-F238E27FC236}">
                <a16:creationId xmlns:a16="http://schemas.microsoft.com/office/drawing/2014/main" id="{FFB0EEB1-10F4-2444-ABCE-B1EEC3D78C79}"/>
              </a:ext>
            </a:extLst>
          </p:cNvPr>
          <p:cNvSpPr txBox="1"/>
          <p:nvPr/>
        </p:nvSpPr>
        <p:spPr>
          <a:xfrm>
            <a:off x="7967663" y="2552700"/>
            <a:ext cx="3751262" cy="2293938"/>
          </a:xfrm>
          <a:prstGeom prst="rect">
            <a:avLst/>
          </a:prstGeom>
          <a:solidFill>
            <a:srgbClr val="13A0D3"/>
          </a:solidFill>
        </p:spPr>
        <p:txBody>
          <a:bodyPr lIns="180000" tIns="108000" rIns="0" bIns="0"/>
          <a:lstStyle/>
          <a:p>
            <a:pPr defTabSz="1219170" eaLnBrk="1" fontAlgn="auto" hangingPunct="1">
              <a:spcBef>
                <a:spcPts val="0"/>
              </a:spcBef>
              <a:spcAft>
                <a:spcPts val="600"/>
              </a:spcAft>
              <a:defRPr/>
            </a:pPr>
            <a:r>
              <a:rPr lang="de-DE" sz="1400" b="1" dirty="0" err="1"/>
              <a:t>PflegeBahr</a:t>
            </a:r>
            <a:r>
              <a:rPr lang="de-DE" sz="1400" b="1" dirty="0"/>
              <a:t> </a:t>
            </a:r>
          </a:p>
          <a:p>
            <a:pPr defTabSz="1219170">
              <a:spcAft>
                <a:spcPts val="600"/>
              </a:spcAft>
              <a:defRPr/>
            </a:pPr>
            <a:r>
              <a:rPr lang="de-DE" sz="1000" dirty="0"/>
              <a:t>Pflegetagegeld je Pflegegrad:</a:t>
            </a:r>
          </a:p>
          <a:p>
            <a:pPr marL="0" lvl="1" indent="0" defTabSz="1219170" eaLnBrk="1" fontAlgn="auto" hangingPunct="1">
              <a:spcBef>
                <a:spcPts val="0"/>
              </a:spcBef>
              <a:spcAft>
                <a:spcPts val="600"/>
              </a:spcAft>
              <a:defRPr/>
            </a:pPr>
            <a:r>
              <a:rPr lang="de-DE" sz="1000" dirty="0"/>
              <a:t>ambulant:</a:t>
            </a:r>
          </a:p>
          <a:p>
            <a:pPr marL="0" lvl="1" indent="0" defTabSz="1219170" eaLnBrk="1" fontAlgn="auto" hangingPunct="1">
              <a:spcBef>
                <a:spcPts val="0"/>
              </a:spcBef>
              <a:spcAft>
                <a:spcPts val="600"/>
              </a:spcAft>
              <a:defRPr/>
            </a:pPr>
            <a:r>
              <a:rPr lang="de-DE" sz="1000" dirty="0"/>
              <a:t>1 = 10 %,  2 = 20 %,  3 = 50 %, </a:t>
            </a:r>
            <a:br>
              <a:rPr lang="de-DE" sz="1000" dirty="0"/>
            </a:br>
            <a:r>
              <a:rPr lang="de-DE" sz="1000" dirty="0"/>
              <a:t>4 = 80 %,  5 = 100 %</a:t>
            </a:r>
          </a:p>
          <a:p>
            <a:pPr marL="0" lvl="1" indent="0" defTabSz="1219170" eaLnBrk="1" fontAlgn="auto" hangingPunct="1">
              <a:spcBef>
                <a:spcPts val="0"/>
              </a:spcBef>
              <a:spcAft>
                <a:spcPts val="600"/>
              </a:spcAft>
              <a:defRPr/>
            </a:pPr>
            <a:br>
              <a:rPr lang="de-DE" sz="1000" dirty="0"/>
            </a:br>
            <a:r>
              <a:rPr lang="de-DE" sz="1000" dirty="0"/>
              <a:t>stationär: </a:t>
            </a:r>
          </a:p>
          <a:p>
            <a:pPr marL="0" lvl="1" indent="0" defTabSz="1219170" eaLnBrk="1" fontAlgn="auto" hangingPunct="1">
              <a:spcBef>
                <a:spcPts val="0"/>
              </a:spcBef>
              <a:spcAft>
                <a:spcPts val="600"/>
              </a:spcAft>
              <a:defRPr/>
            </a:pPr>
            <a:r>
              <a:rPr lang="de-DE" sz="1000" dirty="0"/>
              <a:t>1 = 10 %,  2 = 20 %,  3 = 50 %, </a:t>
            </a:r>
            <a:br>
              <a:rPr lang="de-DE" sz="1000" dirty="0"/>
            </a:br>
            <a:r>
              <a:rPr lang="de-DE" sz="1000" dirty="0"/>
              <a:t>4 = 80 %,  5 = 100 %</a:t>
            </a:r>
          </a:p>
          <a:p>
            <a:pPr marL="0" lvl="1" defTabSz="1219170">
              <a:spcAft>
                <a:spcPts val="600"/>
              </a:spcAft>
              <a:defRPr/>
            </a:pPr>
            <a:r>
              <a:rPr lang="de-DE" sz="1000" dirty="0"/>
              <a:t>keine Beitragsvergünstigungen, aber zusätzliche Assistance-Leistungen</a:t>
            </a:r>
          </a:p>
          <a:p>
            <a:pPr marL="0" lvl="1" indent="0" defTabSz="1219170" eaLnBrk="1" fontAlgn="auto" hangingPunct="1">
              <a:spcBef>
                <a:spcPts val="0"/>
              </a:spcBef>
              <a:spcAft>
                <a:spcPts val="600"/>
              </a:spcAft>
              <a:defRPr/>
            </a:pPr>
            <a:endParaRPr lang="de-DE" sz="1000" dirty="0"/>
          </a:p>
        </p:txBody>
      </p:sp>
      <p:sp>
        <p:nvSpPr>
          <p:cNvPr id="10" name="Foliennummernplatzhalter 1"/>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56C449F3-BD9D-48DC-BFF1-0F66671DA7C6}" type="slidenum">
              <a:rPr lang="de-DE" sz="800" b="1">
                <a:solidFill>
                  <a:schemeClr val="bg1"/>
                </a:solidFill>
              </a:rPr>
              <a:pPr algn="r">
                <a:lnSpc>
                  <a:spcPts val="1000"/>
                </a:lnSpc>
              </a:pPr>
              <a:t>13</a:t>
            </a:fld>
            <a:endParaRPr lang="de-DE" sz="800" b="1" dirty="0">
              <a:solidFill>
                <a:schemeClr val="bg1"/>
              </a:solidFill>
            </a:endParaRPr>
          </a:p>
        </p:txBody>
      </p:sp>
    </p:spTree>
    <p:extLst>
      <p:ext uri="{BB962C8B-B14F-4D97-AF65-F5344CB8AC3E}">
        <p14:creationId xmlns:p14="http://schemas.microsoft.com/office/powerpoint/2010/main" val="198028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620000"/>
            <a:ext cx="11233150" cy="1676355"/>
          </a:xfrm>
        </p:spPr>
        <p:txBody>
          <a:bodyPr anchor="t"/>
          <a:lstStyle/>
          <a:p>
            <a:r>
              <a:rPr lang="de-DE" altLang="de-DE" dirty="0"/>
              <a:t>Spezielles </a:t>
            </a:r>
            <a:br>
              <a:rPr lang="de-DE" altLang="de-DE" dirty="0"/>
            </a:br>
            <a:r>
              <a:rPr lang="de-DE" altLang="de-DE" dirty="0"/>
              <a:t>Konzept</a:t>
            </a:r>
            <a:r>
              <a:rPr lang="de-DE" dirty="0"/>
              <a:t> </a:t>
            </a:r>
            <a:r>
              <a:rPr lang="de-DE" dirty="0">
                <a:solidFill>
                  <a:schemeClr val="accent4"/>
                </a:solidFill>
              </a:rPr>
              <a:t>mit Einzeltarifen der </a:t>
            </a:r>
            <a:r>
              <a:rPr lang="de-DE" dirty="0" err="1">
                <a:solidFill>
                  <a:schemeClr val="accent4"/>
                </a:solidFill>
              </a:rPr>
              <a:t>bKV</a:t>
            </a:r>
            <a:r>
              <a:rPr lang="de-DE" dirty="0">
                <a:solidFill>
                  <a:schemeClr val="accent4"/>
                </a:solidFill>
              </a:rPr>
              <a:t>*</a:t>
            </a:r>
            <a:endParaRPr lang="de-DE" noProof="0" dirty="0">
              <a:solidFill>
                <a:schemeClr val="accent4"/>
              </a:solidFill>
            </a:endParaRP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noProof="0" dirty="0"/>
              <a:t>02</a:t>
            </a:r>
          </a:p>
        </p:txBody>
      </p:sp>
      <p:sp>
        <p:nvSpPr>
          <p:cNvPr id="14" name="Foliennummernplatzhalter 13">
            <a:extLst>
              <a:ext uri="{FF2B5EF4-FFF2-40B4-BE49-F238E27FC236}">
                <a16:creationId xmlns:a16="http://schemas.microsoft.com/office/drawing/2014/main" id="{41A8A99F-1B24-429C-BF60-009DB7838FDF}"/>
              </a:ext>
            </a:extLst>
          </p:cNvPr>
          <p:cNvSpPr>
            <a:spLocks noGrp="1"/>
          </p:cNvSpPr>
          <p:nvPr>
            <p:ph type="sldNum" sz="quarter" idx="13"/>
          </p:nvPr>
        </p:nvSpPr>
        <p:spPr>
          <a:xfrm>
            <a:off x="11443580" y="6372000"/>
            <a:ext cx="268995" cy="144000"/>
          </a:xfrm>
        </p:spPr>
        <p:txBody>
          <a:bodyPr/>
          <a:lstStyle/>
          <a:p>
            <a:fld id="{56C449F3-BD9D-48DC-BFF1-0F66671DA7C6}" type="slidenum">
              <a:rPr lang="en-US" smtClean="0"/>
              <a:pPr/>
              <a:t>14</a:t>
            </a:fld>
            <a:endParaRPr lang="en-US" dirty="0"/>
          </a:p>
        </p:txBody>
      </p:sp>
      <p:sp>
        <p:nvSpPr>
          <p:cNvPr id="8" name="Textplatzhalter 5"/>
          <p:cNvSpPr txBox="1">
            <a:spLocks/>
          </p:cNvSpPr>
          <p:nvPr/>
        </p:nvSpPr>
        <p:spPr bwMode="auto">
          <a:xfrm>
            <a:off x="4295775" y="6372000"/>
            <a:ext cx="6339884"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177800" indent="-1778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342900" indent="-342900">
              <a:spcBef>
                <a:spcPts val="1200"/>
              </a:spcBef>
              <a:buFont typeface="Arial" panose="020B0604020202020204" pitchFamily="34" charset="0"/>
              <a:defRPr sz="1600" b="1">
                <a:solidFill>
                  <a:schemeClr val="tx2"/>
                </a:solidFill>
                <a:latin typeface="Arial" panose="020B0604020202020204" pitchFamily="34" charset="0"/>
                <a:cs typeface="Arial" panose="020B0604020202020204" pitchFamily="34" charset="0"/>
              </a:defRPr>
            </a:lvl3pPr>
            <a:lvl4pPr marL="361950" indent="-18415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628650" indent="-2667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0858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5430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0002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4574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914400" eaLnBrk="1" hangingPunct="1">
              <a:spcBef>
                <a:spcPts val="3000"/>
              </a:spcBef>
            </a:pPr>
            <a:r>
              <a:rPr lang="de-DE" altLang="de-DE" sz="800" dirty="0">
                <a:solidFill>
                  <a:schemeClr val="bg1"/>
                </a:solidFill>
              </a:rPr>
              <a:t>* Freigabe ausschließlich durch </a:t>
            </a:r>
            <a:r>
              <a:rPr lang="de-DE" altLang="de-DE" sz="800" dirty="0" err="1">
                <a:solidFill>
                  <a:schemeClr val="bg1"/>
                </a:solidFill>
              </a:rPr>
              <a:t>Underwriter</a:t>
            </a:r>
            <a:r>
              <a:rPr lang="de-DE" altLang="de-DE" sz="800" dirty="0">
                <a:solidFill>
                  <a:schemeClr val="bg1"/>
                </a:solidFill>
              </a:rPr>
              <a:t> der APKV bei Vorlegen eines Vertriebskonzepts</a:t>
            </a:r>
          </a:p>
        </p:txBody>
      </p:sp>
    </p:spTree>
    <p:extLst>
      <p:ext uri="{BB962C8B-B14F-4D97-AF65-F5344CB8AC3E}">
        <p14:creationId xmlns:p14="http://schemas.microsoft.com/office/powerpoint/2010/main" val="342145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hteck 6"/>
          <p:cNvSpPr>
            <a:spLocks noChangeArrowheads="1"/>
          </p:cNvSpPr>
          <p:nvPr/>
        </p:nvSpPr>
        <p:spPr bwMode="auto">
          <a:xfrm>
            <a:off x="2026178" y="2260528"/>
            <a:ext cx="33012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a:solidFill>
                  <a:srgbClr val="003781"/>
                </a:solidFill>
              </a:rPr>
              <a:t>Sie schließen als Arbeitgeber einen Gruppenversicherungsvertrag mit der Allianz ab.</a:t>
            </a:r>
          </a:p>
        </p:txBody>
      </p:sp>
      <p:sp>
        <p:nvSpPr>
          <p:cNvPr id="34823" name="Rechteck 7"/>
          <p:cNvSpPr>
            <a:spLocks noChangeArrowheads="1"/>
          </p:cNvSpPr>
          <p:nvPr/>
        </p:nvSpPr>
        <p:spPr bwMode="auto">
          <a:xfrm>
            <a:off x="6851062" y="2260528"/>
            <a:ext cx="38043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a:solidFill>
                  <a:srgbClr val="003781"/>
                </a:solidFill>
              </a:rPr>
              <a:t>Sie legen die Tarifkombination für Ihre </a:t>
            </a:r>
            <a:r>
              <a:rPr lang="de-DE" altLang="de-DE" sz="1400" dirty="0" err="1">
                <a:solidFill>
                  <a:srgbClr val="003781"/>
                </a:solidFill>
              </a:rPr>
              <a:t>Mitarbeiter:innen</a:t>
            </a:r>
            <a:r>
              <a:rPr lang="de-DE" altLang="de-DE" sz="1400" dirty="0">
                <a:solidFill>
                  <a:srgbClr val="003781"/>
                </a:solidFill>
              </a:rPr>
              <a:t> fest. Die Absicherung ist </a:t>
            </a:r>
            <a:r>
              <a:rPr lang="de-DE" altLang="de-DE" sz="1400" b="1" dirty="0">
                <a:solidFill>
                  <a:srgbClr val="003781"/>
                </a:solidFill>
              </a:rPr>
              <a:t>arbeitnehmerfinanziert</a:t>
            </a:r>
            <a:r>
              <a:rPr lang="de-DE" altLang="de-DE" sz="1400" dirty="0">
                <a:solidFill>
                  <a:srgbClr val="003781"/>
                </a:solidFill>
              </a:rPr>
              <a:t>.</a:t>
            </a:r>
          </a:p>
        </p:txBody>
      </p:sp>
      <p:sp>
        <p:nvSpPr>
          <p:cNvPr id="34824" name="Rechteck 8"/>
          <p:cNvSpPr>
            <a:spLocks noChangeArrowheads="1"/>
          </p:cNvSpPr>
          <p:nvPr/>
        </p:nvSpPr>
        <p:spPr bwMode="auto">
          <a:xfrm>
            <a:off x="3681557" y="3806396"/>
            <a:ext cx="4810599"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err="1">
                <a:solidFill>
                  <a:srgbClr val="003781"/>
                </a:solidFill>
              </a:rPr>
              <a:t>Mitarbeiter:innen</a:t>
            </a:r>
            <a:r>
              <a:rPr lang="de-DE" altLang="de-DE" sz="1400" dirty="0">
                <a:solidFill>
                  <a:srgbClr val="003781"/>
                </a:solidFill>
              </a:rPr>
              <a:t> entscheiden sich für die Absicherung, stellen Antrag ohne Gesundheitsprüfung und zahlen den Beitrag.</a:t>
            </a:r>
          </a:p>
          <a:p>
            <a:pPr>
              <a:spcAft>
                <a:spcPts val="600"/>
              </a:spcAft>
            </a:pPr>
            <a:r>
              <a:rPr lang="de-DE" altLang="de-DE" sz="1400" dirty="0">
                <a:solidFill>
                  <a:srgbClr val="003781"/>
                </a:solidFill>
              </a:rPr>
              <a:t>Im Leistungsfall setzen sich die </a:t>
            </a:r>
            <a:r>
              <a:rPr lang="de-DE" altLang="de-DE" sz="1400" dirty="0" err="1">
                <a:solidFill>
                  <a:srgbClr val="003781"/>
                </a:solidFill>
              </a:rPr>
              <a:t>Mitarbeiter:innen</a:t>
            </a:r>
            <a:r>
              <a:rPr lang="de-DE" altLang="de-DE" sz="1400" dirty="0">
                <a:solidFill>
                  <a:srgbClr val="003781"/>
                </a:solidFill>
              </a:rPr>
              <a:t> direkt mit der Allianz in Verbindung. Sie haben keinen zusätzlichen Aufwand in der Verwaltung.</a:t>
            </a:r>
          </a:p>
        </p:txBody>
      </p:sp>
      <p:sp>
        <p:nvSpPr>
          <p:cNvPr id="2" name="Foliennummernplatzhalter 1"/>
          <p:cNvSpPr>
            <a:spLocks noGrp="1"/>
          </p:cNvSpPr>
          <p:nvPr>
            <p:ph type="sldNum" sz="quarter" idx="11"/>
          </p:nvPr>
        </p:nvSpPr>
        <p:spPr/>
        <p:txBody>
          <a:bodyPr/>
          <a:lstStyle/>
          <a:p>
            <a:fld id="{56C449F3-BD9D-48DC-BFF1-0F66671DA7C6}" type="slidenum">
              <a:rPr lang="de-DE" noProof="0" smtClean="0"/>
              <a:pPr/>
              <a:t>15</a:t>
            </a:fld>
            <a:endParaRPr lang="de-DE" noProof="0" dirty="0"/>
          </a:p>
        </p:txBody>
      </p:sp>
      <p:sp>
        <p:nvSpPr>
          <p:cNvPr id="3" name="Titel 2"/>
          <p:cNvSpPr>
            <a:spLocks noGrp="1"/>
          </p:cNvSpPr>
          <p:nvPr>
            <p:ph type="title"/>
          </p:nvPr>
        </p:nvSpPr>
        <p:spPr/>
        <p:txBody>
          <a:bodyPr/>
          <a:lstStyle/>
          <a:p>
            <a:r>
              <a:rPr lang="de-DE" altLang="de-DE" dirty="0"/>
              <a:t>Funktionsweise der Absicherung mit </a:t>
            </a:r>
            <a:r>
              <a:rPr lang="de-DE" altLang="de-DE" dirty="0">
                <a:solidFill>
                  <a:srgbClr val="13A0D3"/>
                </a:solidFill>
              </a:rPr>
              <a:t>Einzeltarifen der </a:t>
            </a:r>
            <a:r>
              <a:rPr lang="de-DE" altLang="de-DE" dirty="0" err="1">
                <a:solidFill>
                  <a:srgbClr val="13A0D3"/>
                </a:solidFill>
              </a:rPr>
              <a:t>bKV</a:t>
            </a:r>
            <a:endParaRPr lang="de-DE" dirty="0"/>
          </a:p>
        </p:txBody>
      </p:sp>
      <p:cxnSp>
        <p:nvCxnSpPr>
          <p:cNvPr id="11" name="Gerader Verbinder 10">
            <a:extLst>
              <a:ext uri="{FF2B5EF4-FFF2-40B4-BE49-F238E27FC236}">
                <a16:creationId xmlns:a16="http://schemas.microsoft.com/office/drawing/2014/main" id="{D0D880ED-E545-5141-BC7D-B461730F54B0}"/>
              </a:ext>
            </a:extLst>
          </p:cNvPr>
          <p:cNvCxnSpPr>
            <a:cxnSpLocks/>
          </p:cNvCxnSpPr>
          <p:nvPr/>
        </p:nvCxnSpPr>
        <p:spPr>
          <a:xfrm>
            <a:off x="3046704" y="3715928"/>
            <a:ext cx="6112048" cy="0"/>
          </a:xfrm>
          <a:prstGeom prst="line">
            <a:avLst/>
          </a:prstGeom>
          <a:ln w="254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0">
            <a:extLst>
              <a:ext uri="{FF2B5EF4-FFF2-40B4-BE49-F238E27FC236}">
                <a16:creationId xmlns:a16="http://schemas.microsoft.com/office/drawing/2014/main" id="{A9FDC826-EDE8-D948-ACA1-C56A59598963}"/>
              </a:ext>
            </a:extLst>
          </p:cNvPr>
          <p:cNvSpPr/>
          <p:nvPr/>
        </p:nvSpPr>
        <p:spPr>
          <a:xfrm>
            <a:off x="5595260" y="2071209"/>
            <a:ext cx="1001481" cy="999894"/>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anchor="b"/>
          <a:lstStyle/>
          <a:p>
            <a:pPr algn="ctr" defTabSz="1218926">
              <a:defRPr/>
            </a:pPr>
            <a:r>
              <a:rPr lang="en-US" sz="1000" dirty="0" err="1">
                <a:solidFill>
                  <a:schemeClr val="bg1"/>
                </a:solidFill>
              </a:rPr>
              <a:t>Arbeitgeber</a:t>
            </a:r>
            <a:endParaRPr lang="en-US" sz="1000" dirty="0">
              <a:solidFill>
                <a:schemeClr val="bg1"/>
              </a:solidFill>
            </a:endParaRPr>
          </a:p>
        </p:txBody>
      </p:sp>
      <p:sp>
        <p:nvSpPr>
          <p:cNvPr id="13" name="Oval 10">
            <a:extLst>
              <a:ext uri="{FF2B5EF4-FFF2-40B4-BE49-F238E27FC236}">
                <a16:creationId xmlns:a16="http://schemas.microsoft.com/office/drawing/2014/main" id="{CAC962D7-3339-F047-8B1A-F5ECF3F8E041}"/>
              </a:ext>
            </a:extLst>
          </p:cNvPr>
          <p:cNvSpPr/>
          <p:nvPr/>
        </p:nvSpPr>
        <p:spPr>
          <a:xfrm>
            <a:off x="2030939" y="3606416"/>
            <a:ext cx="1001481" cy="100148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lstStyle/>
          <a:p>
            <a:pPr algn="ctr" defTabSz="1218926">
              <a:defRPr/>
            </a:pPr>
            <a:r>
              <a:rPr lang="en-US" sz="1000" dirty="0">
                <a:solidFill>
                  <a:schemeClr val="bg1"/>
                </a:solidFill>
              </a:rPr>
              <a:t>Allianz</a:t>
            </a:r>
          </a:p>
        </p:txBody>
      </p:sp>
      <p:sp>
        <p:nvSpPr>
          <p:cNvPr id="14" name="Oval 10">
            <a:extLst>
              <a:ext uri="{FF2B5EF4-FFF2-40B4-BE49-F238E27FC236}">
                <a16:creationId xmlns:a16="http://schemas.microsoft.com/office/drawing/2014/main" id="{8B7BC859-74C8-6446-8A49-594D9CCBABF4}"/>
              </a:ext>
            </a:extLst>
          </p:cNvPr>
          <p:cNvSpPr/>
          <p:nvPr/>
        </p:nvSpPr>
        <p:spPr>
          <a:xfrm>
            <a:off x="9158752" y="3606416"/>
            <a:ext cx="1001480" cy="100148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b"/>
          <a:lstStyle/>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r>
              <a:rPr lang="en-US" sz="1000" dirty="0" err="1">
                <a:solidFill>
                  <a:schemeClr val="bg1"/>
                </a:solidFill>
              </a:rPr>
              <a:t>Mitarbeiter</a:t>
            </a:r>
            <a:r>
              <a:rPr lang="en-US" sz="1000" dirty="0">
                <a:solidFill>
                  <a:schemeClr val="bg1"/>
                </a:solidFill>
              </a:rPr>
              <a:t>:</a:t>
            </a:r>
            <a:br>
              <a:rPr lang="en-US" sz="1000" dirty="0">
                <a:solidFill>
                  <a:schemeClr val="bg1"/>
                </a:solidFill>
              </a:rPr>
            </a:br>
            <a:r>
              <a:rPr lang="en-US" sz="1000" dirty="0">
                <a:solidFill>
                  <a:schemeClr val="bg1"/>
                </a:solidFill>
              </a:rPr>
              <a:t>in</a:t>
            </a:r>
          </a:p>
        </p:txBody>
      </p:sp>
      <p:cxnSp>
        <p:nvCxnSpPr>
          <p:cNvPr id="17" name="Gerader Verbinder 10">
            <a:extLst>
              <a:ext uri="{FF2B5EF4-FFF2-40B4-BE49-F238E27FC236}">
                <a16:creationId xmlns:a16="http://schemas.microsoft.com/office/drawing/2014/main" id="{B4A6ACA3-5E00-E44E-95FF-A1F03DC7AA60}"/>
              </a:ext>
            </a:extLst>
          </p:cNvPr>
          <p:cNvCxnSpPr>
            <a:cxnSpLocks/>
          </p:cNvCxnSpPr>
          <p:nvPr/>
        </p:nvCxnSpPr>
        <p:spPr>
          <a:xfrm flipV="1">
            <a:off x="3032420" y="2823960"/>
            <a:ext cx="2553696" cy="776108"/>
          </a:xfrm>
          <a:prstGeom prst="line">
            <a:avLst/>
          </a:prstGeom>
          <a:ln w="254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215B859A-8696-E248-A694-D49121687783}"/>
              </a:ext>
            </a:extLst>
          </p:cNvPr>
          <p:cNvGrpSpPr>
            <a:grpSpLocks noChangeAspect="1"/>
          </p:cNvGrpSpPr>
          <p:nvPr/>
        </p:nvGrpSpPr>
        <p:grpSpPr>
          <a:xfrm>
            <a:off x="5914886" y="2304570"/>
            <a:ext cx="343940" cy="359917"/>
            <a:chOff x="7424370" y="1706754"/>
            <a:chExt cx="180446" cy="188828"/>
          </a:xfrm>
          <a:solidFill>
            <a:schemeClr val="bg1"/>
          </a:solidFill>
        </p:grpSpPr>
        <p:sp>
          <p:nvSpPr>
            <p:cNvPr id="19" name="Freihandform 18">
              <a:extLst>
                <a:ext uri="{FF2B5EF4-FFF2-40B4-BE49-F238E27FC236}">
                  <a16:creationId xmlns:a16="http://schemas.microsoft.com/office/drawing/2014/main" id="{321A4408-FD25-AB4C-99D5-0E90A0FCF883}"/>
                </a:ext>
              </a:extLst>
            </p:cNvPr>
            <p:cNvSpPr/>
            <p:nvPr/>
          </p:nvSpPr>
          <p:spPr>
            <a:xfrm>
              <a:off x="7424370" y="1706754"/>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sp>
          <p:nvSpPr>
            <p:cNvPr id="20" name="Freihandform 19">
              <a:extLst>
                <a:ext uri="{FF2B5EF4-FFF2-40B4-BE49-F238E27FC236}">
                  <a16:creationId xmlns:a16="http://schemas.microsoft.com/office/drawing/2014/main" id="{BB6A0807-B9B7-504D-8EB6-514580DF0A2F}"/>
                </a:ext>
              </a:extLst>
            </p:cNvPr>
            <p:cNvSpPr/>
            <p:nvPr/>
          </p:nvSpPr>
          <p:spPr>
            <a:xfrm>
              <a:off x="7465349" y="1788943"/>
              <a:ext cx="98256" cy="82190"/>
            </a:xfrm>
            <a:custGeom>
              <a:avLst/>
              <a:gdLst/>
              <a:ahLst/>
              <a:cxnLst>
                <a:cxn ang="3cd4">
                  <a:pos x="hc" y="t"/>
                </a:cxn>
                <a:cxn ang="cd2">
                  <a:pos x="l" y="vc"/>
                </a:cxn>
                <a:cxn ang="cd4">
                  <a:pos x="hc" y="b"/>
                </a:cxn>
                <a:cxn ang="0">
                  <a:pos x="r" y="vc"/>
                </a:cxn>
              </a:cxnLst>
              <a:rect l="l" t="t" r="r" b="b"/>
              <a:pathLst>
                <a:path w="423" h="354">
                  <a:moveTo>
                    <a:pt x="284" y="53"/>
                  </a:moveTo>
                  <a:lnTo>
                    <a:pt x="284" y="70"/>
                  </a:lnTo>
                  <a:lnTo>
                    <a:pt x="142" y="70"/>
                  </a:lnTo>
                  <a:lnTo>
                    <a:pt x="142" y="53"/>
                  </a:lnTo>
                  <a:cubicBezTo>
                    <a:pt x="142" y="42"/>
                    <a:pt x="150" y="36"/>
                    <a:pt x="159" y="36"/>
                  </a:cubicBezTo>
                  <a:lnTo>
                    <a:pt x="265" y="36"/>
                  </a:lnTo>
                  <a:cubicBezTo>
                    <a:pt x="275" y="36"/>
                    <a:pt x="284" y="42"/>
                    <a:pt x="284" y="53"/>
                  </a:cubicBezTo>
                  <a:close/>
                  <a:moveTo>
                    <a:pt x="390" y="106"/>
                  </a:moveTo>
                  <a:lnTo>
                    <a:pt x="390" y="159"/>
                  </a:lnTo>
                  <a:cubicBezTo>
                    <a:pt x="388" y="165"/>
                    <a:pt x="375" y="176"/>
                    <a:pt x="337" y="176"/>
                  </a:cubicBezTo>
                  <a:lnTo>
                    <a:pt x="265" y="176"/>
                  </a:lnTo>
                  <a:lnTo>
                    <a:pt x="265" y="159"/>
                  </a:lnTo>
                  <a:cubicBezTo>
                    <a:pt x="265" y="148"/>
                    <a:pt x="258" y="142"/>
                    <a:pt x="248" y="142"/>
                  </a:cubicBezTo>
                  <a:lnTo>
                    <a:pt x="178" y="142"/>
                  </a:lnTo>
                  <a:cubicBezTo>
                    <a:pt x="167" y="142"/>
                    <a:pt x="159" y="148"/>
                    <a:pt x="159" y="159"/>
                  </a:cubicBezTo>
                  <a:lnTo>
                    <a:pt x="159" y="176"/>
                  </a:lnTo>
                  <a:lnTo>
                    <a:pt x="89" y="176"/>
                  </a:lnTo>
                  <a:cubicBezTo>
                    <a:pt x="49" y="176"/>
                    <a:pt x="38" y="165"/>
                    <a:pt x="36" y="159"/>
                  </a:cubicBezTo>
                  <a:lnTo>
                    <a:pt x="36" y="106"/>
                  </a:lnTo>
                  <a:close/>
                  <a:moveTo>
                    <a:pt x="195" y="212"/>
                  </a:moveTo>
                  <a:lnTo>
                    <a:pt x="195" y="176"/>
                  </a:lnTo>
                  <a:lnTo>
                    <a:pt x="231" y="176"/>
                  </a:lnTo>
                  <a:lnTo>
                    <a:pt x="231" y="212"/>
                  </a:lnTo>
                  <a:close/>
                  <a:moveTo>
                    <a:pt x="390" y="318"/>
                  </a:moveTo>
                  <a:lnTo>
                    <a:pt x="36" y="318"/>
                  </a:lnTo>
                  <a:lnTo>
                    <a:pt x="36" y="203"/>
                  </a:lnTo>
                  <a:cubicBezTo>
                    <a:pt x="49" y="207"/>
                    <a:pt x="66" y="212"/>
                    <a:pt x="89" y="212"/>
                  </a:cubicBezTo>
                  <a:lnTo>
                    <a:pt x="159" y="212"/>
                  </a:lnTo>
                  <a:lnTo>
                    <a:pt x="159" y="229"/>
                  </a:lnTo>
                  <a:cubicBezTo>
                    <a:pt x="159" y="239"/>
                    <a:pt x="167" y="248"/>
                    <a:pt x="178" y="248"/>
                  </a:cubicBezTo>
                  <a:lnTo>
                    <a:pt x="248" y="248"/>
                  </a:lnTo>
                  <a:cubicBezTo>
                    <a:pt x="258" y="248"/>
                    <a:pt x="265" y="239"/>
                    <a:pt x="265" y="229"/>
                  </a:cubicBezTo>
                  <a:lnTo>
                    <a:pt x="265" y="212"/>
                  </a:lnTo>
                  <a:lnTo>
                    <a:pt x="337" y="212"/>
                  </a:lnTo>
                  <a:cubicBezTo>
                    <a:pt x="360" y="212"/>
                    <a:pt x="377" y="207"/>
                    <a:pt x="390" y="203"/>
                  </a:cubicBezTo>
                  <a:close/>
                  <a:moveTo>
                    <a:pt x="106" y="53"/>
                  </a:moveTo>
                  <a:lnTo>
                    <a:pt x="106" y="70"/>
                  </a:lnTo>
                  <a:lnTo>
                    <a:pt x="19" y="70"/>
                  </a:lnTo>
                  <a:cubicBezTo>
                    <a:pt x="9" y="70"/>
                    <a:pt x="0" y="78"/>
                    <a:pt x="0" y="89"/>
                  </a:cubicBezTo>
                  <a:lnTo>
                    <a:pt x="0" y="334"/>
                  </a:lnTo>
                  <a:cubicBezTo>
                    <a:pt x="0" y="345"/>
                    <a:pt x="9" y="354"/>
                    <a:pt x="19" y="354"/>
                  </a:cubicBezTo>
                  <a:lnTo>
                    <a:pt x="407" y="354"/>
                  </a:lnTo>
                  <a:cubicBezTo>
                    <a:pt x="417" y="354"/>
                    <a:pt x="423" y="345"/>
                    <a:pt x="423" y="334"/>
                  </a:cubicBezTo>
                  <a:lnTo>
                    <a:pt x="423" y="89"/>
                  </a:lnTo>
                  <a:cubicBezTo>
                    <a:pt x="423" y="78"/>
                    <a:pt x="417" y="70"/>
                    <a:pt x="407" y="70"/>
                  </a:cubicBezTo>
                  <a:lnTo>
                    <a:pt x="318" y="70"/>
                  </a:lnTo>
                  <a:lnTo>
                    <a:pt x="318" y="53"/>
                  </a:lnTo>
                  <a:cubicBezTo>
                    <a:pt x="318" y="23"/>
                    <a:pt x="294" y="0"/>
                    <a:pt x="265" y="0"/>
                  </a:cubicBezTo>
                  <a:lnTo>
                    <a:pt x="159" y="0"/>
                  </a:lnTo>
                  <a:cubicBezTo>
                    <a:pt x="131" y="0"/>
                    <a:pt x="106" y="23"/>
                    <a:pt x="106" y="53"/>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grpSp>
      <p:grpSp>
        <p:nvGrpSpPr>
          <p:cNvPr id="21" name="Gruppieren 20">
            <a:extLst>
              <a:ext uri="{FF2B5EF4-FFF2-40B4-BE49-F238E27FC236}">
                <a16:creationId xmlns:a16="http://schemas.microsoft.com/office/drawing/2014/main" id="{B2B66BCA-31F2-9A42-BF44-C737B9320015}"/>
              </a:ext>
            </a:extLst>
          </p:cNvPr>
          <p:cNvGrpSpPr>
            <a:grpSpLocks noChangeAspect="1"/>
          </p:cNvGrpSpPr>
          <p:nvPr/>
        </p:nvGrpSpPr>
        <p:grpSpPr>
          <a:xfrm>
            <a:off x="9512539" y="3816389"/>
            <a:ext cx="294433" cy="359917"/>
            <a:chOff x="6535038" y="2602233"/>
            <a:chExt cx="147617" cy="180448"/>
          </a:xfrm>
          <a:solidFill>
            <a:schemeClr val="bg1"/>
          </a:solidFill>
        </p:grpSpPr>
        <p:sp>
          <p:nvSpPr>
            <p:cNvPr id="24" name="Freihandform 23">
              <a:extLst>
                <a:ext uri="{FF2B5EF4-FFF2-40B4-BE49-F238E27FC236}">
                  <a16:creationId xmlns:a16="http://schemas.microsoft.com/office/drawing/2014/main" id="{52FC73C0-34C3-B146-BE4C-97E7A52DAE7F}"/>
                </a:ext>
              </a:extLst>
            </p:cNvPr>
            <p:cNvSpPr/>
            <p:nvPr/>
          </p:nvSpPr>
          <p:spPr>
            <a:xfrm>
              <a:off x="6568100" y="2602233"/>
              <a:ext cx="81958" cy="81958"/>
            </a:xfrm>
            <a:custGeom>
              <a:avLst/>
              <a:gdLst/>
              <a:ahLst/>
              <a:cxnLst>
                <a:cxn ang="3cd4">
                  <a:pos x="hc" y="t"/>
                </a:cxn>
                <a:cxn ang="cd2">
                  <a:pos x="l" y="vc"/>
                </a:cxn>
                <a:cxn ang="cd4">
                  <a:pos x="hc" y="b"/>
                </a:cxn>
                <a:cxn ang="0">
                  <a:pos x="r" y="vc"/>
                </a:cxn>
              </a:cxnLst>
              <a:rect l="l" t="t" r="r" b="b"/>
              <a:pathLst>
                <a:path w="353" h="353">
                  <a:moveTo>
                    <a:pt x="175" y="36"/>
                  </a:moveTo>
                  <a:cubicBezTo>
                    <a:pt x="254" y="36"/>
                    <a:pt x="317" y="99"/>
                    <a:pt x="317" y="175"/>
                  </a:cubicBezTo>
                  <a:cubicBezTo>
                    <a:pt x="317" y="254"/>
                    <a:pt x="254" y="317"/>
                    <a:pt x="175" y="317"/>
                  </a:cubicBezTo>
                  <a:cubicBezTo>
                    <a:pt x="99" y="317"/>
                    <a:pt x="36" y="254"/>
                    <a:pt x="36" y="175"/>
                  </a:cubicBezTo>
                  <a:cubicBezTo>
                    <a:pt x="36" y="99"/>
                    <a:pt x="99" y="36"/>
                    <a:pt x="175" y="36"/>
                  </a:cubicBezTo>
                  <a:close/>
                  <a:moveTo>
                    <a:pt x="175" y="353"/>
                  </a:moveTo>
                  <a:cubicBezTo>
                    <a:pt x="273" y="353"/>
                    <a:pt x="353" y="273"/>
                    <a:pt x="353" y="175"/>
                  </a:cubicBezTo>
                  <a:cubicBezTo>
                    <a:pt x="353" y="78"/>
                    <a:pt x="273" y="0"/>
                    <a:pt x="175" y="0"/>
                  </a:cubicBezTo>
                  <a:cubicBezTo>
                    <a:pt x="78" y="0"/>
                    <a:pt x="0" y="78"/>
                    <a:pt x="0" y="175"/>
                  </a:cubicBezTo>
                  <a:cubicBezTo>
                    <a:pt x="0" y="273"/>
                    <a:pt x="78" y="353"/>
                    <a:pt x="175" y="353"/>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sp>
          <p:nvSpPr>
            <p:cNvPr id="25" name="Freihandform 24">
              <a:extLst>
                <a:ext uri="{FF2B5EF4-FFF2-40B4-BE49-F238E27FC236}">
                  <a16:creationId xmlns:a16="http://schemas.microsoft.com/office/drawing/2014/main" id="{F2558E6C-08A5-E447-915E-93CDC17E722B}"/>
                </a:ext>
              </a:extLst>
            </p:cNvPr>
            <p:cNvSpPr/>
            <p:nvPr/>
          </p:nvSpPr>
          <p:spPr>
            <a:xfrm>
              <a:off x="6535038" y="2692341"/>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8" y="389"/>
                    <a:pt x="19" y="389"/>
                  </a:cubicBezTo>
                  <a:cubicBezTo>
                    <a:pt x="27" y="389"/>
                    <a:pt x="36" y="381"/>
                    <a:pt x="36" y="370"/>
                  </a:cubicBezTo>
                  <a:lnTo>
                    <a:pt x="36" y="159"/>
                  </a:lnTo>
                  <a:cubicBezTo>
                    <a:pt x="36" y="91"/>
                    <a:pt x="91" y="36"/>
                    <a:pt x="159" y="36"/>
                  </a:cubicBezTo>
                  <a:lnTo>
                    <a:pt x="476" y="36"/>
                  </a:lnTo>
                  <a:cubicBezTo>
                    <a:pt x="544" y="36"/>
                    <a:pt x="601" y="91"/>
                    <a:pt x="601" y="159"/>
                  </a:cubicBezTo>
                  <a:lnTo>
                    <a:pt x="601" y="370"/>
                  </a:lnTo>
                  <a:cubicBezTo>
                    <a:pt x="601" y="381"/>
                    <a:pt x="607"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grpSp>
      <p:sp>
        <p:nvSpPr>
          <p:cNvPr id="26" name="Freeform 54">
            <a:extLst>
              <a:ext uri="{FF2B5EF4-FFF2-40B4-BE49-F238E27FC236}">
                <a16:creationId xmlns:a16="http://schemas.microsoft.com/office/drawing/2014/main" id="{A3AC9815-0A12-5C4C-BC32-CA303F8CA112}"/>
              </a:ext>
            </a:extLst>
          </p:cNvPr>
          <p:cNvSpPr>
            <a:spLocks noEditPoints="1"/>
          </p:cNvSpPr>
          <p:nvPr/>
        </p:nvSpPr>
        <p:spPr bwMode="auto">
          <a:xfrm>
            <a:off x="2351540" y="3812743"/>
            <a:ext cx="360280" cy="360279"/>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chemeClr val="bg1"/>
          </a:solidFill>
          <a:ln>
            <a:noFill/>
          </a:ln>
        </p:spPr>
        <p:txBody>
          <a:bodyPr lIns="121889" tIns="60944" rIns="121889" bIns="60944"/>
          <a:lstStyle/>
          <a:p>
            <a:pPr defTabSz="1218926">
              <a:defRPr/>
            </a:pPr>
            <a:endParaRPr lang="en-GB" kern="0" dirty="0">
              <a:solidFill>
                <a:srgbClr val="003781"/>
              </a:solidFill>
            </a:endParaRPr>
          </a:p>
        </p:txBody>
      </p:sp>
      <p:sp>
        <p:nvSpPr>
          <p:cNvPr id="22" name="Inhaltsplatzhalter 2"/>
          <p:cNvSpPr>
            <a:spLocks noGrp="1"/>
          </p:cNvSpPr>
          <p:nvPr>
            <p:ph sz="half" idx="1"/>
          </p:nvPr>
        </p:nvSpPr>
        <p:spPr>
          <a:xfrm>
            <a:off x="479426" y="5252721"/>
            <a:ext cx="11235311" cy="744366"/>
          </a:xfrm>
        </p:spPr>
        <p:txBody>
          <a:bodyPr/>
          <a:lstStyle/>
          <a:p>
            <a:pPr>
              <a:spcAft>
                <a:spcPts val="1000"/>
              </a:spcAft>
            </a:pPr>
            <a:r>
              <a:rPr lang="de-DE" altLang="de-DE" sz="1800" dirty="0">
                <a:solidFill>
                  <a:srgbClr val="13A0D3"/>
                </a:solidFill>
              </a:rPr>
              <a:t>Besonderheiten:</a:t>
            </a:r>
          </a:p>
          <a:p>
            <a:pPr marL="285750" indent="-285750">
              <a:spcBef>
                <a:spcPct val="0"/>
              </a:spcBef>
              <a:buFont typeface="Arial" panose="020B0604020202020204" pitchFamily="34" charset="0"/>
              <a:buChar char="•"/>
            </a:pPr>
            <a:r>
              <a:rPr lang="de-DE" altLang="de-DE" sz="1400" dirty="0"/>
              <a:t>Ohne Gesundheitsprüfung, auch für Familienangehörige</a:t>
            </a:r>
          </a:p>
          <a:p>
            <a:pPr marL="285750" indent="-285750">
              <a:spcBef>
                <a:spcPct val="0"/>
              </a:spcBef>
              <a:buFont typeface="Arial" panose="020B0604020202020204" pitchFamily="34" charset="0"/>
              <a:buChar char="•"/>
            </a:pPr>
            <a:r>
              <a:rPr lang="de-DE" altLang="de-DE" sz="1400" dirty="0"/>
              <a:t>Attraktive </a:t>
            </a:r>
            <a:r>
              <a:rPr lang="de-DE" altLang="de-DE" sz="1400" dirty="0" err="1"/>
              <a:t>bKV</a:t>
            </a:r>
            <a:r>
              <a:rPr lang="de-DE" altLang="de-DE" sz="1400" dirty="0"/>
              <a:t> E-Tarife arbeitnehmerfinanziert</a:t>
            </a:r>
          </a:p>
          <a:p>
            <a:pPr marL="285750" indent="-285750">
              <a:spcBef>
                <a:spcPct val="0"/>
              </a:spcBef>
              <a:buFont typeface="Arial" panose="020B0604020202020204" pitchFamily="34" charset="0"/>
              <a:buChar char="•"/>
            </a:pPr>
            <a:r>
              <a:rPr lang="de-DE" altLang="de-DE" sz="1400" dirty="0"/>
              <a:t>Familienangehörige können ebenfalls versichert werden</a:t>
            </a:r>
          </a:p>
        </p:txBody>
      </p:sp>
    </p:spTree>
    <p:extLst>
      <p:ext uri="{BB962C8B-B14F-4D97-AF65-F5344CB8AC3E}">
        <p14:creationId xmlns:p14="http://schemas.microsoft.com/office/powerpoint/2010/main" val="127602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l="30962" r="16518"/>
          <a:stretch>
            <a:fillRect/>
          </a:stretch>
        </p:blipFill>
        <p:spPr bwMode="auto">
          <a:xfrm>
            <a:off x="-417733" y="-15038"/>
            <a:ext cx="5397500"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1" imgH="423" progId="TCLayout.ActiveDocument.1">
                  <p:embed/>
                </p:oleObj>
              </mc:Choice>
              <mc:Fallback>
                <p:oleObj name="think-cell Folie" r:id="rId4" imgW="421" imgH="423" progId="TCLayout.ActiveDocument.1">
                  <p:embed/>
                  <p:pic>
                    <p:nvPicPr>
                      <p:cNvPr id="3" name="Objek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5623579" y="732396"/>
            <a:ext cx="6400800" cy="932854"/>
          </a:xfrm>
        </p:spPr>
        <p:txBody>
          <a:bodyPr vert="horz"/>
          <a:lstStyle/>
          <a:p>
            <a:r>
              <a:rPr lang="de-DE" altLang="de-DE" dirty="0"/>
              <a:t>Vorteile des speziellen Konzepts mit </a:t>
            </a:r>
            <a:r>
              <a:rPr lang="de-DE" altLang="de-DE" dirty="0">
                <a:solidFill>
                  <a:srgbClr val="13A0D3"/>
                </a:solidFill>
              </a:rPr>
              <a:t>Einzeltarifen der </a:t>
            </a:r>
            <a:r>
              <a:rPr lang="de-DE" altLang="de-DE" dirty="0" err="1">
                <a:solidFill>
                  <a:srgbClr val="13A0D3"/>
                </a:solidFill>
              </a:rPr>
              <a:t>bKV</a:t>
            </a:r>
            <a:endParaRPr lang="de-DE" dirty="0">
              <a:solidFill>
                <a:srgbClr val="13A0D3"/>
              </a:solidFill>
            </a:endParaRPr>
          </a:p>
        </p:txBody>
      </p:sp>
      <p:sp>
        <p:nvSpPr>
          <p:cNvPr id="10" name="Inhaltsplatzhalter 2">
            <a:extLst>
              <a:ext uri="{FF2B5EF4-FFF2-40B4-BE49-F238E27FC236}">
                <a16:creationId xmlns:a16="http://schemas.microsoft.com/office/drawing/2014/main" id="{68EF41A0-64AF-A742-BDFD-360E19985467}"/>
              </a:ext>
            </a:extLst>
          </p:cNvPr>
          <p:cNvSpPr>
            <a:spLocks noGrp="1"/>
          </p:cNvSpPr>
          <p:nvPr>
            <p:ph idx="1"/>
          </p:nvPr>
        </p:nvSpPr>
        <p:spPr>
          <a:xfrm>
            <a:off x="5727983" y="2349741"/>
            <a:ext cx="5619750" cy="3447098"/>
          </a:xfrm>
        </p:spPr>
        <p:txBody>
          <a:bodyPr rtlCol="0">
            <a:spAutoFit/>
          </a:bodyPr>
          <a:lstStyle/>
          <a:p>
            <a:r>
              <a:rPr lang="de-DE" altLang="de-DE" sz="1400" dirty="0"/>
              <a:t>Innerhalb eines Gruppenversicherungsvertrages kann zusätzlich ein spezielles Konzept </a:t>
            </a:r>
            <a:r>
              <a:rPr lang="de-DE" altLang="de-DE" sz="1400" b="1" dirty="0"/>
              <a:t>mit ausgewählten Einzeltarifen </a:t>
            </a:r>
            <a:r>
              <a:rPr lang="de-DE" altLang="de-DE" sz="1400" dirty="0"/>
              <a:t>der </a:t>
            </a:r>
            <a:r>
              <a:rPr lang="de-DE" altLang="de-DE" sz="1400" dirty="0" err="1"/>
              <a:t>bKV</a:t>
            </a:r>
            <a:r>
              <a:rPr lang="de-DE" altLang="de-DE" sz="1400" dirty="0"/>
              <a:t> innerhalb eines befristeten Zeitraums ohne Gesundheitsprüfung abgesichert werden. </a:t>
            </a:r>
          </a:p>
          <a:p>
            <a:endParaRPr lang="de-DE" altLang="de-DE" sz="1400" dirty="0"/>
          </a:p>
          <a:p>
            <a:r>
              <a:rPr lang="de-DE" altLang="de-DE" sz="1400" b="1" dirty="0"/>
              <a:t>Der Arbeitgeber legt eine Tarifkombination </a:t>
            </a:r>
            <a:r>
              <a:rPr lang="de-DE" altLang="de-DE" sz="1400" dirty="0"/>
              <a:t>fest, die für seinen </a:t>
            </a:r>
            <a:br>
              <a:rPr lang="de-DE" altLang="de-DE" sz="1400" dirty="0"/>
            </a:br>
            <a:r>
              <a:rPr lang="de-DE" altLang="de-DE" sz="1400" dirty="0"/>
              <a:t>Gruppenversicherungsvertrag gilt.</a:t>
            </a:r>
          </a:p>
          <a:p>
            <a:endParaRPr lang="de-DE" altLang="de-DE" sz="1400" dirty="0"/>
          </a:p>
          <a:p>
            <a:r>
              <a:rPr lang="de-DE" altLang="de-DE" sz="1400" b="1" dirty="0"/>
              <a:t>Familienangehörige* </a:t>
            </a:r>
            <a:r>
              <a:rPr lang="de-DE" altLang="de-DE" sz="1400" dirty="0"/>
              <a:t>der </a:t>
            </a:r>
            <a:r>
              <a:rPr lang="de-DE" altLang="de-DE" sz="1400" dirty="0" err="1"/>
              <a:t>Mitarbeiter:innen</a:t>
            </a:r>
            <a:r>
              <a:rPr lang="de-DE" altLang="de-DE" sz="1400" dirty="0"/>
              <a:t> können ebenfalls im </a:t>
            </a:r>
            <a:br>
              <a:rPr lang="de-DE" altLang="de-DE" sz="1400" dirty="0"/>
            </a:br>
            <a:r>
              <a:rPr lang="de-DE" altLang="de-DE" sz="1400" dirty="0"/>
              <a:t>Gruppenversicherungsvertrag ohne Gesundheitsprüfung versichert werden. Die </a:t>
            </a:r>
            <a:r>
              <a:rPr lang="de-DE" altLang="de-DE" sz="1400" dirty="0" err="1"/>
              <a:t>Mitarbeiter:innen</a:t>
            </a:r>
            <a:r>
              <a:rPr lang="de-DE" altLang="de-DE" sz="1400" dirty="0"/>
              <a:t> brauchen als </a:t>
            </a:r>
            <a:r>
              <a:rPr lang="de-DE" altLang="de-DE" sz="1400" dirty="0" err="1"/>
              <a:t>Versicherungsnehmer:innen</a:t>
            </a:r>
            <a:r>
              <a:rPr lang="de-DE" altLang="de-DE" sz="1400" dirty="0"/>
              <a:t> keinen eigenen Tarif abzuschließen. </a:t>
            </a:r>
          </a:p>
          <a:p>
            <a:endParaRPr lang="de-DE" altLang="de-DE" sz="1400" dirty="0"/>
          </a:p>
          <a:p>
            <a:r>
              <a:rPr lang="de-DE" altLang="de-DE" sz="1400" dirty="0"/>
              <a:t>Bei</a:t>
            </a:r>
            <a:r>
              <a:rPr lang="de-DE" altLang="de-DE" sz="1400" b="1" dirty="0"/>
              <a:t> Ausscheiden </a:t>
            </a:r>
            <a:r>
              <a:rPr lang="de-DE" altLang="de-DE" sz="1400" dirty="0"/>
              <a:t>der </a:t>
            </a:r>
            <a:r>
              <a:rPr lang="de-DE" altLang="de-DE" sz="1400" dirty="0" err="1"/>
              <a:t>Mitarbeiter:innen</a:t>
            </a:r>
            <a:r>
              <a:rPr lang="de-DE" altLang="de-DE" sz="1400" dirty="0"/>
              <a:t> aus dem Unternehmen </a:t>
            </a:r>
            <a:br>
              <a:rPr lang="de-DE" altLang="de-DE" sz="1400" dirty="0"/>
            </a:br>
            <a:r>
              <a:rPr lang="de-DE" altLang="de-DE" sz="1400" dirty="0"/>
              <a:t>erfolgt eine </a:t>
            </a:r>
            <a:r>
              <a:rPr lang="de-DE" altLang="de-DE" sz="1400" b="1" dirty="0"/>
              <a:t>Weiterführung</a:t>
            </a:r>
            <a:r>
              <a:rPr lang="de-DE" altLang="de-DE" sz="1400" dirty="0"/>
              <a:t> des Tarifes außerhalb des Gruppen-</a:t>
            </a:r>
            <a:br>
              <a:rPr lang="de-DE" altLang="de-DE" sz="1400" dirty="0"/>
            </a:br>
            <a:r>
              <a:rPr lang="de-DE" altLang="de-DE" sz="1400" dirty="0" err="1"/>
              <a:t>versicherungsvertrages</a:t>
            </a:r>
            <a:r>
              <a:rPr lang="de-DE" altLang="de-DE" sz="1400" dirty="0"/>
              <a:t> mit unverändertem Beitrag.</a:t>
            </a:r>
          </a:p>
        </p:txBody>
      </p:sp>
      <p:sp>
        <p:nvSpPr>
          <p:cNvPr id="12" name="Inhaltsplatzhalter 2">
            <a:extLst>
              <a:ext uri="{FF2B5EF4-FFF2-40B4-BE49-F238E27FC236}">
                <a16:creationId xmlns:a16="http://schemas.microsoft.com/office/drawing/2014/main" id="{183D4DA4-F0DA-4847-B4E8-8E9F9F6D92E4}"/>
              </a:ext>
            </a:extLst>
          </p:cNvPr>
          <p:cNvSpPr txBox="1">
            <a:spLocks/>
          </p:cNvSpPr>
          <p:nvPr/>
        </p:nvSpPr>
        <p:spPr>
          <a:xfrm>
            <a:off x="5731158" y="5999810"/>
            <a:ext cx="5616575" cy="615553"/>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950" indent="-1841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650" indent="-2667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de-DE" sz="800" dirty="0">
                <a:solidFill>
                  <a:schemeClr val="bg1"/>
                </a:solidFill>
              </a:rPr>
              <a:t>* Familienangehörige sind </a:t>
            </a:r>
            <a:r>
              <a:rPr lang="de-DE" sz="800" dirty="0" err="1">
                <a:solidFill>
                  <a:schemeClr val="bg1"/>
                </a:solidFill>
              </a:rPr>
              <a:t>Ehepartner:innen</a:t>
            </a:r>
            <a:r>
              <a:rPr lang="de-DE" sz="800" dirty="0">
                <a:solidFill>
                  <a:schemeClr val="bg1"/>
                </a:solidFill>
              </a:rPr>
              <a:t> oder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 und Kinder der </a:t>
            </a:r>
            <a:r>
              <a:rPr lang="de-DE" sz="800" dirty="0" err="1">
                <a:solidFill>
                  <a:schemeClr val="bg1"/>
                </a:solidFill>
              </a:rPr>
              <a:t>Mitarbeiter:innen</a:t>
            </a:r>
            <a:r>
              <a:rPr lang="de-DE" sz="800" dirty="0">
                <a:solidFill>
                  <a:schemeClr val="bg1"/>
                </a:solidFill>
              </a:rPr>
              <a:t>, solange diese die Anforderungen an berücksichtigungsfähige Kinder für die Ermittlung des Kinderfreibetrages nach § 32 Abs. 3, Abs. 4 S. 1 N. 1 bis 3 und Abs. 5 des Einkommensteuergesetzes erfüllen. Als Familienangehörige gelten auch die mit ihnen in häuslicher Gemeinschaft lebende nicht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a:t>
            </a:r>
          </a:p>
        </p:txBody>
      </p:sp>
      <p:grpSp>
        <p:nvGrpSpPr>
          <p:cNvPr id="13" name="Gruppieren 9"/>
          <p:cNvGrpSpPr>
            <a:grpSpLocks/>
          </p:cNvGrpSpPr>
          <p:nvPr/>
        </p:nvGrpSpPr>
        <p:grpSpPr bwMode="auto">
          <a:xfrm>
            <a:off x="5064832" y="2473755"/>
            <a:ext cx="539750" cy="539750"/>
            <a:chOff x="1028700" y="3169111"/>
            <a:chExt cx="826270" cy="826270"/>
          </a:xfrm>
        </p:grpSpPr>
        <p:sp>
          <p:nvSpPr>
            <p:cNvPr id="14" name="Ellipse 11">
              <a:extLst>
                <a:ext uri="{FF2B5EF4-FFF2-40B4-BE49-F238E27FC236}">
                  <a16:creationId xmlns:a16="http://schemas.microsoft.com/office/drawing/2014/main" id="{2D3200FF-D15D-AD4C-AB4F-8788D6F2316B}"/>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15" name="Gruppieren 14">
              <a:extLst>
                <a:ext uri="{FF2B5EF4-FFF2-40B4-BE49-F238E27FC236}">
                  <a16:creationId xmlns:a16="http://schemas.microsoft.com/office/drawing/2014/main" id="{91A6EB0E-976A-274C-A4F6-8CD75C626F33}"/>
                </a:ext>
              </a:extLst>
            </p:cNvPr>
            <p:cNvGrpSpPr/>
            <p:nvPr/>
          </p:nvGrpSpPr>
          <p:grpSpPr>
            <a:xfrm>
              <a:off x="1190957" y="3398883"/>
              <a:ext cx="501755" cy="366726"/>
              <a:chOff x="2350410" y="3582246"/>
              <a:chExt cx="2396981" cy="1751924"/>
            </a:xfrm>
            <a:solidFill>
              <a:schemeClr val="bg1"/>
            </a:solidFill>
          </p:grpSpPr>
          <p:sp>
            <p:nvSpPr>
              <p:cNvPr id="16" name="Rechteck 15">
                <a:extLst>
                  <a:ext uri="{FF2B5EF4-FFF2-40B4-BE49-F238E27FC236}">
                    <a16:creationId xmlns:a16="http://schemas.microsoft.com/office/drawing/2014/main" id="{18F55947-6532-6A49-A606-0EF845CD1770}"/>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17" name="Pfeil: Chevron 14">
                <a:extLst>
                  <a:ext uri="{FF2B5EF4-FFF2-40B4-BE49-F238E27FC236}">
                    <a16:creationId xmlns:a16="http://schemas.microsoft.com/office/drawing/2014/main" id="{4ACBFCD4-CCED-204C-848A-59DDD7FC71C0}"/>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18" name="Gruppieren 15"/>
          <p:cNvGrpSpPr>
            <a:grpSpLocks/>
          </p:cNvGrpSpPr>
          <p:nvPr/>
        </p:nvGrpSpPr>
        <p:grpSpPr bwMode="auto">
          <a:xfrm>
            <a:off x="5083829" y="3406084"/>
            <a:ext cx="539750" cy="539750"/>
            <a:chOff x="1028700" y="3169111"/>
            <a:chExt cx="826270" cy="826270"/>
          </a:xfrm>
        </p:grpSpPr>
        <p:sp>
          <p:nvSpPr>
            <p:cNvPr id="19" name="Ellipse 11">
              <a:extLst>
                <a:ext uri="{FF2B5EF4-FFF2-40B4-BE49-F238E27FC236}">
                  <a16:creationId xmlns:a16="http://schemas.microsoft.com/office/drawing/2014/main" id="{5CB4CFD6-00DD-3B46-8AE3-AC9AF74CBF19}"/>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1" name="Gruppieren 20">
              <a:extLst>
                <a:ext uri="{FF2B5EF4-FFF2-40B4-BE49-F238E27FC236}">
                  <a16:creationId xmlns:a16="http://schemas.microsoft.com/office/drawing/2014/main" id="{19BE79A5-DC38-0746-B116-C857DD16F53A}"/>
                </a:ext>
              </a:extLst>
            </p:cNvPr>
            <p:cNvGrpSpPr/>
            <p:nvPr/>
          </p:nvGrpSpPr>
          <p:grpSpPr>
            <a:xfrm>
              <a:off x="1190957" y="3398883"/>
              <a:ext cx="501755" cy="366726"/>
              <a:chOff x="2350410" y="3582246"/>
              <a:chExt cx="2396981" cy="1751924"/>
            </a:xfrm>
            <a:solidFill>
              <a:schemeClr val="bg1"/>
            </a:solidFill>
          </p:grpSpPr>
          <p:sp>
            <p:nvSpPr>
              <p:cNvPr id="22" name="Rechteck 21">
                <a:extLst>
                  <a:ext uri="{FF2B5EF4-FFF2-40B4-BE49-F238E27FC236}">
                    <a16:creationId xmlns:a16="http://schemas.microsoft.com/office/drawing/2014/main" id="{E7F9F8BC-89AC-2A4B-B519-2EFD3DD476B4}"/>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3" name="Pfeil: Chevron 14">
                <a:extLst>
                  <a:ext uri="{FF2B5EF4-FFF2-40B4-BE49-F238E27FC236}">
                    <a16:creationId xmlns:a16="http://schemas.microsoft.com/office/drawing/2014/main" id="{FBE78E79-561F-9149-9379-11128C3C26EA}"/>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4" name="Gruppieren 20"/>
          <p:cNvGrpSpPr>
            <a:grpSpLocks/>
          </p:cNvGrpSpPr>
          <p:nvPr/>
        </p:nvGrpSpPr>
        <p:grpSpPr bwMode="auto">
          <a:xfrm>
            <a:off x="5083829" y="4221722"/>
            <a:ext cx="539750" cy="539750"/>
            <a:chOff x="1028700" y="3169111"/>
            <a:chExt cx="826270" cy="826270"/>
          </a:xfrm>
        </p:grpSpPr>
        <p:sp>
          <p:nvSpPr>
            <p:cNvPr id="25" name="Ellipse 11">
              <a:extLst>
                <a:ext uri="{FF2B5EF4-FFF2-40B4-BE49-F238E27FC236}">
                  <a16:creationId xmlns:a16="http://schemas.microsoft.com/office/drawing/2014/main" id="{AADB82F2-5C66-0448-85DB-115B1F86B366}"/>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6" name="Gruppieren 25">
              <a:extLst>
                <a:ext uri="{FF2B5EF4-FFF2-40B4-BE49-F238E27FC236}">
                  <a16:creationId xmlns:a16="http://schemas.microsoft.com/office/drawing/2014/main" id="{5C8DAD4C-C4C5-0946-9A52-15F27F5F53CF}"/>
                </a:ext>
              </a:extLst>
            </p:cNvPr>
            <p:cNvGrpSpPr/>
            <p:nvPr/>
          </p:nvGrpSpPr>
          <p:grpSpPr>
            <a:xfrm>
              <a:off x="1190957" y="3398883"/>
              <a:ext cx="501755" cy="366726"/>
              <a:chOff x="2350410" y="3582246"/>
              <a:chExt cx="2396981" cy="1751924"/>
            </a:xfrm>
            <a:solidFill>
              <a:schemeClr val="bg1"/>
            </a:solidFill>
          </p:grpSpPr>
          <p:sp>
            <p:nvSpPr>
              <p:cNvPr id="27" name="Rechteck 26">
                <a:extLst>
                  <a:ext uri="{FF2B5EF4-FFF2-40B4-BE49-F238E27FC236}">
                    <a16:creationId xmlns:a16="http://schemas.microsoft.com/office/drawing/2014/main" id="{20DC52CA-FFC2-1649-B170-AD79650CDEC5}"/>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8" name="Pfeil: Chevron 14">
                <a:extLst>
                  <a:ext uri="{FF2B5EF4-FFF2-40B4-BE49-F238E27FC236}">
                    <a16:creationId xmlns:a16="http://schemas.microsoft.com/office/drawing/2014/main" id="{C4D57A2B-EA62-904A-B1F6-DBAA4FE4F835}"/>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9" name="Gruppieren 25"/>
          <p:cNvGrpSpPr>
            <a:grpSpLocks/>
          </p:cNvGrpSpPr>
          <p:nvPr/>
        </p:nvGrpSpPr>
        <p:grpSpPr bwMode="auto">
          <a:xfrm>
            <a:off x="5070926" y="5167629"/>
            <a:ext cx="539750" cy="539750"/>
            <a:chOff x="1028700" y="3169111"/>
            <a:chExt cx="826270" cy="826270"/>
          </a:xfrm>
        </p:grpSpPr>
        <p:sp>
          <p:nvSpPr>
            <p:cNvPr id="30" name="Ellipse 11">
              <a:extLst>
                <a:ext uri="{FF2B5EF4-FFF2-40B4-BE49-F238E27FC236}">
                  <a16:creationId xmlns:a16="http://schemas.microsoft.com/office/drawing/2014/main" id="{7C92D583-BDCE-3D46-8DED-B1115A70561F}"/>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31" name="Gruppieren 30">
              <a:extLst>
                <a:ext uri="{FF2B5EF4-FFF2-40B4-BE49-F238E27FC236}">
                  <a16:creationId xmlns:a16="http://schemas.microsoft.com/office/drawing/2014/main" id="{675496AB-C33E-A641-AEDC-26D2B24DC6BF}"/>
                </a:ext>
              </a:extLst>
            </p:cNvPr>
            <p:cNvGrpSpPr/>
            <p:nvPr/>
          </p:nvGrpSpPr>
          <p:grpSpPr>
            <a:xfrm>
              <a:off x="1190957" y="3398883"/>
              <a:ext cx="501755" cy="366726"/>
              <a:chOff x="2350410" y="3582246"/>
              <a:chExt cx="2396981" cy="1751924"/>
            </a:xfrm>
            <a:solidFill>
              <a:schemeClr val="bg1"/>
            </a:solidFill>
          </p:grpSpPr>
          <p:sp>
            <p:nvSpPr>
              <p:cNvPr id="32" name="Rechteck 31">
                <a:extLst>
                  <a:ext uri="{FF2B5EF4-FFF2-40B4-BE49-F238E27FC236}">
                    <a16:creationId xmlns:a16="http://schemas.microsoft.com/office/drawing/2014/main" id="{7A134FB8-3D97-E447-80BD-CA58021527AA}"/>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33" name="Pfeil: Chevron 14">
                <a:extLst>
                  <a:ext uri="{FF2B5EF4-FFF2-40B4-BE49-F238E27FC236}">
                    <a16:creationId xmlns:a16="http://schemas.microsoft.com/office/drawing/2014/main" id="{2DCED2CC-7359-A64F-9F0B-635B8AE5BBDE}"/>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sp>
        <p:nvSpPr>
          <p:cNvPr id="34" name="Foliennummernplatzhalter 1"/>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56C449F3-BD9D-48DC-BFF1-0F66671DA7C6}" type="slidenum">
              <a:rPr lang="de-DE" sz="800" b="1">
                <a:solidFill>
                  <a:schemeClr val="bg1"/>
                </a:solidFill>
              </a:rPr>
              <a:pPr algn="r">
                <a:lnSpc>
                  <a:spcPts val="1000"/>
                </a:lnSpc>
              </a:pPr>
              <a:t>16</a:t>
            </a:fld>
            <a:endParaRPr lang="de-DE" sz="800" b="1">
              <a:solidFill>
                <a:schemeClr val="bg1"/>
              </a:solidFill>
            </a:endParaRPr>
          </a:p>
        </p:txBody>
      </p:sp>
    </p:spTree>
    <p:extLst>
      <p:ext uri="{BB962C8B-B14F-4D97-AF65-F5344CB8AC3E}">
        <p14:creationId xmlns:p14="http://schemas.microsoft.com/office/powerpoint/2010/main" val="318334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r>
              <a:rPr lang="de-DE" altLang="de-DE" dirty="0"/>
              <a:t>Konditionen des Gruppenversicherungs-vertrages im Überblick </a:t>
            </a:r>
            <a:r>
              <a:rPr lang="de-DE" altLang="de-DE" dirty="0">
                <a:solidFill>
                  <a:srgbClr val="13A0D3"/>
                </a:solidFill>
              </a:rPr>
              <a:t>ohne bestehender </a:t>
            </a:r>
            <a:r>
              <a:rPr lang="de-DE" altLang="de-DE" dirty="0" err="1">
                <a:solidFill>
                  <a:srgbClr val="13A0D3"/>
                </a:solidFill>
              </a:rPr>
              <a:t>bKV</a:t>
            </a:r>
            <a:endParaRPr lang="de-DE" dirty="0">
              <a:solidFill>
                <a:srgbClr val="13A0D3"/>
              </a:solidFill>
            </a:endParaRPr>
          </a:p>
        </p:txBody>
      </p:sp>
      <p:graphicFrame>
        <p:nvGraphicFramePr>
          <p:cNvPr id="8" name="Inhaltsplatzhalter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180308993"/>
              </p:ext>
            </p:extLst>
          </p:nvPr>
        </p:nvGraphicFramePr>
        <p:xfrm>
          <a:off x="479425" y="2278063"/>
          <a:ext cx="11232812" cy="2971674"/>
        </p:xfrm>
        <a:graphic>
          <a:graphicData uri="http://schemas.openxmlformats.org/drawingml/2006/table">
            <a:tbl>
              <a:tblPr firstRow="1">
                <a:tableStyleId>{3B4B98B0-60AC-42C2-AFA5-B58CD77FA1E5}</a:tableStyleId>
              </a:tblPr>
              <a:tblGrid>
                <a:gridCol w="4496883">
                  <a:extLst>
                    <a:ext uri="{9D8B030D-6E8A-4147-A177-3AD203B41FA5}">
                      <a16:colId xmlns:a16="http://schemas.microsoft.com/office/drawing/2014/main" val="2224460928"/>
                    </a:ext>
                  </a:extLst>
                </a:gridCol>
                <a:gridCol w="6735929">
                  <a:extLst>
                    <a:ext uri="{9D8B030D-6E8A-4147-A177-3AD203B41FA5}">
                      <a16:colId xmlns:a16="http://schemas.microsoft.com/office/drawing/2014/main" val="1298502400"/>
                    </a:ext>
                  </a:extLst>
                </a:gridCol>
              </a:tblGrid>
              <a:tr h="495279">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800" b="1" i="0" u="none" strike="noStrike" cap="none" normalizeH="0" baseline="0" dirty="0">
                          <a:ln>
                            <a:noFill/>
                          </a:ln>
                          <a:solidFill>
                            <a:schemeClr val="bg1"/>
                          </a:solidFill>
                          <a:effectLst/>
                          <a:latin typeface="Arial" pitchFamily="34" charset="0"/>
                          <a:cs typeface="Arial" pitchFamily="34" charset="0"/>
                        </a:rPr>
                        <a:t>Absicherung/Vergünstigungen</a:t>
                      </a:r>
                    </a:p>
                  </a:txBody>
                  <a:tcPr marL="73570" marR="73570" marT="71947" marB="71947"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800" b="1" i="0" u="none" strike="noStrike" cap="none" normalizeH="0" baseline="0" dirty="0">
                          <a:ln>
                            <a:noFill/>
                          </a:ln>
                          <a:solidFill>
                            <a:schemeClr val="bg1"/>
                          </a:solidFill>
                          <a:effectLst/>
                          <a:latin typeface="Arial" pitchFamily="34" charset="0"/>
                          <a:cs typeface="Arial" pitchFamily="34" charset="0"/>
                        </a:rPr>
                        <a:t>Gruppenversicherungsvertrag  </a:t>
                      </a:r>
                    </a:p>
                  </a:txBody>
                  <a:tcPr marL="73570" marR="73570" marT="71947" marB="71947" horzOverflow="overflow">
                    <a:lnL w="12700" cap="flat" cmpd="sng" algn="ctr">
                      <a:solidFill>
                        <a:schemeClr val="tx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62238897"/>
                  </a:ext>
                </a:extLst>
              </a:tr>
              <a:tr h="495279">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Mindestanzahl</a:t>
                      </a:r>
                    </a:p>
                  </a:txBody>
                  <a:tcPr marL="73570" marR="73570" marT="71947" marB="71947"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200" b="0"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10 </a:t>
                      </a:r>
                      <a:r>
                        <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Versicherungsverträge</a:t>
                      </a:r>
                      <a:r>
                        <a:rPr kumimoji="0" lang="de-DE" altLang="de-DE" sz="1200" b="0" i="0" u="none" strike="noStrike" cap="none" normalizeH="0" baseline="3000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p>
                  </a:txBody>
                  <a:tcPr marL="73570" marR="73570" marT="71947" marB="71947"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5801949"/>
                  </a:ext>
                </a:extLst>
              </a:tr>
              <a:tr h="495279">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Mindestgröße der Firma</a:t>
                      </a: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500 </a:t>
                      </a:r>
                      <a:r>
                        <a:rPr kumimoji="0" lang="de-DE" altLang="de-DE" sz="120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Mitarbeiter:innen</a:t>
                      </a:r>
                      <a:endPar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495279">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Absicherung von Familienangehörigen</a:t>
                      </a: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Ja, unabhängig vom Versicherungsschutz des Arbeitnehmers</a:t>
                      </a: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1492974"/>
                  </a:ext>
                </a:extLst>
              </a:tr>
              <a:tr h="495279">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Gesundheitsprüfung</a:t>
                      </a: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Entfällt für </a:t>
                      </a:r>
                      <a:r>
                        <a:rPr kumimoji="0" lang="de-DE" altLang="de-DE" sz="120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Mitarbeiter:innen</a:t>
                      </a: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 und Familienangehörige innerhalb einer Frist von 6 Monaten.</a:t>
                      </a:r>
                    </a:p>
                  </a:txBody>
                  <a:tcPr marL="73570" marR="7357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0380080"/>
                  </a:ext>
                </a:extLst>
              </a:tr>
              <a:tr h="495279">
                <a:tc>
                  <a:txBody>
                    <a:bodyPr/>
                    <a:lstStyle/>
                    <a:p>
                      <a:pPr marL="0" marR="0" lvl="0" indent="0" algn="l" defTabSz="914400" rtl="0" eaLnBrk="1" fontAlgn="base" latinLnBrk="0" hangingPunct="1">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pitchFamily="34" charset="0"/>
                          <a:cs typeface="Arial" pitchFamily="34" charset="0"/>
                        </a:rPr>
                        <a:t>Vergütung</a:t>
                      </a:r>
                    </a:p>
                  </a:txBody>
                  <a:tcPr marL="73570" marR="73570" marT="71947" marB="71947" horzOverflow="overflow">
                    <a:lnT w="6350" cap="flat" cmpd="sng" algn="ctr">
                      <a:solidFill>
                        <a:schemeClr val="accent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2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Analog bKV</a:t>
                      </a:r>
                    </a:p>
                  </a:txBody>
                  <a:tcPr marL="73570" marR="73570" marT="71947" marB="71947" horzOverflow="overflow">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57906417"/>
                  </a:ext>
                </a:extLst>
              </a:tr>
            </a:tbl>
          </a:graphicData>
        </a:graphic>
      </p:graphicFrame>
      <p:sp>
        <p:nvSpPr>
          <p:cNvPr id="11" name="Textplatzhalter 5"/>
          <p:cNvSpPr txBox="1">
            <a:spLocks/>
          </p:cNvSpPr>
          <p:nvPr/>
        </p:nvSpPr>
        <p:spPr bwMode="auto">
          <a:xfrm>
            <a:off x="479423" y="6330359"/>
            <a:ext cx="49688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177800" indent="-1778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342900" indent="-342900">
              <a:spcBef>
                <a:spcPts val="1200"/>
              </a:spcBef>
              <a:buFont typeface="Arial" panose="020B0604020202020204" pitchFamily="34" charset="0"/>
              <a:defRPr sz="1600" b="1">
                <a:solidFill>
                  <a:schemeClr val="tx2"/>
                </a:solidFill>
                <a:latin typeface="Arial" panose="020B0604020202020204" pitchFamily="34" charset="0"/>
                <a:cs typeface="Arial" panose="020B0604020202020204" pitchFamily="34" charset="0"/>
              </a:defRPr>
            </a:lvl3pPr>
            <a:lvl4pPr marL="361950" indent="-18415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628650" indent="-2667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0858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5430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0002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4574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ts val="3000"/>
              </a:spcBef>
              <a:spcAft>
                <a:spcPct val="0"/>
              </a:spcAft>
              <a:buClrTx/>
              <a:buSzTx/>
              <a:buFont typeface="Arial" panose="020B0604020202020204" pitchFamily="34" charset="0"/>
              <a:buNone/>
              <a:tabLst/>
              <a:defRPr/>
            </a:pPr>
            <a:r>
              <a:rPr kumimoji="0" lang="de-DE" altLang="de-DE"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Voraussetzung: Freigabe durch </a:t>
            </a:r>
            <a:r>
              <a:rPr kumimoji="0" lang="de-DE" altLang="de-DE" sz="8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Underwriter</a:t>
            </a:r>
            <a:r>
              <a:rPr kumimoji="0" lang="de-DE" altLang="de-DE" sz="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der APKV </a:t>
            </a:r>
            <a:br>
              <a:rPr kumimoji="0" lang="de-DE" altLang="de-DE" sz="800" b="0" i="0" u="none" strike="noStrike" kern="0" cap="none" spc="0" normalizeH="0" baseline="0" noProof="0" dirty="0">
                <a:ln>
                  <a:noFill/>
                </a:ln>
                <a:solidFill>
                  <a:srgbClr val="414141"/>
                </a:solidFill>
                <a:effectLst/>
                <a:uLnTx/>
                <a:uFillTx/>
                <a:latin typeface="Arial" panose="020B0604020202020204" pitchFamily="34" charset="0"/>
                <a:cs typeface="Arial" panose="020B0604020202020204" pitchFamily="34" charset="0"/>
              </a:rPr>
            </a:br>
            <a:endParaRPr kumimoji="0" lang="de-DE" altLang="de-DE" sz="800" b="0" i="0" u="none" strike="noStrike" kern="0" cap="none" spc="0" normalizeH="0" baseline="0" noProof="0" dirty="0">
              <a:ln>
                <a:noFill/>
              </a:ln>
              <a:solidFill>
                <a:srgbClr val="414141"/>
              </a:solidFill>
              <a:effectLst/>
              <a:uLnTx/>
              <a:uFillTx/>
              <a:latin typeface="Arial" panose="020B0604020202020204" pitchFamily="34" charset="0"/>
              <a:cs typeface="Arial" panose="020B0604020202020204" pitchFamily="34" charset="0"/>
            </a:endParaRPr>
          </a:p>
        </p:txBody>
      </p:sp>
      <p:sp>
        <p:nvSpPr>
          <p:cNvPr id="9" name="Foliennummernplatzhalter 1"/>
          <p:cNvSpPr>
            <a:spLocks noGrp="1"/>
          </p:cNvSpPr>
          <p:nvPr>
            <p:ph type="sldNum" sz="quarter" idx="11"/>
          </p:nvPr>
        </p:nvSpPr>
        <p:spPr>
          <a:xfrm>
            <a:off x="11443580" y="6372000"/>
            <a:ext cx="268995" cy="144000"/>
          </a:xfrm>
        </p:spPr>
        <p:txBody>
          <a:bodyPr/>
          <a:lstStyle/>
          <a:p>
            <a:fld id="{56C449F3-BD9D-48DC-BFF1-0F66671DA7C6}" type="slidenum">
              <a:rPr lang="de-DE" noProof="0" smtClean="0"/>
              <a:pPr/>
              <a:t>17</a:t>
            </a:fld>
            <a:endParaRPr lang="de-DE" noProof="0"/>
          </a:p>
        </p:txBody>
      </p:sp>
    </p:spTree>
    <p:extLst>
      <p:ext uri="{BB962C8B-B14F-4D97-AF65-F5344CB8AC3E}">
        <p14:creationId xmlns:p14="http://schemas.microsoft.com/office/powerpoint/2010/main" val="120750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elle 73">
            <a:extLst>
              <a:ext uri="{FF2B5EF4-FFF2-40B4-BE49-F238E27FC236}">
                <a16:creationId xmlns:a16="http://schemas.microsoft.com/office/drawing/2014/main" id="{D499858F-25E6-4F39-9149-8048D99374B8}"/>
              </a:ext>
            </a:extLst>
          </p:cNvPr>
          <p:cNvGraphicFramePr>
            <a:graphicFrameLocks noGrp="1"/>
          </p:cNvGraphicFramePr>
          <p:nvPr>
            <p:extLst>
              <p:ext uri="{D42A27DB-BD31-4B8C-83A1-F6EECF244321}">
                <p14:modId xmlns:p14="http://schemas.microsoft.com/office/powerpoint/2010/main" val="1514551081"/>
              </p:ext>
            </p:extLst>
          </p:nvPr>
        </p:nvGraphicFramePr>
        <p:xfrm>
          <a:off x="1421509" y="2311485"/>
          <a:ext cx="3074870" cy="3674450"/>
        </p:xfrm>
        <a:graphic>
          <a:graphicData uri="http://schemas.openxmlformats.org/drawingml/2006/table">
            <a:tbl>
              <a:tblPr firstRow="1" firstCol="1">
                <a:tableStyleId>{3B4B98B0-60AC-42C2-AFA5-B58CD77FA1E5}</a:tableStyleId>
              </a:tblPr>
              <a:tblGrid>
                <a:gridCol w="3074870">
                  <a:extLst>
                    <a:ext uri="{9D8B030D-6E8A-4147-A177-3AD203B41FA5}">
                      <a16:colId xmlns:a16="http://schemas.microsoft.com/office/drawing/2014/main" val="95764380"/>
                    </a:ext>
                  </a:extLst>
                </a:gridCol>
              </a:tblGrid>
              <a:tr h="838784">
                <a:tc>
                  <a:txBody>
                    <a:bodyPr/>
                    <a:lstStyle/>
                    <a:p>
                      <a:pPr rtl="0">
                        <a:lnSpc>
                          <a:spcPts val="1800"/>
                        </a:lnSpc>
                      </a:pPr>
                      <a:r>
                        <a:rPr lang="de-DE" sz="1400" b="1" dirty="0" err="1">
                          <a:solidFill>
                            <a:schemeClr val="bg1"/>
                          </a:solidFill>
                        </a:rPr>
                        <a:t>MeinGesundheitsBudget</a:t>
                      </a:r>
                      <a:r>
                        <a:rPr lang="de-DE" sz="1400" b="1" dirty="0">
                          <a:solidFill>
                            <a:schemeClr val="bg1"/>
                          </a:solidFill>
                        </a:rPr>
                        <a:t> E*</a:t>
                      </a:r>
                      <a:endParaRPr lang="de-DE" sz="1200" dirty="0">
                        <a:solidFill>
                          <a:schemeClr val="bg1"/>
                        </a:solidFill>
                      </a:endParaRPr>
                    </a:p>
                    <a:p>
                      <a:pPr marL="0" indent="0" algn="l" rtl="0">
                        <a:lnSpc>
                          <a:spcPct val="100000"/>
                        </a:lnSpc>
                        <a:buFont typeface="Arial" panose="020B0604020202020204" pitchFamily="34" charset="0"/>
                        <a:buNone/>
                      </a:pPr>
                      <a:r>
                        <a:rPr lang="fr-FR" sz="1400" b="0" dirty="0">
                          <a:solidFill>
                            <a:srgbClr val="13A0D3"/>
                          </a:solidFill>
                        </a:rPr>
                        <a:t>300 EUR | 600 EUR | 900 EUR</a:t>
                      </a:r>
                    </a:p>
                  </a:txBody>
                  <a:tcPr marL="0" marR="0" marT="72000" marB="72000">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4208592"/>
                  </a:ext>
                </a:extLst>
              </a:tr>
              <a:tr h="2835666">
                <a:tc>
                  <a:txBody>
                    <a:bodyPr/>
                    <a:lstStyle/>
                    <a:p>
                      <a:pPr marL="0" indent="0" algn="l" rtl="0">
                        <a:lnSpc>
                          <a:spcPct val="100000"/>
                        </a:lnSpc>
                        <a:buFont typeface="Arial" panose="020B0604020202020204" pitchFamily="34" charset="0"/>
                        <a:buNone/>
                      </a:pPr>
                      <a:endParaRPr lang="de-DE" sz="1100" b="0" dirty="0">
                        <a:solidFill>
                          <a:schemeClr val="bg1"/>
                        </a:solidFill>
                      </a:endParaRPr>
                    </a:p>
                  </a:txBody>
                  <a:tcPr marL="0" marR="360000" marT="72000" marB="72000">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318928883"/>
                  </a:ext>
                </a:extLst>
              </a:tr>
            </a:tbl>
          </a:graphicData>
        </a:graphic>
      </p:graphicFrame>
      <p:graphicFrame>
        <p:nvGraphicFramePr>
          <p:cNvPr id="108" name="Tabelle 107"/>
          <p:cNvGraphicFramePr>
            <a:graphicFrameLocks noGrp="1"/>
          </p:cNvGraphicFramePr>
          <p:nvPr>
            <p:extLst>
              <p:ext uri="{D42A27DB-BD31-4B8C-83A1-F6EECF244321}">
                <p14:modId xmlns:p14="http://schemas.microsoft.com/office/powerpoint/2010/main" val="1032100634"/>
              </p:ext>
            </p:extLst>
          </p:nvPr>
        </p:nvGraphicFramePr>
        <p:xfrm>
          <a:off x="7459830" y="3634740"/>
          <a:ext cx="2686104" cy="1008182"/>
        </p:xfrm>
        <a:graphic>
          <a:graphicData uri="http://schemas.openxmlformats.org/drawingml/2006/table">
            <a:tbl>
              <a:tblPr>
                <a:tableStyleId>{2D5ABB26-0587-4C30-8999-92F81FD0307C}</a:tableStyleId>
              </a:tblPr>
              <a:tblGrid>
                <a:gridCol w="547113">
                  <a:extLst>
                    <a:ext uri="{9D8B030D-6E8A-4147-A177-3AD203B41FA5}">
                      <a16:colId xmlns:a16="http://schemas.microsoft.com/office/drawing/2014/main" val="2505822726"/>
                    </a:ext>
                  </a:extLst>
                </a:gridCol>
                <a:gridCol w="2138991">
                  <a:extLst>
                    <a:ext uri="{9D8B030D-6E8A-4147-A177-3AD203B41FA5}">
                      <a16:colId xmlns:a16="http://schemas.microsoft.com/office/drawing/2014/main" val="1237312042"/>
                    </a:ext>
                  </a:extLst>
                </a:gridCol>
              </a:tblGrid>
              <a:tr h="1008182">
                <a:tc>
                  <a:txBody>
                    <a:bodyPr/>
                    <a:lstStyle/>
                    <a:p>
                      <a:pPr marL="0" indent="0" algn="l">
                        <a:lnSpc>
                          <a:spcPct val="100000"/>
                        </a:lnSpc>
                        <a:buFont typeface="Arial" panose="020B0604020202020204" pitchFamily="34" charset="0"/>
                        <a:buNone/>
                      </a:pPr>
                      <a:endParaRPr lang="de-DE" sz="1000" dirty="0">
                        <a:solidFill>
                          <a:schemeClr val="bg1"/>
                        </a:solidFill>
                        <a:latin typeface="+mn-lt"/>
                      </a:endParaRP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tc>
                  <a:txBody>
                    <a:bodyPr/>
                    <a:lstStyle/>
                    <a:p>
                      <a:pPr marL="0" indent="0" algn="l">
                        <a:lnSpc>
                          <a:spcPct val="100000"/>
                        </a:lnSpc>
                        <a:buFont typeface="Arial" panose="020B0604020202020204" pitchFamily="34" charset="0"/>
                        <a:buNone/>
                      </a:pPr>
                      <a:r>
                        <a:rPr lang="de-DE" sz="1200" b="1" dirty="0" err="1">
                          <a:solidFill>
                            <a:schemeClr val="bg1"/>
                          </a:solidFill>
                          <a:latin typeface="+mn-lt"/>
                        </a:rPr>
                        <a:t>Vorsorge</a:t>
                      </a:r>
                      <a:r>
                        <a:rPr lang="de-DE" sz="1200" b="1" baseline="0" dirty="0" err="1">
                          <a:solidFill>
                            <a:schemeClr val="bg1"/>
                          </a:solidFill>
                          <a:latin typeface="+mn-lt"/>
                        </a:rPr>
                        <a:t>Extra</a:t>
                      </a:r>
                      <a:r>
                        <a:rPr lang="de-DE" sz="1200" b="1" baseline="0" dirty="0">
                          <a:solidFill>
                            <a:schemeClr val="bg1"/>
                          </a:solidFill>
                          <a:latin typeface="+mn-lt"/>
                        </a:rPr>
                        <a:t> E*</a:t>
                      </a:r>
                    </a:p>
                    <a:p>
                      <a:pPr marL="0" indent="0" algn="l">
                        <a:lnSpc>
                          <a:spcPct val="100000"/>
                        </a:lnSpc>
                        <a:buFont typeface="Arial" panose="020B0604020202020204" pitchFamily="34" charset="0"/>
                        <a:buNone/>
                      </a:pPr>
                      <a:r>
                        <a:rPr kumimoji="0" lang="de-DE" altLang="x-none" sz="1000" b="0" i="0" u="none" strike="noStrike" kern="1200" cap="none" spc="0" normalizeH="0" baseline="0" noProof="0" dirty="0">
                          <a:ln>
                            <a:noFill/>
                          </a:ln>
                          <a:solidFill>
                            <a:schemeClr val="bg1"/>
                          </a:solidFill>
                          <a:effectLst/>
                          <a:uLnTx/>
                          <a:uFillTx/>
                          <a:latin typeface="+mn-lt"/>
                          <a:ea typeface="+mn-ea"/>
                          <a:cs typeface="+mn-cs"/>
                        </a:rPr>
                        <a:t>Gesundheitskurse &amp; Impfungen, max. 250 EUR p. a., Telefoncoaching </a:t>
                      </a: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extLst>
                  <a:ext uri="{0D108BD9-81ED-4DB2-BD59-A6C34878D82A}">
                    <a16:rowId xmlns:a16="http://schemas.microsoft.com/office/drawing/2014/main" val="147553841"/>
                  </a:ext>
                </a:extLst>
              </a:tr>
            </a:tbl>
          </a:graphicData>
        </a:graphic>
      </p:graphicFrame>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479426" y="489296"/>
            <a:ext cx="9464673" cy="887067"/>
          </a:xfrm>
        </p:spPr>
        <p:txBody>
          <a:bodyPr vert="horz"/>
          <a:lstStyle/>
          <a:p>
            <a:r>
              <a:rPr lang="de-DE" altLang="de-DE" dirty="0"/>
              <a:t>Das </a:t>
            </a:r>
            <a:r>
              <a:rPr lang="de-DE" altLang="de-DE" dirty="0">
                <a:solidFill>
                  <a:srgbClr val="13A0D3"/>
                </a:solidFill>
              </a:rPr>
              <a:t>Konzept</a:t>
            </a:r>
            <a:r>
              <a:rPr lang="de-DE" altLang="de-DE" dirty="0"/>
              <a:t> mit Einzeltarifen der </a:t>
            </a:r>
            <a:r>
              <a:rPr lang="de-DE" altLang="de-DE" dirty="0" err="1"/>
              <a:t>bKV</a:t>
            </a:r>
            <a:r>
              <a:rPr lang="de-DE" altLang="de-DE" dirty="0"/>
              <a:t> (1/2)</a:t>
            </a:r>
            <a:endParaRPr lang="de-DE" dirty="0">
              <a:solidFill>
                <a:srgbClr val="13A0D3"/>
              </a:solidFill>
            </a:endParaRPr>
          </a:p>
        </p:txBody>
      </p:sp>
      <p:sp>
        <p:nvSpPr>
          <p:cNvPr id="10" name="Inhaltsplatzhalter 5"/>
          <p:cNvSpPr>
            <a:spLocks noGrp="1"/>
          </p:cNvSpPr>
          <p:nvPr>
            <p:ph idx="1"/>
          </p:nvPr>
        </p:nvSpPr>
        <p:spPr>
          <a:xfrm>
            <a:off x="1170012" y="1535852"/>
            <a:ext cx="8918576" cy="519047"/>
          </a:xfrm>
        </p:spPr>
        <p:txBody>
          <a:bodyPr/>
          <a:lstStyle/>
          <a:p>
            <a:pPr eaLnBrk="1" hangingPunct="1"/>
            <a:r>
              <a:rPr lang="de-DE" altLang="de-DE" sz="1400" dirty="0"/>
              <a:t>Der Vertragspartner wählt eine Budgetstufe (300 EUR, 600 EUR oder 900 EUR) aus MeinGesundheitsBudget.</a:t>
            </a:r>
          </a:p>
          <a:p>
            <a:pPr eaLnBrk="1" hangingPunct="1"/>
            <a:r>
              <a:rPr lang="de-DE" altLang="de-DE" sz="1400" dirty="0"/>
              <a:t>Der Vertragspartner kann diese Budgetstufe optional durch einen oder mehrere der genannten Tarife ergänzen.</a:t>
            </a:r>
          </a:p>
        </p:txBody>
      </p:sp>
      <p:sp>
        <p:nvSpPr>
          <p:cNvPr id="11" name="Textplatzhalter 5"/>
          <p:cNvSpPr txBox="1">
            <a:spLocks/>
          </p:cNvSpPr>
          <p:nvPr/>
        </p:nvSpPr>
        <p:spPr bwMode="auto">
          <a:xfrm>
            <a:off x="479424" y="6375494"/>
            <a:ext cx="8688707" cy="2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177800" indent="-1778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342900" indent="-342900">
              <a:spcBef>
                <a:spcPts val="1200"/>
              </a:spcBef>
              <a:buFont typeface="Arial" panose="020B0604020202020204" pitchFamily="34" charset="0"/>
              <a:defRPr sz="1600" b="1">
                <a:solidFill>
                  <a:schemeClr val="tx2"/>
                </a:solidFill>
                <a:latin typeface="Arial" panose="020B0604020202020204" pitchFamily="34" charset="0"/>
                <a:cs typeface="Arial" panose="020B0604020202020204" pitchFamily="34" charset="0"/>
              </a:defRPr>
            </a:lvl3pPr>
            <a:lvl4pPr marL="361950" indent="-18415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628650" indent="-2667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0858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5430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0002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4574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lvl="0" defTabSz="914400" fontAlgn="base">
              <a:spcBef>
                <a:spcPts val="3000"/>
              </a:spcBef>
              <a:spcAft>
                <a:spcPct val="0"/>
              </a:spcAft>
            </a:pPr>
            <a:r>
              <a:rPr lang="de-DE" altLang="de-DE" sz="800" kern="0" dirty="0">
                <a:solidFill>
                  <a:schemeClr val="bg1"/>
                </a:solidFill>
              </a:rPr>
              <a:t>Voraussetzung: Freigabe durch </a:t>
            </a:r>
            <a:r>
              <a:rPr lang="de-DE" altLang="de-DE" sz="800" kern="0" dirty="0" err="1">
                <a:solidFill>
                  <a:schemeClr val="bg1"/>
                </a:solidFill>
              </a:rPr>
              <a:t>Underwriter</a:t>
            </a:r>
            <a:r>
              <a:rPr lang="de-DE" altLang="de-DE" sz="800" kern="0" dirty="0">
                <a:solidFill>
                  <a:schemeClr val="bg1"/>
                </a:solidFill>
              </a:rPr>
              <a:t> der APKV                                                                                                                    * auch für PKV-Versicherte </a:t>
            </a:r>
            <a:br>
              <a:rPr kumimoji="0" lang="de-DE" altLang="de-DE" sz="800" b="0" i="0" u="none" strike="noStrike" kern="0" cap="none" spc="0" normalizeH="0" baseline="0" noProof="0" dirty="0">
                <a:ln>
                  <a:noFill/>
                </a:ln>
                <a:solidFill>
                  <a:srgbClr val="414141"/>
                </a:solidFill>
                <a:effectLst/>
                <a:uLnTx/>
                <a:uFillTx/>
              </a:rPr>
            </a:br>
            <a:endParaRPr kumimoji="0" lang="de-DE" altLang="de-DE" sz="800" b="0" i="0" u="none" strike="noStrike" kern="0" cap="none" spc="0" normalizeH="0" baseline="0" noProof="0" dirty="0">
              <a:ln>
                <a:noFill/>
              </a:ln>
              <a:solidFill>
                <a:srgbClr val="414141"/>
              </a:solidFill>
              <a:effectLst/>
              <a:uLnTx/>
              <a:uFillTx/>
            </a:endParaRPr>
          </a:p>
        </p:txBody>
      </p:sp>
      <p:sp>
        <p:nvSpPr>
          <p:cNvPr id="20" name="Rechteck 19">
            <a:extLst>
              <a:ext uri="{FF2B5EF4-FFF2-40B4-BE49-F238E27FC236}">
                <a16:creationId xmlns:a16="http://schemas.microsoft.com/office/drawing/2014/main" id="{EF710C9A-F457-3744-AD45-2D096D37F135}"/>
              </a:ext>
            </a:extLst>
          </p:cNvPr>
          <p:cNvSpPr/>
          <p:nvPr/>
        </p:nvSpPr>
        <p:spPr>
          <a:xfrm>
            <a:off x="5497430" y="4479640"/>
            <a:ext cx="1043876" cy="369332"/>
          </a:xfrm>
          <a:prstGeom prst="rect">
            <a:avLst/>
          </a:prstGeom>
        </p:spPr>
        <p:txBody>
          <a:bodyPr wrap="none">
            <a:spAutoFit/>
          </a:bodyPr>
          <a:lstStyle/>
          <a:p>
            <a:pPr defTabSz="1219170" eaLnBrk="1" fontAlgn="auto" hangingPunct="1">
              <a:spcBef>
                <a:spcPts val="0"/>
              </a:spcBef>
              <a:spcAft>
                <a:spcPts val="0"/>
              </a:spcAft>
              <a:defRPr/>
            </a:pPr>
            <a:r>
              <a:rPr lang="de-DE" sz="1800" dirty="0">
                <a:solidFill>
                  <a:srgbClr val="13A0D3"/>
                </a:solidFill>
                <a:latin typeface="+mn-lt"/>
              </a:rPr>
              <a:t>Optional</a:t>
            </a:r>
            <a:endParaRPr lang="de-DE" dirty="0">
              <a:solidFill>
                <a:srgbClr val="13A0D3"/>
              </a:solidFill>
              <a:latin typeface="+mn-lt"/>
            </a:endParaRPr>
          </a:p>
        </p:txBody>
      </p:sp>
      <p:grpSp>
        <p:nvGrpSpPr>
          <p:cNvPr id="4" name="Gruppieren 3"/>
          <p:cNvGrpSpPr/>
          <p:nvPr/>
        </p:nvGrpSpPr>
        <p:grpSpPr>
          <a:xfrm>
            <a:off x="1702868" y="3310127"/>
            <a:ext cx="1425494" cy="2595636"/>
            <a:chOff x="2318639" y="3546749"/>
            <a:chExt cx="1425494" cy="2595636"/>
          </a:xfrm>
        </p:grpSpPr>
        <p:grpSp>
          <p:nvGrpSpPr>
            <p:cNvPr id="22" name="Gruppieren 21">
              <a:extLst>
                <a:ext uri="{FF2B5EF4-FFF2-40B4-BE49-F238E27FC236}">
                  <a16:creationId xmlns:a16="http://schemas.microsoft.com/office/drawing/2014/main" id="{46B7316D-7790-44E6-9001-BCDC53D74AEC}"/>
                </a:ext>
              </a:extLst>
            </p:cNvPr>
            <p:cNvGrpSpPr/>
            <p:nvPr/>
          </p:nvGrpSpPr>
          <p:grpSpPr>
            <a:xfrm>
              <a:off x="2318639" y="5250532"/>
              <a:ext cx="1318564" cy="339502"/>
              <a:chOff x="2913213" y="5231722"/>
              <a:chExt cx="1318564" cy="339502"/>
            </a:xfrm>
          </p:grpSpPr>
          <p:sp>
            <p:nvSpPr>
              <p:cNvPr id="23" name="Inhaltsplatzhalter 64">
                <a:extLst>
                  <a:ext uri="{FF2B5EF4-FFF2-40B4-BE49-F238E27FC236}">
                    <a16:creationId xmlns:a16="http://schemas.microsoft.com/office/drawing/2014/main" id="{4271D825-A829-4F8E-80DB-4DF67A99AA1E}"/>
                  </a:ext>
                </a:extLst>
              </p:cNvPr>
              <p:cNvSpPr txBox="1">
                <a:spLocks/>
              </p:cNvSpPr>
              <p:nvPr/>
            </p:nvSpPr>
            <p:spPr>
              <a:xfrm>
                <a:off x="3269410" y="5231722"/>
                <a:ext cx="962367" cy="339502"/>
              </a:xfrm>
              <a:prstGeom prst="rect">
                <a:avLst/>
              </a:prstGeom>
              <a:noFill/>
            </p:spPr>
            <p:txBody>
              <a:bodyPr vert="horz" wrap="none" lIns="0" tIns="0" rIns="0" bIns="0" rtlCol="0" anchor="ctr" anchorCtr="0">
                <a:noAutofit/>
              </a:bodyPr>
              <a:lstStyle>
                <a:defPPr>
                  <a:defRPr lang="de-DE"/>
                </a:defPPr>
                <a:lvl1pPr indent="0" defTabSz="914400">
                  <a:lnSpc>
                    <a:spcPct val="90000"/>
                  </a:lnSpc>
                  <a:spcBef>
                    <a:spcPts val="0"/>
                  </a:spcBef>
                  <a:spcAft>
                    <a:spcPts val="200"/>
                  </a:spcAft>
                  <a:buFont typeface="Arial" panose="020B0604020202020204" pitchFamily="34" charset="0"/>
                  <a:buNone/>
                  <a:defRPr sz="1200" b="1">
                    <a:solidFill>
                      <a:schemeClr val="tx2"/>
                    </a:solidFill>
                    <a:cs typeface="Arial" panose="020B0604020202020204" pitchFamily="34" charset="0"/>
                  </a:defRPr>
                </a:lvl1pPr>
                <a:lvl2pPr marL="177800" indent="-1778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2pPr>
                <a:lvl3pPr marL="0" indent="0" defTabSz="914400">
                  <a:lnSpc>
                    <a:spcPct val="100000"/>
                  </a:lnSpc>
                  <a:spcBef>
                    <a:spcPts val="1200"/>
                  </a:spcBef>
                  <a:buFont typeface="Arial" panose="020B0604020202020204" pitchFamily="34" charset="0"/>
                  <a:buNone/>
                  <a:tabLst/>
                  <a:defRPr sz="1600" b="1">
                    <a:solidFill>
                      <a:schemeClr val="tx2"/>
                    </a:solidFill>
                    <a:latin typeface="Arial" panose="020B0604020202020204" pitchFamily="34" charset="0"/>
                    <a:cs typeface="Arial" panose="020B0604020202020204" pitchFamily="34" charset="0"/>
                  </a:defRPr>
                </a:lvl3pPr>
                <a:lvl4pPr marL="361950" indent="-18415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628650" indent="-2667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pPr>
                <a:r>
                  <a:rPr lang="de-DE" sz="1000" dirty="0">
                    <a:solidFill>
                      <a:schemeClr val="bg1"/>
                    </a:solidFill>
                  </a:rPr>
                  <a:t>Zahnvorsorge, Zahnbehandlungen</a:t>
                </a:r>
              </a:p>
            </p:txBody>
          </p:sp>
          <p:grpSp>
            <p:nvGrpSpPr>
              <p:cNvPr id="26" name="Gruppieren 25">
                <a:extLst>
                  <a:ext uri="{FF2B5EF4-FFF2-40B4-BE49-F238E27FC236}">
                    <a16:creationId xmlns:a16="http://schemas.microsoft.com/office/drawing/2014/main" id="{B0BF824B-4B84-4DAF-8430-9D181C7395D8}"/>
                  </a:ext>
                </a:extLst>
              </p:cNvPr>
              <p:cNvGrpSpPr/>
              <p:nvPr/>
            </p:nvGrpSpPr>
            <p:grpSpPr>
              <a:xfrm>
                <a:off x="2913213" y="5295629"/>
                <a:ext cx="207473" cy="213368"/>
                <a:chOff x="10073531" y="1421000"/>
                <a:chExt cx="279400" cy="287338"/>
              </a:xfrm>
              <a:solidFill>
                <a:schemeClr val="accent6"/>
              </a:solidFill>
            </p:grpSpPr>
            <p:sp>
              <p:nvSpPr>
                <p:cNvPr id="27" name="Freeform 36">
                  <a:extLst>
                    <a:ext uri="{FF2B5EF4-FFF2-40B4-BE49-F238E27FC236}">
                      <a16:creationId xmlns:a16="http://schemas.microsoft.com/office/drawing/2014/main" id="{7062B8FE-D9F4-4923-A8F8-BE6467A0E098}"/>
                    </a:ext>
                  </a:extLst>
                </p:cNvPr>
                <p:cNvSpPr>
                  <a:spLocks noEditPoints="1"/>
                </p:cNvSpPr>
                <p:nvPr/>
              </p:nvSpPr>
              <p:spPr bwMode="auto">
                <a:xfrm>
                  <a:off x="10073531" y="1421000"/>
                  <a:ext cx="241300" cy="238125"/>
                </a:xfrm>
                <a:custGeom>
                  <a:avLst/>
                  <a:gdLst>
                    <a:gd name="T0" fmla="*/ 33 w 63"/>
                    <a:gd name="T1" fmla="*/ 31 h 62"/>
                    <a:gd name="T2" fmla="*/ 47 w 63"/>
                    <a:gd name="T3" fmla="*/ 17 h 62"/>
                    <a:gd name="T4" fmla="*/ 52 w 63"/>
                    <a:gd name="T5" fmla="*/ 19 h 62"/>
                    <a:gd name="T6" fmla="*/ 59 w 63"/>
                    <a:gd name="T7" fmla="*/ 16 h 62"/>
                    <a:gd name="T8" fmla="*/ 59 w 63"/>
                    <a:gd name="T9" fmla="*/ 3 h 62"/>
                    <a:gd name="T10" fmla="*/ 52 w 63"/>
                    <a:gd name="T11" fmla="*/ 0 h 62"/>
                    <a:gd name="T12" fmla="*/ 46 w 63"/>
                    <a:gd name="T13" fmla="*/ 3 h 62"/>
                    <a:gd name="T14" fmla="*/ 45 w 63"/>
                    <a:gd name="T15" fmla="*/ 15 h 62"/>
                    <a:gd name="T16" fmla="*/ 30 w 63"/>
                    <a:gd name="T17" fmla="*/ 29 h 62"/>
                    <a:gd name="T18" fmla="*/ 28 w 63"/>
                    <a:gd name="T19" fmla="*/ 27 h 62"/>
                    <a:gd name="T20" fmla="*/ 2 w 63"/>
                    <a:gd name="T21" fmla="*/ 54 h 62"/>
                    <a:gd name="T22" fmla="*/ 2 w 63"/>
                    <a:gd name="T23" fmla="*/ 60 h 62"/>
                    <a:gd name="T24" fmla="*/ 5 w 63"/>
                    <a:gd name="T25" fmla="*/ 62 h 62"/>
                    <a:gd name="T26" fmla="*/ 8 w 63"/>
                    <a:gd name="T27" fmla="*/ 60 h 62"/>
                    <a:gd name="T28" fmla="*/ 35 w 63"/>
                    <a:gd name="T29" fmla="*/ 34 h 62"/>
                    <a:gd name="T30" fmla="*/ 33 w 63"/>
                    <a:gd name="T31" fmla="*/ 31 h 62"/>
                    <a:gd name="T32" fmla="*/ 48 w 63"/>
                    <a:gd name="T33" fmla="*/ 5 h 62"/>
                    <a:gd name="T34" fmla="*/ 52 w 63"/>
                    <a:gd name="T35" fmla="*/ 3 h 62"/>
                    <a:gd name="T36" fmla="*/ 57 w 63"/>
                    <a:gd name="T37" fmla="*/ 5 h 62"/>
                    <a:gd name="T38" fmla="*/ 59 w 63"/>
                    <a:gd name="T39" fmla="*/ 9 h 62"/>
                    <a:gd name="T40" fmla="*/ 57 w 63"/>
                    <a:gd name="T41" fmla="*/ 14 h 62"/>
                    <a:gd name="T42" fmla="*/ 52 w 63"/>
                    <a:gd name="T43" fmla="*/ 16 h 62"/>
                    <a:gd name="T44" fmla="*/ 48 w 63"/>
                    <a:gd name="T45" fmla="*/ 14 h 62"/>
                    <a:gd name="T46" fmla="*/ 48 w 63"/>
                    <a:gd name="T47" fmla="*/ 5 h 62"/>
                    <a:gd name="T48" fmla="*/ 6 w 63"/>
                    <a:gd name="T49" fmla="*/ 58 h 62"/>
                    <a:gd name="T50" fmla="*/ 5 w 63"/>
                    <a:gd name="T51" fmla="*/ 59 h 62"/>
                    <a:gd name="T52" fmla="*/ 4 w 63"/>
                    <a:gd name="T53" fmla="*/ 58 h 62"/>
                    <a:gd name="T54" fmla="*/ 4 w 63"/>
                    <a:gd name="T55" fmla="*/ 56 h 62"/>
                    <a:gd name="T56" fmla="*/ 24 w 63"/>
                    <a:gd name="T57" fmla="*/ 36 h 62"/>
                    <a:gd name="T58" fmla="*/ 26 w 63"/>
                    <a:gd name="T59" fmla="*/ 38 h 62"/>
                    <a:gd name="T60" fmla="*/ 6 w 63"/>
                    <a:gd name="T61" fmla="*/ 58 h 62"/>
                    <a:gd name="T62" fmla="*/ 28 w 63"/>
                    <a:gd name="T63" fmla="*/ 36 h 62"/>
                    <a:gd name="T64" fmla="*/ 26 w 63"/>
                    <a:gd name="T65" fmla="*/ 34 h 62"/>
                    <a:gd name="T66" fmla="*/ 28 w 63"/>
                    <a:gd name="T67" fmla="*/ 31 h 62"/>
                    <a:gd name="T68" fmla="*/ 30 w 63"/>
                    <a:gd name="T69" fmla="*/ 34 h 62"/>
                    <a:gd name="T70" fmla="*/ 28 w 63"/>
                    <a:gd name="T7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2">
                      <a:moveTo>
                        <a:pt x="33" y="31"/>
                      </a:moveTo>
                      <a:cubicBezTo>
                        <a:pt x="47" y="17"/>
                        <a:pt x="47" y="17"/>
                        <a:pt x="47" y="17"/>
                      </a:cubicBezTo>
                      <a:cubicBezTo>
                        <a:pt x="49" y="18"/>
                        <a:pt x="51" y="19"/>
                        <a:pt x="52" y="19"/>
                      </a:cubicBezTo>
                      <a:cubicBezTo>
                        <a:pt x="55" y="19"/>
                        <a:pt x="57" y="18"/>
                        <a:pt x="59" y="16"/>
                      </a:cubicBezTo>
                      <a:cubicBezTo>
                        <a:pt x="63" y="12"/>
                        <a:pt x="63" y="7"/>
                        <a:pt x="59" y="3"/>
                      </a:cubicBezTo>
                      <a:cubicBezTo>
                        <a:pt x="57" y="1"/>
                        <a:pt x="55" y="0"/>
                        <a:pt x="52" y="0"/>
                      </a:cubicBezTo>
                      <a:cubicBezTo>
                        <a:pt x="50" y="0"/>
                        <a:pt x="48" y="1"/>
                        <a:pt x="46" y="3"/>
                      </a:cubicBezTo>
                      <a:cubicBezTo>
                        <a:pt x="43" y="6"/>
                        <a:pt x="42" y="11"/>
                        <a:pt x="45" y="15"/>
                      </a:cubicBezTo>
                      <a:cubicBezTo>
                        <a:pt x="30" y="29"/>
                        <a:pt x="30" y="29"/>
                        <a:pt x="30" y="29"/>
                      </a:cubicBezTo>
                      <a:cubicBezTo>
                        <a:pt x="28" y="27"/>
                        <a:pt x="28" y="27"/>
                        <a:pt x="28" y="27"/>
                      </a:cubicBezTo>
                      <a:cubicBezTo>
                        <a:pt x="2" y="54"/>
                        <a:pt x="2" y="54"/>
                        <a:pt x="2" y="54"/>
                      </a:cubicBezTo>
                      <a:cubicBezTo>
                        <a:pt x="0" y="56"/>
                        <a:pt x="0" y="58"/>
                        <a:pt x="2" y="60"/>
                      </a:cubicBezTo>
                      <a:cubicBezTo>
                        <a:pt x="2" y="61"/>
                        <a:pt x="4" y="62"/>
                        <a:pt x="5" y="62"/>
                      </a:cubicBezTo>
                      <a:cubicBezTo>
                        <a:pt x="6" y="62"/>
                        <a:pt x="7" y="61"/>
                        <a:pt x="8" y="60"/>
                      </a:cubicBezTo>
                      <a:cubicBezTo>
                        <a:pt x="35" y="34"/>
                        <a:pt x="35" y="34"/>
                        <a:pt x="35" y="34"/>
                      </a:cubicBezTo>
                      <a:lnTo>
                        <a:pt x="33" y="31"/>
                      </a:lnTo>
                      <a:close/>
                      <a:moveTo>
                        <a:pt x="48" y="5"/>
                      </a:moveTo>
                      <a:cubicBezTo>
                        <a:pt x="49" y="4"/>
                        <a:pt x="51" y="3"/>
                        <a:pt x="52" y="3"/>
                      </a:cubicBezTo>
                      <a:cubicBezTo>
                        <a:pt x="54" y="3"/>
                        <a:pt x="56" y="4"/>
                        <a:pt x="57" y="5"/>
                      </a:cubicBezTo>
                      <a:cubicBezTo>
                        <a:pt x="58" y="6"/>
                        <a:pt x="59" y="8"/>
                        <a:pt x="59" y="9"/>
                      </a:cubicBezTo>
                      <a:cubicBezTo>
                        <a:pt x="59" y="11"/>
                        <a:pt x="58" y="13"/>
                        <a:pt x="57" y="14"/>
                      </a:cubicBezTo>
                      <a:cubicBezTo>
                        <a:pt x="56" y="15"/>
                        <a:pt x="54" y="16"/>
                        <a:pt x="52" y="16"/>
                      </a:cubicBezTo>
                      <a:cubicBezTo>
                        <a:pt x="51" y="16"/>
                        <a:pt x="49" y="15"/>
                        <a:pt x="48" y="14"/>
                      </a:cubicBezTo>
                      <a:cubicBezTo>
                        <a:pt x="46" y="11"/>
                        <a:pt x="46" y="7"/>
                        <a:pt x="48" y="5"/>
                      </a:cubicBezTo>
                      <a:moveTo>
                        <a:pt x="6" y="58"/>
                      </a:moveTo>
                      <a:cubicBezTo>
                        <a:pt x="6" y="59"/>
                        <a:pt x="5" y="59"/>
                        <a:pt x="5" y="59"/>
                      </a:cubicBezTo>
                      <a:cubicBezTo>
                        <a:pt x="5" y="59"/>
                        <a:pt x="4" y="59"/>
                        <a:pt x="4" y="58"/>
                      </a:cubicBezTo>
                      <a:cubicBezTo>
                        <a:pt x="3" y="58"/>
                        <a:pt x="3"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1"/>
                        <a:pt x="28" y="31"/>
                        <a:pt x="28" y="31"/>
                      </a:cubicBezTo>
                      <a:cubicBezTo>
                        <a:pt x="30" y="34"/>
                        <a:pt x="30" y="34"/>
                        <a:pt x="30" y="34"/>
                      </a:cubicBezTo>
                      <a:lnTo>
                        <a:pt x="2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900"/>
                </a:p>
              </p:txBody>
            </p:sp>
            <p:sp>
              <p:nvSpPr>
                <p:cNvPr id="28" name="Freeform 37">
                  <a:extLst>
                    <a:ext uri="{FF2B5EF4-FFF2-40B4-BE49-F238E27FC236}">
                      <a16:creationId xmlns:a16="http://schemas.microsoft.com/office/drawing/2014/main" id="{7A390668-F67A-4266-B334-C53F695949F4}"/>
                    </a:ext>
                  </a:extLst>
                </p:cNvPr>
                <p:cNvSpPr>
                  <a:spLocks noEditPoints="1"/>
                </p:cNvSpPr>
                <p:nvPr/>
              </p:nvSpPr>
              <p:spPr bwMode="auto">
                <a:xfrm>
                  <a:off x="10122743" y="1470213"/>
                  <a:ext cx="230188" cy="238125"/>
                </a:xfrm>
                <a:custGeom>
                  <a:avLst/>
                  <a:gdLst>
                    <a:gd name="T0" fmla="*/ 57 w 60"/>
                    <a:gd name="T1" fmla="*/ 1 h 62"/>
                    <a:gd name="T2" fmla="*/ 55 w 60"/>
                    <a:gd name="T3" fmla="*/ 1 h 62"/>
                    <a:gd name="T4" fmla="*/ 54 w 60"/>
                    <a:gd name="T5" fmla="*/ 2 h 62"/>
                    <a:gd name="T6" fmla="*/ 56 w 60"/>
                    <a:gd name="T7" fmla="*/ 11 h 62"/>
                    <a:gd name="T8" fmla="*/ 49 w 60"/>
                    <a:gd name="T9" fmla="*/ 11 h 62"/>
                    <a:gd name="T10" fmla="*/ 48 w 60"/>
                    <a:gd name="T11" fmla="*/ 12 h 62"/>
                    <a:gd name="T12" fmla="*/ 31 w 60"/>
                    <a:gd name="T13" fmla="*/ 30 h 62"/>
                    <a:gd name="T14" fmla="*/ 28 w 60"/>
                    <a:gd name="T15" fmla="*/ 27 h 62"/>
                    <a:gd name="T16" fmla="*/ 2 w 60"/>
                    <a:gd name="T17" fmla="*/ 54 h 62"/>
                    <a:gd name="T18" fmla="*/ 2 w 60"/>
                    <a:gd name="T19" fmla="*/ 61 h 62"/>
                    <a:gd name="T20" fmla="*/ 5 w 60"/>
                    <a:gd name="T21" fmla="*/ 62 h 62"/>
                    <a:gd name="T22" fmla="*/ 8 w 60"/>
                    <a:gd name="T23" fmla="*/ 61 h 62"/>
                    <a:gd name="T24" fmla="*/ 35 w 60"/>
                    <a:gd name="T25" fmla="*/ 34 h 62"/>
                    <a:gd name="T26" fmla="*/ 33 w 60"/>
                    <a:gd name="T27" fmla="*/ 32 h 62"/>
                    <a:gd name="T28" fmla="*/ 50 w 60"/>
                    <a:gd name="T29" fmla="*/ 15 h 62"/>
                    <a:gd name="T30" fmla="*/ 58 w 60"/>
                    <a:gd name="T31" fmla="*/ 15 h 62"/>
                    <a:gd name="T32" fmla="*/ 59 w 60"/>
                    <a:gd name="T33" fmla="*/ 14 h 62"/>
                    <a:gd name="T34" fmla="*/ 60 w 60"/>
                    <a:gd name="T35" fmla="*/ 13 h 62"/>
                    <a:gd name="T36" fmla="*/ 57 w 60"/>
                    <a:gd name="T37" fmla="*/ 2 h 62"/>
                    <a:gd name="T38" fmla="*/ 57 w 60"/>
                    <a:gd name="T39" fmla="*/ 1 h 62"/>
                    <a:gd name="T40" fmla="*/ 6 w 60"/>
                    <a:gd name="T41" fmla="*/ 58 h 62"/>
                    <a:gd name="T42" fmla="*/ 5 w 60"/>
                    <a:gd name="T43" fmla="*/ 59 h 62"/>
                    <a:gd name="T44" fmla="*/ 4 w 60"/>
                    <a:gd name="T45" fmla="*/ 58 h 62"/>
                    <a:gd name="T46" fmla="*/ 4 w 60"/>
                    <a:gd name="T47" fmla="*/ 57 h 62"/>
                    <a:gd name="T48" fmla="*/ 4 w 60"/>
                    <a:gd name="T49" fmla="*/ 56 h 62"/>
                    <a:gd name="T50" fmla="*/ 24 w 60"/>
                    <a:gd name="T51" fmla="*/ 36 h 62"/>
                    <a:gd name="T52" fmla="*/ 26 w 60"/>
                    <a:gd name="T53" fmla="*/ 38 h 62"/>
                    <a:gd name="T54" fmla="*/ 6 w 60"/>
                    <a:gd name="T55" fmla="*/ 58 h 62"/>
                    <a:gd name="T56" fmla="*/ 28 w 60"/>
                    <a:gd name="T57" fmla="*/ 36 h 62"/>
                    <a:gd name="T58" fmla="*/ 26 w 60"/>
                    <a:gd name="T59" fmla="*/ 34 h 62"/>
                    <a:gd name="T60" fmla="*/ 28 w 60"/>
                    <a:gd name="T61" fmla="*/ 32 h 62"/>
                    <a:gd name="T62" fmla="*/ 31 w 60"/>
                    <a:gd name="T63" fmla="*/ 34 h 62"/>
                    <a:gd name="T64" fmla="*/ 28 w 60"/>
                    <a:gd name="T6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2">
                      <a:moveTo>
                        <a:pt x="57" y="1"/>
                      </a:moveTo>
                      <a:cubicBezTo>
                        <a:pt x="56" y="0"/>
                        <a:pt x="55" y="0"/>
                        <a:pt x="55" y="1"/>
                      </a:cubicBezTo>
                      <a:cubicBezTo>
                        <a:pt x="54" y="1"/>
                        <a:pt x="54" y="2"/>
                        <a:pt x="54" y="2"/>
                      </a:cubicBezTo>
                      <a:cubicBezTo>
                        <a:pt x="56" y="11"/>
                        <a:pt x="56" y="11"/>
                        <a:pt x="56" y="11"/>
                      </a:cubicBezTo>
                      <a:cubicBezTo>
                        <a:pt x="49" y="11"/>
                        <a:pt x="49" y="11"/>
                        <a:pt x="49" y="11"/>
                      </a:cubicBezTo>
                      <a:cubicBezTo>
                        <a:pt x="49" y="11"/>
                        <a:pt x="49" y="12"/>
                        <a:pt x="48" y="12"/>
                      </a:cubicBezTo>
                      <a:cubicBezTo>
                        <a:pt x="31" y="30"/>
                        <a:pt x="31" y="30"/>
                        <a:pt x="31" y="30"/>
                      </a:cubicBezTo>
                      <a:cubicBezTo>
                        <a:pt x="28" y="27"/>
                        <a:pt x="28" y="27"/>
                        <a:pt x="28" y="27"/>
                      </a:cubicBezTo>
                      <a:cubicBezTo>
                        <a:pt x="2" y="54"/>
                        <a:pt x="2" y="54"/>
                        <a:pt x="2" y="54"/>
                      </a:cubicBezTo>
                      <a:cubicBezTo>
                        <a:pt x="0" y="56"/>
                        <a:pt x="0" y="59"/>
                        <a:pt x="2" y="61"/>
                      </a:cubicBezTo>
                      <a:cubicBezTo>
                        <a:pt x="3" y="61"/>
                        <a:pt x="4" y="62"/>
                        <a:pt x="5" y="62"/>
                      </a:cubicBezTo>
                      <a:cubicBezTo>
                        <a:pt x="6" y="62"/>
                        <a:pt x="7" y="61"/>
                        <a:pt x="8" y="61"/>
                      </a:cubicBezTo>
                      <a:cubicBezTo>
                        <a:pt x="35" y="34"/>
                        <a:pt x="35" y="34"/>
                        <a:pt x="35" y="34"/>
                      </a:cubicBezTo>
                      <a:cubicBezTo>
                        <a:pt x="33" y="32"/>
                        <a:pt x="33" y="32"/>
                        <a:pt x="33" y="32"/>
                      </a:cubicBezTo>
                      <a:cubicBezTo>
                        <a:pt x="50" y="15"/>
                        <a:pt x="50" y="15"/>
                        <a:pt x="50" y="15"/>
                      </a:cubicBezTo>
                      <a:cubicBezTo>
                        <a:pt x="58" y="15"/>
                        <a:pt x="58" y="15"/>
                        <a:pt x="58" y="15"/>
                      </a:cubicBezTo>
                      <a:cubicBezTo>
                        <a:pt x="59" y="15"/>
                        <a:pt x="59" y="14"/>
                        <a:pt x="59" y="14"/>
                      </a:cubicBezTo>
                      <a:cubicBezTo>
                        <a:pt x="60" y="14"/>
                        <a:pt x="60" y="13"/>
                        <a:pt x="60" y="13"/>
                      </a:cubicBezTo>
                      <a:cubicBezTo>
                        <a:pt x="57" y="2"/>
                        <a:pt x="57" y="2"/>
                        <a:pt x="57" y="2"/>
                      </a:cubicBezTo>
                      <a:cubicBezTo>
                        <a:pt x="57" y="1"/>
                        <a:pt x="57" y="1"/>
                        <a:pt x="57" y="1"/>
                      </a:cubicBezTo>
                      <a:moveTo>
                        <a:pt x="6" y="58"/>
                      </a:moveTo>
                      <a:cubicBezTo>
                        <a:pt x="6" y="59"/>
                        <a:pt x="5" y="59"/>
                        <a:pt x="5" y="59"/>
                      </a:cubicBezTo>
                      <a:cubicBezTo>
                        <a:pt x="5" y="59"/>
                        <a:pt x="4" y="59"/>
                        <a:pt x="4" y="58"/>
                      </a:cubicBezTo>
                      <a:cubicBezTo>
                        <a:pt x="4" y="58"/>
                        <a:pt x="4" y="57"/>
                        <a:pt x="4" y="57"/>
                      </a:cubicBezTo>
                      <a:cubicBezTo>
                        <a:pt x="4" y="57"/>
                        <a:pt x="4"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2"/>
                        <a:pt x="28" y="32"/>
                        <a:pt x="28" y="32"/>
                      </a:cubicBezTo>
                      <a:cubicBezTo>
                        <a:pt x="31" y="34"/>
                        <a:pt x="31" y="34"/>
                        <a:pt x="31" y="34"/>
                      </a:cubicBezTo>
                      <a:lnTo>
                        <a:pt x="2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900"/>
                </a:p>
              </p:txBody>
            </p:sp>
          </p:grpSp>
        </p:grpSp>
        <p:grpSp>
          <p:nvGrpSpPr>
            <p:cNvPr id="29" name="Gruppieren 28">
              <a:extLst>
                <a:ext uri="{FF2B5EF4-FFF2-40B4-BE49-F238E27FC236}">
                  <a16:creationId xmlns:a16="http://schemas.microsoft.com/office/drawing/2014/main" id="{88AC9F5A-F866-4AE1-AADE-519CC77439DB}"/>
                </a:ext>
              </a:extLst>
            </p:cNvPr>
            <p:cNvGrpSpPr/>
            <p:nvPr/>
          </p:nvGrpSpPr>
          <p:grpSpPr>
            <a:xfrm>
              <a:off x="2360269" y="4098404"/>
              <a:ext cx="1383864" cy="339502"/>
              <a:chOff x="2954843" y="4313154"/>
              <a:chExt cx="1383864" cy="339502"/>
            </a:xfrm>
          </p:grpSpPr>
          <p:sp>
            <p:nvSpPr>
              <p:cNvPr id="30" name="Inhaltsplatzhalter 64">
                <a:extLst>
                  <a:ext uri="{FF2B5EF4-FFF2-40B4-BE49-F238E27FC236}">
                    <a16:creationId xmlns:a16="http://schemas.microsoft.com/office/drawing/2014/main" id="{1F56BF43-E52D-47F2-959B-B6320D97C03F}"/>
                  </a:ext>
                </a:extLst>
              </p:cNvPr>
              <p:cNvSpPr txBox="1">
                <a:spLocks/>
              </p:cNvSpPr>
              <p:nvPr/>
            </p:nvSpPr>
            <p:spPr>
              <a:xfrm>
                <a:off x="3269410" y="4313154"/>
                <a:ext cx="1069297" cy="339502"/>
              </a:xfrm>
              <a:prstGeom prst="rect">
                <a:avLst/>
              </a:prstGeom>
              <a:noFill/>
            </p:spPr>
            <p:txBody>
              <a:bodyPr vert="horz" wrap="none" lIns="0" tIns="0" rIns="0" bIns="0" rtlCol="0" anchor="ctr" anchorCtr="0">
                <a:noAutofit/>
              </a:bodyPr>
              <a:lstStyle>
                <a:defPPr>
                  <a:defRPr lang="de-DE"/>
                </a:defPPr>
                <a:lvl1pPr indent="0" defTabSz="914400">
                  <a:lnSpc>
                    <a:spcPct val="90000"/>
                  </a:lnSpc>
                  <a:spcBef>
                    <a:spcPts val="0"/>
                  </a:spcBef>
                  <a:spcAft>
                    <a:spcPts val="200"/>
                  </a:spcAft>
                  <a:buFont typeface="Arial" panose="020B0604020202020204" pitchFamily="34" charset="0"/>
                  <a:buNone/>
                  <a:defRPr sz="1200" b="1">
                    <a:solidFill>
                      <a:schemeClr val="tx2"/>
                    </a:solidFill>
                    <a:cs typeface="Arial" panose="020B0604020202020204" pitchFamily="34" charset="0"/>
                  </a:defRPr>
                </a:lvl1pPr>
                <a:lvl2pPr marL="177800" indent="-1778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2pPr>
                <a:lvl3pPr marL="0" indent="0" defTabSz="914400">
                  <a:lnSpc>
                    <a:spcPct val="100000"/>
                  </a:lnSpc>
                  <a:spcBef>
                    <a:spcPts val="1200"/>
                  </a:spcBef>
                  <a:buFont typeface="Arial" panose="020B0604020202020204" pitchFamily="34" charset="0"/>
                  <a:buNone/>
                  <a:tabLst/>
                  <a:defRPr sz="1600" b="1">
                    <a:solidFill>
                      <a:schemeClr val="tx2"/>
                    </a:solidFill>
                    <a:latin typeface="Arial" panose="020B0604020202020204" pitchFamily="34" charset="0"/>
                    <a:cs typeface="Arial" panose="020B0604020202020204" pitchFamily="34" charset="0"/>
                  </a:defRPr>
                </a:lvl3pPr>
                <a:lvl4pPr marL="361950" indent="-18415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628650" indent="-2667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de-DE" sz="1000" dirty="0">
                    <a:solidFill>
                      <a:schemeClr val="bg1"/>
                    </a:solidFill>
                  </a:rPr>
                  <a:t>Naturheilverfahren</a:t>
                </a:r>
              </a:p>
            </p:txBody>
          </p:sp>
          <p:sp>
            <p:nvSpPr>
              <p:cNvPr id="33" name="Freihandform 721">
                <a:extLst>
                  <a:ext uri="{FF2B5EF4-FFF2-40B4-BE49-F238E27FC236}">
                    <a16:creationId xmlns:a16="http://schemas.microsoft.com/office/drawing/2014/main" id="{2FE3CE42-7215-4D03-B0CB-D5A9F10E3BEE}"/>
                  </a:ext>
                </a:extLst>
              </p:cNvPr>
              <p:cNvSpPr/>
              <p:nvPr/>
            </p:nvSpPr>
            <p:spPr>
              <a:xfrm>
                <a:off x="2954843" y="4383914"/>
                <a:ext cx="131960" cy="197706"/>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900" b="0" i="0" u="none" strike="noStrike" kern="1200">
                  <a:ln>
                    <a:noFill/>
                  </a:ln>
                  <a:ea typeface="Arial Unicode MS" pitchFamily="2"/>
                  <a:cs typeface="Arial Unicode MS" pitchFamily="2"/>
                </a:endParaRPr>
              </a:p>
            </p:txBody>
          </p:sp>
        </p:grpSp>
        <p:sp>
          <p:nvSpPr>
            <p:cNvPr id="34" name="Inhaltsplatzhalter 64">
              <a:extLst>
                <a:ext uri="{FF2B5EF4-FFF2-40B4-BE49-F238E27FC236}">
                  <a16:creationId xmlns:a16="http://schemas.microsoft.com/office/drawing/2014/main" id="{CF6E343B-2CE0-4F66-B9D8-9F815128D0FC}"/>
                </a:ext>
              </a:extLst>
            </p:cNvPr>
            <p:cNvSpPr txBox="1">
              <a:spLocks/>
            </p:cNvSpPr>
            <p:nvPr/>
          </p:nvSpPr>
          <p:spPr>
            <a:xfrm>
              <a:off x="2674836" y="3546749"/>
              <a:ext cx="1069297" cy="339502"/>
            </a:xfrm>
            <a:prstGeom prst="rect">
              <a:avLst/>
            </a:prstGeom>
            <a:noFill/>
          </p:spPr>
          <p:txBody>
            <a:bodyPr vert="horz" wrap="none" lIns="0" tIns="0" rIns="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950" indent="-18415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628650" indent="-2667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de-DE" sz="1000" b="1" dirty="0">
                  <a:solidFill>
                    <a:schemeClr val="bg1"/>
                  </a:solidFill>
                  <a:latin typeface="+mn-lt"/>
                </a:rPr>
                <a:t>Sehhilfe, Operative Korrektur </a:t>
              </a:r>
              <a:br>
                <a:rPr lang="de-DE" sz="1000" b="1" dirty="0">
                  <a:solidFill>
                    <a:schemeClr val="bg1"/>
                  </a:solidFill>
                  <a:latin typeface="+mn-lt"/>
                </a:rPr>
              </a:br>
              <a:r>
                <a:rPr lang="de-DE" sz="1000" b="1" dirty="0">
                  <a:solidFill>
                    <a:schemeClr val="bg1"/>
                  </a:solidFill>
                  <a:latin typeface="+mn-lt"/>
                </a:rPr>
                <a:t>der Sehschärfe</a:t>
              </a:r>
            </a:p>
          </p:txBody>
        </p:sp>
        <p:sp>
          <p:nvSpPr>
            <p:cNvPr id="37" name="Freeform 41">
              <a:extLst>
                <a:ext uri="{FF2B5EF4-FFF2-40B4-BE49-F238E27FC236}">
                  <a16:creationId xmlns:a16="http://schemas.microsoft.com/office/drawing/2014/main" id="{634472B1-2385-4F61-A9B8-64A131A06C01}"/>
                </a:ext>
              </a:extLst>
            </p:cNvPr>
            <p:cNvSpPr>
              <a:spLocks noEditPoints="1"/>
            </p:cNvSpPr>
            <p:nvPr/>
          </p:nvSpPr>
          <p:spPr bwMode="auto">
            <a:xfrm>
              <a:off x="2328806" y="3631265"/>
              <a:ext cx="192497" cy="146770"/>
            </a:xfrm>
            <a:custGeom>
              <a:avLst/>
              <a:gdLst>
                <a:gd name="T0" fmla="*/ 95 w 107"/>
                <a:gd name="T1" fmla="*/ 7 h 81"/>
                <a:gd name="T2" fmla="*/ 82 w 107"/>
                <a:gd name="T3" fmla="*/ 1 h 81"/>
                <a:gd name="T4" fmla="*/ 75 w 107"/>
                <a:gd name="T5" fmla="*/ 8 h 81"/>
                <a:gd name="T6" fmla="*/ 85 w 107"/>
                <a:gd name="T7" fmla="*/ 7 h 81"/>
                <a:gd name="T8" fmla="*/ 89 w 107"/>
                <a:gd name="T9" fmla="*/ 9 h 81"/>
                <a:gd name="T10" fmla="*/ 97 w 107"/>
                <a:gd name="T11" fmla="*/ 44 h 81"/>
                <a:gd name="T12" fmla="*/ 58 w 107"/>
                <a:gd name="T13" fmla="*/ 47 h 81"/>
                <a:gd name="T14" fmla="*/ 50 w 107"/>
                <a:gd name="T15" fmla="*/ 51 h 81"/>
                <a:gd name="T16" fmla="*/ 41 w 107"/>
                <a:gd name="T17" fmla="*/ 44 h 81"/>
                <a:gd name="T18" fmla="*/ 9 w 107"/>
                <a:gd name="T19" fmla="*/ 44 h 81"/>
                <a:gd name="T20" fmla="*/ 19 w 107"/>
                <a:gd name="T21" fmla="*/ 7 h 81"/>
                <a:gd name="T22" fmla="*/ 27 w 107"/>
                <a:gd name="T23" fmla="*/ 10 h 81"/>
                <a:gd name="T24" fmla="*/ 30 w 107"/>
                <a:gd name="T25" fmla="*/ 4 h 81"/>
                <a:gd name="T26" fmla="*/ 16 w 107"/>
                <a:gd name="T27" fmla="*/ 1 h 81"/>
                <a:gd name="T28" fmla="*/ 11 w 107"/>
                <a:gd name="T29" fmla="*/ 7 h 81"/>
                <a:gd name="T30" fmla="*/ 0 w 107"/>
                <a:gd name="T31" fmla="*/ 55 h 81"/>
                <a:gd name="T32" fmla="*/ 18 w 107"/>
                <a:gd name="T33" fmla="*/ 81 h 81"/>
                <a:gd name="T34" fmla="*/ 47 w 107"/>
                <a:gd name="T35" fmla="*/ 69 h 81"/>
                <a:gd name="T36" fmla="*/ 57 w 107"/>
                <a:gd name="T37" fmla="*/ 57 h 81"/>
                <a:gd name="T38" fmla="*/ 74 w 107"/>
                <a:gd name="T39" fmla="*/ 81 h 81"/>
                <a:gd name="T40" fmla="*/ 103 w 107"/>
                <a:gd name="T41" fmla="*/ 69 h 81"/>
                <a:gd name="T42" fmla="*/ 105 w 107"/>
                <a:gd name="T43" fmla="*/ 49 h 81"/>
                <a:gd name="T44" fmla="*/ 41 w 107"/>
                <a:gd name="T45" fmla="*/ 68 h 81"/>
                <a:gd name="T46" fmla="*/ 18 w 107"/>
                <a:gd name="T47" fmla="*/ 75 h 81"/>
                <a:gd name="T48" fmla="*/ 7 w 107"/>
                <a:gd name="T49" fmla="*/ 54 h 81"/>
                <a:gd name="T50" fmla="*/ 10 w 107"/>
                <a:gd name="T51" fmla="*/ 50 h 81"/>
                <a:gd name="T52" fmla="*/ 43 w 107"/>
                <a:gd name="T53" fmla="*/ 51 h 81"/>
                <a:gd name="T54" fmla="*/ 41 w 107"/>
                <a:gd name="T55" fmla="*/ 68 h 81"/>
                <a:gd name="T56" fmla="*/ 88 w 107"/>
                <a:gd name="T57" fmla="*/ 75 h 81"/>
                <a:gd name="T58" fmla="*/ 65 w 107"/>
                <a:gd name="T59" fmla="*/ 68 h 81"/>
                <a:gd name="T60" fmla="*/ 63 w 107"/>
                <a:gd name="T61" fmla="*/ 51 h 81"/>
                <a:gd name="T62" fmla="*/ 97 w 107"/>
                <a:gd name="T63" fmla="*/ 50 h 81"/>
                <a:gd name="T64" fmla="*/ 100 w 107"/>
                <a:gd name="T65"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1">
                  <a:moveTo>
                    <a:pt x="95" y="7"/>
                  </a:moveTo>
                  <a:cubicBezTo>
                    <a:pt x="95" y="7"/>
                    <a:pt x="95" y="7"/>
                    <a:pt x="95" y="7"/>
                  </a:cubicBezTo>
                  <a:cubicBezTo>
                    <a:pt x="95" y="5"/>
                    <a:pt x="93" y="2"/>
                    <a:pt x="90" y="1"/>
                  </a:cubicBezTo>
                  <a:cubicBezTo>
                    <a:pt x="88" y="0"/>
                    <a:pt x="85" y="0"/>
                    <a:pt x="82" y="1"/>
                  </a:cubicBezTo>
                  <a:cubicBezTo>
                    <a:pt x="77" y="4"/>
                    <a:pt x="77" y="4"/>
                    <a:pt x="77" y="4"/>
                  </a:cubicBezTo>
                  <a:cubicBezTo>
                    <a:pt x="75" y="5"/>
                    <a:pt x="75" y="7"/>
                    <a:pt x="75" y="8"/>
                  </a:cubicBezTo>
                  <a:cubicBezTo>
                    <a:pt x="76" y="10"/>
                    <a:pt x="78" y="10"/>
                    <a:pt x="79" y="10"/>
                  </a:cubicBezTo>
                  <a:cubicBezTo>
                    <a:pt x="85" y="7"/>
                    <a:pt x="85" y="7"/>
                    <a:pt x="85" y="7"/>
                  </a:cubicBezTo>
                  <a:cubicBezTo>
                    <a:pt x="86" y="6"/>
                    <a:pt x="87" y="6"/>
                    <a:pt x="88" y="7"/>
                  </a:cubicBezTo>
                  <a:cubicBezTo>
                    <a:pt x="89" y="7"/>
                    <a:pt x="89" y="8"/>
                    <a:pt x="89" y="9"/>
                  </a:cubicBezTo>
                  <a:cubicBezTo>
                    <a:pt x="98" y="44"/>
                    <a:pt x="98" y="44"/>
                    <a:pt x="98" y="44"/>
                  </a:cubicBezTo>
                  <a:cubicBezTo>
                    <a:pt x="97" y="44"/>
                    <a:pt x="97" y="44"/>
                    <a:pt x="97" y="44"/>
                  </a:cubicBezTo>
                  <a:cubicBezTo>
                    <a:pt x="65" y="44"/>
                    <a:pt x="65" y="44"/>
                    <a:pt x="65" y="44"/>
                  </a:cubicBezTo>
                  <a:cubicBezTo>
                    <a:pt x="63" y="44"/>
                    <a:pt x="60" y="45"/>
                    <a:pt x="58" y="47"/>
                  </a:cubicBezTo>
                  <a:cubicBezTo>
                    <a:pt x="58" y="48"/>
                    <a:pt x="57" y="50"/>
                    <a:pt x="57" y="51"/>
                  </a:cubicBezTo>
                  <a:cubicBezTo>
                    <a:pt x="54" y="50"/>
                    <a:pt x="52" y="50"/>
                    <a:pt x="50" y="51"/>
                  </a:cubicBezTo>
                  <a:cubicBezTo>
                    <a:pt x="50" y="50"/>
                    <a:pt x="49" y="48"/>
                    <a:pt x="48" y="47"/>
                  </a:cubicBezTo>
                  <a:cubicBezTo>
                    <a:pt x="46" y="45"/>
                    <a:pt x="44" y="44"/>
                    <a:pt x="41" y="44"/>
                  </a:cubicBezTo>
                  <a:cubicBezTo>
                    <a:pt x="10" y="44"/>
                    <a:pt x="10" y="44"/>
                    <a:pt x="10" y="44"/>
                  </a:cubicBezTo>
                  <a:cubicBezTo>
                    <a:pt x="9" y="44"/>
                    <a:pt x="9" y="44"/>
                    <a:pt x="9" y="44"/>
                  </a:cubicBezTo>
                  <a:cubicBezTo>
                    <a:pt x="17" y="9"/>
                    <a:pt x="17" y="9"/>
                    <a:pt x="17" y="9"/>
                  </a:cubicBezTo>
                  <a:cubicBezTo>
                    <a:pt x="17" y="8"/>
                    <a:pt x="18" y="7"/>
                    <a:pt x="19" y="7"/>
                  </a:cubicBezTo>
                  <a:cubicBezTo>
                    <a:pt x="20" y="6"/>
                    <a:pt x="21" y="6"/>
                    <a:pt x="21" y="7"/>
                  </a:cubicBezTo>
                  <a:cubicBezTo>
                    <a:pt x="27" y="10"/>
                    <a:pt x="27" y="10"/>
                    <a:pt x="27" y="10"/>
                  </a:cubicBezTo>
                  <a:cubicBezTo>
                    <a:pt x="29" y="10"/>
                    <a:pt x="30" y="10"/>
                    <a:pt x="31" y="8"/>
                  </a:cubicBezTo>
                  <a:cubicBezTo>
                    <a:pt x="32" y="7"/>
                    <a:pt x="31" y="5"/>
                    <a:pt x="30" y="4"/>
                  </a:cubicBezTo>
                  <a:cubicBezTo>
                    <a:pt x="24" y="1"/>
                    <a:pt x="24" y="1"/>
                    <a:pt x="24" y="1"/>
                  </a:cubicBezTo>
                  <a:cubicBezTo>
                    <a:pt x="22" y="0"/>
                    <a:pt x="19" y="0"/>
                    <a:pt x="16" y="1"/>
                  </a:cubicBezTo>
                  <a:cubicBezTo>
                    <a:pt x="14" y="2"/>
                    <a:pt x="12" y="5"/>
                    <a:pt x="11" y="7"/>
                  </a:cubicBezTo>
                  <a:cubicBezTo>
                    <a:pt x="11" y="7"/>
                    <a:pt x="11" y="7"/>
                    <a:pt x="11" y="7"/>
                  </a:cubicBezTo>
                  <a:cubicBezTo>
                    <a:pt x="1" y="49"/>
                    <a:pt x="1" y="49"/>
                    <a:pt x="1" y="49"/>
                  </a:cubicBezTo>
                  <a:cubicBezTo>
                    <a:pt x="0" y="51"/>
                    <a:pt x="0" y="53"/>
                    <a:pt x="0" y="55"/>
                  </a:cubicBezTo>
                  <a:cubicBezTo>
                    <a:pt x="3" y="69"/>
                    <a:pt x="3" y="69"/>
                    <a:pt x="3" y="69"/>
                  </a:cubicBezTo>
                  <a:cubicBezTo>
                    <a:pt x="5" y="76"/>
                    <a:pt x="11" y="81"/>
                    <a:pt x="18" y="81"/>
                  </a:cubicBezTo>
                  <a:cubicBezTo>
                    <a:pt x="32" y="81"/>
                    <a:pt x="32" y="81"/>
                    <a:pt x="32" y="81"/>
                  </a:cubicBezTo>
                  <a:cubicBezTo>
                    <a:pt x="40" y="81"/>
                    <a:pt x="46" y="76"/>
                    <a:pt x="47" y="69"/>
                  </a:cubicBezTo>
                  <a:cubicBezTo>
                    <a:pt x="50" y="57"/>
                    <a:pt x="50" y="57"/>
                    <a:pt x="50" y="57"/>
                  </a:cubicBezTo>
                  <a:cubicBezTo>
                    <a:pt x="52" y="56"/>
                    <a:pt x="55" y="56"/>
                    <a:pt x="57" y="57"/>
                  </a:cubicBezTo>
                  <a:cubicBezTo>
                    <a:pt x="59" y="69"/>
                    <a:pt x="59" y="69"/>
                    <a:pt x="59" y="69"/>
                  </a:cubicBezTo>
                  <a:cubicBezTo>
                    <a:pt x="61" y="76"/>
                    <a:pt x="67" y="81"/>
                    <a:pt x="74" y="81"/>
                  </a:cubicBezTo>
                  <a:cubicBezTo>
                    <a:pt x="88" y="81"/>
                    <a:pt x="88" y="81"/>
                    <a:pt x="88" y="81"/>
                  </a:cubicBezTo>
                  <a:cubicBezTo>
                    <a:pt x="95" y="81"/>
                    <a:pt x="102" y="76"/>
                    <a:pt x="103" y="69"/>
                  </a:cubicBezTo>
                  <a:cubicBezTo>
                    <a:pt x="106" y="55"/>
                    <a:pt x="106" y="55"/>
                    <a:pt x="106" y="55"/>
                  </a:cubicBezTo>
                  <a:cubicBezTo>
                    <a:pt x="107" y="53"/>
                    <a:pt x="106" y="51"/>
                    <a:pt x="105" y="49"/>
                  </a:cubicBezTo>
                  <a:cubicBezTo>
                    <a:pt x="95" y="7"/>
                    <a:pt x="95" y="7"/>
                    <a:pt x="95" y="7"/>
                  </a:cubicBezTo>
                  <a:moveTo>
                    <a:pt x="41" y="68"/>
                  </a:moveTo>
                  <a:cubicBezTo>
                    <a:pt x="40" y="72"/>
                    <a:pt x="37" y="75"/>
                    <a:pt x="32" y="75"/>
                  </a:cubicBezTo>
                  <a:cubicBezTo>
                    <a:pt x="18" y="75"/>
                    <a:pt x="18" y="75"/>
                    <a:pt x="18" y="75"/>
                  </a:cubicBezTo>
                  <a:cubicBezTo>
                    <a:pt x="14" y="75"/>
                    <a:pt x="10" y="72"/>
                    <a:pt x="9" y="68"/>
                  </a:cubicBezTo>
                  <a:cubicBezTo>
                    <a:pt x="7" y="54"/>
                    <a:pt x="7" y="54"/>
                    <a:pt x="7" y="54"/>
                  </a:cubicBezTo>
                  <a:cubicBezTo>
                    <a:pt x="6" y="53"/>
                    <a:pt x="7" y="52"/>
                    <a:pt x="7" y="51"/>
                  </a:cubicBezTo>
                  <a:cubicBezTo>
                    <a:pt x="8" y="51"/>
                    <a:pt x="9" y="50"/>
                    <a:pt x="10" y="50"/>
                  </a:cubicBezTo>
                  <a:cubicBezTo>
                    <a:pt x="41" y="50"/>
                    <a:pt x="41" y="50"/>
                    <a:pt x="41" y="50"/>
                  </a:cubicBezTo>
                  <a:cubicBezTo>
                    <a:pt x="42" y="50"/>
                    <a:pt x="43" y="51"/>
                    <a:pt x="43" y="51"/>
                  </a:cubicBezTo>
                  <a:cubicBezTo>
                    <a:pt x="44" y="52"/>
                    <a:pt x="44" y="53"/>
                    <a:pt x="44" y="54"/>
                  </a:cubicBezTo>
                  <a:lnTo>
                    <a:pt x="41" y="68"/>
                  </a:lnTo>
                  <a:close/>
                  <a:moveTo>
                    <a:pt x="97" y="68"/>
                  </a:moveTo>
                  <a:cubicBezTo>
                    <a:pt x="96" y="72"/>
                    <a:pt x="93" y="75"/>
                    <a:pt x="88" y="75"/>
                  </a:cubicBezTo>
                  <a:cubicBezTo>
                    <a:pt x="74" y="75"/>
                    <a:pt x="74" y="75"/>
                    <a:pt x="74" y="75"/>
                  </a:cubicBezTo>
                  <a:cubicBezTo>
                    <a:pt x="70" y="75"/>
                    <a:pt x="66" y="72"/>
                    <a:pt x="65" y="68"/>
                  </a:cubicBezTo>
                  <a:cubicBezTo>
                    <a:pt x="62" y="54"/>
                    <a:pt x="62" y="54"/>
                    <a:pt x="62" y="54"/>
                  </a:cubicBezTo>
                  <a:cubicBezTo>
                    <a:pt x="62" y="53"/>
                    <a:pt x="63" y="52"/>
                    <a:pt x="63" y="51"/>
                  </a:cubicBezTo>
                  <a:cubicBezTo>
                    <a:pt x="64" y="51"/>
                    <a:pt x="65" y="50"/>
                    <a:pt x="65" y="50"/>
                  </a:cubicBezTo>
                  <a:cubicBezTo>
                    <a:pt x="97" y="50"/>
                    <a:pt x="97" y="50"/>
                    <a:pt x="97" y="50"/>
                  </a:cubicBezTo>
                  <a:cubicBezTo>
                    <a:pt x="98" y="50"/>
                    <a:pt x="99" y="51"/>
                    <a:pt x="99" y="51"/>
                  </a:cubicBezTo>
                  <a:cubicBezTo>
                    <a:pt x="100" y="52"/>
                    <a:pt x="100" y="53"/>
                    <a:pt x="100" y="54"/>
                  </a:cubicBezTo>
                  <a:lnTo>
                    <a:pt x="97" y="6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de-DE" sz="1000"/>
            </a:p>
          </p:txBody>
        </p:sp>
        <p:grpSp>
          <p:nvGrpSpPr>
            <p:cNvPr id="38" name="Gruppieren 37">
              <a:extLst>
                <a:ext uri="{FF2B5EF4-FFF2-40B4-BE49-F238E27FC236}">
                  <a16:creationId xmlns:a16="http://schemas.microsoft.com/office/drawing/2014/main" id="{60A32F2F-1B32-441B-8CFE-41C754A762C4}"/>
                </a:ext>
              </a:extLst>
            </p:cNvPr>
            <p:cNvGrpSpPr/>
            <p:nvPr/>
          </p:nvGrpSpPr>
          <p:grpSpPr>
            <a:xfrm>
              <a:off x="2329037" y="4653930"/>
              <a:ext cx="1415096" cy="339502"/>
              <a:chOff x="2923611" y="4772438"/>
              <a:chExt cx="1415096" cy="339502"/>
            </a:xfrm>
          </p:grpSpPr>
          <p:sp>
            <p:nvSpPr>
              <p:cNvPr id="39" name="Inhaltsplatzhalter 64">
                <a:extLst>
                  <a:ext uri="{FF2B5EF4-FFF2-40B4-BE49-F238E27FC236}">
                    <a16:creationId xmlns:a16="http://schemas.microsoft.com/office/drawing/2014/main" id="{16C670FD-3062-4986-857B-7C06B702B3C7}"/>
                  </a:ext>
                </a:extLst>
              </p:cNvPr>
              <p:cNvSpPr txBox="1">
                <a:spLocks/>
              </p:cNvSpPr>
              <p:nvPr/>
            </p:nvSpPr>
            <p:spPr>
              <a:xfrm>
                <a:off x="3269410" y="4772438"/>
                <a:ext cx="1069297" cy="339502"/>
              </a:xfrm>
              <a:prstGeom prst="rect">
                <a:avLst/>
              </a:prstGeom>
              <a:noFill/>
            </p:spPr>
            <p:txBody>
              <a:bodyPr vert="horz" wrap="none" lIns="0" tIns="0" rIns="0" bIns="0" rtlCol="0" anchor="ctr" anchorCtr="0">
                <a:noAutofit/>
              </a:bodyPr>
              <a:lstStyle>
                <a:defPPr>
                  <a:defRPr lang="de-DE"/>
                </a:defPPr>
                <a:lvl1pPr indent="0" defTabSz="914400">
                  <a:lnSpc>
                    <a:spcPct val="90000"/>
                  </a:lnSpc>
                  <a:spcBef>
                    <a:spcPts val="0"/>
                  </a:spcBef>
                  <a:spcAft>
                    <a:spcPts val="200"/>
                  </a:spcAft>
                  <a:buFont typeface="Arial" panose="020B0604020202020204" pitchFamily="34" charset="0"/>
                  <a:buNone/>
                  <a:defRPr sz="1200" b="1">
                    <a:solidFill>
                      <a:schemeClr val="tx2"/>
                    </a:solidFill>
                    <a:cs typeface="Arial" panose="020B0604020202020204" pitchFamily="34" charset="0"/>
                  </a:defRPr>
                </a:lvl1pPr>
                <a:lvl2pPr marL="177800" indent="-1778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2pPr>
                <a:lvl3pPr marL="0" indent="0" defTabSz="914400">
                  <a:lnSpc>
                    <a:spcPct val="100000"/>
                  </a:lnSpc>
                  <a:spcBef>
                    <a:spcPts val="1200"/>
                  </a:spcBef>
                  <a:buFont typeface="Arial" panose="020B0604020202020204" pitchFamily="34" charset="0"/>
                  <a:buNone/>
                  <a:tabLst/>
                  <a:defRPr sz="1600" b="1">
                    <a:solidFill>
                      <a:schemeClr val="tx2"/>
                    </a:solidFill>
                    <a:latin typeface="Arial" panose="020B0604020202020204" pitchFamily="34" charset="0"/>
                    <a:cs typeface="Arial" panose="020B0604020202020204" pitchFamily="34" charset="0"/>
                  </a:defRPr>
                </a:lvl3pPr>
                <a:lvl4pPr marL="361950" indent="-18415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628650" indent="-2667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pPr>
                  <a:lnSpc>
                    <a:spcPct val="100000"/>
                  </a:lnSpc>
                </a:pPr>
                <a:r>
                  <a:rPr lang="de-DE" sz="1000" dirty="0">
                    <a:solidFill>
                      <a:schemeClr val="bg1"/>
                    </a:solidFill>
                  </a:rPr>
                  <a:t>Arznei-, Heil- und Hilfsmittel</a:t>
                </a:r>
              </a:p>
            </p:txBody>
          </p:sp>
          <p:grpSp>
            <p:nvGrpSpPr>
              <p:cNvPr id="42" name="Gruppieren 41">
                <a:extLst>
                  <a:ext uri="{FF2B5EF4-FFF2-40B4-BE49-F238E27FC236}">
                    <a16:creationId xmlns:a16="http://schemas.microsoft.com/office/drawing/2014/main" id="{E9DFF219-F3CB-4E7D-AC99-B93D8001A354}"/>
                  </a:ext>
                </a:extLst>
              </p:cNvPr>
              <p:cNvGrpSpPr/>
              <p:nvPr/>
            </p:nvGrpSpPr>
            <p:grpSpPr>
              <a:xfrm>
                <a:off x="2923611" y="4845300"/>
                <a:ext cx="194360" cy="193770"/>
                <a:chOff x="7161903" y="81268"/>
                <a:chExt cx="949527" cy="946643"/>
              </a:xfrm>
              <a:solidFill>
                <a:schemeClr val="accent6"/>
              </a:solidFill>
            </p:grpSpPr>
            <p:sp>
              <p:nvSpPr>
                <p:cNvPr id="43" name="Freihandform 955">
                  <a:extLst>
                    <a:ext uri="{FF2B5EF4-FFF2-40B4-BE49-F238E27FC236}">
                      <a16:creationId xmlns:a16="http://schemas.microsoft.com/office/drawing/2014/main" id="{8AB89346-056B-4E3A-9D26-7FBA1883CA97}"/>
                    </a:ext>
                  </a:extLst>
                </p:cNvPr>
                <p:cNvSpPr>
                  <a:spLocks noChangeAspect="1"/>
                </p:cNvSpPr>
                <p:nvPr/>
              </p:nvSpPr>
              <p:spPr>
                <a:xfrm>
                  <a:off x="7161903" y="81268"/>
                  <a:ext cx="949527" cy="94664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grpFill/>
                <a:ln cap="flat">
                  <a:noFill/>
                  <a:prstDash val="solid"/>
                </a:ln>
              </p:spPr>
              <p:txBody>
                <a:bodyPr vert="horz" wrap="none" lIns="90000" tIns="45000" rIns="90000" bIns="45000" anchor="ctr" anchorCtr="1" compatLnSpc="0"/>
                <a:lstStyle/>
                <a:p>
                  <a:pPr marL="0" marR="0" lvl="0" indent="0" rtl="0" hangingPunct="0">
                    <a:spcBef>
                      <a:spcPts val="0"/>
                    </a:spcBef>
                    <a:spcAft>
                      <a:spcPts val="0"/>
                    </a:spcAft>
                    <a:buNone/>
                    <a:tabLst/>
                  </a:pPr>
                  <a:endParaRPr lang="de-DE" sz="900" b="0" i="0" u="none" strike="noStrike" kern="1200">
                    <a:ln>
                      <a:noFill/>
                    </a:ln>
                    <a:ea typeface="Arial Unicode MS" pitchFamily="2"/>
                    <a:cs typeface="Arial Unicode MS" pitchFamily="2"/>
                  </a:endParaRPr>
                </a:p>
              </p:txBody>
            </p:sp>
            <p:grpSp>
              <p:nvGrpSpPr>
                <p:cNvPr id="44" name="Gruppieren 43">
                  <a:extLst>
                    <a:ext uri="{FF2B5EF4-FFF2-40B4-BE49-F238E27FC236}">
                      <a16:creationId xmlns:a16="http://schemas.microsoft.com/office/drawing/2014/main" id="{7C44E593-1EBB-4F8F-81B0-6F1237F09C97}"/>
                    </a:ext>
                  </a:extLst>
                </p:cNvPr>
                <p:cNvGrpSpPr/>
                <p:nvPr/>
              </p:nvGrpSpPr>
              <p:grpSpPr>
                <a:xfrm>
                  <a:off x="7538974" y="451234"/>
                  <a:ext cx="195385" cy="206711"/>
                  <a:chOff x="7535366" y="449033"/>
                  <a:chExt cx="195385" cy="206711"/>
                </a:xfrm>
                <a:grpFill/>
              </p:grpSpPr>
              <p:sp>
                <p:nvSpPr>
                  <p:cNvPr id="45" name="Ellipse 44">
                    <a:extLst>
                      <a:ext uri="{FF2B5EF4-FFF2-40B4-BE49-F238E27FC236}">
                        <a16:creationId xmlns:a16="http://schemas.microsoft.com/office/drawing/2014/main" id="{5CD0D9A6-E071-4053-B76E-B80F787C86C0}"/>
                      </a:ext>
                    </a:extLst>
                  </p:cNvPr>
                  <p:cNvSpPr/>
                  <p:nvPr/>
                </p:nvSpPr>
                <p:spPr>
                  <a:xfrm>
                    <a:off x="7535366" y="526704"/>
                    <a:ext cx="51369" cy="513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46" name="Ellipse 45">
                    <a:extLst>
                      <a:ext uri="{FF2B5EF4-FFF2-40B4-BE49-F238E27FC236}">
                        <a16:creationId xmlns:a16="http://schemas.microsoft.com/office/drawing/2014/main" id="{280B53DF-8BDD-404F-B458-D8F7DFC517D7}"/>
                      </a:ext>
                    </a:extLst>
                  </p:cNvPr>
                  <p:cNvSpPr/>
                  <p:nvPr/>
                </p:nvSpPr>
                <p:spPr>
                  <a:xfrm>
                    <a:off x="7607374" y="604375"/>
                    <a:ext cx="51369" cy="513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47" name="Ellipse 46">
                    <a:extLst>
                      <a:ext uri="{FF2B5EF4-FFF2-40B4-BE49-F238E27FC236}">
                        <a16:creationId xmlns:a16="http://schemas.microsoft.com/office/drawing/2014/main" id="{1FB8F204-D079-4E09-85BA-BE6889C16272}"/>
                      </a:ext>
                    </a:extLst>
                  </p:cNvPr>
                  <p:cNvSpPr/>
                  <p:nvPr/>
                </p:nvSpPr>
                <p:spPr>
                  <a:xfrm>
                    <a:off x="7679382" y="526704"/>
                    <a:ext cx="51369" cy="513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48" name="Ellipse 47">
                    <a:extLst>
                      <a:ext uri="{FF2B5EF4-FFF2-40B4-BE49-F238E27FC236}">
                        <a16:creationId xmlns:a16="http://schemas.microsoft.com/office/drawing/2014/main" id="{CF642663-BE79-4E12-8CAD-C53F5D6B510D}"/>
                      </a:ext>
                    </a:extLst>
                  </p:cNvPr>
                  <p:cNvSpPr/>
                  <p:nvPr/>
                </p:nvSpPr>
                <p:spPr>
                  <a:xfrm>
                    <a:off x="7607374" y="449033"/>
                    <a:ext cx="51369" cy="513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grpSp>
          </p:grpSp>
        </p:grpSp>
        <p:sp>
          <p:nvSpPr>
            <p:cNvPr id="50" name="Inhaltsplatzhalter 64">
              <a:extLst>
                <a:ext uri="{FF2B5EF4-FFF2-40B4-BE49-F238E27FC236}">
                  <a16:creationId xmlns:a16="http://schemas.microsoft.com/office/drawing/2014/main" id="{F00295D2-A326-4971-84F7-E5C70680CE2B}"/>
                </a:ext>
              </a:extLst>
            </p:cNvPr>
            <p:cNvSpPr txBox="1">
              <a:spLocks/>
            </p:cNvSpPr>
            <p:nvPr/>
          </p:nvSpPr>
          <p:spPr>
            <a:xfrm>
              <a:off x="2674836" y="5802883"/>
              <a:ext cx="929466" cy="339502"/>
            </a:xfrm>
            <a:prstGeom prst="rect">
              <a:avLst/>
            </a:prstGeom>
            <a:noFill/>
          </p:spPr>
          <p:txBody>
            <a:bodyPr vert="horz" wrap="none" lIns="0" tIns="0" rIns="0" bIns="0" rtlCol="0" anchor="ctr" anchorCtr="0">
              <a:noAutofit/>
            </a:bodyPr>
            <a:lstStyle>
              <a:defPPr>
                <a:defRPr lang="de-DE"/>
              </a:defPPr>
              <a:lvl1pPr indent="0" defTabSz="914400">
                <a:lnSpc>
                  <a:spcPct val="90000"/>
                </a:lnSpc>
                <a:spcBef>
                  <a:spcPts val="0"/>
                </a:spcBef>
                <a:spcAft>
                  <a:spcPts val="200"/>
                </a:spcAft>
                <a:buFont typeface="Arial" panose="020B0604020202020204" pitchFamily="34" charset="0"/>
                <a:buNone/>
                <a:defRPr sz="1200" b="1">
                  <a:solidFill>
                    <a:schemeClr val="tx2"/>
                  </a:solidFill>
                  <a:cs typeface="Arial" panose="020B0604020202020204" pitchFamily="34" charset="0"/>
                </a:defRPr>
              </a:lvl1pPr>
              <a:lvl2pPr marL="177800" indent="-1778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2pPr>
              <a:lvl3pPr marL="0" indent="0" defTabSz="914400">
                <a:lnSpc>
                  <a:spcPct val="100000"/>
                </a:lnSpc>
                <a:spcBef>
                  <a:spcPts val="1200"/>
                </a:spcBef>
                <a:buFont typeface="Arial" panose="020B0604020202020204" pitchFamily="34" charset="0"/>
                <a:buNone/>
                <a:tabLst/>
                <a:defRPr sz="1600" b="1">
                  <a:solidFill>
                    <a:schemeClr val="tx2"/>
                  </a:solidFill>
                  <a:latin typeface="Arial" panose="020B0604020202020204" pitchFamily="34" charset="0"/>
                  <a:cs typeface="Arial" panose="020B0604020202020204" pitchFamily="34" charset="0"/>
                </a:defRPr>
              </a:lvl3pPr>
              <a:lvl4pPr marL="361950" indent="-18415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4pPr>
              <a:lvl5pPr marL="628650" indent="-266700" defTabSz="914400">
                <a:lnSpc>
                  <a:spcPct val="10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de-DE" sz="1000" dirty="0">
                  <a:solidFill>
                    <a:schemeClr val="bg1"/>
                  </a:solidFill>
                </a:rPr>
                <a:t>Zahnersatz</a:t>
              </a:r>
              <a:endParaRPr lang="de-DE" sz="900" dirty="0">
                <a:solidFill>
                  <a:schemeClr val="bg1"/>
                </a:solidFill>
              </a:endParaRPr>
            </a:p>
          </p:txBody>
        </p:sp>
      </p:grpSp>
      <p:grpSp>
        <p:nvGrpSpPr>
          <p:cNvPr id="69" name="Gruppieren 9"/>
          <p:cNvGrpSpPr>
            <a:grpSpLocks/>
          </p:cNvGrpSpPr>
          <p:nvPr/>
        </p:nvGrpSpPr>
        <p:grpSpPr bwMode="auto">
          <a:xfrm>
            <a:off x="484505" y="1525500"/>
            <a:ext cx="539750" cy="539750"/>
            <a:chOff x="1028700" y="3169111"/>
            <a:chExt cx="826270" cy="826270"/>
          </a:xfrm>
        </p:grpSpPr>
        <p:sp>
          <p:nvSpPr>
            <p:cNvPr id="70" name="Ellipse 11">
              <a:extLst>
                <a:ext uri="{FF2B5EF4-FFF2-40B4-BE49-F238E27FC236}">
                  <a16:creationId xmlns:a16="http://schemas.microsoft.com/office/drawing/2014/main" id="{2D3200FF-D15D-AD4C-AB4F-8788D6F2316B}"/>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71" name="Gruppieren 70">
              <a:extLst>
                <a:ext uri="{FF2B5EF4-FFF2-40B4-BE49-F238E27FC236}">
                  <a16:creationId xmlns:a16="http://schemas.microsoft.com/office/drawing/2014/main" id="{91A6EB0E-976A-274C-A4F6-8CD75C626F33}"/>
                </a:ext>
              </a:extLst>
            </p:cNvPr>
            <p:cNvGrpSpPr/>
            <p:nvPr/>
          </p:nvGrpSpPr>
          <p:grpSpPr>
            <a:xfrm>
              <a:off x="1190957" y="3398883"/>
              <a:ext cx="501755" cy="366726"/>
              <a:chOff x="2350410" y="3582246"/>
              <a:chExt cx="2396981" cy="1751924"/>
            </a:xfrm>
            <a:solidFill>
              <a:schemeClr val="bg1"/>
            </a:solidFill>
          </p:grpSpPr>
          <p:sp>
            <p:nvSpPr>
              <p:cNvPr id="72" name="Rechteck 71">
                <a:extLst>
                  <a:ext uri="{FF2B5EF4-FFF2-40B4-BE49-F238E27FC236}">
                    <a16:creationId xmlns:a16="http://schemas.microsoft.com/office/drawing/2014/main" id="{18F55947-6532-6A49-A606-0EF845CD1770}"/>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73" name="Pfeil: Chevron 14">
                <a:extLst>
                  <a:ext uri="{FF2B5EF4-FFF2-40B4-BE49-F238E27FC236}">
                    <a16:creationId xmlns:a16="http://schemas.microsoft.com/office/drawing/2014/main" id="{4ACBFCD4-CCED-204C-848A-59DDD7FC71C0}"/>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75" name="Gruppieren 74">
            <a:extLst>
              <a:ext uri="{FF2B5EF4-FFF2-40B4-BE49-F238E27FC236}">
                <a16:creationId xmlns:a16="http://schemas.microsoft.com/office/drawing/2014/main" id="{F1E82046-AC16-834A-B0AF-1377A6989465}"/>
              </a:ext>
            </a:extLst>
          </p:cNvPr>
          <p:cNvGrpSpPr/>
          <p:nvPr/>
        </p:nvGrpSpPr>
        <p:grpSpPr>
          <a:xfrm>
            <a:off x="1604001" y="3288412"/>
            <a:ext cx="360000" cy="360000"/>
            <a:chOff x="8109491" y="3515780"/>
            <a:chExt cx="360000" cy="360000"/>
          </a:xfrm>
        </p:grpSpPr>
        <p:sp>
          <p:nvSpPr>
            <p:cNvPr id="76" name="Ellipse 258">
              <a:extLst>
                <a:ext uri="{FF2B5EF4-FFF2-40B4-BE49-F238E27FC236}">
                  <a16:creationId xmlns:a16="http://schemas.microsoft.com/office/drawing/2014/main" id="{2BA768CA-957A-5D41-9176-BC05773EF8F8}"/>
                </a:ext>
              </a:extLst>
            </p:cNvPr>
            <p:cNvSpPr/>
            <p:nvPr/>
          </p:nvSpPr>
          <p:spPr>
            <a:xfrm>
              <a:off x="8109491" y="3515780"/>
              <a:ext cx="360000" cy="360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Freeform 41">
              <a:extLst>
                <a:ext uri="{FF2B5EF4-FFF2-40B4-BE49-F238E27FC236}">
                  <a16:creationId xmlns:a16="http://schemas.microsoft.com/office/drawing/2014/main" id="{06FBC8E6-FB9C-1B44-8986-78FACF45E01B}"/>
                </a:ext>
              </a:extLst>
            </p:cNvPr>
            <p:cNvSpPr>
              <a:spLocks noEditPoints="1"/>
            </p:cNvSpPr>
            <p:nvPr/>
          </p:nvSpPr>
          <p:spPr bwMode="auto">
            <a:xfrm>
              <a:off x="8186035" y="3604983"/>
              <a:ext cx="204432" cy="155870"/>
            </a:xfrm>
            <a:custGeom>
              <a:avLst/>
              <a:gdLst>
                <a:gd name="T0" fmla="*/ 95 w 107"/>
                <a:gd name="T1" fmla="*/ 7 h 81"/>
                <a:gd name="T2" fmla="*/ 82 w 107"/>
                <a:gd name="T3" fmla="*/ 1 h 81"/>
                <a:gd name="T4" fmla="*/ 75 w 107"/>
                <a:gd name="T5" fmla="*/ 8 h 81"/>
                <a:gd name="T6" fmla="*/ 85 w 107"/>
                <a:gd name="T7" fmla="*/ 7 h 81"/>
                <a:gd name="T8" fmla="*/ 89 w 107"/>
                <a:gd name="T9" fmla="*/ 9 h 81"/>
                <a:gd name="T10" fmla="*/ 97 w 107"/>
                <a:gd name="T11" fmla="*/ 44 h 81"/>
                <a:gd name="T12" fmla="*/ 58 w 107"/>
                <a:gd name="T13" fmla="*/ 47 h 81"/>
                <a:gd name="T14" fmla="*/ 50 w 107"/>
                <a:gd name="T15" fmla="*/ 51 h 81"/>
                <a:gd name="T16" fmla="*/ 41 w 107"/>
                <a:gd name="T17" fmla="*/ 44 h 81"/>
                <a:gd name="T18" fmla="*/ 9 w 107"/>
                <a:gd name="T19" fmla="*/ 44 h 81"/>
                <a:gd name="T20" fmla="*/ 19 w 107"/>
                <a:gd name="T21" fmla="*/ 7 h 81"/>
                <a:gd name="T22" fmla="*/ 27 w 107"/>
                <a:gd name="T23" fmla="*/ 10 h 81"/>
                <a:gd name="T24" fmla="*/ 30 w 107"/>
                <a:gd name="T25" fmla="*/ 4 h 81"/>
                <a:gd name="T26" fmla="*/ 16 w 107"/>
                <a:gd name="T27" fmla="*/ 1 h 81"/>
                <a:gd name="T28" fmla="*/ 11 w 107"/>
                <a:gd name="T29" fmla="*/ 7 h 81"/>
                <a:gd name="T30" fmla="*/ 0 w 107"/>
                <a:gd name="T31" fmla="*/ 55 h 81"/>
                <a:gd name="T32" fmla="*/ 18 w 107"/>
                <a:gd name="T33" fmla="*/ 81 h 81"/>
                <a:gd name="T34" fmla="*/ 47 w 107"/>
                <a:gd name="T35" fmla="*/ 69 h 81"/>
                <a:gd name="T36" fmla="*/ 57 w 107"/>
                <a:gd name="T37" fmla="*/ 57 h 81"/>
                <a:gd name="T38" fmla="*/ 74 w 107"/>
                <a:gd name="T39" fmla="*/ 81 h 81"/>
                <a:gd name="T40" fmla="*/ 103 w 107"/>
                <a:gd name="T41" fmla="*/ 69 h 81"/>
                <a:gd name="T42" fmla="*/ 105 w 107"/>
                <a:gd name="T43" fmla="*/ 49 h 81"/>
                <a:gd name="T44" fmla="*/ 41 w 107"/>
                <a:gd name="T45" fmla="*/ 68 h 81"/>
                <a:gd name="T46" fmla="*/ 18 w 107"/>
                <a:gd name="T47" fmla="*/ 75 h 81"/>
                <a:gd name="T48" fmla="*/ 7 w 107"/>
                <a:gd name="T49" fmla="*/ 54 h 81"/>
                <a:gd name="T50" fmla="*/ 10 w 107"/>
                <a:gd name="T51" fmla="*/ 50 h 81"/>
                <a:gd name="T52" fmla="*/ 43 w 107"/>
                <a:gd name="T53" fmla="*/ 51 h 81"/>
                <a:gd name="T54" fmla="*/ 41 w 107"/>
                <a:gd name="T55" fmla="*/ 68 h 81"/>
                <a:gd name="T56" fmla="*/ 88 w 107"/>
                <a:gd name="T57" fmla="*/ 75 h 81"/>
                <a:gd name="T58" fmla="*/ 65 w 107"/>
                <a:gd name="T59" fmla="*/ 68 h 81"/>
                <a:gd name="T60" fmla="*/ 63 w 107"/>
                <a:gd name="T61" fmla="*/ 51 h 81"/>
                <a:gd name="T62" fmla="*/ 97 w 107"/>
                <a:gd name="T63" fmla="*/ 50 h 81"/>
                <a:gd name="T64" fmla="*/ 100 w 107"/>
                <a:gd name="T65"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1">
                  <a:moveTo>
                    <a:pt x="95" y="7"/>
                  </a:moveTo>
                  <a:cubicBezTo>
                    <a:pt x="95" y="7"/>
                    <a:pt x="95" y="7"/>
                    <a:pt x="95" y="7"/>
                  </a:cubicBezTo>
                  <a:cubicBezTo>
                    <a:pt x="95" y="5"/>
                    <a:pt x="93" y="2"/>
                    <a:pt x="90" y="1"/>
                  </a:cubicBezTo>
                  <a:cubicBezTo>
                    <a:pt x="88" y="0"/>
                    <a:pt x="85" y="0"/>
                    <a:pt x="82" y="1"/>
                  </a:cubicBezTo>
                  <a:cubicBezTo>
                    <a:pt x="77" y="4"/>
                    <a:pt x="77" y="4"/>
                    <a:pt x="77" y="4"/>
                  </a:cubicBezTo>
                  <a:cubicBezTo>
                    <a:pt x="75" y="5"/>
                    <a:pt x="75" y="7"/>
                    <a:pt x="75" y="8"/>
                  </a:cubicBezTo>
                  <a:cubicBezTo>
                    <a:pt x="76" y="10"/>
                    <a:pt x="78" y="10"/>
                    <a:pt x="79" y="10"/>
                  </a:cubicBezTo>
                  <a:cubicBezTo>
                    <a:pt x="85" y="7"/>
                    <a:pt x="85" y="7"/>
                    <a:pt x="85" y="7"/>
                  </a:cubicBezTo>
                  <a:cubicBezTo>
                    <a:pt x="86" y="6"/>
                    <a:pt x="87" y="6"/>
                    <a:pt x="88" y="7"/>
                  </a:cubicBezTo>
                  <a:cubicBezTo>
                    <a:pt x="89" y="7"/>
                    <a:pt x="89" y="8"/>
                    <a:pt x="89" y="9"/>
                  </a:cubicBezTo>
                  <a:cubicBezTo>
                    <a:pt x="98" y="44"/>
                    <a:pt x="98" y="44"/>
                    <a:pt x="98" y="44"/>
                  </a:cubicBezTo>
                  <a:cubicBezTo>
                    <a:pt x="97" y="44"/>
                    <a:pt x="97" y="44"/>
                    <a:pt x="97" y="44"/>
                  </a:cubicBezTo>
                  <a:cubicBezTo>
                    <a:pt x="65" y="44"/>
                    <a:pt x="65" y="44"/>
                    <a:pt x="65" y="44"/>
                  </a:cubicBezTo>
                  <a:cubicBezTo>
                    <a:pt x="63" y="44"/>
                    <a:pt x="60" y="45"/>
                    <a:pt x="58" y="47"/>
                  </a:cubicBezTo>
                  <a:cubicBezTo>
                    <a:pt x="58" y="48"/>
                    <a:pt x="57" y="50"/>
                    <a:pt x="57" y="51"/>
                  </a:cubicBezTo>
                  <a:cubicBezTo>
                    <a:pt x="54" y="50"/>
                    <a:pt x="52" y="50"/>
                    <a:pt x="50" y="51"/>
                  </a:cubicBezTo>
                  <a:cubicBezTo>
                    <a:pt x="50" y="50"/>
                    <a:pt x="49" y="48"/>
                    <a:pt x="48" y="47"/>
                  </a:cubicBezTo>
                  <a:cubicBezTo>
                    <a:pt x="46" y="45"/>
                    <a:pt x="44" y="44"/>
                    <a:pt x="41" y="44"/>
                  </a:cubicBezTo>
                  <a:cubicBezTo>
                    <a:pt x="10" y="44"/>
                    <a:pt x="10" y="44"/>
                    <a:pt x="10" y="44"/>
                  </a:cubicBezTo>
                  <a:cubicBezTo>
                    <a:pt x="9" y="44"/>
                    <a:pt x="9" y="44"/>
                    <a:pt x="9" y="44"/>
                  </a:cubicBezTo>
                  <a:cubicBezTo>
                    <a:pt x="17" y="9"/>
                    <a:pt x="17" y="9"/>
                    <a:pt x="17" y="9"/>
                  </a:cubicBezTo>
                  <a:cubicBezTo>
                    <a:pt x="17" y="8"/>
                    <a:pt x="18" y="7"/>
                    <a:pt x="19" y="7"/>
                  </a:cubicBezTo>
                  <a:cubicBezTo>
                    <a:pt x="20" y="6"/>
                    <a:pt x="21" y="6"/>
                    <a:pt x="21" y="7"/>
                  </a:cubicBezTo>
                  <a:cubicBezTo>
                    <a:pt x="27" y="10"/>
                    <a:pt x="27" y="10"/>
                    <a:pt x="27" y="10"/>
                  </a:cubicBezTo>
                  <a:cubicBezTo>
                    <a:pt x="29" y="10"/>
                    <a:pt x="30" y="10"/>
                    <a:pt x="31" y="8"/>
                  </a:cubicBezTo>
                  <a:cubicBezTo>
                    <a:pt x="32" y="7"/>
                    <a:pt x="31" y="5"/>
                    <a:pt x="30" y="4"/>
                  </a:cubicBezTo>
                  <a:cubicBezTo>
                    <a:pt x="24" y="1"/>
                    <a:pt x="24" y="1"/>
                    <a:pt x="24" y="1"/>
                  </a:cubicBezTo>
                  <a:cubicBezTo>
                    <a:pt x="22" y="0"/>
                    <a:pt x="19" y="0"/>
                    <a:pt x="16" y="1"/>
                  </a:cubicBezTo>
                  <a:cubicBezTo>
                    <a:pt x="14" y="2"/>
                    <a:pt x="12" y="5"/>
                    <a:pt x="11" y="7"/>
                  </a:cubicBezTo>
                  <a:cubicBezTo>
                    <a:pt x="11" y="7"/>
                    <a:pt x="11" y="7"/>
                    <a:pt x="11" y="7"/>
                  </a:cubicBezTo>
                  <a:cubicBezTo>
                    <a:pt x="1" y="49"/>
                    <a:pt x="1" y="49"/>
                    <a:pt x="1" y="49"/>
                  </a:cubicBezTo>
                  <a:cubicBezTo>
                    <a:pt x="0" y="51"/>
                    <a:pt x="0" y="53"/>
                    <a:pt x="0" y="55"/>
                  </a:cubicBezTo>
                  <a:cubicBezTo>
                    <a:pt x="3" y="69"/>
                    <a:pt x="3" y="69"/>
                    <a:pt x="3" y="69"/>
                  </a:cubicBezTo>
                  <a:cubicBezTo>
                    <a:pt x="5" y="76"/>
                    <a:pt x="11" y="81"/>
                    <a:pt x="18" y="81"/>
                  </a:cubicBezTo>
                  <a:cubicBezTo>
                    <a:pt x="32" y="81"/>
                    <a:pt x="32" y="81"/>
                    <a:pt x="32" y="81"/>
                  </a:cubicBezTo>
                  <a:cubicBezTo>
                    <a:pt x="40" y="81"/>
                    <a:pt x="46" y="76"/>
                    <a:pt x="47" y="69"/>
                  </a:cubicBezTo>
                  <a:cubicBezTo>
                    <a:pt x="50" y="57"/>
                    <a:pt x="50" y="57"/>
                    <a:pt x="50" y="57"/>
                  </a:cubicBezTo>
                  <a:cubicBezTo>
                    <a:pt x="52" y="56"/>
                    <a:pt x="55" y="56"/>
                    <a:pt x="57" y="57"/>
                  </a:cubicBezTo>
                  <a:cubicBezTo>
                    <a:pt x="59" y="69"/>
                    <a:pt x="59" y="69"/>
                    <a:pt x="59" y="69"/>
                  </a:cubicBezTo>
                  <a:cubicBezTo>
                    <a:pt x="61" y="76"/>
                    <a:pt x="67" y="81"/>
                    <a:pt x="74" y="81"/>
                  </a:cubicBezTo>
                  <a:cubicBezTo>
                    <a:pt x="88" y="81"/>
                    <a:pt x="88" y="81"/>
                    <a:pt x="88" y="81"/>
                  </a:cubicBezTo>
                  <a:cubicBezTo>
                    <a:pt x="95" y="81"/>
                    <a:pt x="102" y="76"/>
                    <a:pt x="103" y="69"/>
                  </a:cubicBezTo>
                  <a:cubicBezTo>
                    <a:pt x="106" y="55"/>
                    <a:pt x="106" y="55"/>
                    <a:pt x="106" y="55"/>
                  </a:cubicBezTo>
                  <a:cubicBezTo>
                    <a:pt x="107" y="53"/>
                    <a:pt x="106" y="51"/>
                    <a:pt x="105" y="49"/>
                  </a:cubicBezTo>
                  <a:cubicBezTo>
                    <a:pt x="95" y="7"/>
                    <a:pt x="95" y="7"/>
                    <a:pt x="95" y="7"/>
                  </a:cubicBezTo>
                  <a:moveTo>
                    <a:pt x="41" y="68"/>
                  </a:moveTo>
                  <a:cubicBezTo>
                    <a:pt x="40" y="72"/>
                    <a:pt x="37" y="75"/>
                    <a:pt x="32" y="75"/>
                  </a:cubicBezTo>
                  <a:cubicBezTo>
                    <a:pt x="18" y="75"/>
                    <a:pt x="18" y="75"/>
                    <a:pt x="18" y="75"/>
                  </a:cubicBezTo>
                  <a:cubicBezTo>
                    <a:pt x="14" y="75"/>
                    <a:pt x="10" y="72"/>
                    <a:pt x="9" y="68"/>
                  </a:cubicBezTo>
                  <a:cubicBezTo>
                    <a:pt x="7" y="54"/>
                    <a:pt x="7" y="54"/>
                    <a:pt x="7" y="54"/>
                  </a:cubicBezTo>
                  <a:cubicBezTo>
                    <a:pt x="6" y="53"/>
                    <a:pt x="7" y="52"/>
                    <a:pt x="7" y="51"/>
                  </a:cubicBezTo>
                  <a:cubicBezTo>
                    <a:pt x="8" y="51"/>
                    <a:pt x="9" y="50"/>
                    <a:pt x="10" y="50"/>
                  </a:cubicBezTo>
                  <a:cubicBezTo>
                    <a:pt x="41" y="50"/>
                    <a:pt x="41" y="50"/>
                    <a:pt x="41" y="50"/>
                  </a:cubicBezTo>
                  <a:cubicBezTo>
                    <a:pt x="42" y="50"/>
                    <a:pt x="43" y="51"/>
                    <a:pt x="43" y="51"/>
                  </a:cubicBezTo>
                  <a:cubicBezTo>
                    <a:pt x="44" y="52"/>
                    <a:pt x="44" y="53"/>
                    <a:pt x="44" y="54"/>
                  </a:cubicBezTo>
                  <a:lnTo>
                    <a:pt x="41" y="68"/>
                  </a:lnTo>
                  <a:close/>
                  <a:moveTo>
                    <a:pt x="97" y="68"/>
                  </a:moveTo>
                  <a:cubicBezTo>
                    <a:pt x="96" y="72"/>
                    <a:pt x="93" y="75"/>
                    <a:pt x="88" y="75"/>
                  </a:cubicBezTo>
                  <a:cubicBezTo>
                    <a:pt x="74" y="75"/>
                    <a:pt x="74" y="75"/>
                    <a:pt x="74" y="75"/>
                  </a:cubicBezTo>
                  <a:cubicBezTo>
                    <a:pt x="70" y="75"/>
                    <a:pt x="66" y="72"/>
                    <a:pt x="65" y="68"/>
                  </a:cubicBezTo>
                  <a:cubicBezTo>
                    <a:pt x="62" y="54"/>
                    <a:pt x="62" y="54"/>
                    <a:pt x="62" y="54"/>
                  </a:cubicBezTo>
                  <a:cubicBezTo>
                    <a:pt x="62" y="53"/>
                    <a:pt x="63" y="52"/>
                    <a:pt x="63" y="51"/>
                  </a:cubicBezTo>
                  <a:cubicBezTo>
                    <a:pt x="64" y="51"/>
                    <a:pt x="65" y="50"/>
                    <a:pt x="65" y="50"/>
                  </a:cubicBezTo>
                  <a:cubicBezTo>
                    <a:pt x="97" y="50"/>
                    <a:pt x="97" y="50"/>
                    <a:pt x="97" y="50"/>
                  </a:cubicBezTo>
                  <a:cubicBezTo>
                    <a:pt x="98" y="50"/>
                    <a:pt x="99" y="51"/>
                    <a:pt x="99" y="51"/>
                  </a:cubicBezTo>
                  <a:cubicBezTo>
                    <a:pt x="100" y="52"/>
                    <a:pt x="100" y="53"/>
                    <a:pt x="100" y="54"/>
                  </a:cubicBezTo>
                  <a:lnTo>
                    <a:pt x="97" y="68"/>
                  </a:lnTo>
                  <a:close/>
                </a:path>
              </a:pathLst>
            </a:custGeom>
            <a:solidFill>
              <a:schemeClr val="bg1"/>
            </a:solidFill>
            <a:ln w="6350">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latin typeface="Arial" panose="020B0604020202020204"/>
                <a:ea typeface="+mn-ea"/>
                <a:cs typeface="+mn-cs"/>
              </a:endParaRPr>
            </a:p>
          </p:txBody>
        </p:sp>
      </p:grpSp>
      <p:grpSp>
        <p:nvGrpSpPr>
          <p:cNvPr id="78" name="Gruppieren 77">
            <a:extLst>
              <a:ext uri="{FF2B5EF4-FFF2-40B4-BE49-F238E27FC236}">
                <a16:creationId xmlns:a16="http://schemas.microsoft.com/office/drawing/2014/main" id="{EB0F963B-2163-D647-B347-E8EF1D262BA3}"/>
              </a:ext>
            </a:extLst>
          </p:cNvPr>
          <p:cNvGrpSpPr/>
          <p:nvPr/>
        </p:nvGrpSpPr>
        <p:grpSpPr>
          <a:xfrm>
            <a:off x="1602888" y="3848027"/>
            <a:ext cx="359745" cy="360000"/>
            <a:chOff x="3178725" y="3524036"/>
            <a:chExt cx="359745" cy="360000"/>
          </a:xfrm>
        </p:grpSpPr>
        <p:sp>
          <p:nvSpPr>
            <p:cNvPr id="79" name="Freihandform 1870">
              <a:extLst>
                <a:ext uri="{FF2B5EF4-FFF2-40B4-BE49-F238E27FC236}">
                  <a16:creationId xmlns:a16="http://schemas.microsoft.com/office/drawing/2014/main" id="{58A818BA-7D57-284D-B6F8-82B3ADCF4E4B}"/>
                </a:ext>
              </a:extLst>
            </p:cNvPr>
            <p:cNvSpPr/>
            <p:nvPr/>
          </p:nvSpPr>
          <p:spPr>
            <a:xfrm>
              <a:off x="3178725" y="3524036"/>
              <a:ext cx="359745" cy="360000"/>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0" name="Freihandform 1871">
              <a:extLst>
                <a:ext uri="{FF2B5EF4-FFF2-40B4-BE49-F238E27FC236}">
                  <a16:creationId xmlns:a16="http://schemas.microsoft.com/office/drawing/2014/main" id="{312B2D66-49D0-7C4A-988F-B3A13824C8C7}"/>
                </a:ext>
              </a:extLst>
            </p:cNvPr>
            <p:cNvSpPr/>
            <p:nvPr/>
          </p:nvSpPr>
          <p:spPr>
            <a:xfrm>
              <a:off x="3286648" y="3595983"/>
              <a:ext cx="143898" cy="215593"/>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81" name="Gruppieren 80">
            <a:extLst>
              <a:ext uri="{FF2B5EF4-FFF2-40B4-BE49-F238E27FC236}">
                <a16:creationId xmlns:a16="http://schemas.microsoft.com/office/drawing/2014/main" id="{B0BD9DE2-EF17-FA42-8F85-ED5CEE2CE584}"/>
              </a:ext>
            </a:extLst>
          </p:cNvPr>
          <p:cNvGrpSpPr>
            <a:grpSpLocks noChangeAspect="1"/>
          </p:cNvGrpSpPr>
          <p:nvPr/>
        </p:nvGrpSpPr>
        <p:grpSpPr>
          <a:xfrm>
            <a:off x="1602633" y="4408705"/>
            <a:ext cx="360000" cy="360000"/>
            <a:chOff x="4227422" y="2084643"/>
            <a:chExt cx="328528" cy="328528"/>
          </a:xfrm>
          <a:solidFill>
            <a:schemeClr val="bg1"/>
          </a:solidFill>
        </p:grpSpPr>
        <p:sp>
          <p:nvSpPr>
            <p:cNvPr id="82" name="Freihandform 1098">
              <a:extLst>
                <a:ext uri="{FF2B5EF4-FFF2-40B4-BE49-F238E27FC236}">
                  <a16:creationId xmlns:a16="http://schemas.microsoft.com/office/drawing/2014/main" id="{CB12D178-9BC6-FF47-AD31-49B2678BEF88}"/>
                </a:ext>
              </a:extLst>
            </p:cNvPr>
            <p:cNvSpPr/>
            <p:nvPr/>
          </p:nvSpPr>
          <p:spPr>
            <a:xfrm>
              <a:off x="4227422"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w="9525"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3" name="Freihandform 1099">
              <a:extLst>
                <a:ext uri="{FF2B5EF4-FFF2-40B4-BE49-F238E27FC236}">
                  <a16:creationId xmlns:a16="http://schemas.microsoft.com/office/drawing/2014/main" id="{09781EDA-C934-C348-8E23-41B75B366B02}"/>
                </a:ext>
              </a:extLst>
            </p:cNvPr>
            <p:cNvSpPr/>
            <p:nvPr/>
          </p:nvSpPr>
          <p:spPr>
            <a:xfrm>
              <a:off x="4307283" y="2164971"/>
              <a:ext cx="168339" cy="16787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4" name="Freihandform 1100">
              <a:extLst>
                <a:ext uri="{FF2B5EF4-FFF2-40B4-BE49-F238E27FC236}">
                  <a16:creationId xmlns:a16="http://schemas.microsoft.com/office/drawing/2014/main" id="{665FE118-FFC0-9E4C-B2F6-BB872F54B7C8}"/>
                </a:ext>
              </a:extLst>
            </p:cNvPr>
            <p:cNvSpPr/>
            <p:nvPr/>
          </p:nvSpPr>
          <p:spPr>
            <a:xfrm>
              <a:off x="4372710" y="2244599"/>
              <a:ext cx="9081" cy="9081"/>
            </a:xfrm>
            <a:custGeom>
              <a:avLst/>
              <a:gdLst/>
              <a:ahLst/>
              <a:cxnLst>
                <a:cxn ang="3cd4">
                  <a:pos x="hc" y="t"/>
                </a:cxn>
                <a:cxn ang="cd2">
                  <a:pos x="l" y="vc"/>
                </a:cxn>
                <a:cxn ang="cd4">
                  <a:pos x="hc" y="b"/>
                </a:cxn>
                <a:cxn ang="0">
                  <a:pos x="r" y="vc"/>
                </a:cxn>
              </a:cxnLst>
              <a:rect l="l" t="t" r="r" b="b"/>
              <a:pathLst>
                <a:path w="40" h="40">
                  <a:moveTo>
                    <a:pt x="7" y="4"/>
                  </a:moveTo>
                  <a:cubicBezTo>
                    <a:pt x="-2" y="13"/>
                    <a:pt x="-2" y="25"/>
                    <a:pt x="7" y="34"/>
                  </a:cubicBezTo>
                  <a:cubicBezTo>
                    <a:pt x="13" y="42"/>
                    <a:pt x="26" y="42"/>
                    <a:pt x="34" y="34"/>
                  </a:cubicBezTo>
                  <a:cubicBezTo>
                    <a:pt x="43" y="25"/>
                    <a:pt x="43" y="13"/>
                    <a:pt x="34" y="4"/>
                  </a:cubicBezTo>
                  <a:cubicBezTo>
                    <a:pt x="26" y="-1"/>
                    <a:pt x="13" y="-1"/>
                    <a:pt x="7" y="4"/>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5" name="Freihandform 1101">
              <a:extLst>
                <a:ext uri="{FF2B5EF4-FFF2-40B4-BE49-F238E27FC236}">
                  <a16:creationId xmlns:a16="http://schemas.microsoft.com/office/drawing/2014/main" id="{FBA0BE99-A9D0-054A-9ED5-B1B4832E27E2}"/>
                </a:ext>
              </a:extLst>
            </p:cNvPr>
            <p:cNvSpPr/>
            <p:nvPr/>
          </p:nvSpPr>
          <p:spPr>
            <a:xfrm>
              <a:off x="4387379" y="2258337"/>
              <a:ext cx="9081" cy="9313"/>
            </a:xfrm>
            <a:custGeom>
              <a:avLst/>
              <a:gdLst/>
              <a:ahLst/>
              <a:cxnLst>
                <a:cxn ang="3cd4">
                  <a:pos x="hc" y="t"/>
                </a:cxn>
                <a:cxn ang="cd2">
                  <a:pos x="l" y="vc"/>
                </a:cxn>
                <a:cxn ang="cd4">
                  <a:pos x="hc" y="b"/>
                </a:cxn>
                <a:cxn ang="0">
                  <a:pos x="r" y="vc"/>
                </a:cxn>
              </a:cxnLst>
              <a:rect l="l" t="t" r="r" b="b"/>
              <a:pathLst>
                <a:path w="40" h="41">
                  <a:moveTo>
                    <a:pt x="4" y="4"/>
                  </a:moveTo>
                  <a:cubicBezTo>
                    <a:pt x="-1" y="13"/>
                    <a:pt x="-1" y="26"/>
                    <a:pt x="4" y="34"/>
                  </a:cubicBezTo>
                  <a:cubicBezTo>
                    <a:pt x="12" y="43"/>
                    <a:pt x="25" y="43"/>
                    <a:pt x="34" y="34"/>
                  </a:cubicBezTo>
                  <a:cubicBezTo>
                    <a:pt x="42" y="26"/>
                    <a:pt x="42" y="13"/>
                    <a:pt x="34" y="4"/>
                  </a:cubicBezTo>
                  <a:cubicBezTo>
                    <a:pt x="25" y="-1"/>
                    <a:pt x="12" y="-1"/>
                    <a:pt x="4" y="4"/>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6" name="Freihandform 1102">
              <a:extLst>
                <a:ext uri="{FF2B5EF4-FFF2-40B4-BE49-F238E27FC236}">
                  <a16:creationId xmlns:a16="http://schemas.microsoft.com/office/drawing/2014/main" id="{D1EC3A59-1CDB-1344-A42A-4C6DCDDE73E3}"/>
                </a:ext>
              </a:extLst>
            </p:cNvPr>
            <p:cNvSpPr/>
            <p:nvPr/>
          </p:nvSpPr>
          <p:spPr>
            <a:xfrm>
              <a:off x="4387146" y="2229931"/>
              <a:ext cx="9081" cy="9081"/>
            </a:xfrm>
            <a:custGeom>
              <a:avLst/>
              <a:gdLst/>
              <a:ahLst/>
              <a:cxnLst>
                <a:cxn ang="3cd4">
                  <a:pos x="hc" y="t"/>
                </a:cxn>
                <a:cxn ang="cd2">
                  <a:pos x="l" y="vc"/>
                </a:cxn>
                <a:cxn ang="cd4">
                  <a:pos x="hc" y="b"/>
                </a:cxn>
                <a:cxn ang="0">
                  <a:pos x="r" y="vc"/>
                </a:cxn>
              </a:cxnLst>
              <a:rect l="l" t="t" r="r" b="b"/>
              <a:pathLst>
                <a:path w="40" h="40">
                  <a:moveTo>
                    <a:pt x="36" y="34"/>
                  </a:moveTo>
                  <a:cubicBezTo>
                    <a:pt x="42" y="28"/>
                    <a:pt x="42" y="15"/>
                    <a:pt x="36" y="7"/>
                  </a:cubicBezTo>
                  <a:cubicBezTo>
                    <a:pt x="27" y="-2"/>
                    <a:pt x="14" y="-2"/>
                    <a:pt x="6" y="7"/>
                  </a:cubicBezTo>
                  <a:cubicBezTo>
                    <a:pt x="-2" y="15"/>
                    <a:pt x="-2" y="28"/>
                    <a:pt x="6" y="34"/>
                  </a:cubicBezTo>
                  <a:cubicBezTo>
                    <a:pt x="14" y="43"/>
                    <a:pt x="27" y="43"/>
                    <a:pt x="36" y="34"/>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87" name="Freihandform 1103">
              <a:extLst>
                <a:ext uri="{FF2B5EF4-FFF2-40B4-BE49-F238E27FC236}">
                  <a16:creationId xmlns:a16="http://schemas.microsoft.com/office/drawing/2014/main" id="{FE5FBF98-3B48-7641-AFC7-12D0FBE5B6CA}"/>
                </a:ext>
              </a:extLst>
            </p:cNvPr>
            <p:cNvSpPr/>
            <p:nvPr/>
          </p:nvSpPr>
          <p:spPr>
            <a:xfrm>
              <a:off x="4400883" y="2244833"/>
              <a:ext cx="9081" cy="9081"/>
            </a:xfrm>
            <a:custGeom>
              <a:avLst/>
              <a:gdLst/>
              <a:ahLst/>
              <a:cxnLst>
                <a:cxn ang="3cd4">
                  <a:pos x="hc" y="t"/>
                </a:cxn>
                <a:cxn ang="cd2">
                  <a:pos x="l" y="vc"/>
                </a:cxn>
                <a:cxn ang="cd4">
                  <a:pos x="hc" y="b"/>
                </a:cxn>
                <a:cxn ang="0">
                  <a:pos x="r" y="vc"/>
                </a:cxn>
              </a:cxnLst>
              <a:rect l="l" t="t" r="r" b="b"/>
              <a:pathLst>
                <a:path w="40" h="40">
                  <a:moveTo>
                    <a:pt x="36" y="6"/>
                  </a:moveTo>
                  <a:cubicBezTo>
                    <a:pt x="27" y="-2"/>
                    <a:pt x="15" y="-2"/>
                    <a:pt x="6" y="6"/>
                  </a:cubicBezTo>
                  <a:cubicBezTo>
                    <a:pt x="-2" y="13"/>
                    <a:pt x="-2" y="25"/>
                    <a:pt x="6" y="34"/>
                  </a:cubicBezTo>
                  <a:cubicBezTo>
                    <a:pt x="15" y="42"/>
                    <a:pt x="27" y="42"/>
                    <a:pt x="36" y="34"/>
                  </a:cubicBezTo>
                  <a:cubicBezTo>
                    <a:pt x="42" y="25"/>
                    <a:pt x="42" y="13"/>
                    <a:pt x="36" y="6"/>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88" name="Gruppieren 87">
            <a:extLst>
              <a:ext uri="{FF2B5EF4-FFF2-40B4-BE49-F238E27FC236}">
                <a16:creationId xmlns:a16="http://schemas.microsoft.com/office/drawing/2014/main" id="{8215637A-A667-FB45-A8DE-9F49B0E3F34A}"/>
              </a:ext>
            </a:extLst>
          </p:cNvPr>
          <p:cNvGrpSpPr/>
          <p:nvPr/>
        </p:nvGrpSpPr>
        <p:grpSpPr>
          <a:xfrm>
            <a:off x="1604982" y="4993466"/>
            <a:ext cx="360000" cy="360000"/>
            <a:chOff x="8839179" y="2344060"/>
            <a:chExt cx="456501" cy="456501"/>
          </a:xfrm>
          <a:solidFill>
            <a:schemeClr val="tx1"/>
          </a:solidFill>
        </p:grpSpPr>
        <p:sp>
          <p:nvSpPr>
            <p:cNvPr id="89" name="Ellipse 215">
              <a:extLst>
                <a:ext uri="{FF2B5EF4-FFF2-40B4-BE49-F238E27FC236}">
                  <a16:creationId xmlns:a16="http://schemas.microsoft.com/office/drawing/2014/main" id="{25016B1E-A90F-3A49-B89E-78CCED7D378C}"/>
                </a:ext>
              </a:extLst>
            </p:cNvPr>
            <p:cNvSpPr/>
            <p:nvPr/>
          </p:nvSpPr>
          <p:spPr>
            <a:xfrm>
              <a:off x="8839179" y="2344060"/>
              <a:ext cx="456501" cy="45650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90" name="Gruppieren 89">
              <a:extLst>
                <a:ext uri="{FF2B5EF4-FFF2-40B4-BE49-F238E27FC236}">
                  <a16:creationId xmlns:a16="http://schemas.microsoft.com/office/drawing/2014/main" id="{972E35CD-41CC-AB43-9D65-3E2C7A800DC3}"/>
                </a:ext>
              </a:extLst>
            </p:cNvPr>
            <p:cNvGrpSpPr/>
            <p:nvPr/>
          </p:nvGrpSpPr>
          <p:grpSpPr>
            <a:xfrm>
              <a:off x="8922557" y="2429600"/>
              <a:ext cx="279400" cy="287338"/>
              <a:chOff x="10073531" y="1421000"/>
              <a:chExt cx="279400" cy="287338"/>
            </a:xfrm>
            <a:grpFill/>
          </p:grpSpPr>
          <p:sp>
            <p:nvSpPr>
              <p:cNvPr id="91" name="Freeform 36">
                <a:extLst>
                  <a:ext uri="{FF2B5EF4-FFF2-40B4-BE49-F238E27FC236}">
                    <a16:creationId xmlns:a16="http://schemas.microsoft.com/office/drawing/2014/main" id="{FD7F9EAE-85CC-8E43-BF10-96D5C91CE47A}"/>
                  </a:ext>
                </a:extLst>
              </p:cNvPr>
              <p:cNvSpPr>
                <a:spLocks noEditPoints="1"/>
              </p:cNvSpPr>
              <p:nvPr/>
            </p:nvSpPr>
            <p:spPr bwMode="auto">
              <a:xfrm>
                <a:off x="10073531" y="1421000"/>
                <a:ext cx="241300" cy="238125"/>
              </a:xfrm>
              <a:custGeom>
                <a:avLst/>
                <a:gdLst>
                  <a:gd name="T0" fmla="*/ 33 w 63"/>
                  <a:gd name="T1" fmla="*/ 31 h 62"/>
                  <a:gd name="T2" fmla="*/ 47 w 63"/>
                  <a:gd name="T3" fmla="*/ 17 h 62"/>
                  <a:gd name="T4" fmla="*/ 52 w 63"/>
                  <a:gd name="T5" fmla="*/ 19 h 62"/>
                  <a:gd name="T6" fmla="*/ 59 w 63"/>
                  <a:gd name="T7" fmla="*/ 16 h 62"/>
                  <a:gd name="T8" fmla="*/ 59 w 63"/>
                  <a:gd name="T9" fmla="*/ 3 h 62"/>
                  <a:gd name="T10" fmla="*/ 52 w 63"/>
                  <a:gd name="T11" fmla="*/ 0 h 62"/>
                  <a:gd name="T12" fmla="*/ 46 w 63"/>
                  <a:gd name="T13" fmla="*/ 3 h 62"/>
                  <a:gd name="T14" fmla="*/ 45 w 63"/>
                  <a:gd name="T15" fmla="*/ 15 h 62"/>
                  <a:gd name="T16" fmla="*/ 30 w 63"/>
                  <a:gd name="T17" fmla="*/ 29 h 62"/>
                  <a:gd name="T18" fmla="*/ 28 w 63"/>
                  <a:gd name="T19" fmla="*/ 27 h 62"/>
                  <a:gd name="T20" fmla="*/ 2 w 63"/>
                  <a:gd name="T21" fmla="*/ 54 h 62"/>
                  <a:gd name="T22" fmla="*/ 2 w 63"/>
                  <a:gd name="T23" fmla="*/ 60 h 62"/>
                  <a:gd name="T24" fmla="*/ 5 w 63"/>
                  <a:gd name="T25" fmla="*/ 62 h 62"/>
                  <a:gd name="T26" fmla="*/ 8 w 63"/>
                  <a:gd name="T27" fmla="*/ 60 h 62"/>
                  <a:gd name="T28" fmla="*/ 35 w 63"/>
                  <a:gd name="T29" fmla="*/ 34 h 62"/>
                  <a:gd name="T30" fmla="*/ 33 w 63"/>
                  <a:gd name="T31" fmla="*/ 31 h 62"/>
                  <a:gd name="T32" fmla="*/ 48 w 63"/>
                  <a:gd name="T33" fmla="*/ 5 h 62"/>
                  <a:gd name="T34" fmla="*/ 52 w 63"/>
                  <a:gd name="T35" fmla="*/ 3 h 62"/>
                  <a:gd name="T36" fmla="*/ 57 w 63"/>
                  <a:gd name="T37" fmla="*/ 5 h 62"/>
                  <a:gd name="T38" fmla="*/ 59 w 63"/>
                  <a:gd name="T39" fmla="*/ 9 h 62"/>
                  <a:gd name="T40" fmla="*/ 57 w 63"/>
                  <a:gd name="T41" fmla="*/ 14 h 62"/>
                  <a:gd name="T42" fmla="*/ 52 w 63"/>
                  <a:gd name="T43" fmla="*/ 16 h 62"/>
                  <a:gd name="T44" fmla="*/ 48 w 63"/>
                  <a:gd name="T45" fmla="*/ 14 h 62"/>
                  <a:gd name="T46" fmla="*/ 48 w 63"/>
                  <a:gd name="T47" fmla="*/ 5 h 62"/>
                  <a:gd name="T48" fmla="*/ 6 w 63"/>
                  <a:gd name="T49" fmla="*/ 58 h 62"/>
                  <a:gd name="T50" fmla="*/ 5 w 63"/>
                  <a:gd name="T51" fmla="*/ 59 h 62"/>
                  <a:gd name="T52" fmla="*/ 4 w 63"/>
                  <a:gd name="T53" fmla="*/ 58 h 62"/>
                  <a:gd name="T54" fmla="*/ 4 w 63"/>
                  <a:gd name="T55" fmla="*/ 56 h 62"/>
                  <a:gd name="T56" fmla="*/ 24 w 63"/>
                  <a:gd name="T57" fmla="*/ 36 h 62"/>
                  <a:gd name="T58" fmla="*/ 26 w 63"/>
                  <a:gd name="T59" fmla="*/ 38 h 62"/>
                  <a:gd name="T60" fmla="*/ 6 w 63"/>
                  <a:gd name="T61" fmla="*/ 58 h 62"/>
                  <a:gd name="T62" fmla="*/ 28 w 63"/>
                  <a:gd name="T63" fmla="*/ 36 h 62"/>
                  <a:gd name="T64" fmla="*/ 26 w 63"/>
                  <a:gd name="T65" fmla="*/ 34 h 62"/>
                  <a:gd name="T66" fmla="*/ 28 w 63"/>
                  <a:gd name="T67" fmla="*/ 31 h 62"/>
                  <a:gd name="T68" fmla="*/ 30 w 63"/>
                  <a:gd name="T69" fmla="*/ 34 h 62"/>
                  <a:gd name="T70" fmla="*/ 28 w 63"/>
                  <a:gd name="T7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2">
                    <a:moveTo>
                      <a:pt x="33" y="31"/>
                    </a:moveTo>
                    <a:cubicBezTo>
                      <a:pt x="47" y="17"/>
                      <a:pt x="47" y="17"/>
                      <a:pt x="47" y="17"/>
                    </a:cubicBezTo>
                    <a:cubicBezTo>
                      <a:pt x="49" y="18"/>
                      <a:pt x="51" y="19"/>
                      <a:pt x="52" y="19"/>
                    </a:cubicBezTo>
                    <a:cubicBezTo>
                      <a:pt x="55" y="19"/>
                      <a:pt x="57" y="18"/>
                      <a:pt x="59" y="16"/>
                    </a:cubicBezTo>
                    <a:cubicBezTo>
                      <a:pt x="63" y="12"/>
                      <a:pt x="63" y="7"/>
                      <a:pt x="59" y="3"/>
                    </a:cubicBezTo>
                    <a:cubicBezTo>
                      <a:pt x="57" y="1"/>
                      <a:pt x="55" y="0"/>
                      <a:pt x="52" y="0"/>
                    </a:cubicBezTo>
                    <a:cubicBezTo>
                      <a:pt x="50" y="0"/>
                      <a:pt x="48" y="1"/>
                      <a:pt x="46" y="3"/>
                    </a:cubicBezTo>
                    <a:cubicBezTo>
                      <a:pt x="43" y="6"/>
                      <a:pt x="42" y="11"/>
                      <a:pt x="45" y="15"/>
                    </a:cubicBezTo>
                    <a:cubicBezTo>
                      <a:pt x="30" y="29"/>
                      <a:pt x="30" y="29"/>
                      <a:pt x="30" y="29"/>
                    </a:cubicBezTo>
                    <a:cubicBezTo>
                      <a:pt x="28" y="27"/>
                      <a:pt x="28" y="27"/>
                      <a:pt x="28" y="27"/>
                    </a:cubicBezTo>
                    <a:cubicBezTo>
                      <a:pt x="2" y="54"/>
                      <a:pt x="2" y="54"/>
                      <a:pt x="2" y="54"/>
                    </a:cubicBezTo>
                    <a:cubicBezTo>
                      <a:pt x="0" y="56"/>
                      <a:pt x="0" y="58"/>
                      <a:pt x="2" y="60"/>
                    </a:cubicBezTo>
                    <a:cubicBezTo>
                      <a:pt x="2" y="61"/>
                      <a:pt x="4" y="62"/>
                      <a:pt x="5" y="62"/>
                    </a:cubicBezTo>
                    <a:cubicBezTo>
                      <a:pt x="6" y="62"/>
                      <a:pt x="7" y="61"/>
                      <a:pt x="8" y="60"/>
                    </a:cubicBezTo>
                    <a:cubicBezTo>
                      <a:pt x="35" y="34"/>
                      <a:pt x="35" y="34"/>
                      <a:pt x="35" y="34"/>
                    </a:cubicBezTo>
                    <a:lnTo>
                      <a:pt x="33" y="31"/>
                    </a:lnTo>
                    <a:close/>
                    <a:moveTo>
                      <a:pt x="48" y="5"/>
                    </a:moveTo>
                    <a:cubicBezTo>
                      <a:pt x="49" y="4"/>
                      <a:pt x="51" y="3"/>
                      <a:pt x="52" y="3"/>
                    </a:cubicBezTo>
                    <a:cubicBezTo>
                      <a:pt x="54" y="3"/>
                      <a:pt x="56" y="4"/>
                      <a:pt x="57" y="5"/>
                    </a:cubicBezTo>
                    <a:cubicBezTo>
                      <a:pt x="58" y="6"/>
                      <a:pt x="59" y="8"/>
                      <a:pt x="59" y="9"/>
                    </a:cubicBezTo>
                    <a:cubicBezTo>
                      <a:pt x="59" y="11"/>
                      <a:pt x="58" y="13"/>
                      <a:pt x="57" y="14"/>
                    </a:cubicBezTo>
                    <a:cubicBezTo>
                      <a:pt x="56" y="15"/>
                      <a:pt x="54" y="16"/>
                      <a:pt x="52" y="16"/>
                    </a:cubicBezTo>
                    <a:cubicBezTo>
                      <a:pt x="51" y="16"/>
                      <a:pt x="49" y="15"/>
                      <a:pt x="48" y="14"/>
                    </a:cubicBezTo>
                    <a:cubicBezTo>
                      <a:pt x="46" y="11"/>
                      <a:pt x="46" y="7"/>
                      <a:pt x="48" y="5"/>
                    </a:cubicBezTo>
                    <a:moveTo>
                      <a:pt x="6" y="58"/>
                    </a:moveTo>
                    <a:cubicBezTo>
                      <a:pt x="6" y="59"/>
                      <a:pt x="5" y="59"/>
                      <a:pt x="5" y="59"/>
                    </a:cubicBezTo>
                    <a:cubicBezTo>
                      <a:pt x="5" y="59"/>
                      <a:pt x="4" y="59"/>
                      <a:pt x="4" y="58"/>
                    </a:cubicBezTo>
                    <a:cubicBezTo>
                      <a:pt x="3" y="58"/>
                      <a:pt x="3"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1"/>
                      <a:pt x="28" y="31"/>
                      <a:pt x="28" y="31"/>
                    </a:cubicBezTo>
                    <a:cubicBezTo>
                      <a:pt x="30" y="34"/>
                      <a:pt x="30" y="34"/>
                      <a:pt x="30" y="34"/>
                    </a:cubicBezTo>
                    <a:lnTo>
                      <a:pt x="28" y="36"/>
                    </a:lnTo>
                    <a:close/>
                  </a:path>
                </a:pathLst>
              </a:custGeom>
              <a:solidFill>
                <a:schemeClr val="bg1"/>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latin typeface="Arial" panose="020B0604020202020204"/>
                  <a:ea typeface="+mn-ea"/>
                  <a:cs typeface="+mn-cs"/>
                </a:endParaRPr>
              </a:p>
            </p:txBody>
          </p:sp>
          <p:sp>
            <p:nvSpPr>
              <p:cNvPr id="92" name="Freeform 37">
                <a:extLst>
                  <a:ext uri="{FF2B5EF4-FFF2-40B4-BE49-F238E27FC236}">
                    <a16:creationId xmlns:a16="http://schemas.microsoft.com/office/drawing/2014/main" id="{8BC68FCA-A43D-1D4D-8625-10A94FC7FA10}"/>
                  </a:ext>
                </a:extLst>
              </p:cNvPr>
              <p:cNvSpPr>
                <a:spLocks noEditPoints="1"/>
              </p:cNvSpPr>
              <p:nvPr/>
            </p:nvSpPr>
            <p:spPr bwMode="auto">
              <a:xfrm>
                <a:off x="10122743" y="1470213"/>
                <a:ext cx="230188" cy="238125"/>
              </a:xfrm>
              <a:custGeom>
                <a:avLst/>
                <a:gdLst>
                  <a:gd name="T0" fmla="*/ 57 w 60"/>
                  <a:gd name="T1" fmla="*/ 1 h 62"/>
                  <a:gd name="T2" fmla="*/ 55 w 60"/>
                  <a:gd name="T3" fmla="*/ 1 h 62"/>
                  <a:gd name="T4" fmla="*/ 54 w 60"/>
                  <a:gd name="T5" fmla="*/ 2 h 62"/>
                  <a:gd name="T6" fmla="*/ 56 w 60"/>
                  <a:gd name="T7" fmla="*/ 11 h 62"/>
                  <a:gd name="T8" fmla="*/ 49 w 60"/>
                  <a:gd name="T9" fmla="*/ 11 h 62"/>
                  <a:gd name="T10" fmla="*/ 48 w 60"/>
                  <a:gd name="T11" fmla="*/ 12 h 62"/>
                  <a:gd name="T12" fmla="*/ 31 w 60"/>
                  <a:gd name="T13" fmla="*/ 30 h 62"/>
                  <a:gd name="T14" fmla="*/ 28 w 60"/>
                  <a:gd name="T15" fmla="*/ 27 h 62"/>
                  <a:gd name="T16" fmla="*/ 2 w 60"/>
                  <a:gd name="T17" fmla="*/ 54 h 62"/>
                  <a:gd name="T18" fmla="*/ 2 w 60"/>
                  <a:gd name="T19" fmla="*/ 61 h 62"/>
                  <a:gd name="T20" fmla="*/ 5 w 60"/>
                  <a:gd name="T21" fmla="*/ 62 h 62"/>
                  <a:gd name="T22" fmla="*/ 8 w 60"/>
                  <a:gd name="T23" fmla="*/ 61 h 62"/>
                  <a:gd name="T24" fmla="*/ 35 w 60"/>
                  <a:gd name="T25" fmla="*/ 34 h 62"/>
                  <a:gd name="T26" fmla="*/ 33 w 60"/>
                  <a:gd name="T27" fmla="*/ 32 h 62"/>
                  <a:gd name="T28" fmla="*/ 50 w 60"/>
                  <a:gd name="T29" fmla="*/ 15 h 62"/>
                  <a:gd name="T30" fmla="*/ 58 w 60"/>
                  <a:gd name="T31" fmla="*/ 15 h 62"/>
                  <a:gd name="T32" fmla="*/ 59 w 60"/>
                  <a:gd name="T33" fmla="*/ 14 h 62"/>
                  <a:gd name="T34" fmla="*/ 60 w 60"/>
                  <a:gd name="T35" fmla="*/ 13 h 62"/>
                  <a:gd name="T36" fmla="*/ 57 w 60"/>
                  <a:gd name="T37" fmla="*/ 2 h 62"/>
                  <a:gd name="T38" fmla="*/ 57 w 60"/>
                  <a:gd name="T39" fmla="*/ 1 h 62"/>
                  <a:gd name="T40" fmla="*/ 6 w 60"/>
                  <a:gd name="T41" fmla="*/ 58 h 62"/>
                  <a:gd name="T42" fmla="*/ 5 w 60"/>
                  <a:gd name="T43" fmla="*/ 59 h 62"/>
                  <a:gd name="T44" fmla="*/ 4 w 60"/>
                  <a:gd name="T45" fmla="*/ 58 h 62"/>
                  <a:gd name="T46" fmla="*/ 4 w 60"/>
                  <a:gd name="T47" fmla="*/ 57 h 62"/>
                  <a:gd name="T48" fmla="*/ 4 w 60"/>
                  <a:gd name="T49" fmla="*/ 56 h 62"/>
                  <a:gd name="T50" fmla="*/ 24 w 60"/>
                  <a:gd name="T51" fmla="*/ 36 h 62"/>
                  <a:gd name="T52" fmla="*/ 26 w 60"/>
                  <a:gd name="T53" fmla="*/ 38 h 62"/>
                  <a:gd name="T54" fmla="*/ 6 w 60"/>
                  <a:gd name="T55" fmla="*/ 58 h 62"/>
                  <a:gd name="T56" fmla="*/ 28 w 60"/>
                  <a:gd name="T57" fmla="*/ 36 h 62"/>
                  <a:gd name="T58" fmla="*/ 26 w 60"/>
                  <a:gd name="T59" fmla="*/ 34 h 62"/>
                  <a:gd name="T60" fmla="*/ 28 w 60"/>
                  <a:gd name="T61" fmla="*/ 32 h 62"/>
                  <a:gd name="T62" fmla="*/ 31 w 60"/>
                  <a:gd name="T63" fmla="*/ 34 h 62"/>
                  <a:gd name="T64" fmla="*/ 28 w 60"/>
                  <a:gd name="T6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2">
                    <a:moveTo>
                      <a:pt x="57" y="1"/>
                    </a:moveTo>
                    <a:cubicBezTo>
                      <a:pt x="56" y="0"/>
                      <a:pt x="55" y="0"/>
                      <a:pt x="55" y="1"/>
                    </a:cubicBezTo>
                    <a:cubicBezTo>
                      <a:pt x="54" y="1"/>
                      <a:pt x="54" y="2"/>
                      <a:pt x="54" y="2"/>
                    </a:cubicBezTo>
                    <a:cubicBezTo>
                      <a:pt x="56" y="11"/>
                      <a:pt x="56" y="11"/>
                      <a:pt x="56" y="11"/>
                    </a:cubicBezTo>
                    <a:cubicBezTo>
                      <a:pt x="49" y="11"/>
                      <a:pt x="49" y="11"/>
                      <a:pt x="49" y="11"/>
                    </a:cubicBezTo>
                    <a:cubicBezTo>
                      <a:pt x="49" y="11"/>
                      <a:pt x="49" y="12"/>
                      <a:pt x="48" y="12"/>
                    </a:cubicBezTo>
                    <a:cubicBezTo>
                      <a:pt x="31" y="30"/>
                      <a:pt x="31" y="30"/>
                      <a:pt x="31" y="30"/>
                    </a:cubicBezTo>
                    <a:cubicBezTo>
                      <a:pt x="28" y="27"/>
                      <a:pt x="28" y="27"/>
                      <a:pt x="28" y="27"/>
                    </a:cubicBezTo>
                    <a:cubicBezTo>
                      <a:pt x="2" y="54"/>
                      <a:pt x="2" y="54"/>
                      <a:pt x="2" y="54"/>
                    </a:cubicBezTo>
                    <a:cubicBezTo>
                      <a:pt x="0" y="56"/>
                      <a:pt x="0" y="59"/>
                      <a:pt x="2" y="61"/>
                    </a:cubicBezTo>
                    <a:cubicBezTo>
                      <a:pt x="3" y="61"/>
                      <a:pt x="4" y="62"/>
                      <a:pt x="5" y="62"/>
                    </a:cubicBezTo>
                    <a:cubicBezTo>
                      <a:pt x="6" y="62"/>
                      <a:pt x="7" y="61"/>
                      <a:pt x="8" y="61"/>
                    </a:cubicBezTo>
                    <a:cubicBezTo>
                      <a:pt x="35" y="34"/>
                      <a:pt x="35" y="34"/>
                      <a:pt x="35" y="34"/>
                    </a:cubicBezTo>
                    <a:cubicBezTo>
                      <a:pt x="33" y="32"/>
                      <a:pt x="33" y="32"/>
                      <a:pt x="33" y="32"/>
                    </a:cubicBezTo>
                    <a:cubicBezTo>
                      <a:pt x="50" y="15"/>
                      <a:pt x="50" y="15"/>
                      <a:pt x="50" y="15"/>
                    </a:cubicBezTo>
                    <a:cubicBezTo>
                      <a:pt x="58" y="15"/>
                      <a:pt x="58" y="15"/>
                      <a:pt x="58" y="15"/>
                    </a:cubicBezTo>
                    <a:cubicBezTo>
                      <a:pt x="59" y="15"/>
                      <a:pt x="59" y="14"/>
                      <a:pt x="59" y="14"/>
                    </a:cubicBezTo>
                    <a:cubicBezTo>
                      <a:pt x="60" y="14"/>
                      <a:pt x="60" y="13"/>
                      <a:pt x="60" y="13"/>
                    </a:cubicBezTo>
                    <a:cubicBezTo>
                      <a:pt x="57" y="2"/>
                      <a:pt x="57" y="2"/>
                      <a:pt x="57" y="2"/>
                    </a:cubicBezTo>
                    <a:cubicBezTo>
                      <a:pt x="57" y="1"/>
                      <a:pt x="57" y="1"/>
                      <a:pt x="57" y="1"/>
                    </a:cubicBezTo>
                    <a:moveTo>
                      <a:pt x="6" y="58"/>
                    </a:moveTo>
                    <a:cubicBezTo>
                      <a:pt x="6" y="59"/>
                      <a:pt x="5" y="59"/>
                      <a:pt x="5" y="59"/>
                    </a:cubicBezTo>
                    <a:cubicBezTo>
                      <a:pt x="5" y="59"/>
                      <a:pt x="4" y="59"/>
                      <a:pt x="4" y="58"/>
                    </a:cubicBezTo>
                    <a:cubicBezTo>
                      <a:pt x="4" y="58"/>
                      <a:pt x="4" y="57"/>
                      <a:pt x="4" y="57"/>
                    </a:cubicBezTo>
                    <a:cubicBezTo>
                      <a:pt x="4" y="57"/>
                      <a:pt x="4"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2"/>
                      <a:pt x="28" y="32"/>
                      <a:pt x="28" y="32"/>
                    </a:cubicBezTo>
                    <a:cubicBezTo>
                      <a:pt x="31" y="34"/>
                      <a:pt x="31" y="34"/>
                      <a:pt x="31" y="34"/>
                    </a:cubicBezTo>
                    <a:lnTo>
                      <a:pt x="28" y="36"/>
                    </a:lnTo>
                    <a:close/>
                  </a:path>
                </a:pathLst>
              </a:custGeom>
              <a:solidFill>
                <a:schemeClr val="bg1"/>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latin typeface="Arial" panose="020B0604020202020204"/>
                  <a:ea typeface="+mn-ea"/>
                  <a:cs typeface="+mn-cs"/>
                </a:endParaRPr>
              </a:p>
            </p:txBody>
          </p:sp>
        </p:grpSp>
      </p:grpSp>
      <p:grpSp>
        <p:nvGrpSpPr>
          <p:cNvPr id="93" name="Gruppieren 92">
            <a:extLst>
              <a:ext uri="{FF2B5EF4-FFF2-40B4-BE49-F238E27FC236}">
                <a16:creationId xmlns:a16="http://schemas.microsoft.com/office/drawing/2014/main" id="{1DA6BE82-B686-C447-BE59-05A2762D25D1}"/>
              </a:ext>
            </a:extLst>
          </p:cNvPr>
          <p:cNvGrpSpPr/>
          <p:nvPr/>
        </p:nvGrpSpPr>
        <p:grpSpPr>
          <a:xfrm>
            <a:off x="1602888" y="5507297"/>
            <a:ext cx="359745" cy="360000"/>
            <a:chOff x="8109491" y="1878236"/>
            <a:chExt cx="359745" cy="360000"/>
          </a:xfrm>
        </p:grpSpPr>
        <p:sp>
          <p:nvSpPr>
            <p:cNvPr id="94" name="Freihandform 1105">
              <a:extLst>
                <a:ext uri="{FF2B5EF4-FFF2-40B4-BE49-F238E27FC236}">
                  <a16:creationId xmlns:a16="http://schemas.microsoft.com/office/drawing/2014/main" id="{E90458FD-1B91-F840-BE23-F87876F71525}"/>
                </a:ext>
              </a:extLst>
            </p:cNvPr>
            <p:cNvSpPr/>
            <p:nvPr/>
          </p:nvSpPr>
          <p:spPr>
            <a:xfrm>
              <a:off x="8109491" y="1878236"/>
              <a:ext cx="359745" cy="360000"/>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95" name="Freihandform 1106">
              <a:extLst>
                <a:ext uri="{FF2B5EF4-FFF2-40B4-BE49-F238E27FC236}">
                  <a16:creationId xmlns:a16="http://schemas.microsoft.com/office/drawing/2014/main" id="{5061A8CD-16FC-7244-B165-2FCA6BFF1A89}"/>
                </a:ext>
              </a:extLst>
            </p:cNvPr>
            <p:cNvSpPr/>
            <p:nvPr/>
          </p:nvSpPr>
          <p:spPr>
            <a:xfrm>
              <a:off x="8206187" y="1963452"/>
              <a:ext cx="166350" cy="195436"/>
            </a:xfrm>
            <a:custGeom>
              <a:avLst/>
              <a:gdLst/>
              <a:ahLst/>
              <a:cxnLst>
                <a:cxn ang="3cd4">
                  <a:pos x="hc" y="t"/>
                </a:cxn>
                <a:cxn ang="cd2">
                  <a:pos x="l" y="vc"/>
                </a:cxn>
                <a:cxn ang="cd4">
                  <a:pos x="hc" y="b"/>
                </a:cxn>
                <a:cxn ang="0">
                  <a:pos x="r" y="vc"/>
                </a:cxn>
              </a:cxnLst>
              <a:rect l="l" t="t" r="r" b="b"/>
              <a:pathLst>
                <a:path w="653" h="767">
                  <a:moveTo>
                    <a:pt x="548" y="367"/>
                  </a:moveTo>
                  <a:cubicBezTo>
                    <a:pt x="552" y="398"/>
                    <a:pt x="554" y="434"/>
                    <a:pt x="554" y="468"/>
                  </a:cubicBezTo>
                  <a:cubicBezTo>
                    <a:pt x="554" y="610"/>
                    <a:pt x="518" y="724"/>
                    <a:pt x="499" y="731"/>
                  </a:cubicBezTo>
                  <a:cubicBezTo>
                    <a:pt x="480" y="731"/>
                    <a:pt x="474" y="665"/>
                    <a:pt x="467" y="621"/>
                  </a:cubicBezTo>
                  <a:lnTo>
                    <a:pt x="465" y="595"/>
                  </a:lnTo>
                  <a:cubicBezTo>
                    <a:pt x="452" y="511"/>
                    <a:pt x="438" y="394"/>
                    <a:pt x="325" y="394"/>
                  </a:cubicBezTo>
                  <a:cubicBezTo>
                    <a:pt x="211" y="394"/>
                    <a:pt x="196" y="511"/>
                    <a:pt x="186" y="599"/>
                  </a:cubicBezTo>
                  <a:lnTo>
                    <a:pt x="184" y="623"/>
                  </a:lnTo>
                  <a:cubicBezTo>
                    <a:pt x="179" y="663"/>
                    <a:pt x="171" y="729"/>
                    <a:pt x="154" y="731"/>
                  </a:cubicBezTo>
                  <a:cubicBezTo>
                    <a:pt x="135" y="722"/>
                    <a:pt x="99" y="608"/>
                    <a:pt x="99" y="468"/>
                  </a:cubicBezTo>
                  <a:cubicBezTo>
                    <a:pt x="99" y="434"/>
                    <a:pt x="101" y="398"/>
                    <a:pt x="105" y="365"/>
                  </a:cubicBezTo>
                  <a:cubicBezTo>
                    <a:pt x="107" y="356"/>
                    <a:pt x="105" y="348"/>
                    <a:pt x="101" y="337"/>
                  </a:cubicBezTo>
                  <a:cubicBezTo>
                    <a:pt x="46" y="238"/>
                    <a:pt x="21" y="136"/>
                    <a:pt x="44" y="91"/>
                  </a:cubicBezTo>
                  <a:cubicBezTo>
                    <a:pt x="61" y="53"/>
                    <a:pt x="90" y="36"/>
                    <a:pt x="141" y="36"/>
                  </a:cubicBezTo>
                  <a:cubicBezTo>
                    <a:pt x="154" y="36"/>
                    <a:pt x="192" y="45"/>
                    <a:pt x="228" y="53"/>
                  </a:cubicBezTo>
                  <a:cubicBezTo>
                    <a:pt x="270" y="62"/>
                    <a:pt x="308" y="70"/>
                    <a:pt x="325" y="70"/>
                  </a:cubicBezTo>
                  <a:cubicBezTo>
                    <a:pt x="342" y="70"/>
                    <a:pt x="383" y="62"/>
                    <a:pt x="425" y="53"/>
                  </a:cubicBezTo>
                  <a:cubicBezTo>
                    <a:pt x="459" y="45"/>
                    <a:pt x="499" y="36"/>
                    <a:pt x="512" y="36"/>
                  </a:cubicBezTo>
                  <a:cubicBezTo>
                    <a:pt x="562" y="36"/>
                    <a:pt x="590" y="53"/>
                    <a:pt x="609" y="91"/>
                  </a:cubicBezTo>
                  <a:cubicBezTo>
                    <a:pt x="630" y="136"/>
                    <a:pt x="607" y="238"/>
                    <a:pt x="552" y="337"/>
                  </a:cubicBezTo>
                  <a:cubicBezTo>
                    <a:pt x="546" y="348"/>
                    <a:pt x="546" y="358"/>
                    <a:pt x="548" y="367"/>
                  </a:cubicBezTo>
                  <a:close/>
                  <a:moveTo>
                    <a:pt x="641" y="77"/>
                  </a:moveTo>
                  <a:cubicBezTo>
                    <a:pt x="618" y="26"/>
                    <a:pt x="575" y="0"/>
                    <a:pt x="512" y="0"/>
                  </a:cubicBezTo>
                  <a:cubicBezTo>
                    <a:pt x="497" y="0"/>
                    <a:pt x="465" y="7"/>
                    <a:pt x="416" y="17"/>
                  </a:cubicBezTo>
                  <a:cubicBezTo>
                    <a:pt x="380" y="26"/>
                    <a:pt x="340" y="34"/>
                    <a:pt x="325" y="34"/>
                  </a:cubicBezTo>
                  <a:cubicBezTo>
                    <a:pt x="313" y="34"/>
                    <a:pt x="273" y="26"/>
                    <a:pt x="237" y="17"/>
                  </a:cubicBezTo>
                  <a:cubicBezTo>
                    <a:pt x="186" y="7"/>
                    <a:pt x="156" y="0"/>
                    <a:pt x="141" y="0"/>
                  </a:cubicBezTo>
                  <a:cubicBezTo>
                    <a:pt x="78" y="0"/>
                    <a:pt x="35" y="26"/>
                    <a:pt x="12" y="77"/>
                  </a:cubicBezTo>
                  <a:cubicBezTo>
                    <a:pt x="-22" y="144"/>
                    <a:pt x="23" y="269"/>
                    <a:pt x="69" y="354"/>
                  </a:cubicBezTo>
                  <a:cubicBezTo>
                    <a:pt x="71" y="356"/>
                    <a:pt x="71" y="358"/>
                    <a:pt x="71" y="360"/>
                  </a:cubicBezTo>
                  <a:cubicBezTo>
                    <a:pt x="67" y="396"/>
                    <a:pt x="63" y="432"/>
                    <a:pt x="65" y="468"/>
                  </a:cubicBezTo>
                  <a:cubicBezTo>
                    <a:pt x="65" y="572"/>
                    <a:pt x="90" y="767"/>
                    <a:pt x="152" y="767"/>
                  </a:cubicBezTo>
                  <a:cubicBezTo>
                    <a:pt x="201" y="767"/>
                    <a:pt x="209" y="699"/>
                    <a:pt x="217" y="627"/>
                  </a:cubicBezTo>
                  <a:lnTo>
                    <a:pt x="222" y="602"/>
                  </a:lnTo>
                  <a:cubicBezTo>
                    <a:pt x="234" y="500"/>
                    <a:pt x="249" y="430"/>
                    <a:pt x="325" y="430"/>
                  </a:cubicBezTo>
                  <a:cubicBezTo>
                    <a:pt x="402" y="430"/>
                    <a:pt x="416" y="500"/>
                    <a:pt x="429" y="602"/>
                  </a:cubicBezTo>
                  <a:lnTo>
                    <a:pt x="433" y="625"/>
                  </a:lnTo>
                  <a:cubicBezTo>
                    <a:pt x="442" y="697"/>
                    <a:pt x="450" y="767"/>
                    <a:pt x="499" y="767"/>
                  </a:cubicBezTo>
                  <a:cubicBezTo>
                    <a:pt x="562" y="767"/>
                    <a:pt x="588" y="572"/>
                    <a:pt x="588" y="468"/>
                  </a:cubicBezTo>
                  <a:cubicBezTo>
                    <a:pt x="588" y="432"/>
                    <a:pt x="586" y="396"/>
                    <a:pt x="582" y="360"/>
                  </a:cubicBezTo>
                  <a:cubicBezTo>
                    <a:pt x="582" y="358"/>
                    <a:pt x="582" y="356"/>
                    <a:pt x="582" y="354"/>
                  </a:cubicBezTo>
                  <a:cubicBezTo>
                    <a:pt x="630" y="269"/>
                    <a:pt x="675" y="144"/>
                    <a:pt x="641" y="77"/>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96" name="Gruppieren 95">
            <a:extLst>
              <a:ext uri="{FF2B5EF4-FFF2-40B4-BE49-F238E27FC236}">
                <a16:creationId xmlns:a16="http://schemas.microsoft.com/office/drawing/2014/main" id="{0E6B0017-BBBC-4EE9-AED7-55CA1B9BFEBF}"/>
              </a:ext>
              <a:ext uri="{C183D7F6-B498-43B3-948B-1728B52AA6E4}">
                <adec:decorative xmlns:adec="http://schemas.microsoft.com/office/drawing/2017/decorative" val="1"/>
              </a:ext>
            </a:extLst>
          </p:cNvPr>
          <p:cNvGrpSpPr>
            <a:grpSpLocks noChangeAspect="1"/>
          </p:cNvGrpSpPr>
          <p:nvPr/>
        </p:nvGrpSpPr>
        <p:grpSpPr>
          <a:xfrm>
            <a:off x="5685102" y="3811972"/>
            <a:ext cx="554949" cy="554949"/>
            <a:chOff x="6091101" y="1768979"/>
            <a:chExt cx="360000" cy="360000"/>
          </a:xfrm>
        </p:grpSpPr>
        <p:cxnSp>
          <p:nvCxnSpPr>
            <p:cNvPr id="97" name="Gerader Verbinder 96">
              <a:extLst>
                <a:ext uri="{FF2B5EF4-FFF2-40B4-BE49-F238E27FC236}">
                  <a16:creationId xmlns:a16="http://schemas.microsoft.com/office/drawing/2014/main" id="{C0C0A943-A6BC-480F-AFA0-D07CB1B5267F}"/>
                </a:ext>
              </a:extLst>
            </p:cNvPr>
            <p:cNvCxnSpPr>
              <a:cxnSpLocks/>
            </p:cNvCxnSpPr>
            <p:nvPr/>
          </p:nvCxnSpPr>
          <p:spPr>
            <a:xfrm>
              <a:off x="6091101" y="1948979"/>
              <a:ext cx="360000" cy="0"/>
            </a:xfrm>
            <a:prstGeom prst="line">
              <a:avLst/>
            </a:prstGeom>
            <a:ln w="15875">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8ED51BD6-80FD-43DD-993B-ED78A57B9EF8}"/>
                </a:ext>
              </a:extLst>
            </p:cNvPr>
            <p:cNvCxnSpPr>
              <a:cxnSpLocks/>
            </p:cNvCxnSpPr>
            <p:nvPr/>
          </p:nvCxnSpPr>
          <p:spPr>
            <a:xfrm>
              <a:off x="6271101" y="1768979"/>
              <a:ext cx="0" cy="360000"/>
            </a:xfrm>
            <a:prstGeom prst="line">
              <a:avLst/>
            </a:prstGeom>
            <a:ln w="15875">
              <a:solidFill>
                <a:srgbClr val="13A0D3"/>
              </a:solidFill>
            </a:ln>
          </p:spPr>
          <p:style>
            <a:lnRef idx="1">
              <a:schemeClr val="accent1"/>
            </a:lnRef>
            <a:fillRef idx="0">
              <a:schemeClr val="accent1"/>
            </a:fillRef>
            <a:effectRef idx="0">
              <a:schemeClr val="accent1"/>
            </a:effectRef>
            <a:fontRef idx="minor">
              <a:schemeClr val="tx1"/>
            </a:fontRef>
          </p:style>
        </p:cxnSp>
      </p:grpSp>
      <p:graphicFrame>
        <p:nvGraphicFramePr>
          <p:cNvPr id="100" name="Tabelle 99"/>
          <p:cNvGraphicFramePr>
            <a:graphicFrameLocks noGrp="1"/>
          </p:cNvGraphicFramePr>
          <p:nvPr>
            <p:extLst>
              <p:ext uri="{D42A27DB-BD31-4B8C-83A1-F6EECF244321}">
                <p14:modId xmlns:p14="http://schemas.microsoft.com/office/powerpoint/2010/main" val="3834596097"/>
              </p:ext>
            </p:extLst>
          </p:nvPr>
        </p:nvGraphicFramePr>
        <p:xfrm>
          <a:off x="7427180" y="2409434"/>
          <a:ext cx="2686104" cy="1008182"/>
        </p:xfrm>
        <a:graphic>
          <a:graphicData uri="http://schemas.openxmlformats.org/drawingml/2006/table">
            <a:tbl>
              <a:tblPr>
                <a:tableStyleId>{2D5ABB26-0587-4C30-8999-92F81FD0307C}</a:tableStyleId>
              </a:tblPr>
              <a:tblGrid>
                <a:gridCol w="547113">
                  <a:extLst>
                    <a:ext uri="{9D8B030D-6E8A-4147-A177-3AD203B41FA5}">
                      <a16:colId xmlns:a16="http://schemas.microsoft.com/office/drawing/2014/main" val="2505822726"/>
                    </a:ext>
                  </a:extLst>
                </a:gridCol>
                <a:gridCol w="2138991">
                  <a:extLst>
                    <a:ext uri="{9D8B030D-6E8A-4147-A177-3AD203B41FA5}">
                      <a16:colId xmlns:a16="http://schemas.microsoft.com/office/drawing/2014/main" val="1237312042"/>
                    </a:ext>
                  </a:extLst>
                </a:gridCol>
              </a:tblGrid>
              <a:tr h="1008182">
                <a:tc>
                  <a:txBody>
                    <a:bodyPr/>
                    <a:lstStyle/>
                    <a:p>
                      <a:pPr marL="0" indent="0" algn="l">
                        <a:lnSpc>
                          <a:spcPct val="100000"/>
                        </a:lnSpc>
                        <a:buFont typeface="Arial" panose="020B0604020202020204" pitchFamily="34" charset="0"/>
                        <a:buNone/>
                      </a:pPr>
                      <a:endParaRPr lang="de-DE" sz="1000" dirty="0">
                        <a:solidFill>
                          <a:schemeClr val="bg1"/>
                        </a:solidFill>
                        <a:latin typeface="+mn-lt"/>
                      </a:endParaRP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tc>
                  <a:txBody>
                    <a:bodyPr/>
                    <a:lstStyle/>
                    <a:p>
                      <a:pPr marL="0" indent="0" algn="l">
                        <a:lnSpc>
                          <a:spcPct val="100000"/>
                        </a:lnSpc>
                        <a:buFont typeface="Arial" panose="020B0604020202020204" pitchFamily="34" charset="0"/>
                        <a:buNone/>
                      </a:pPr>
                      <a:r>
                        <a:rPr lang="de-DE" sz="1200" b="1" dirty="0">
                          <a:solidFill>
                            <a:schemeClr val="bg1"/>
                          </a:solidFill>
                          <a:latin typeface="+mn-lt"/>
                        </a:rPr>
                        <a:t>Vorsorge</a:t>
                      </a:r>
                      <a:r>
                        <a:rPr lang="de-DE" sz="1200" b="1" baseline="0" dirty="0">
                          <a:solidFill>
                            <a:schemeClr val="bg1"/>
                          </a:solidFill>
                          <a:latin typeface="+mn-lt"/>
                        </a:rPr>
                        <a:t> E*</a:t>
                      </a:r>
                    </a:p>
                    <a:p>
                      <a:pPr marL="0" indent="0" algn="l">
                        <a:lnSpc>
                          <a:spcPct val="100000"/>
                        </a:lnSpc>
                        <a:buFont typeface="Arial" panose="020B0604020202020204" pitchFamily="34" charset="0"/>
                        <a:buNone/>
                      </a:pPr>
                      <a:r>
                        <a:rPr kumimoji="0" lang="de-DE" altLang="x-none" sz="1000" b="0" i="0" u="none" strike="noStrike" kern="1200" cap="none" spc="0" normalizeH="0" baseline="0" noProof="0" dirty="0">
                          <a:ln>
                            <a:noFill/>
                          </a:ln>
                          <a:solidFill>
                            <a:schemeClr val="bg1"/>
                          </a:solidFill>
                          <a:effectLst/>
                          <a:uLnTx/>
                          <a:uFillTx/>
                          <a:latin typeface="+mn-lt"/>
                          <a:ea typeface="+mn-ea"/>
                          <a:cs typeface="+mn-cs"/>
                        </a:rPr>
                        <a:t>100 % für diverse Vorsorgeunter-suchungen im Wert von ca. 1.900 EUR innerhalb von 2 Kalenderjahren</a:t>
                      </a: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extLst>
                  <a:ext uri="{0D108BD9-81ED-4DB2-BD59-A6C34878D82A}">
                    <a16:rowId xmlns:a16="http://schemas.microsoft.com/office/drawing/2014/main" val="147553841"/>
                  </a:ext>
                </a:extLst>
              </a:tr>
            </a:tbl>
          </a:graphicData>
        </a:graphic>
      </p:graphicFrame>
      <p:grpSp>
        <p:nvGrpSpPr>
          <p:cNvPr id="103" name="Gruppieren 102"/>
          <p:cNvGrpSpPr/>
          <p:nvPr/>
        </p:nvGrpSpPr>
        <p:grpSpPr>
          <a:xfrm>
            <a:off x="7459830" y="3877307"/>
            <a:ext cx="540001" cy="540001"/>
            <a:chOff x="547087" y="4089340"/>
            <a:chExt cx="540001" cy="540001"/>
          </a:xfrm>
          <a:solidFill>
            <a:srgbClr val="122B54"/>
          </a:solidFill>
        </p:grpSpPr>
        <p:sp>
          <p:nvSpPr>
            <p:cNvPr id="104" name="Freihandform 1185">
              <a:extLst>
                <a:ext uri="{FF2B5EF4-FFF2-40B4-BE49-F238E27FC236}">
                  <a16:creationId xmlns:a16="http://schemas.microsoft.com/office/drawing/2014/main" id="{2F532D26-1E80-1847-8E35-D77922B02096}"/>
                </a:ext>
              </a:extLst>
            </p:cNvPr>
            <p:cNvSpPr/>
            <p:nvPr/>
          </p:nvSpPr>
          <p:spPr>
            <a:xfrm>
              <a:off x="547087" y="4089340"/>
              <a:ext cx="540001" cy="540001"/>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105" name="Freihandform 1186">
              <a:extLst>
                <a:ext uri="{FF2B5EF4-FFF2-40B4-BE49-F238E27FC236}">
                  <a16:creationId xmlns:a16="http://schemas.microsoft.com/office/drawing/2014/main" id="{815FA641-776D-5440-9781-A099199619A4}"/>
                </a:ext>
              </a:extLst>
            </p:cNvPr>
            <p:cNvSpPr/>
            <p:nvPr/>
          </p:nvSpPr>
          <p:spPr>
            <a:xfrm>
              <a:off x="765169" y="4402081"/>
              <a:ext cx="130991" cy="114693"/>
            </a:xfrm>
            <a:custGeom>
              <a:avLst/>
              <a:gdLst/>
              <a:ahLst/>
              <a:cxnLst>
                <a:cxn ang="3cd4">
                  <a:pos x="hc" y="t"/>
                </a:cxn>
                <a:cxn ang="cd2">
                  <a:pos x="l" y="vc"/>
                </a:cxn>
                <a:cxn ang="cd4">
                  <a:pos x="hc" y="b"/>
                </a:cxn>
                <a:cxn ang="0">
                  <a:pos x="r" y="vc"/>
                </a:cxn>
              </a:cxnLst>
              <a:rect l="l" t="t" r="r" b="b"/>
              <a:pathLst>
                <a:path w="281" h="245">
                  <a:moveTo>
                    <a:pt x="231" y="116"/>
                  </a:moveTo>
                  <a:lnTo>
                    <a:pt x="140" y="203"/>
                  </a:lnTo>
                  <a:lnTo>
                    <a:pt x="49" y="116"/>
                  </a:lnTo>
                  <a:cubicBezTo>
                    <a:pt x="40" y="106"/>
                    <a:pt x="34" y="95"/>
                    <a:pt x="34" y="82"/>
                  </a:cubicBezTo>
                  <a:cubicBezTo>
                    <a:pt x="34" y="70"/>
                    <a:pt x="40" y="57"/>
                    <a:pt x="49" y="49"/>
                  </a:cubicBezTo>
                  <a:cubicBezTo>
                    <a:pt x="59" y="38"/>
                    <a:pt x="72" y="34"/>
                    <a:pt x="85" y="34"/>
                  </a:cubicBezTo>
                  <a:cubicBezTo>
                    <a:pt x="99" y="34"/>
                    <a:pt x="112" y="38"/>
                    <a:pt x="121" y="49"/>
                  </a:cubicBezTo>
                  <a:lnTo>
                    <a:pt x="129" y="55"/>
                  </a:lnTo>
                  <a:cubicBezTo>
                    <a:pt x="135" y="61"/>
                    <a:pt x="146" y="61"/>
                    <a:pt x="152" y="55"/>
                  </a:cubicBezTo>
                  <a:lnTo>
                    <a:pt x="159" y="49"/>
                  </a:lnTo>
                  <a:cubicBezTo>
                    <a:pt x="178" y="29"/>
                    <a:pt x="212" y="29"/>
                    <a:pt x="231" y="49"/>
                  </a:cubicBezTo>
                  <a:cubicBezTo>
                    <a:pt x="241" y="57"/>
                    <a:pt x="246" y="70"/>
                    <a:pt x="246" y="82"/>
                  </a:cubicBezTo>
                  <a:cubicBezTo>
                    <a:pt x="246" y="95"/>
                    <a:pt x="241" y="108"/>
                    <a:pt x="231" y="116"/>
                  </a:cubicBezTo>
                  <a:close/>
                  <a:moveTo>
                    <a:pt x="140" y="19"/>
                  </a:moveTo>
                  <a:cubicBezTo>
                    <a:pt x="108" y="-9"/>
                    <a:pt x="55" y="-6"/>
                    <a:pt x="25" y="23"/>
                  </a:cubicBezTo>
                  <a:cubicBezTo>
                    <a:pt x="8" y="38"/>
                    <a:pt x="0" y="59"/>
                    <a:pt x="0" y="82"/>
                  </a:cubicBezTo>
                  <a:cubicBezTo>
                    <a:pt x="0" y="104"/>
                    <a:pt x="8" y="125"/>
                    <a:pt x="25" y="142"/>
                  </a:cubicBezTo>
                  <a:lnTo>
                    <a:pt x="129" y="241"/>
                  </a:lnTo>
                  <a:cubicBezTo>
                    <a:pt x="131" y="243"/>
                    <a:pt x="135" y="245"/>
                    <a:pt x="140" y="245"/>
                  </a:cubicBezTo>
                  <a:cubicBezTo>
                    <a:pt x="144" y="245"/>
                    <a:pt x="148" y="243"/>
                    <a:pt x="152" y="241"/>
                  </a:cubicBezTo>
                  <a:lnTo>
                    <a:pt x="256" y="142"/>
                  </a:lnTo>
                  <a:cubicBezTo>
                    <a:pt x="273" y="125"/>
                    <a:pt x="281" y="104"/>
                    <a:pt x="281" y="82"/>
                  </a:cubicBezTo>
                  <a:cubicBezTo>
                    <a:pt x="281" y="59"/>
                    <a:pt x="273" y="38"/>
                    <a:pt x="256" y="23"/>
                  </a:cubicBezTo>
                  <a:cubicBezTo>
                    <a:pt x="226" y="-6"/>
                    <a:pt x="174" y="-9"/>
                    <a:pt x="140" y="19"/>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106" name="Freihandform 1187">
              <a:extLst>
                <a:ext uri="{FF2B5EF4-FFF2-40B4-BE49-F238E27FC236}">
                  <a16:creationId xmlns:a16="http://schemas.microsoft.com/office/drawing/2014/main" id="{DAE6E67C-CA28-1B44-8E92-828A2D188689}"/>
                </a:ext>
              </a:extLst>
            </p:cNvPr>
            <p:cNvSpPr/>
            <p:nvPr/>
          </p:nvSpPr>
          <p:spPr>
            <a:xfrm>
              <a:off x="681895" y="4352021"/>
              <a:ext cx="296603" cy="182383"/>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9" y="389"/>
                    <a:pt x="19" y="389"/>
                  </a:cubicBezTo>
                  <a:cubicBezTo>
                    <a:pt x="28" y="389"/>
                    <a:pt x="36" y="381"/>
                    <a:pt x="36" y="370"/>
                  </a:cubicBezTo>
                  <a:lnTo>
                    <a:pt x="36" y="159"/>
                  </a:lnTo>
                  <a:cubicBezTo>
                    <a:pt x="36" y="91"/>
                    <a:pt x="91" y="36"/>
                    <a:pt x="159" y="36"/>
                  </a:cubicBezTo>
                  <a:lnTo>
                    <a:pt x="476" y="36"/>
                  </a:lnTo>
                  <a:cubicBezTo>
                    <a:pt x="544" y="36"/>
                    <a:pt x="601" y="91"/>
                    <a:pt x="601" y="159"/>
                  </a:cubicBezTo>
                  <a:lnTo>
                    <a:pt x="601" y="370"/>
                  </a:lnTo>
                  <a:cubicBezTo>
                    <a:pt x="601" y="381"/>
                    <a:pt x="608"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107" name="Freihandform 1188">
              <a:extLst>
                <a:ext uri="{FF2B5EF4-FFF2-40B4-BE49-F238E27FC236}">
                  <a16:creationId xmlns:a16="http://schemas.microsoft.com/office/drawing/2014/main" id="{78EB9A19-4230-114F-9178-F08541A2E7E1}"/>
                </a:ext>
              </a:extLst>
            </p:cNvPr>
            <p:cNvSpPr/>
            <p:nvPr/>
          </p:nvSpPr>
          <p:spPr>
            <a:xfrm>
              <a:off x="743706" y="4178201"/>
              <a:ext cx="164676" cy="165461"/>
            </a:xfrm>
            <a:custGeom>
              <a:avLst/>
              <a:gdLst/>
              <a:ahLst/>
              <a:cxnLst>
                <a:cxn ang="3cd4">
                  <a:pos x="hc" y="t"/>
                </a:cxn>
                <a:cxn ang="cd2">
                  <a:pos x="l" y="vc"/>
                </a:cxn>
                <a:cxn ang="cd4">
                  <a:pos x="hc" y="b"/>
                </a:cxn>
                <a:cxn ang="0">
                  <a:pos x="r" y="vc"/>
                </a:cxn>
              </a:cxnLst>
              <a:rect l="l" t="t" r="r" b="b"/>
              <a:pathLst>
                <a:path w="353" h="353">
                  <a:moveTo>
                    <a:pt x="176" y="36"/>
                  </a:moveTo>
                  <a:cubicBezTo>
                    <a:pt x="254" y="36"/>
                    <a:pt x="317" y="99"/>
                    <a:pt x="317" y="175"/>
                  </a:cubicBezTo>
                  <a:cubicBezTo>
                    <a:pt x="317" y="254"/>
                    <a:pt x="254" y="317"/>
                    <a:pt x="176" y="317"/>
                  </a:cubicBezTo>
                  <a:cubicBezTo>
                    <a:pt x="99" y="317"/>
                    <a:pt x="36" y="254"/>
                    <a:pt x="36" y="175"/>
                  </a:cubicBezTo>
                  <a:cubicBezTo>
                    <a:pt x="36" y="99"/>
                    <a:pt x="99" y="36"/>
                    <a:pt x="176" y="36"/>
                  </a:cubicBezTo>
                  <a:close/>
                  <a:moveTo>
                    <a:pt x="176" y="353"/>
                  </a:moveTo>
                  <a:cubicBezTo>
                    <a:pt x="273" y="353"/>
                    <a:pt x="353" y="273"/>
                    <a:pt x="353" y="175"/>
                  </a:cubicBezTo>
                  <a:cubicBezTo>
                    <a:pt x="353" y="78"/>
                    <a:pt x="273" y="0"/>
                    <a:pt x="176" y="0"/>
                  </a:cubicBezTo>
                  <a:cubicBezTo>
                    <a:pt x="78" y="0"/>
                    <a:pt x="0" y="78"/>
                    <a:pt x="0" y="175"/>
                  </a:cubicBezTo>
                  <a:cubicBezTo>
                    <a:pt x="0" y="273"/>
                    <a:pt x="78" y="353"/>
                    <a:pt x="176" y="353"/>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solidFill>
                    <a:srgbClr val="122B54"/>
                  </a:solidFill>
                </a:ln>
                <a:solidFill>
                  <a:srgbClr val="13A0D3"/>
                </a:solidFill>
                <a:effectLst/>
                <a:uLnTx/>
                <a:uFillTx/>
                <a:latin typeface="Arial" panose="020B0604020202020204"/>
                <a:ea typeface="Arial Unicode MS" pitchFamily="2"/>
                <a:cs typeface="Arial Unicode MS" pitchFamily="2"/>
              </a:endParaRPr>
            </a:p>
          </p:txBody>
        </p:sp>
      </p:grpSp>
      <p:graphicFrame>
        <p:nvGraphicFramePr>
          <p:cNvPr id="109" name="Tabelle 108"/>
          <p:cNvGraphicFramePr>
            <a:graphicFrameLocks noGrp="1"/>
          </p:cNvGraphicFramePr>
          <p:nvPr>
            <p:extLst>
              <p:ext uri="{D42A27DB-BD31-4B8C-83A1-F6EECF244321}">
                <p14:modId xmlns:p14="http://schemas.microsoft.com/office/powerpoint/2010/main" val="3014422866"/>
              </p:ext>
            </p:extLst>
          </p:nvPr>
        </p:nvGraphicFramePr>
        <p:xfrm>
          <a:off x="7459830" y="4858585"/>
          <a:ext cx="2686104" cy="1008182"/>
        </p:xfrm>
        <a:graphic>
          <a:graphicData uri="http://schemas.openxmlformats.org/drawingml/2006/table">
            <a:tbl>
              <a:tblPr>
                <a:tableStyleId>{2D5ABB26-0587-4C30-8999-92F81FD0307C}</a:tableStyleId>
              </a:tblPr>
              <a:tblGrid>
                <a:gridCol w="547113">
                  <a:extLst>
                    <a:ext uri="{9D8B030D-6E8A-4147-A177-3AD203B41FA5}">
                      <a16:colId xmlns:a16="http://schemas.microsoft.com/office/drawing/2014/main" val="2505822726"/>
                    </a:ext>
                  </a:extLst>
                </a:gridCol>
                <a:gridCol w="2138991">
                  <a:extLst>
                    <a:ext uri="{9D8B030D-6E8A-4147-A177-3AD203B41FA5}">
                      <a16:colId xmlns:a16="http://schemas.microsoft.com/office/drawing/2014/main" val="1237312042"/>
                    </a:ext>
                  </a:extLst>
                </a:gridCol>
              </a:tblGrid>
              <a:tr h="1008182">
                <a:tc>
                  <a:txBody>
                    <a:bodyPr/>
                    <a:lstStyle/>
                    <a:p>
                      <a:pPr marL="0" indent="0" algn="l">
                        <a:lnSpc>
                          <a:spcPct val="100000"/>
                        </a:lnSpc>
                        <a:buFont typeface="Arial" panose="020B0604020202020204" pitchFamily="34" charset="0"/>
                        <a:buNone/>
                      </a:pPr>
                      <a:endParaRPr lang="de-DE" sz="1000" dirty="0">
                        <a:solidFill>
                          <a:schemeClr val="bg1"/>
                        </a:solidFill>
                        <a:latin typeface="+mn-lt"/>
                      </a:endParaRP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tc>
                  <a:txBody>
                    <a:bodyPr/>
                    <a:lstStyle/>
                    <a:p>
                      <a:pPr marL="0" indent="0" algn="l">
                        <a:lnSpc>
                          <a:spcPct val="100000"/>
                        </a:lnSpc>
                        <a:buFont typeface="Arial" panose="020B0604020202020204" pitchFamily="34" charset="0"/>
                        <a:buNone/>
                      </a:pPr>
                      <a:r>
                        <a:rPr lang="de-DE" sz="1200" b="1" dirty="0">
                          <a:solidFill>
                            <a:schemeClr val="bg1"/>
                          </a:solidFill>
                          <a:latin typeface="+mn-lt"/>
                        </a:rPr>
                        <a:t>Krankenhaus bei</a:t>
                      </a:r>
                      <a:r>
                        <a:rPr lang="de-DE" sz="1200" b="1" baseline="0" dirty="0">
                          <a:solidFill>
                            <a:schemeClr val="bg1"/>
                          </a:solidFill>
                          <a:latin typeface="+mn-lt"/>
                        </a:rPr>
                        <a:t> Unfall E</a:t>
                      </a:r>
                    </a:p>
                    <a:p>
                      <a:pPr marL="0" indent="0" algn="l">
                        <a:lnSpc>
                          <a:spcPct val="100000"/>
                        </a:lnSpc>
                        <a:buFont typeface="Arial" panose="020B0604020202020204" pitchFamily="34" charset="0"/>
                        <a:buNone/>
                      </a:pPr>
                      <a:r>
                        <a:rPr kumimoji="0" lang="de-DE" altLang="x-none" sz="1000" b="0" i="0" u="none" strike="noStrike" kern="1200" cap="none" spc="0" normalizeH="0" baseline="0" noProof="0" dirty="0">
                          <a:ln>
                            <a:noFill/>
                          </a:ln>
                          <a:solidFill>
                            <a:schemeClr val="bg1"/>
                          </a:solidFill>
                          <a:effectLst/>
                          <a:uLnTx/>
                          <a:uFillTx/>
                          <a:latin typeface="+mn-lt"/>
                          <a:ea typeface="+mn-ea"/>
                          <a:cs typeface="+mn-cs"/>
                        </a:rPr>
                        <a:t>Zweibettzimmer, </a:t>
                      </a:r>
                      <a:r>
                        <a:rPr kumimoji="0" lang="de-DE" altLang="x-none" sz="1000" b="0" i="0" u="none" strike="noStrike" kern="1200" cap="none" spc="0" normalizeH="0" baseline="0" noProof="0" dirty="0" err="1">
                          <a:ln>
                            <a:noFill/>
                          </a:ln>
                          <a:solidFill>
                            <a:schemeClr val="bg1"/>
                          </a:solidFill>
                          <a:effectLst/>
                          <a:uLnTx/>
                          <a:uFillTx/>
                          <a:latin typeface="+mn-lt"/>
                          <a:ea typeface="+mn-ea"/>
                          <a:cs typeface="+mn-cs"/>
                        </a:rPr>
                        <a:t>Wahlarzt</a:t>
                      </a:r>
                      <a:r>
                        <a:rPr kumimoji="0" lang="de-DE" altLang="x-none" sz="1000" b="0" i="0" u="none" strike="noStrike" kern="1200" cap="none" spc="0" normalizeH="0" baseline="0" noProof="0" dirty="0">
                          <a:ln>
                            <a:noFill/>
                          </a:ln>
                          <a:solidFill>
                            <a:schemeClr val="bg1"/>
                          </a:solidFill>
                          <a:effectLst/>
                          <a:uLnTx/>
                          <a:uFillTx/>
                          <a:latin typeface="+mn-lt"/>
                          <a:ea typeface="+mn-ea"/>
                          <a:cs typeface="+mn-cs"/>
                        </a:rPr>
                        <a:t>, ambulante Operationen, Ersatzkrankenhaustagegeld</a:t>
                      </a:r>
                    </a:p>
                  </a:txBody>
                  <a:tcPr marL="72000" marR="36000" marT="360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alpha val="15000"/>
                      </a:schemeClr>
                    </a:solidFill>
                  </a:tcPr>
                </a:tc>
                <a:extLst>
                  <a:ext uri="{0D108BD9-81ED-4DB2-BD59-A6C34878D82A}">
                    <a16:rowId xmlns:a16="http://schemas.microsoft.com/office/drawing/2014/main" val="147553841"/>
                  </a:ext>
                </a:extLst>
              </a:tr>
            </a:tbl>
          </a:graphicData>
        </a:graphic>
      </p:graphicFrame>
      <p:grpSp>
        <p:nvGrpSpPr>
          <p:cNvPr id="110" name="Gruppieren 109">
            <a:extLst>
              <a:ext uri="{FF2B5EF4-FFF2-40B4-BE49-F238E27FC236}">
                <a16:creationId xmlns:a16="http://schemas.microsoft.com/office/drawing/2014/main" id="{989F65F9-38A8-3E4D-9039-3ECD704F1785}"/>
              </a:ext>
            </a:extLst>
          </p:cNvPr>
          <p:cNvGrpSpPr/>
          <p:nvPr/>
        </p:nvGrpSpPr>
        <p:grpSpPr>
          <a:xfrm>
            <a:off x="7463403" y="2655703"/>
            <a:ext cx="540000" cy="540000"/>
            <a:chOff x="3181614" y="2601622"/>
            <a:chExt cx="359745" cy="360000"/>
          </a:xfrm>
        </p:grpSpPr>
        <p:sp>
          <p:nvSpPr>
            <p:cNvPr id="111" name="Freihandform 1526">
              <a:extLst>
                <a:ext uri="{FF2B5EF4-FFF2-40B4-BE49-F238E27FC236}">
                  <a16:creationId xmlns:a16="http://schemas.microsoft.com/office/drawing/2014/main" id="{525AE6AA-8195-5245-9044-D9A8C2E00B33}"/>
                </a:ext>
              </a:extLst>
            </p:cNvPr>
            <p:cNvSpPr/>
            <p:nvPr/>
          </p:nvSpPr>
          <p:spPr>
            <a:xfrm>
              <a:off x="3181614" y="2601622"/>
              <a:ext cx="359745" cy="360000"/>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112" name="Freihandform 1527">
              <a:extLst>
                <a:ext uri="{FF2B5EF4-FFF2-40B4-BE49-F238E27FC236}">
                  <a16:creationId xmlns:a16="http://schemas.microsoft.com/office/drawing/2014/main" id="{7CF32F57-897C-9B4F-9879-61129F836E0A}"/>
                </a:ext>
              </a:extLst>
            </p:cNvPr>
            <p:cNvSpPr/>
            <p:nvPr/>
          </p:nvSpPr>
          <p:spPr>
            <a:xfrm>
              <a:off x="3262492" y="2673571"/>
              <a:ext cx="170688" cy="215593"/>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solidFill>
              <a:schemeClr val="bg1"/>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113" name="Gruppieren 112">
            <a:extLst>
              <a:ext uri="{FF2B5EF4-FFF2-40B4-BE49-F238E27FC236}">
                <a16:creationId xmlns:a16="http://schemas.microsoft.com/office/drawing/2014/main" id="{684DD962-C541-2E45-B498-6A43AFD95C62}"/>
              </a:ext>
            </a:extLst>
          </p:cNvPr>
          <p:cNvGrpSpPr/>
          <p:nvPr/>
        </p:nvGrpSpPr>
        <p:grpSpPr>
          <a:xfrm>
            <a:off x="7459830" y="5114361"/>
            <a:ext cx="540000" cy="540000"/>
            <a:chOff x="3181614" y="4316268"/>
            <a:chExt cx="360000" cy="360000"/>
          </a:xfrm>
        </p:grpSpPr>
        <p:sp>
          <p:nvSpPr>
            <p:cNvPr id="114" name="Ellipse 296">
              <a:extLst>
                <a:ext uri="{FF2B5EF4-FFF2-40B4-BE49-F238E27FC236}">
                  <a16:creationId xmlns:a16="http://schemas.microsoft.com/office/drawing/2014/main" id="{29B1E9E9-12A4-E047-8690-C86425065F4E}"/>
                </a:ext>
              </a:extLst>
            </p:cNvPr>
            <p:cNvSpPr/>
            <p:nvPr/>
          </p:nvSpPr>
          <p:spPr>
            <a:xfrm>
              <a:off x="3181614" y="4316268"/>
              <a:ext cx="360000" cy="360000"/>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5" name="Freihandform: Form 266">
              <a:extLst>
                <a:ext uri="{FF2B5EF4-FFF2-40B4-BE49-F238E27FC236}">
                  <a16:creationId xmlns:a16="http://schemas.microsoft.com/office/drawing/2014/main" id="{E848D03D-ECDE-AD4C-88DA-161F818226BF}"/>
                </a:ext>
              </a:extLst>
            </p:cNvPr>
            <p:cNvSpPr>
              <a:spLocks noChangeAspect="1"/>
            </p:cNvSpPr>
            <p:nvPr/>
          </p:nvSpPr>
          <p:spPr>
            <a:xfrm>
              <a:off x="3273305" y="4390855"/>
              <a:ext cx="176617" cy="184534"/>
            </a:xfrm>
            <a:custGeom>
              <a:avLst/>
              <a:gdLst>
                <a:gd name="connsiteX0" fmla="*/ 141595 w 283190"/>
                <a:gd name="connsiteY0" fmla="*/ 0 h 295884"/>
                <a:gd name="connsiteX1" fmla="*/ 281756 w 283190"/>
                <a:gd name="connsiteY1" fmla="*/ 101324 h 295884"/>
                <a:gd name="connsiteX2" fmla="*/ 283190 w 283190"/>
                <a:gd name="connsiteY2" fmla="*/ 101324 h 295884"/>
                <a:gd name="connsiteX3" fmla="*/ 283190 w 283190"/>
                <a:gd name="connsiteY3" fmla="*/ 102361 h 295884"/>
                <a:gd name="connsiteX4" fmla="*/ 283190 w 283190"/>
                <a:gd name="connsiteY4" fmla="*/ 295884 h 295884"/>
                <a:gd name="connsiteX5" fmla="*/ 0 w 283190"/>
                <a:gd name="connsiteY5" fmla="*/ 295884 h 295884"/>
                <a:gd name="connsiteX6" fmla="*/ 0 w 283190"/>
                <a:gd name="connsiteY6" fmla="*/ 102361 h 295884"/>
                <a:gd name="connsiteX7" fmla="*/ 0 w 283190"/>
                <a:gd name="connsiteY7" fmla="*/ 101324 h 295884"/>
                <a:gd name="connsiteX8" fmla="*/ 1434 w 283190"/>
                <a:gd name="connsiteY8" fmla="*/ 101324 h 29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190" h="295884">
                  <a:moveTo>
                    <a:pt x="141595" y="0"/>
                  </a:moveTo>
                  <a:lnTo>
                    <a:pt x="281756" y="101324"/>
                  </a:lnTo>
                  <a:lnTo>
                    <a:pt x="283190" y="101324"/>
                  </a:lnTo>
                  <a:lnTo>
                    <a:pt x="283190" y="102361"/>
                  </a:lnTo>
                  <a:lnTo>
                    <a:pt x="283190" y="295884"/>
                  </a:lnTo>
                  <a:lnTo>
                    <a:pt x="0" y="295884"/>
                  </a:lnTo>
                  <a:lnTo>
                    <a:pt x="0" y="102361"/>
                  </a:lnTo>
                  <a:lnTo>
                    <a:pt x="0" y="101324"/>
                  </a:lnTo>
                  <a:lnTo>
                    <a:pt x="1434" y="101324"/>
                  </a:lnTo>
                  <a:close/>
                </a:path>
              </a:pathLst>
            </a:cu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Kreuz 115">
              <a:extLst>
                <a:ext uri="{FF2B5EF4-FFF2-40B4-BE49-F238E27FC236}">
                  <a16:creationId xmlns:a16="http://schemas.microsoft.com/office/drawing/2014/main" id="{3A78DD66-449C-B443-AD11-BD5F929609B2}"/>
                </a:ext>
              </a:extLst>
            </p:cNvPr>
            <p:cNvSpPr/>
            <p:nvPr/>
          </p:nvSpPr>
          <p:spPr>
            <a:xfrm>
              <a:off x="3309605" y="4449893"/>
              <a:ext cx="104016" cy="104016"/>
            </a:xfrm>
            <a:prstGeom prst="plus">
              <a:avLst>
                <a:gd name="adj" fmla="val 32571"/>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99"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18</a:t>
            </a:fld>
            <a:endParaRPr lang="en-US" sz="800" b="1" dirty="0">
              <a:solidFill>
                <a:schemeClr val="bg1"/>
              </a:solidFill>
            </a:endParaRPr>
          </a:p>
        </p:txBody>
      </p:sp>
    </p:spTree>
    <p:extLst>
      <p:ext uri="{BB962C8B-B14F-4D97-AF65-F5344CB8AC3E}">
        <p14:creationId xmlns:p14="http://schemas.microsoft.com/office/powerpoint/2010/main" val="59361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479426" y="489296"/>
            <a:ext cx="9629773" cy="887067"/>
          </a:xfrm>
        </p:spPr>
        <p:txBody>
          <a:bodyPr vert="horz"/>
          <a:lstStyle/>
          <a:p>
            <a:pPr defTabSz="914400">
              <a:spcBef>
                <a:spcPts val="3000"/>
              </a:spcBef>
            </a:pPr>
            <a:r>
              <a:rPr lang="de-DE" altLang="de-DE" dirty="0"/>
              <a:t>Das </a:t>
            </a:r>
            <a:r>
              <a:rPr lang="de-DE" altLang="de-DE" dirty="0">
                <a:solidFill>
                  <a:srgbClr val="13A0D3"/>
                </a:solidFill>
              </a:rPr>
              <a:t>Konzept</a:t>
            </a:r>
            <a:r>
              <a:rPr lang="de-DE" altLang="de-DE" dirty="0"/>
              <a:t> mit Einzeltarifen der </a:t>
            </a:r>
            <a:r>
              <a:rPr lang="de-DE" altLang="de-DE" dirty="0" err="1"/>
              <a:t>bKV</a:t>
            </a:r>
            <a:r>
              <a:rPr lang="de-DE" altLang="de-DE" dirty="0"/>
              <a:t> (2/2)</a:t>
            </a:r>
          </a:p>
        </p:txBody>
      </p:sp>
      <p:sp>
        <p:nvSpPr>
          <p:cNvPr id="99" name="Inhaltsplatzhalter 2">
            <a:extLst>
              <a:ext uri="{FF2B5EF4-FFF2-40B4-BE49-F238E27FC236}">
                <a16:creationId xmlns:a16="http://schemas.microsoft.com/office/drawing/2014/main" id="{FB221759-0A40-E143-A3B7-0376313DCDBA}"/>
              </a:ext>
            </a:extLst>
          </p:cNvPr>
          <p:cNvSpPr>
            <a:spLocks noGrp="1"/>
          </p:cNvSpPr>
          <p:nvPr>
            <p:ph idx="1"/>
          </p:nvPr>
        </p:nvSpPr>
        <p:spPr>
          <a:xfrm>
            <a:off x="479424" y="1376363"/>
            <a:ext cx="11233151" cy="4491037"/>
          </a:xfrm>
        </p:spPr>
        <p:txBody>
          <a:bodyPr rtlCol="0">
            <a:noAutofit/>
          </a:bodyPr>
          <a:lstStyle/>
          <a:p>
            <a:pPr eaLnBrk="1" fontAlgn="auto" hangingPunct="1">
              <a:spcAft>
                <a:spcPts val="0"/>
              </a:spcAft>
              <a:defRPr/>
            </a:pPr>
            <a:r>
              <a:rPr lang="de-DE" sz="1600" b="1" dirty="0"/>
              <a:t>Rahmenbedingungen</a:t>
            </a:r>
          </a:p>
          <a:p>
            <a:pPr eaLnBrk="1" fontAlgn="auto" hangingPunct="1">
              <a:spcAft>
                <a:spcPts val="0"/>
              </a:spcAft>
              <a:defRPr/>
            </a:pPr>
            <a:endParaRPr lang="de-DE" sz="1600" b="1" dirty="0"/>
          </a:p>
          <a:p>
            <a:pPr marL="171450" indent="-171450" eaLnBrk="1" fontAlgn="auto" hangingPunct="1">
              <a:spcAft>
                <a:spcPts val="600"/>
              </a:spcAft>
              <a:buFont typeface="Arial" panose="020B0604020202020204" pitchFamily="34" charset="0"/>
              <a:buChar char="•"/>
              <a:defRPr/>
            </a:pPr>
            <a:r>
              <a:rPr lang="de-DE" sz="1400" b="1" dirty="0"/>
              <a:t>Ohne Gesundheitsprüfung </a:t>
            </a:r>
            <a:r>
              <a:rPr lang="de-DE" sz="1400" dirty="0"/>
              <a:t>für </a:t>
            </a:r>
            <a:r>
              <a:rPr lang="de-DE" sz="1400" dirty="0" err="1"/>
              <a:t>Mitarbeiter:innen</a:t>
            </a:r>
            <a:r>
              <a:rPr lang="de-DE" sz="1400" dirty="0"/>
              <a:t> und Familienangehörige</a:t>
            </a:r>
          </a:p>
          <a:p>
            <a:pPr marL="171450" indent="-171450">
              <a:spcAft>
                <a:spcPts val="600"/>
              </a:spcAft>
              <a:buFont typeface="Arial" panose="020B0604020202020204" pitchFamily="34" charset="0"/>
              <a:buChar char="•"/>
              <a:defRPr/>
            </a:pPr>
            <a:r>
              <a:rPr lang="de-DE" sz="1400" b="1" dirty="0">
                <a:cs typeface="Arial" panose="020B0604020202020204" pitchFamily="34" charset="0"/>
              </a:rPr>
              <a:t>Keine Wartezeiten </a:t>
            </a:r>
            <a:r>
              <a:rPr lang="de-DE" sz="1400" dirty="0">
                <a:cs typeface="Arial" panose="020B0604020202020204" pitchFamily="34" charset="0"/>
              </a:rPr>
              <a:t>– Versicherungsschutz ab dem 1. Tag</a:t>
            </a:r>
            <a:endParaRPr lang="de-DE" sz="1400" b="1" dirty="0"/>
          </a:p>
          <a:p>
            <a:pPr marL="171450" indent="-171450" eaLnBrk="1" fontAlgn="auto" hangingPunct="1">
              <a:spcAft>
                <a:spcPts val="600"/>
              </a:spcAft>
              <a:buFont typeface="Arial" panose="020B0604020202020204" pitchFamily="34" charset="0"/>
              <a:buChar char="•"/>
              <a:defRPr/>
            </a:pPr>
            <a:r>
              <a:rPr lang="de-DE" sz="1400" dirty="0"/>
              <a:t>Für </a:t>
            </a:r>
            <a:r>
              <a:rPr lang="de-DE" sz="1400" b="1" dirty="0"/>
              <a:t>Unternehmen ab 100 </a:t>
            </a:r>
            <a:r>
              <a:rPr lang="de-DE" sz="1400" b="1" dirty="0" err="1"/>
              <a:t>Mitarbeiter:innen</a:t>
            </a:r>
            <a:r>
              <a:rPr lang="de-DE" sz="1400" b="1" dirty="0"/>
              <a:t> (mit </a:t>
            </a:r>
            <a:r>
              <a:rPr lang="de-DE" sz="1400" b="1" dirty="0" err="1"/>
              <a:t>bKV</a:t>
            </a:r>
            <a:r>
              <a:rPr lang="de-DE" sz="1400" b="1" dirty="0"/>
              <a:t>) bzw. 500 </a:t>
            </a:r>
            <a:r>
              <a:rPr lang="de-DE" sz="1400" b="1" dirty="0" err="1"/>
              <a:t>Mitarbeiter:innen</a:t>
            </a:r>
            <a:r>
              <a:rPr lang="de-DE" sz="1400" b="1" dirty="0"/>
              <a:t> (ohne </a:t>
            </a:r>
            <a:r>
              <a:rPr lang="de-DE" sz="1400" b="1" dirty="0" err="1"/>
              <a:t>bKV</a:t>
            </a:r>
            <a:r>
              <a:rPr lang="de-DE" sz="1400" b="1" dirty="0"/>
              <a:t>)</a:t>
            </a:r>
          </a:p>
          <a:p>
            <a:pPr marL="171450" indent="-171450" eaLnBrk="1" fontAlgn="auto" hangingPunct="1">
              <a:spcAft>
                <a:spcPts val="600"/>
              </a:spcAft>
              <a:buFont typeface="Arial" panose="020B0604020202020204" pitchFamily="34" charset="0"/>
              <a:buChar char="•"/>
              <a:defRPr/>
            </a:pPr>
            <a:r>
              <a:rPr lang="de-DE" sz="1400" dirty="0"/>
              <a:t>Bei </a:t>
            </a:r>
            <a:r>
              <a:rPr lang="de-DE" sz="1400" b="1" dirty="0"/>
              <a:t>bestehender bKV </a:t>
            </a:r>
            <a:r>
              <a:rPr lang="de-DE" sz="1400" dirty="0"/>
              <a:t>ist MeinGesundheitsBudget E nur zulässig, wenn in der bKV keine Budgetpakete oder keine Bausteine Heilpraktiker, Sehhilfe, Zahnbehandlung, Zahnersatz Plus / Best versichert sind. </a:t>
            </a:r>
          </a:p>
          <a:p>
            <a:pPr marL="171450" indent="-171450" eaLnBrk="1" fontAlgn="auto" hangingPunct="1">
              <a:spcAft>
                <a:spcPts val="600"/>
              </a:spcAft>
              <a:buFont typeface="Arial" panose="020B0604020202020204" pitchFamily="34" charset="0"/>
              <a:buChar char="•"/>
              <a:defRPr/>
            </a:pPr>
            <a:r>
              <a:rPr lang="de-DE" sz="1400" dirty="0"/>
              <a:t>Wenn MeinGesundheitsBudget in der bKV enthalten ist, können auch nur einer oder mehrere der optionalen Tarife (Vorsorge E, </a:t>
            </a:r>
            <a:r>
              <a:rPr lang="de-DE" sz="1400" dirty="0" err="1"/>
              <a:t>VorsorgeExtra</a:t>
            </a:r>
            <a:r>
              <a:rPr lang="de-DE" sz="1400" dirty="0"/>
              <a:t> E, Krankenhaus bei Unfall E) arbeitnehmerfinanziert angeboten werden.</a:t>
            </a:r>
          </a:p>
          <a:p>
            <a:pPr marL="171450" indent="-171450" eaLnBrk="1" fontAlgn="auto" hangingPunct="1">
              <a:spcAft>
                <a:spcPts val="600"/>
              </a:spcAft>
              <a:buFont typeface="Arial" panose="020B0604020202020204" pitchFamily="34" charset="0"/>
              <a:buChar char="•"/>
              <a:defRPr/>
            </a:pPr>
            <a:r>
              <a:rPr lang="de-DE" sz="1400" dirty="0"/>
              <a:t>Einzelantrag durch </a:t>
            </a:r>
            <a:r>
              <a:rPr lang="de-DE" sz="1400" dirty="0" err="1"/>
              <a:t>Arbeitnehmer:innen</a:t>
            </a:r>
            <a:r>
              <a:rPr lang="de-DE" sz="1400" dirty="0"/>
              <a:t> innerhalb von </a:t>
            </a:r>
            <a:r>
              <a:rPr lang="de-DE" sz="1400" b="1" dirty="0"/>
              <a:t>6 Monaten </a:t>
            </a:r>
            <a:r>
              <a:rPr lang="de-DE" sz="1400" dirty="0"/>
              <a:t>nach Beginn des GVs oder nach erstmaliger Zugehörigkeit zum versicherbaren Personenkreis</a:t>
            </a:r>
          </a:p>
          <a:p>
            <a:pPr eaLnBrk="1" fontAlgn="auto" hangingPunct="1">
              <a:spcAft>
                <a:spcPts val="0"/>
              </a:spcAft>
              <a:defRPr/>
            </a:pPr>
            <a:endParaRPr lang="de-DE" sz="1400" dirty="0"/>
          </a:p>
          <a:p>
            <a:pPr eaLnBrk="1" fontAlgn="auto" hangingPunct="1">
              <a:spcAft>
                <a:spcPts val="0"/>
              </a:spcAft>
              <a:defRPr/>
            </a:pPr>
            <a:endParaRPr lang="de-DE" sz="1400" dirty="0"/>
          </a:p>
          <a:p>
            <a:pPr eaLnBrk="1" fontAlgn="auto" hangingPunct="1">
              <a:spcAft>
                <a:spcPts val="0"/>
              </a:spcAft>
              <a:defRPr/>
            </a:pPr>
            <a:r>
              <a:rPr lang="de-DE" sz="1600" b="1" dirty="0"/>
              <a:t>Regelungen für Familienangehörige:</a:t>
            </a:r>
          </a:p>
          <a:p>
            <a:pPr>
              <a:defRPr/>
            </a:pPr>
            <a:endParaRPr lang="de-DE" sz="1600" b="1" dirty="0"/>
          </a:p>
          <a:p>
            <a:pPr marL="171450" indent="-171450" eaLnBrk="1" fontAlgn="auto" hangingPunct="1">
              <a:spcAft>
                <a:spcPts val="0"/>
              </a:spcAft>
              <a:buFont typeface="Arial" panose="020B0604020202020204" pitchFamily="34" charset="0"/>
              <a:buChar char="•"/>
              <a:defRPr/>
            </a:pPr>
            <a:r>
              <a:rPr lang="de-DE" sz="1400" dirty="0"/>
              <a:t>Familienangehörige können sich</a:t>
            </a:r>
            <a:r>
              <a:rPr lang="de-DE" sz="2400" dirty="0"/>
              <a:t>,</a:t>
            </a:r>
            <a:r>
              <a:rPr lang="de-DE" sz="1400" dirty="0"/>
              <a:t> unabhängig vom Versicherungsumfang der </a:t>
            </a:r>
            <a:r>
              <a:rPr lang="de-DE" sz="1400" dirty="0" err="1"/>
              <a:t>Mitarbeiter:innen</a:t>
            </a:r>
            <a:r>
              <a:rPr lang="de-DE" sz="1800" dirty="0"/>
              <a:t>,</a:t>
            </a:r>
            <a:r>
              <a:rPr lang="de-DE" sz="1400" dirty="0"/>
              <a:t> ebenfalls ohne Gesundheitsprüfung versichern. Versicherungsnehmer muss der </a:t>
            </a:r>
            <a:r>
              <a:rPr lang="de-DE" sz="1400" dirty="0" err="1"/>
              <a:t>Mitarbeiter:innen</a:t>
            </a:r>
            <a:r>
              <a:rPr lang="de-DE" sz="1400" dirty="0"/>
              <a:t> werden.</a:t>
            </a:r>
          </a:p>
        </p:txBody>
      </p:sp>
      <p:sp>
        <p:nvSpPr>
          <p:cNvPr id="9" name="Textplatzhalter 5"/>
          <p:cNvSpPr txBox="1">
            <a:spLocks/>
          </p:cNvSpPr>
          <p:nvPr/>
        </p:nvSpPr>
        <p:spPr bwMode="auto">
          <a:xfrm>
            <a:off x="479424" y="6375494"/>
            <a:ext cx="8688707" cy="25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177800" indent="-1778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342900" indent="-342900">
              <a:spcBef>
                <a:spcPts val="1200"/>
              </a:spcBef>
              <a:buFont typeface="Arial" panose="020B0604020202020204" pitchFamily="34" charset="0"/>
              <a:defRPr sz="1600" b="1">
                <a:solidFill>
                  <a:schemeClr val="tx2"/>
                </a:solidFill>
                <a:latin typeface="Arial" panose="020B0604020202020204" pitchFamily="34" charset="0"/>
                <a:cs typeface="Arial" panose="020B0604020202020204" pitchFamily="34" charset="0"/>
              </a:defRPr>
            </a:lvl3pPr>
            <a:lvl4pPr marL="361950" indent="-18415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628650" indent="-2667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0858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5430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0002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4574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lvl="0" defTabSz="914400" fontAlgn="base">
              <a:spcBef>
                <a:spcPts val="3000"/>
              </a:spcBef>
              <a:spcAft>
                <a:spcPct val="0"/>
              </a:spcAft>
            </a:pPr>
            <a:r>
              <a:rPr lang="de-DE" altLang="de-DE" sz="800" kern="0" dirty="0">
                <a:solidFill>
                  <a:schemeClr val="bg1"/>
                </a:solidFill>
              </a:rPr>
              <a:t>Voraussetzung: Freigabe durch </a:t>
            </a:r>
            <a:r>
              <a:rPr lang="de-DE" altLang="de-DE" sz="800" kern="0" dirty="0" err="1">
                <a:solidFill>
                  <a:schemeClr val="bg1"/>
                </a:solidFill>
              </a:rPr>
              <a:t>Underwriter</a:t>
            </a:r>
            <a:r>
              <a:rPr lang="de-DE" altLang="de-DE" sz="800" kern="0" dirty="0">
                <a:solidFill>
                  <a:schemeClr val="bg1"/>
                </a:solidFill>
              </a:rPr>
              <a:t> der APKV</a:t>
            </a:r>
            <a:endParaRPr kumimoji="0" lang="de-DE" altLang="de-DE" sz="800" b="0" i="0" u="none" strike="noStrike" kern="0" cap="none" spc="0" normalizeH="0" baseline="0" noProof="0" dirty="0">
              <a:ln>
                <a:noFill/>
              </a:ln>
              <a:solidFill>
                <a:srgbClr val="414141"/>
              </a:solidFill>
              <a:effectLst/>
              <a:uLnTx/>
              <a:uFillTx/>
            </a:endParaRPr>
          </a:p>
        </p:txBody>
      </p:sp>
      <p:sp>
        <p:nvSpPr>
          <p:cNvPr id="8"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19</a:t>
            </a:fld>
            <a:endParaRPr lang="en-US" sz="800" b="1" dirty="0">
              <a:solidFill>
                <a:schemeClr val="bg1"/>
              </a:solidFill>
            </a:endParaRPr>
          </a:p>
        </p:txBody>
      </p:sp>
    </p:spTree>
    <p:extLst>
      <p:ext uri="{BB962C8B-B14F-4D97-AF65-F5344CB8AC3E}">
        <p14:creationId xmlns:p14="http://schemas.microsoft.com/office/powerpoint/2010/main" val="369481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BA61AE8-A917-4586-86A4-436113EE8D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3" name="Objekt 2" hidden="1">
                        <a:extLst>
                          <a:ext uri="{FF2B5EF4-FFF2-40B4-BE49-F238E27FC236}">
                            <a16:creationId xmlns:a16="http://schemas.microsoft.com/office/drawing/2014/main" id="{6BA61AE8-A917-4586-86A4-436113EE8DD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vert="horz"/>
          <a:lstStyle/>
          <a:p>
            <a:r>
              <a:rPr lang="de-DE" noProof="0" dirty="0">
                <a:solidFill>
                  <a:srgbClr val="13A0D3"/>
                </a:solidFill>
              </a:rPr>
              <a:t>Übersicht</a:t>
            </a: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extLst>
              <p:ext uri="{D42A27DB-BD31-4B8C-83A1-F6EECF244321}">
                <p14:modId xmlns:p14="http://schemas.microsoft.com/office/powerpoint/2010/main" val="218206144"/>
              </p:ext>
            </p:extLst>
          </p:nvPr>
        </p:nvGraphicFramePr>
        <p:xfrm>
          <a:off x="479425" y="1845699"/>
          <a:ext cx="7966075" cy="4547008"/>
        </p:xfrm>
        <a:graphic>
          <a:graphicData uri="http://schemas.openxmlformats.org/drawingml/2006/table">
            <a:tbl>
              <a:tblPr>
                <a:tableStyleId>{5C22544A-7EE6-4342-B048-85BDC9FD1C3A}</a:tableStyleId>
              </a:tblPr>
              <a:tblGrid>
                <a:gridCol w="1127274">
                  <a:extLst>
                    <a:ext uri="{9D8B030D-6E8A-4147-A177-3AD203B41FA5}">
                      <a16:colId xmlns:a16="http://schemas.microsoft.com/office/drawing/2014/main" val="2028713201"/>
                    </a:ext>
                  </a:extLst>
                </a:gridCol>
                <a:gridCol w="6838801">
                  <a:extLst>
                    <a:ext uri="{9D8B030D-6E8A-4147-A177-3AD203B41FA5}">
                      <a16:colId xmlns:a16="http://schemas.microsoft.com/office/drawing/2014/main" val="3594622348"/>
                    </a:ext>
                  </a:extLst>
                </a:gridCol>
              </a:tblGrid>
              <a:tr h="1136752">
                <a:tc>
                  <a:txBody>
                    <a:bodyPr/>
                    <a:lstStyle/>
                    <a:p>
                      <a:pPr algn="l" rtl="0">
                        <a:lnSpc>
                          <a:spcPct val="90000"/>
                        </a:lnSpc>
                      </a:pPr>
                      <a:r>
                        <a:rPr lang="de-DE" sz="3800" noProof="0" dirty="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eaLnBrk="1" hangingPunct="1"/>
                      <a:r>
                        <a:rPr lang="de-DE" altLang="de-DE" sz="2000" dirty="0"/>
                        <a:t>Fakultativer Kollektivrahmenvertrag</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136752">
                <a:tc>
                  <a:txBody>
                    <a:bodyPr/>
                    <a:lstStyle/>
                    <a:p>
                      <a:pPr algn="l" rtl="0">
                        <a:lnSpc>
                          <a:spcPct val="90000"/>
                        </a:lnSpc>
                      </a:pPr>
                      <a:r>
                        <a:rPr lang="de-DE" sz="3800" noProof="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eaLnBrk="1" hangingPunct="1"/>
                      <a:r>
                        <a:rPr lang="de-DE" altLang="de-DE" sz="2000" dirty="0">
                          <a:solidFill>
                            <a:srgbClr val="003781"/>
                          </a:solidFill>
                          <a:cs typeface="Arial" panose="020B0604020202020204" pitchFamily="34" charset="0"/>
                        </a:rPr>
                        <a:t>Spezielles Konzept mit Einzeltarifen </a:t>
                      </a:r>
                      <a:br>
                        <a:rPr lang="de-DE" altLang="de-DE" sz="2000" dirty="0">
                          <a:solidFill>
                            <a:srgbClr val="003781"/>
                          </a:solidFill>
                          <a:cs typeface="Arial" panose="020B0604020202020204" pitchFamily="34" charset="0"/>
                        </a:rPr>
                      </a:br>
                      <a:r>
                        <a:rPr lang="de-DE" altLang="de-DE" sz="2000" dirty="0">
                          <a:solidFill>
                            <a:srgbClr val="003781"/>
                          </a:solidFill>
                          <a:cs typeface="Arial" panose="020B0604020202020204" pitchFamily="34" charset="0"/>
                        </a:rPr>
                        <a:t>der </a:t>
                      </a:r>
                      <a:r>
                        <a:rPr lang="de-DE" altLang="de-DE" sz="2000" dirty="0" err="1">
                          <a:solidFill>
                            <a:srgbClr val="003781"/>
                          </a:solidFill>
                          <a:cs typeface="Arial" panose="020B0604020202020204" pitchFamily="34" charset="0"/>
                        </a:rPr>
                        <a:t>bKV</a:t>
                      </a:r>
                      <a:endParaRPr lang="de-DE" altLang="de-DE" sz="2000" dirty="0"/>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136752">
                <a:tc>
                  <a:txBody>
                    <a:bodyPr/>
                    <a:lstStyle/>
                    <a:p>
                      <a:pPr algn="l" rtl="0">
                        <a:lnSpc>
                          <a:spcPct val="90000"/>
                        </a:lnSpc>
                      </a:pPr>
                      <a:r>
                        <a:rPr lang="de-DE" sz="3800" noProof="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sz="2000" noProof="0" dirty="0"/>
                        <a:t>Services</a:t>
                      </a:r>
                      <a:endParaRPr lang="de-DE" sz="20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1136752">
                <a:tc>
                  <a:txBody>
                    <a:bodyPr/>
                    <a:lstStyle/>
                    <a:p>
                      <a:pPr algn="l" rtl="0">
                        <a:lnSpc>
                          <a:spcPct val="90000"/>
                        </a:lnSpc>
                      </a:pPr>
                      <a:r>
                        <a:rPr lang="de-DE" sz="3800" noProof="0" dirty="0">
                          <a:solidFill>
                            <a:srgbClr val="13A0D3"/>
                          </a:solidFill>
                        </a:rPr>
                        <a:t>4</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r>
                        <a:rPr lang="de-DE" altLang="de-DE" sz="2000" dirty="0">
                          <a:solidFill>
                            <a:srgbClr val="003781"/>
                          </a:solidFill>
                          <a:cs typeface="Arial" panose="020B0604020202020204" pitchFamily="34" charset="0"/>
                        </a:rPr>
                        <a:t>Top Finanzkraft / Ratings</a:t>
                      </a:r>
                      <a:endParaRPr lang="de-DE" sz="20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922541"/>
                  </a:ext>
                </a:extLst>
              </a:tr>
            </a:tbl>
          </a:graphicData>
        </a:graphic>
      </p:graphicFrame>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2</a:t>
            </a:fld>
            <a:endParaRPr lang="en-US" dirty="0"/>
          </a:p>
        </p:txBody>
      </p:sp>
    </p:spTree>
    <p:extLst>
      <p:ext uri="{BB962C8B-B14F-4D97-AF65-F5344CB8AC3E}">
        <p14:creationId xmlns:p14="http://schemas.microsoft.com/office/powerpoint/2010/main" val="417660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pPr defTabSz="914400">
              <a:spcBef>
                <a:spcPts val="3000"/>
              </a:spcBef>
            </a:pPr>
            <a:r>
              <a:rPr lang="de-DE" altLang="de-DE" sz="4000" dirty="0">
                <a:solidFill>
                  <a:srgbClr val="13A0D3"/>
                </a:solidFill>
              </a:rPr>
              <a:t>Beiträge</a:t>
            </a:r>
            <a:r>
              <a:rPr lang="de-DE" altLang="de-DE" sz="4000" dirty="0"/>
              <a:t> für das Konzept mit Einzeltarifen der </a:t>
            </a:r>
            <a:r>
              <a:rPr lang="de-DE" altLang="de-DE" sz="4000" dirty="0" err="1"/>
              <a:t>bKV</a:t>
            </a:r>
            <a:r>
              <a:rPr lang="de-DE" altLang="de-DE" sz="4000" dirty="0"/>
              <a:t> </a:t>
            </a:r>
          </a:p>
        </p:txBody>
      </p:sp>
      <p:graphicFrame>
        <p:nvGraphicFramePr>
          <p:cNvPr id="10" name="Inhaltsplatzhalter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3314394364"/>
              </p:ext>
            </p:extLst>
          </p:nvPr>
        </p:nvGraphicFramePr>
        <p:xfrm>
          <a:off x="479425" y="2036763"/>
          <a:ext cx="11232811" cy="3559159"/>
        </p:xfrm>
        <a:graphic>
          <a:graphicData uri="http://schemas.openxmlformats.org/drawingml/2006/table">
            <a:tbl>
              <a:tblPr firstRow="1">
                <a:tableStyleId>{3B4B98B0-60AC-42C2-AFA5-B58CD77FA1E5}</a:tableStyleId>
              </a:tblPr>
              <a:tblGrid>
                <a:gridCol w="1183703">
                  <a:extLst>
                    <a:ext uri="{9D8B030D-6E8A-4147-A177-3AD203B41FA5}">
                      <a16:colId xmlns:a16="http://schemas.microsoft.com/office/drawing/2014/main" val="2224460928"/>
                    </a:ext>
                  </a:extLst>
                </a:gridCol>
                <a:gridCol w="1183703">
                  <a:extLst>
                    <a:ext uri="{9D8B030D-6E8A-4147-A177-3AD203B41FA5}">
                      <a16:colId xmlns:a16="http://schemas.microsoft.com/office/drawing/2014/main" val="3812912348"/>
                    </a:ext>
                  </a:extLst>
                </a:gridCol>
                <a:gridCol w="1773081">
                  <a:extLst>
                    <a:ext uri="{9D8B030D-6E8A-4147-A177-3AD203B41FA5}">
                      <a16:colId xmlns:a16="http://schemas.microsoft.com/office/drawing/2014/main" val="1298502400"/>
                    </a:ext>
                  </a:extLst>
                </a:gridCol>
                <a:gridCol w="1773081">
                  <a:extLst>
                    <a:ext uri="{9D8B030D-6E8A-4147-A177-3AD203B41FA5}">
                      <a16:colId xmlns:a16="http://schemas.microsoft.com/office/drawing/2014/main" val="4085731551"/>
                    </a:ext>
                  </a:extLst>
                </a:gridCol>
                <a:gridCol w="1773081">
                  <a:extLst>
                    <a:ext uri="{9D8B030D-6E8A-4147-A177-3AD203B41FA5}">
                      <a16:colId xmlns:a16="http://schemas.microsoft.com/office/drawing/2014/main" val="1049094260"/>
                    </a:ext>
                  </a:extLst>
                </a:gridCol>
                <a:gridCol w="1773081">
                  <a:extLst>
                    <a:ext uri="{9D8B030D-6E8A-4147-A177-3AD203B41FA5}">
                      <a16:colId xmlns:a16="http://schemas.microsoft.com/office/drawing/2014/main" val="3709472969"/>
                    </a:ext>
                  </a:extLst>
                </a:gridCol>
                <a:gridCol w="1773081">
                  <a:extLst>
                    <a:ext uri="{9D8B030D-6E8A-4147-A177-3AD203B41FA5}">
                      <a16:colId xmlns:a16="http://schemas.microsoft.com/office/drawing/2014/main" val="1208969302"/>
                    </a:ext>
                  </a:extLst>
                </a:gridCol>
              </a:tblGrid>
              <a:tr h="672413">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cap="none" normalizeH="0" baseline="0" dirty="0">
                          <a:ln>
                            <a:noFill/>
                          </a:ln>
                          <a:solidFill>
                            <a:schemeClr val="bg1"/>
                          </a:solidFill>
                          <a:effectLst/>
                          <a:latin typeface="Arial" charset="0"/>
                          <a:ea typeface="MS PGothic" pitchFamily="34" charset="-128"/>
                        </a:rPr>
                        <a:t>Alter</a:t>
                      </a:r>
                    </a:p>
                  </a:txBody>
                  <a:tcPr marL="55174" marR="55174" marT="46782" marB="46782"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kern="1200" cap="none" normalizeH="0" baseline="0" dirty="0">
                          <a:ln>
                            <a:noFill/>
                          </a:ln>
                          <a:solidFill>
                            <a:schemeClr val="bg1"/>
                          </a:solidFill>
                          <a:effectLst/>
                          <a:latin typeface="Arial" charset="0"/>
                          <a:ea typeface="MS PGothic" pitchFamily="34" charset="-128"/>
                          <a:cs typeface="+mn-cs"/>
                        </a:rPr>
                        <a:t>MGB 300 E</a:t>
                      </a:r>
                    </a:p>
                  </a:txBody>
                  <a:tcPr marL="36785" marR="3678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287338" indent="14288">
                        <a:spcBef>
                          <a:spcPts val="200"/>
                        </a:spcBef>
                        <a:spcAft>
                          <a:spcPts val="200"/>
                        </a:spcAft>
                        <a:buClr>
                          <a:schemeClr val="tx1"/>
                        </a:buClr>
                        <a:buFont typeface="Arial" charset="0"/>
                        <a:defRPr sz="1400">
                          <a:solidFill>
                            <a:schemeClr val="tx1"/>
                          </a:solidFill>
                          <a:latin typeface="Arial" charset="0"/>
                        </a:defRPr>
                      </a:lvl4pPr>
                      <a:lvl5pPr marL="544513" indent="260350">
                        <a:spcBef>
                          <a:spcPts val="200"/>
                        </a:spcBef>
                        <a:spcAft>
                          <a:spcPts val="200"/>
                        </a:spcAft>
                        <a:buFont typeface="Arial" charset="0"/>
                        <a:defRPr sz="1400">
                          <a:solidFill>
                            <a:schemeClr val="tx1"/>
                          </a:solidFill>
                          <a:latin typeface="Arial" charset="0"/>
                        </a:defRPr>
                      </a:lvl5pPr>
                      <a:lvl6pPr marL="1001713" indent="260350" fontAlgn="base">
                        <a:spcBef>
                          <a:spcPts val="200"/>
                        </a:spcBef>
                        <a:spcAft>
                          <a:spcPts val="200"/>
                        </a:spcAft>
                        <a:buFont typeface="Arial" charset="0"/>
                        <a:defRPr sz="1400">
                          <a:solidFill>
                            <a:schemeClr val="tx1"/>
                          </a:solidFill>
                          <a:latin typeface="Arial" charset="0"/>
                        </a:defRPr>
                      </a:lvl6pPr>
                      <a:lvl7pPr marL="1458913" indent="260350" fontAlgn="base">
                        <a:spcBef>
                          <a:spcPts val="200"/>
                        </a:spcBef>
                        <a:spcAft>
                          <a:spcPts val="200"/>
                        </a:spcAft>
                        <a:buFont typeface="Arial" charset="0"/>
                        <a:defRPr sz="1400">
                          <a:solidFill>
                            <a:schemeClr val="tx1"/>
                          </a:solidFill>
                          <a:latin typeface="Arial" charset="0"/>
                        </a:defRPr>
                      </a:lvl7pPr>
                      <a:lvl8pPr marL="1916113" indent="260350" fontAlgn="base">
                        <a:spcBef>
                          <a:spcPts val="200"/>
                        </a:spcBef>
                        <a:spcAft>
                          <a:spcPts val="200"/>
                        </a:spcAft>
                        <a:buFont typeface="Arial" charset="0"/>
                        <a:defRPr sz="1400">
                          <a:solidFill>
                            <a:schemeClr val="tx1"/>
                          </a:solidFill>
                          <a:latin typeface="Arial" charset="0"/>
                        </a:defRPr>
                      </a:lvl8pPr>
                      <a:lvl9pPr marL="2373313" indent="26035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cap="none" normalizeH="0" baseline="0" dirty="0">
                          <a:ln>
                            <a:noFill/>
                          </a:ln>
                          <a:solidFill>
                            <a:schemeClr val="bg1"/>
                          </a:solidFill>
                          <a:effectLst/>
                          <a:latin typeface="Arial" charset="0"/>
                          <a:ea typeface="MS PGothic" pitchFamily="34" charset="-128"/>
                        </a:rPr>
                        <a:t>MGB 600 E</a:t>
                      </a:r>
                    </a:p>
                  </a:txBody>
                  <a:tcPr marL="36785" marR="3678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30000"/>
                        </a:spcAft>
                        <a:buClrTx/>
                        <a:buSzTx/>
                        <a:buFontTx/>
                        <a:buNone/>
                        <a:tabLst/>
                        <a:defRPr/>
                      </a:pPr>
                      <a:r>
                        <a:rPr kumimoji="0" lang="de-DE" altLang="de-DE" sz="1400" b="1" i="0" u="none" strike="noStrike" cap="none" normalizeH="0" baseline="0" dirty="0">
                          <a:ln>
                            <a:noFill/>
                          </a:ln>
                          <a:solidFill>
                            <a:schemeClr val="bg1"/>
                          </a:solidFill>
                          <a:effectLst/>
                          <a:latin typeface="Arial" charset="0"/>
                          <a:ea typeface="MS PGothic" pitchFamily="34" charset="-128"/>
                        </a:rPr>
                        <a:t>MGB 900 E</a:t>
                      </a:r>
                    </a:p>
                  </a:txBody>
                  <a:tcPr marL="36785" marR="36785"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cap="none" normalizeH="0" baseline="0" dirty="0">
                          <a:ln>
                            <a:noFill/>
                          </a:ln>
                          <a:solidFill>
                            <a:schemeClr val="bg1"/>
                          </a:solidFill>
                          <a:effectLst/>
                          <a:latin typeface="Arial" charset="0"/>
                          <a:ea typeface="MS PGothic" pitchFamily="34" charset="-128"/>
                          <a:cs typeface="Arial" charset="0"/>
                        </a:rPr>
                        <a:t>Vorsorge E</a:t>
                      </a:r>
                    </a:p>
                  </a:txBody>
                  <a:tcPr marL="55174" marR="55174" marT="46782" marB="467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cap="none" normalizeH="0" baseline="0" dirty="0" err="1">
                          <a:ln>
                            <a:noFill/>
                          </a:ln>
                          <a:solidFill>
                            <a:schemeClr val="bg1"/>
                          </a:solidFill>
                          <a:effectLst/>
                          <a:latin typeface="Arial" charset="0"/>
                          <a:ea typeface="MS PGothic" pitchFamily="34" charset="-128"/>
                          <a:cs typeface="Arial" charset="0"/>
                        </a:rPr>
                        <a:t>VorsorgeExtra</a:t>
                      </a:r>
                      <a:r>
                        <a:rPr kumimoji="0" lang="de-DE" altLang="de-DE" sz="1400" b="1" i="0" u="none" strike="noStrike" cap="none" normalizeH="0" baseline="0" dirty="0">
                          <a:ln>
                            <a:noFill/>
                          </a:ln>
                          <a:solidFill>
                            <a:schemeClr val="bg1"/>
                          </a:solidFill>
                          <a:effectLst/>
                          <a:latin typeface="Arial" charset="0"/>
                          <a:ea typeface="MS PGothic" pitchFamily="34" charset="-128"/>
                          <a:cs typeface="Arial" charset="0"/>
                        </a:rPr>
                        <a:t> E</a:t>
                      </a:r>
                    </a:p>
                  </a:txBody>
                  <a:tcPr marL="55174" marR="55174" marT="46782" marB="467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287338" indent="14288">
                        <a:spcBef>
                          <a:spcPts val="200"/>
                        </a:spcBef>
                        <a:spcAft>
                          <a:spcPts val="200"/>
                        </a:spcAft>
                        <a:buClr>
                          <a:schemeClr val="tx1"/>
                        </a:buClr>
                        <a:buFont typeface="Arial" charset="0"/>
                        <a:defRPr sz="1400">
                          <a:solidFill>
                            <a:schemeClr val="tx1"/>
                          </a:solidFill>
                          <a:latin typeface="Arial" charset="0"/>
                        </a:defRPr>
                      </a:lvl4pPr>
                      <a:lvl5pPr marL="544513" indent="260350">
                        <a:spcBef>
                          <a:spcPts val="200"/>
                        </a:spcBef>
                        <a:spcAft>
                          <a:spcPts val="200"/>
                        </a:spcAft>
                        <a:buFont typeface="Arial" charset="0"/>
                        <a:defRPr sz="1400">
                          <a:solidFill>
                            <a:schemeClr val="tx1"/>
                          </a:solidFill>
                          <a:latin typeface="Arial" charset="0"/>
                        </a:defRPr>
                      </a:lvl5pPr>
                      <a:lvl6pPr marL="1001713" indent="260350" fontAlgn="base">
                        <a:spcBef>
                          <a:spcPts val="200"/>
                        </a:spcBef>
                        <a:spcAft>
                          <a:spcPts val="200"/>
                        </a:spcAft>
                        <a:buFont typeface="Arial" charset="0"/>
                        <a:defRPr sz="1400">
                          <a:solidFill>
                            <a:schemeClr val="tx1"/>
                          </a:solidFill>
                          <a:latin typeface="Arial" charset="0"/>
                        </a:defRPr>
                      </a:lvl6pPr>
                      <a:lvl7pPr marL="1458913" indent="260350" fontAlgn="base">
                        <a:spcBef>
                          <a:spcPts val="200"/>
                        </a:spcBef>
                        <a:spcAft>
                          <a:spcPts val="200"/>
                        </a:spcAft>
                        <a:buFont typeface="Arial" charset="0"/>
                        <a:defRPr sz="1400">
                          <a:solidFill>
                            <a:schemeClr val="tx1"/>
                          </a:solidFill>
                          <a:latin typeface="Arial" charset="0"/>
                        </a:defRPr>
                      </a:lvl7pPr>
                      <a:lvl8pPr marL="1916113" indent="260350" fontAlgn="base">
                        <a:spcBef>
                          <a:spcPts val="200"/>
                        </a:spcBef>
                        <a:spcAft>
                          <a:spcPts val="200"/>
                        </a:spcAft>
                        <a:buFont typeface="Arial" charset="0"/>
                        <a:defRPr sz="1400">
                          <a:solidFill>
                            <a:schemeClr val="tx1"/>
                          </a:solidFill>
                          <a:latin typeface="Arial" charset="0"/>
                        </a:defRPr>
                      </a:lvl8pPr>
                      <a:lvl9pPr marL="2373313" indent="260350" fontAlgn="base">
                        <a:spcBef>
                          <a:spcPts val="200"/>
                        </a:spcBef>
                        <a:spcAft>
                          <a:spcPts val="200"/>
                        </a:spcAft>
                        <a:buFont typeface="Arial" charset="0"/>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30000"/>
                        </a:spcAft>
                        <a:buClrTx/>
                        <a:buSzTx/>
                        <a:buFontTx/>
                        <a:buNone/>
                        <a:tabLst/>
                      </a:pPr>
                      <a:r>
                        <a:rPr kumimoji="0" lang="de-DE" altLang="de-DE" sz="1400" b="1" i="0" u="none" strike="noStrike" cap="none" normalizeH="0" baseline="0" dirty="0">
                          <a:ln>
                            <a:noFill/>
                          </a:ln>
                          <a:solidFill>
                            <a:schemeClr val="bg1"/>
                          </a:solidFill>
                          <a:effectLst/>
                          <a:latin typeface="Arial" charset="0"/>
                          <a:ea typeface="MS PGothic" pitchFamily="34" charset="-128"/>
                        </a:rPr>
                        <a:t>Krankenhaus bei Unfall E</a:t>
                      </a:r>
                    </a:p>
                  </a:txBody>
                  <a:tcPr marL="55174" marR="55174" marT="46782" marB="46782" horzOverflow="overflow">
                    <a:lnL w="12700" cap="flat" cmpd="sng" algn="ctr">
                      <a:solidFill>
                        <a:schemeClr val="tx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62238897"/>
                  </a:ext>
                </a:extLst>
              </a:tr>
              <a:tr h="247275">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de-DE" altLang="de-DE" sz="1200" b="0" i="0" u="none" strike="noStrike" cap="none" normalizeH="0" baseline="0" dirty="0">
                          <a:ln>
                            <a:noFill/>
                          </a:ln>
                          <a:solidFill>
                            <a:schemeClr val="bg1"/>
                          </a:solidFill>
                          <a:effectLst/>
                          <a:latin typeface="Arial" charset="0"/>
                          <a:ea typeface="MS PGothic" pitchFamily="34" charset="-128"/>
                        </a:rPr>
                        <a:t>bis 15</a:t>
                      </a:r>
                    </a:p>
                  </a:txBody>
                  <a:tcPr marL="91957" marR="91957" marT="35987" marB="35987"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kern="1200" cap="none" normalizeH="0" baseline="0" dirty="0">
                          <a:ln>
                            <a:noFill/>
                          </a:ln>
                          <a:solidFill>
                            <a:schemeClr val="bg1"/>
                          </a:solidFill>
                          <a:effectLst/>
                          <a:latin typeface="Arial" charset="0"/>
                          <a:ea typeface="MS PGothic" pitchFamily="34" charset="-128"/>
                          <a:cs typeface="+mn-cs"/>
                        </a:rPr>
                        <a:t>13,80 EUR</a:t>
                      </a:r>
                    </a:p>
                  </a:txBody>
                  <a:tcPr marL="36785" marR="36785" marT="36000" marB="36000"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287338" indent="14288">
                        <a:spcBef>
                          <a:spcPts val="200"/>
                        </a:spcBef>
                        <a:spcAft>
                          <a:spcPts val="200"/>
                        </a:spcAft>
                        <a:buClr>
                          <a:schemeClr val="tx1"/>
                        </a:buClr>
                        <a:buFont typeface="Arial" charset="0"/>
                        <a:defRPr sz="1400">
                          <a:solidFill>
                            <a:schemeClr val="tx1"/>
                          </a:solidFill>
                          <a:latin typeface="Arial" charset="0"/>
                        </a:defRPr>
                      </a:lvl4pPr>
                      <a:lvl5pPr marL="544513" indent="260350">
                        <a:spcBef>
                          <a:spcPts val="200"/>
                        </a:spcBef>
                        <a:spcAft>
                          <a:spcPts val="200"/>
                        </a:spcAft>
                        <a:buFont typeface="Arial" charset="0"/>
                        <a:defRPr sz="1400">
                          <a:solidFill>
                            <a:schemeClr val="tx1"/>
                          </a:solidFill>
                          <a:latin typeface="Arial" charset="0"/>
                        </a:defRPr>
                      </a:lvl5pPr>
                      <a:lvl6pPr marL="1001713" indent="260350" fontAlgn="base">
                        <a:spcBef>
                          <a:spcPts val="200"/>
                        </a:spcBef>
                        <a:spcAft>
                          <a:spcPts val="200"/>
                        </a:spcAft>
                        <a:buFont typeface="Arial" charset="0"/>
                        <a:defRPr sz="1400">
                          <a:solidFill>
                            <a:schemeClr val="tx1"/>
                          </a:solidFill>
                          <a:latin typeface="Arial" charset="0"/>
                        </a:defRPr>
                      </a:lvl6pPr>
                      <a:lvl7pPr marL="1458913" indent="260350" fontAlgn="base">
                        <a:spcBef>
                          <a:spcPts val="200"/>
                        </a:spcBef>
                        <a:spcAft>
                          <a:spcPts val="200"/>
                        </a:spcAft>
                        <a:buFont typeface="Arial" charset="0"/>
                        <a:defRPr sz="1400">
                          <a:solidFill>
                            <a:schemeClr val="tx1"/>
                          </a:solidFill>
                          <a:latin typeface="Arial" charset="0"/>
                        </a:defRPr>
                      </a:lvl7pPr>
                      <a:lvl8pPr marL="1916113" indent="260350" fontAlgn="base">
                        <a:spcBef>
                          <a:spcPts val="200"/>
                        </a:spcBef>
                        <a:spcAft>
                          <a:spcPts val="200"/>
                        </a:spcAft>
                        <a:buFont typeface="Arial" charset="0"/>
                        <a:defRPr sz="1400">
                          <a:solidFill>
                            <a:schemeClr val="tx1"/>
                          </a:solidFill>
                          <a:latin typeface="Arial" charset="0"/>
                        </a:defRPr>
                      </a:lvl8pPr>
                      <a:lvl9pPr marL="2373313" indent="26035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kern="1200" cap="none" normalizeH="0" baseline="0" dirty="0">
                          <a:ln>
                            <a:noFill/>
                          </a:ln>
                          <a:solidFill>
                            <a:schemeClr val="bg1"/>
                          </a:solidFill>
                          <a:effectLst/>
                          <a:latin typeface="Arial" charset="0"/>
                          <a:ea typeface="MS PGothic" pitchFamily="34" charset="-128"/>
                          <a:cs typeface="+mn-cs"/>
                        </a:rPr>
                        <a:t>19,70 EUR</a:t>
                      </a:r>
                    </a:p>
                  </a:txBody>
                  <a:tcPr marL="36785" marR="36785" marT="36000" marB="36000"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kern="1200" cap="none" normalizeH="0" baseline="0" dirty="0">
                          <a:ln>
                            <a:noFill/>
                          </a:ln>
                          <a:solidFill>
                            <a:schemeClr val="bg1"/>
                          </a:solidFill>
                          <a:effectLst/>
                          <a:latin typeface="Arial" charset="0"/>
                          <a:ea typeface="MS PGothic" pitchFamily="34" charset="-128"/>
                          <a:cs typeface="+mn-cs"/>
                        </a:rPr>
                        <a:t>25,00 EUR</a:t>
                      </a:r>
                    </a:p>
                  </a:txBody>
                  <a:tcPr marL="36785" marR="36785" marT="36000" marB="36000"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5">
                  <a:txBody>
                    <a:bodyPr/>
                    <a:lstStyle/>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p>
                      <a:pPr marL="0" marR="0" lvl="0" indent="0" algn="ctr" defTabSz="967710" rtl="0" eaLnBrk="1" fontAlgn="auto" latinLnBrk="0" hangingPunct="1">
                        <a:lnSpc>
                          <a:spcPct val="100000"/>
                        </a:lnSpc>
                        <a:spcBef>
                          <a:spcPts val="0"/>
                        </a:spcBef>
                        <a:spcAft>
                          <a:spcPts val="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9,71 EUR</a:t>
                      </a:r>
                    </a:p>
                  </a:txBody>
                  <a:tcPr marL="73570" marR="73570" marT="71947" marB="71947" horzOverflow="overflow">
                    <a:lnT w="12700" cap="flat" cmpd="sng" algn="ctr">
                      <a:solidFill>
                        <a:schemeClr val="bg1"/>
                      </a:solidFill>
                      <a:prstDash val="solid"/>
                      <a:round/>
                      <a:headEnd type="none" w="med" len="med"/>
                      <a:tailEnd type="none" w="med" len="med"/>
                    </a:lnT>
                  </a:tcPr>
                </a:tc>
                <a:tc rowSpan="2">
                  <a:txBody>
                    <a:body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3,63 EUR</a:t>
                      </a:r>
                    </a:p>
                  </a:txBody>
                  <a:tcPr marL="91957" marR="91957" marT="35987" marB="35987"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2">
                  <a:txBody>
                    <a:body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2,89 EUR</a:t>
                      </a:r>
                    </a:p>
                  </a:txBody>
                  <a:tcPr marL="91957" marR="91957" marT="35987" marB="35987" anchor="ctr" anchorCtr="1" horzOverflow="overflow">
                    <a:lnT w="127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5801949"/>
                  </a:ext>
                </a:extLst>
              </a:tr>
              <a:tr h="228266">
                <a:tc>
                  <a:txBody>
                    <a:bodyPr/>
                    <a:lstStyle/>
                    <a:p>
                      <a:pPr marL="0" marR="0" lvl="0" indent="0" algn="l" defTabSz="914400" rtl="0" eaLnBrk="1" fontAlgn="base" latinLnBrk="0" hangingPunct="1">
                        <a:lnSpc>
                          <a:spcPct val="100000"/>
                        </a:lnSpc>
                        <a:spcBef>
                          <a:spcPct val="0"/>
                        </a:spcBef>
                        <a:spcAft>
                          <a:spcPct val="30000"/>
                        </a:spcAft>
                        <a:buClrTx/>
                        <a:buSzTx/>
                        <a:buFontTx/>
                        <a:buNone/>
                        <a:tabLst/>
                      </a:pPr>
                      <a:r>
                        <a:rPr kumimoji="0" lang="de-DE" altLang="de-DE" sz="1200" b="0" i="0" u="none" strike="noStrike" cap="none" normalizeH="0" baseline="0" dirty="0">
                          <a:ln>
                            <a:noFill/>
                          </a:ln>
                          <a:solidFill>
                            <a:schemeClr val="bg1"/>
                          </a:solidFill>
                          <a:effectLst/>
                          <a:latin typeface="Arial" charset="0"/>
                          <a:ea typeface="MS PGothic" pitchFamily="34" charset="-128"/>
                        </a:rPr>
                        <a:t>bis 20</a:t>
                      </a:r>
                    </a:p>
                  </a:txBody>
                  <a:tcPr marL="91957" marR="91957"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17,70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25,20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31,80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de-DE"/>
                    </a:p>
                  </a:txBody>
                  <a:tcPr/>
                </a:tc>
                <a:tc vMerge="1">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endParaRPr kumimoji="0" lang="de-DE" altLang="de-DE" sz="1100" b="0" i="0" u="none" strike="noStrike" cap="none" normalizeH="0" baseline="0" dirty="0">
                        <a:ln>
                          <a:noFill/>
                        </a:ln>
                        <a:solidFill>
                          <a:schemeClr val="tx2"/>
                        </a:solidFill>
                        <a:effectLst/>
                        <a:latin typeface="Arial" charset="0"/>
                        <a:ea typeface="MS PGothic" pitchFamily="34" charset="-128"/>
                      </a:endParaRPr>
                    </a:p>
                  </a:txBody>
                  <a:tcPr marL="89995" marR="89995"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endParaRPr kumimoji="0" lang="de-DE" altLang="de-DE" sz="1100" b="0" i="0" u="none" strike="noStrike" cap="none" normalizeH="0" baseline="0" dirty="0">
                        <a:ln>
                          <a:noFill/>
                        </a:ln>
                        <a:solidFill>
                          <a:schemeClr val="tx2"/>
                        </a:solidFill>
                        <a:effectLst/>
                        <a:latin typeface="Arial" charset="0"/>
                        <a:ea typeface="MS PGothic" pitchFamily="34" charset="-128"/>
                      </a:endParaRPr>
                    </a:p>
                  </a:txBody>
                  <a:tcPr marL="89995" marR="89995"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79501927"/>
                  </a:ext>
                </a:extLst>
              </a:tr>
              <a:tr h="640097">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200" b="0" i="0" u="none" strike="noStrike" cap="none" normalizeH="0" baseline="0" dirty="0">
                          <a:ln>
                            <a:noFill/>
                          </a:ln>
                          <a:solidFill>
                            <a:schemeClr val="bg1"/>
                          </a:solidFill>
                          <a:effectLst/>
                          <a:latin typeface="Arial" charset="0"/>
                          <a:ea typeface="MS PGothic" pitchFamily="34" charset="-128"/>
                        </a:rPr>
                        <a:t>21 – 39</a:t>
                      </a:r>
                    </a:p>
                  </a:txBody>
                  <a:tcPr marL="91957" marR="91957"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17,50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26,40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34,70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de-DE"/>
                    </a:p>
                  </a:txBody>
                  <a:tcPr marL="72000" marR="7200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rowSpan="3">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6,48 EUR</a:t>
                      </a:r>
                    </a:p>
                  </a:txBody>
                  <a:tcPr marL="91957" marR="91957" marT="35987" marB="35987" anchor="ctr" anchorCtr="1" horzOverflow="overflow">
                    <a:lnT w="6350" cap="flat" cmpd="sng" algn="ctr">
                      <a:solidFill>
                        <a:schemeClr val="accent1"/>
                      </a:solidFill>
                      <a:prstDash val="solid"/>
                      <a:round/>
                      <a:headEnd type="none" w="med" len="med"/>
                      <a:tailEnd type="none" w="med" len="med"/>
                    </a:lnT>
                  </a:tcPr>
                </a:tc>
                <a:tc rowSpan="2">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4,47 EUR</a:t>
                      </a:r>
                    </a:p>
                  </a:txBody>
                  <a:tcPr marL="91957" marR="91957"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1482087">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200" b="0" i="0" u="none" strike="noStrike" cap="none" normalizeH="0" baseline="0" dirty="0">
                          <a:ln>
                            <a:noFill/>
                          </a:ln>
                          <a:solidFill>
                            <a:schemeClr val="bg1"/>
                          </a:solidFill>
                          <a:effectLst/>
                          <a:latin typeface="Arial" charset="0"/>
                          <a:ea typeface="MS PGothic" pitchFamily="34" charset="-128"/>
                        </a:rPr>
                        <a:t>40 – 59</a:t>
                      </a:r>
                    </a:p>
                  </a:txBody>
                  <a:tcPr marL="91957" marR="91957"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20,10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32,10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43,60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de-DE"/>
                    </a:p>
                  </a:txBody>
                  <a:tcPr marL="72000" marR="72000" marT="71947" marB="71947"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de-DE"/>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endParaRPr kumimoji="0" lang="de-DE" altLang="de-DE" sz="1100" b="0" i="0" u="none" strike="noStrike" cap="none" normalizeH="0" baseline="0" dirty="0">
                        <a:ln>
                          <a:noFill/>
                        </a:ln>
                        <a:solidFill>
                          <a:schemeClr val="bg1"/>
                        </a:solidFill>
                        <a:effectLst/>
                        <a:latin typeface="Arial" charset="0"/>
                        <a:ea typeface="MS PGothic" pitchFamily="34" charset="-128"/>
                      </a:endParaRPr>
                    </a:p>
                  </a:txBody>
                  <a:tcPr marL="0" marR="0" marT="35987" marB="35987" anchor="ctr" anchorCtr="1" horzOverflow="overflow">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50380080"/>
                  </a:ext>
                </a:extLst>
              </a:tr>
              <a:tr h="244549">
                <a:tc>
                  <a:txBody>
                    <a:body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200" b="0" i="0" u="none" strike="noStrike" cap="none" normalizeH="0" baseline="0" dirty="0">
                          <a:ln>
                            <a:noFill/>
                          </a:ln>
                          <a:solidFill>
                            <a:schemeClr val="bg1"/>
                          </a:solidFill>
                          <a:effectLst/>
                          <a:latin typeface="Arial" charset="0"/>
                          <a:ea typeface="MS PGothic" pitchFamily="34" charset="-128"/>
                        </a:rPr>
                        <a:t>ab 60</a:t>
                      </a:r>
                    </a:p>
                  </a:txBody>
                  <a:tcPr marL="91957" marR="91957" marT="35987" marB="35987"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22,80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37,10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30000"/>
                        </a:spcAft>
                        <a:buClrTx/>
                        <a:buSzTx/>
                        <a:buFontTx/>
                        <a:buNone/>
                        <a:tabLst/>
                        <a:defRPr/>
                      </a:pPr>
                      <a:r>
                        <a:rPr kumimoji="0" lang="de-DE" altLang="de-DE" sz="1100" b="0" i="0" u="none" strike="noStrike" cap="none" normalizeH="0" baseline="0" dirty="0">
                          <a:ln>
                            <a:noFill/>
                          </a:ln>
                          <a:solidFill>
                            <a:schemeClr val="bg1"/>
                          </a:solidFill>
                          <a:effectLst/>
                          <a:latin typeface="Arial" charset="0"/>
                          <a:ea typeface="MS PGothic" pitchFamily="34" charset="-128"/>
                        </a:rPr>
                        <a:t>50,10 EUR</a:t>
                      </a:r>
                    </a:p>
                  </a:txBody>
                  <a:tcPr marL="36785" marR="36785" marT="36000" marB="36000" anchor="ctr" anchorCtr="1"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vMerge="1">
                  <a:txBody>
                    <a:bodyPr/>
                    <a:lstStyle/>
                    <a:p>
                      <a:endParaRPr lang="de-DE"/>
                    </a:p>
                  </a:txBody>
                  <a:tcPr/>
                </a:tc>
                <a:tc vMerge="1">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endParaRPr kumimoji="0" lang="de-DE" altLang="de-DE" sz="1100" b="0" i="0" u="none" strike="noStrike" cap="none" normalizeH="0" baseline="0" dirty="0">
                        <a:ln>
                          <a:noFill/>
                        </a:ln>
                        <a:solidFill>
                          <a:schemeClr val="tx2"/>
                        </a:solidFill>
                        <a:effectLst/>
                        <a:latin typeface="Arial" charset="0"/>
                        <a:ea typeface="MS PGothic" pitchFamily="34" charset="-128"/>
                      </a:endParaRPr>
                    </a:p>
                  </a:txBody>
                  <a:tcPr marL="89995" marR="89995" marT="35987" marB="35987" anchor="ctr" anchorCtr="1" horzOverflow="overflow"/>
                </a:tc>
                <a:tc>
                  <a:txBody>
                    <a:bodyPr/>
                    <a:lstStyle>
                      <a:lvl1pPr>
                        <a:spcBef>
                          <a:spcPts val="200"/>
                        </a:spcBef>
                        <a:spcAft>
                          <a:spcPts val="200"/>
                        </a:spcAft>
                        <a:buFont typeface="Arial" charset="0"/>
                        <a:defRPr sz="1600">
                          <a:solidFill>
                            <a:schemeClr val="tx1"/>
                          </a:solidFill>
                          <a:latin typeface="Arial" charset="0"/>
                        </a:defRPr>
                      </a:lvl1pPr>
                      <a:lvl2pPr marL="742950" indent="-285750">
                        <a:spcBef>
                          <a:spcPts val="200"/>
                        </a:spcBef>
                        <a:spcAft>
                          <a:spcPts val="200"/>
                        </a:spcAft>
                        <a:buFont typeface="Arial" charset="0"/>
                        <a:defRPr sz="1600">
                          <a:solidFill>
                            <a:schemeClr val="tx1"/>
                          </a:solidFill>
                          <a:latin typeface="Arial" charset="0"/>
                        </a:defRPr>
                      </a:lvl2pPr>
                      <a:lvl3pPr marL="1143000" indent="-228600">
                        <a:spcBef>
                          <a:spcPts val="200"/>
                        </a:spcBef>
                        <a:spcAft>
                          <a:spcPts val="200"/>
                        </a:spcAft>
                        <a:buFont typeface="Symbol" pitchFamily="18" charset="2"/>
                        <a:defRPr sz="1400">
                          <a:solidFill>
                            <a:schemeClr val="tx1"/>
                          </a:solidFill>
                          <a:latin typeface="Arial" charset="0"/>
                        </a:defRPr>
                      </a:lvl3pPr>
                      <a:lvl4pPr marL="1600200" indent="-228600">
                        <a:spcBef>
                          <a:spcPts val="200"/>
                        </a:spcBef>
                        <a:spcAft>
                          <a:spcPts val="200"/>
                        </a:spcAft>
                        <a:buClr>
                          <a:schemeClr val="tx1"/>
                        </a:buClr>
                        <a:buFont typeface="Arial" charset="0"/>
                        <a:defRPr sz="1400">
                          <a:solidFill>
                            <a:schemeClr val="tx1"/>
                          </a:solidFill>
                          <a:latin typeface="Arial" charset="0"/>
                        </a:defRPr>
                      </a:lvl4pPr>
                      <a:lvl5pPr marL="2057400" indent="-228600">
                        <a:spcBef>
                          <a:spcPts val="200"/>
                        </a:spcBef>
                        <a:spcAft>
                          <a:spcPts val="200"/>
                        </a:spcAft>
                        <a:buFont typeface="Arial" charset="0"/>
                        <a:defRPr sz="1400">
                          <a:solidFill>
                            <a:schemeClr val="tx1"/>
                          </a:solidFill>
                          <a:latin typeface="Arial" charset="0"/>
                        </a:defRPr>
                      </a:lvl5pPr>
                      <a:lvl6pPr marL="2514600" indent="-228600" fontAlgn="base">
                        <a:spcBef>
                          <a:spcPts val="200"/>
                        </a:spcBef>
                        <a:spcAft>
                          <a:spcPts val="200"/>
                        </a:spcAft>
                        <a:buFont typeface="Arial" charset="0"/>
                        <a:defRPr sz="1400">
                          <a:solidFill>
                            <a:schemeClr val="tx1"/>
                          </a:solidFill>
                          <a:latin typeface="Arial" charset="0"/>
                        </a:defRPr>
                      </a:lvl6pPr>
                      <a:lvl7pPr marL="2971800" indent="-228600" fontAlgn="base">
                        <a:spcBef>
                          <a:spcPts val="200"/>
                        </a:spcBef>
                        <a:spcAft>
                          <a:spcPts val="200"/>
                        </a:spcAft>
                        <a:buFont typeface="Arial" charset="0"/>
                        <a:defRPr sz="1400">
                          <a:solidFill>
                            <a:schemeClr val="tx1"/>
                          </a:solidFill>
                          <a:latin typeface="Arial" charset="0"/>
                        </a:defRPr>
                      </a:lvl7pPr>
                      <a:lvl8pPr marL="3429000" indent="-228600" fontAlgn="base">
                        <a:spcBef>
                          <a:spcPts val="200"/>
                        </a:spcBef>
                        <a:spcAft>
                          <a:spcPts val="200"/>
                        </a:spcAft>
                        <a:buFont typeface="Arial" charset="0"/>
                        <a:defRPr sz="1400">
                          <a:solidFill>
                            <a:schemeClr val="tx1"/>
                          </a:solidFill>
                          <a:latin typeface="Arial" charset="0"/>
                        </a:defRPr>
                      </a:lvl8pPr>
                      <a:lvl9pPr marL="3886200" indent="-228600" fontAlgn="base">
                        <a:spcBef>
                          <a:spcPts val="200"/>
                        </a:spcBef>
                        <a:spcAft>
                          <a:spcPts val="200"/>
                        </a:spcAft>
                        <a:buFont typeface="Arial" charset="0"/>
                        <a:defRPr sz="1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30000"/>
                        </a:spcAft>
                        <a:buClrTx/>
                        <a:buSzTx/>
                        <a:buFontTx/>
                        <a:buNone/>
                        <a:tabLst/>
                      </a:pPr>
                      <a:r>
                        <a:rPr kumimoji="0" lang="de-DE" altLang="de-DE" sz="1100" b="0" i="0" u="none" strike="noStrike" cap="none" normalizeH="0" baseline="0" dirty="0">
                          <a:ln>
                            <a:noFill/>
                          </a:ln>
                          <a:solidFill>
                            <a:schemeClr val="bg1"/>
                          </a:solidFill>
                          <a:effectLst/>
                          <a:latin typeface="Arial" charset="0"/>
                          <a:ea typeface="MS PGothic" pitchFamily="34" charset="-128"/>
                        </a:rPr>
                        <a:t>12,27 EUR</a:t>
                      </a:r>
                    </a:p>
                  </a:txBody>
                  <a:tcPr marL="0" marR="0" marT="35987" marB="35987" anchor="ctr" anchorCtr="1" horzOverflow="overflow">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998706945"/>
                  </a:ext>
                </a:extLst>
              </a:tr>
            </a:tbl>
          </a:graphicData>
        </a:graphic>
      </p:graphicFrame>
      <p:sp>
        <p:nvSpPr>
          <p:cNvPr id="11" name="Textplatzhalter 5"/>
          <p:cNvSpPr txBox="1">
            <a:spLocks/>
          </p:cNvSpPr>
          <p:nvPr/>
        </p:nvSpPr>
        <p:spPr bwMode="auto">
          <a:xfrm>
            <a:off x="479425" y="6372000"/>
            <a:ext cx="10826751"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1pPr>
            <a:lvl2pPr marL="177800" indent="-1778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342900" indent="-342900">
              <a:spcBef>
                <a:spcPts val="1200"/>
              </a:spcBef>
              <a:buFont typeface="Arial" panose="020B0604020202020204" pitchFamily="34" charset="0"/>
              <a:defRPr sz="1600" b="1">
                <a:solidFill>
                  <a:schemeClr val="tx2"/>
                </a:solidFill>
                <a:latin typeface="Arial" panose="020B0604020202020204" pitchFamily="34" charset="0"/>
                <a:cs typeface="Arial" panose="020B0604020202020204" pitchFamily="34" charset="0"/>
              </a:defRPr>
            </a:lvl3pPr>
            <a:lvl4pPr marL="361950" indent="-18415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628650" indent="-266700">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10858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15430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20002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2457450" indent="-266700" eaLnBrk="0" fontAlgn="base" hangingPunct="0">
              <a:spcBef>
                <a:spcPts val="5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lvl="0">
              <a:defRPr/>
            </a:pPr>
            <a:r>
              <a:rPr lang="de-DE" sz="800" dirty="0">
                <a:solidFill>
                  <a:schemeClr val="bg1"/>
                </a:solidFill>
              </a:rPr>
              <a:t>Es handelt sich um Tarife ohne Altersrückstellungen. Entscheidend für die Beitragshöhe ist immer das aktuelle Alter der versicherten Person. Im Versicherungsverlauf passen sich die Beiträge (Stand 01.01.2023) gemäß der Tabelle an.</a:t>
            </a:r>
            <a:br>
              <a:rPr kumimoji="0" lang="de-DE" altLang="de-DE" sz="800" b="0" i="0" u="none" strike="noStrike" kern="0" cap="none" spc="0" normalizeH="0" baseline="0" noProof="0" dirty="0">
                <a:ln>
                  <a:noFill/>
                </a:ln>
                <a:solidFill>
                  <a:srgbClr val="414141"/>
                </a:solidFill>
                <a:effectLst/>
                <a:uLnTx/>
                <a:uFillTx/>
              </a:rPr>
            </a:br>
            <a:endParaRPr kumimoji="0" lang="de-DE" altLang="de-DE" sz="800" b="0" i="0" u="none" strike="noStrike" kern="0" cap="none" spc="0" normalizeH="0" baseline="0" noProof="0" dirty="0">
              <a:ln>
                <a:noFill/>
              </a:ln>
              <a:solidFill>
                <a:srgbClr val="414141"/>
              </a:solidFill>
              <a:effectLst/>
              <a:uLnTx/>
              <a:uFillTx/>
            </a:endParaRPr>
          </a:p>
        </p:txBody>
      </p:sp>
      <p:sp>
        <p:nvSpPr>
          <p:cNvPr id="8"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20</a:t>
            </a:fld>
            <a:endParaRPr lang="en-US" sz="800" b="1" dirty="0">
              <a:solidFill>
                <a:schemeClr val="bg1"/>
              </a:solidFill>
            </a:endParaRPr>
          </a:p>
        </p:txBody>
      </p:sp>
    </p:spTree>
    <p:extLst>
      <p:ext uri="{BB962C8B-B14F-4D97-AF65-F5344CB8AC3E}">
        <p14:creationId xmlns:p14="http://schemas.microsoft.com/office/powerpoint/2010/main" val="48032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4" name="Objekt 3"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10" name="Tabelle 9">
            <a:extLst>
              <a:ext uri="{FF2B5EF4-FFF2-40B4-BE49-F238E27FC236}">
                <a16:creationId xmlns:a16="http://schemas.microsoft.com/office/drawing/2014/main" id="{7576EC5B-A1B6-E84C-802A-9D78ECD16A43}"/>
              </a:ext>
            </a:extLst>
          </p:cNvPr>
          <p:cNvGraphicFramePr>
            <a:graphicFrameLocks noGrp="1"/>
          </p:cNvGraphicFramePr>
          <p:nvPr>
            <p:extLst>
              <p:ext uri="{D42A27DB-BD31-4B8C-83A1-F6EECF244321}">
                <p14:modId xmlns:p14="http://schemas.microsoft.com/office/powerpoint/2010/main" val="697858708"/>
              </p:ext>
            </p:extLst>
          </p:nvPr>
        </p:nvGraphicFramePr>
        <p:xfrm>
          <a:off x="479424" y="2045375"/>
          <a:ext cx="9315234" cy="3917275"/>
        </p:xfrm>
        <a:graphic>
          <a:graphicData uri="http://schemas.openxmlformats.org/drawingml/2006/table">
            <a:tbl>
              <a:tblPr>
                <a:tableStyleId>{2D5ABB26-0587-4C30-8999-92F81FD0307C}</a:tableStyleId>
              </a:tblPr>
              <a:tblGrid>
                <a:gridCol w="802966">
                  <a:extLst>
                    <a:ext uri="{9D8B030D-6E8A-4147-A177-3AD203B41FA5}">
                      <a16:colId xmlns:a16="http://schemas.microsoft.com/office/drawing/2014/main" val="1742410667"/>
                    </a:ext>
                  </a:extLst>
                </a:gridCol>
                <a:gridCol w="2792784">
                  <a:extLst>
                    <a:ext uri="{9D8B030D-6E8A-4147-A177-3AD203B41FA5}">
                      <a16:colId xmlns:a16="http://schemas.microsoft.com/office/drawing/2014/main" val="337675923"/>
                    </a:ext>
                  </a:extLst>
                </a:gridCol>
                <a:gridCol w="215829">
                  <a:extLst>
                    <a:ext uri="{9D8B030D-6E8A-4147-A177-3AD203B41FA5}">
                      <a16:colId xmlns:a16="http://schemas.microsoft.com/office/drawing/2014/main" val="3729486932"/>
                    </a:ext>
                  </a:extLst>
                </a:gridCol>
                <a:gridCol w="1100731">
                  <a:extLst>
                    <a:ext uri="{9D8B030D-6E8A-4147-A177-3AD203B41FA5}">
                      <a16:colId xmlns:a16="http://schemas.microsoft.com/office/drawing/2014/main" val="2014976547"/>
                    </a:ext>
                  </a:extLst>
                </a:gridCol>
                <a:gridCol w="1100731">
                  <a:extLst>
                    <a:ext uri="{9D8B030D-6E8A-4147-A177-3AD203B41FA5}">
                      <a16:colId xmlns:a16="http://schemas.microsoft.com/office/drawing/2014/main" val="3548240274"/>
                    </a:ext>
                  </a:extLst>
                </a:gridCol>
                <a:gridCol w="1100731">
                  <a:extLst>
                    <a:ext uri="{9D8B030D-6E8A-4147-A177-3AD203B41FA5}">
                      <a16:colId xmlns:a16="http://schemas.microsoft.com/office/drawing/2014/main" val="3364155862"/>
                    </a:ext>
                  </a:extLst>
                </a:gridCol>
                <a:gridCol w="1100731">
                  <a:extLst>
                    <a:ext uri="{9D8B030D-6E8A-4147-A177-3AD203B41FA5}">
                      <a16:colId xmlns:a16="http://schemas.microsoft.com/office/drawing/2014/main" val="4254665921"/>
                    </a:ext>
                  </a:extLst>
                </a:gridCol>
                <a:gridCol w="1100731">
                  <a:extLst>
                    <a:ext uri="{9D8B030D-6E8A-4147-A177-3AD203B41FA5}">
                      <a16:colId xmlns:a16="http://schemas.microsoft.com/office/drawing/2014/main" val="2781567863"/>
                    </a:ext>
                  </a:extLst>
                </a:gridCol>
              </a:tblGrid>
              <a:tr h="391668">
                <a:tc>
                  <a:txBody>
                    <a:bodyPr/>
                    <a:lstStyle/>
                    <a:p>
                      <a:pPr algn="l">
                        <a:lnSpc>
                          <a:spcPts val="1800"/>
                        </a:lnSpc>
                      </a:pPr>
                      <a:endParaRPr lang="de-DE" sz="1600" b="1">
                        <a:solidFill>
                          <a:srgbClr val="5FCD8A"/>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800"/>
                        </a:lnSpc>
                      </a:pPr>
                      <a:r>
                        <a:rPr lang="de-DE" sz="1600" b="1">
                          <a:solidFill>
                            <a:srgbClr val="13A0D3"/>
                          </a:solidFill>
                          <a:latin typeface="+mn-lt"/>
                          <a:cs typeface="Arial" panose="020B0604020202020204" pitchFamily="34" charset="0"/>
                        </a:rPr>
                        <a:t>Budget p.a.</a:t>
                      </a:r>
                    </a:p>
                  </a:txBody>
                  <a:tcPr marL="0" marR="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300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600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900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600" b="1" dirty="0">
                        <a:solidFill>
                          <a:srgbClr val="13A0D3"/>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600" b="1" dirty="0">
                        <a:solidFill>
                          <a:srgbClr val="13A0D3"/>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051944"/>
                  </a:ext>
                </a:extLst>
              </a:tr>
              <a:tr h="287045">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30000" noProof="0">
                        <a:ln>
                          <a:noFill/>
                        </a:ln>
                        <a:solidFill>
                          <a:srgbClr val="003781"/>
                        </a:solidFill>
                        <a:effectLst/>
                        <a:uLnTx/>
                        <a:uFillTx/>
                        <a:latin typeface="+mn-lt"/>
                        <a:ea typeface="+mn-ea"/>
                        <a:cs typeface="Arial" panose="020B0604020202020204" pitchFamily="34" charset="0"/>
                      </a:endParaRPr>
                    </a:p>
                  </a:txBody>
                  <a:tcPr marL="0" marR="0" marT="0" marB="0" anchor="ctr">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Sehhilfen</a:t>
                      </a:r>
                      <a:r>
                        <a:rPr kumimoji="0" lang="de-DE" sz="1200" b="1" i="0" u="none" strike="noStrike" kern="1200" cap="none" spc="0" normalizeH="0" baseline="30000" noProof="0">
                          <a:ln>
                            <a:noFill/>
                          </a:ln>
                          <a:solidFill>
                            <a:srgbClr val="003781"/>
                          </a:solidFill>
                          <a:effectLst/>
                          <a:uLnTx/>
                          <a:uFillTx/>
                          <a:latin typeface="+mn-lt"/>
                          <a:ea typeface="+mn-ea"/>
                          <a:cs typeface="Arial" panose="020B0604020202020204" pitchFamily="34" charset="0"/>
                        </a:rPr>
                        <a:t>1</a:t>
                      </a:r>
                      <a:endParaRPr kumimoji="0" lang="de-DE" sz="1200" b="0" i="0" u="none" strike="noStrike" kern="1200" cap="none" spc="0" normalizeH="0" baseline="30000" noProof="0">
                        <a:ln>
                          <a:noFill/>
                        </a:ln>
                        <a:solidFill>
                          <a:srgbClr val="003781"/>
                        </a:solidFill>
                        <a:effectLst/>
                        <a:uLnTx/>
                        <a:uFillTx/>
                        <a:latin typeface="+mn-lt"/>
                        <a:ea typeface="+mn-ea"/>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r>
                        <a:rPr lang="de-DE" sz="1200" b="1" dirty="0">
                          <a:solidFill>
                            <a:schemeClr val="bg1"/>
                          </a:solidFill>
                          <a:latin typeface="+mn-lt"/>
                          <a:cs typeface="Arial" panose="020B0604020202020204" pitchFamily="34" charset="0"/>
                        </a:rPr>
                        <a:t>180 EUR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Arial" panose="020B0604020202020204" pitchFamily="34" charset="0"/>
                        <a:buNone/>
                      </a:pPr>
                      <a:r>
                        <a:rPr lang="de-DE" sz="1200" b="1" dirty="0">
                          <a:solidFill>
                            <a:schemeClr val="bg1"/>
                          </a:solidFill>
                          <a:latin typeface="+mn-lt"/>
                          <a:cs typeface="Arial" panose="020B0604020202020204" pitchFamily="34" charset="0"/>
                        </a:rPr>
                        <a:t>200 EUR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r>
                        <a:rPr lang="de-DE" sz="1200" b="1" dirty="0">
                          <a:solidFill>
                            <a:schemeClr val="bg1"/>
                          </a:solidFill>
                          <a:latin typeface="+mn-lt"/>
                          <a:cs typeface="Arial" panose="020B0604020202020204" pitchFamily="34" charset="0"/>
                        </a:rPr>
                        <a:t>220 EUR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b="1" dirty="0">
                        <a:solidFill>
                          <a:schemeClr val="bg1"/>
                        </a:solidFill>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b="1" dirty="0">
                        <a:solidFill>
                          <a:schemeClr val="bg1"/>
                        </a:solidFill>
                        <a:latin typeface="+mn-lt"/>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07904"/>
                  </a:ext>
                </a:extLst>
              </a:tr>
              <a:tr h="282472">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30000" noProof="0">
                        <a:ln>
                          <a:noFill/>
                        </a:ln>
                        <a:solidFill>
                          <a:srgbClr val="003781"/>
                        </a:solidFill>
                        <a:effectLst/>
                        <a:uLnTx/>
                        <a:uFillTx/>
                        <a:latin typeface="+mn-lt"/>
                        <a:ea typeface="+mn-ea"/>
                        <a:cs typeface="Arial" panose="020B0604020202020204" pitchFamily="34" charset="0"/>
                      </a:endParaRPr>
                    </a:p>
                  </a:txBody>
                  <a:tcPr marL="0" marR="0" marT="0" marB="0" anchor="ctr">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30000" noProof="0">
                        <a:ln>
                          <a:noFill/>
                        </a:ln>
                        <a:solidFill>
                          <a:srgbClr val="003781"/>
                        </a:solidFill>
                        <a:effectLst/>
                        <a:uLnTx/>
                        <a:uFillTx/>
                        <a:latin typeface="+mn-lt"/>
                        <a:ea typeface="+mn-ea"/>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 B. beim Optiker für Brillengestelle/-gläser und Kontaktlinsen)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ctr">
                        <a:lnSpc>
                          <a:spcPct val="100000"/>
                        </a:lnSpc>
                        <a:buFont typeface="Arial" panose="020B0604020202020204" pitchFamily="34" charset="0"/>
                        <a:buNone/>
                      </a:pPr>
                      <a:endParaRPr lang="de-DE" sz="1200" b="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lnSpc>
                          <a:spcPct val="100000"/>
                        </a:lnSpc>
                        <a:buFont typeface="Arial" panose="020B0604020202020204" pitchFamily="34" charset="0"/>
                        <a:buNone/>
                      </a:pPr>
                      <a:endParaRPr lang="de-DE" sz="1200" b="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lnSpc>
                          <a:spcPct val="100000"/>
                        </a:lnSpc>
                        <a:buFont typeface="Arial" panose="020B0604020202020204" pitchFamily="34" charset="0"/>
                        <a:buNone/>
                      </a:pPr>
                      <a:endParaRPr lang="de-DE" sz="1200" b="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indent="0" algn="ctr">
                        <a:lnSpc>
                          <a:spcPct val="100000"/>
                        </a:lnSpc>
                        <a:buFont typeface="Arial" panose="020B0604020202020204" pitchFamily="34" charset="0"/>
                        <a:buNone/>
                      </a:pPr>
                      <a:endParaRPr lang="de-DE" sz="1200" b="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262277"/>
                  </a:ext>
                </a:extLst>
              </a:tr>
              <a:tr h="587631">
                <a:tc>
                  <a:txBody>
                    <a:bodyPr/>
                    <a:lstStyle/>
                    <a:p>
                      <a:pPr marL="0" marR="0" indent="0" algn="l" defTabSz="967710" rtl="0" eaLnBrk="1" fontAlgn="auto" latinLnBrk="0" hangingPunct="1">
                        <a:lnSpc>
                          <a:spcPct val="100000"/>
                        </a:lnSpc>
                        <a:spcBef>
                          <a:spcPts val="0"/>
                        </a:spcBef>
                        <a:spcAft>
                          <a:spcPts val="0"/>
                        </a:spcAft>
                        <a:buClrTx/>
                        <a:buSzTx/>
                        <a:buFontTx/>
                        <a:buNone/>
                        <a:tabLst/>
                        <a:defRPr/>
                      </a:pPr>
                      <a:endParaRPr lang="de-DE" sz="1200" b="1">
                        <a:solidFill>
                          <a:schemeClr val="bg1"/>
                        </a:solidFill>
                        <a:latin typeface="+mn-lt"/>
                        <a:cs typeface="Arial" panose="020B0604020202020204" pitchFamily="34" charset="0"/>
                      </a:endParaRPr>
                    </a:p>
                  </a:txBody>
                  <a:tcPr marL="0" marR="0" marT="72000" marB="72000" anchor="ctr">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6771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Operative Korrektur </a:t>
                      </a:r>
                      <a:b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b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der Sehschärfe </a:t>
                      </a:r>
                      <a:endParaRPr lang="de-DE" sz="1200" b="1">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5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100 % für ambulant durchgeführte operative Sehschärfenkorrekturen </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 B. LASIK in Augenkliniken)</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7533406"/>
                  </a:ext>
                </a:extLst>
              </a:tr>
              <a:tr h="579310">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endParaRPr>
                    </a:p>
                  </a:txBody>
                  <a:tcPr marL="0" marR="0" marT="72000" marB="72000" anchor="ctr">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Naturheilverfahren</a:t>
                      </a: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indent="0" algn="l">
                        <a:lnSpc>
                          <a:spcPct val="100000"/>
                        </a:lnSpc>
                        <a:spcAft>
                          <a:spcPts val="300"/>
                        </a:spcAft>
                        <a:buFont typeface="Arial" panose="020B0604020202020204" pitchFamily="34" charset="0"/>
                        <a:buNone/>
                      </a:pPr>
                      <a:r>
                        <a:rPr lang="de-DE" sz="1200" dirty="0">
                          <a:solidFill>
                            <a:schemeClr val="bg1"/>
                          </a:solidFill>
                          <a:latin typeface="+mn-lt"/>
                          <a:cs typeface="Arial" panose="020B0604020202020204" pitchFamily="34" charset="0"/>
                        </a:rPr>
                        <a:t>100 % für ambulante Naturheilverfahren bei Heilpraktikern oder Ärzten </a:t>
                      </a:r>
                      <a:br>
                        <a:rPr lang="de-DE" sz="1200" dirty="0">
                          <a:solidFill>
                            <a:schemeClr val="bg1"/>
                          </a:solidFill>
                          <a:latin typeface="+mn-lt"/>
                          <a:cs typeface="Arial" panose="020B0604020202020204" pitchFamily="34" charset="0"/>
                        </a:rPr>
                      </a:br>
                      <a:r>
                        <a:rPr lang="de-DE" sz="1200" dirty="0">
                          <a:solidFill>
                            <a:schemeClr val="bg1"/>
                          </a:solidFill>
                          <a:latin typeface="+mn-lt"/>
                          <a:cs typeface="Arial" panose="020B0604020202020204" pitchFamily="34" charset="0"/>
                        </a:rPr>
                        <a:t>(z. B. Chirotherapie, Chiropraktik, Osteopathie)</a:t>
                      </a:r>
                      <a:r>
                        <a:rPr lang="de-DE" sz="1200" baseline="30000" dirty="0">
                          <a:solidFill>
                            <a:schemeClr val="bg1"/>
                          </a:solidFill>
                          <a:latin typeface="+mn-lt"/>
                          <a:cs typeface="Arial" panose="020B0604020202020204" pitchFamily="34" charset="0"/>
                        </a:rPr>
                        <a:t>2</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869259"/>
                  </a:ext>
                </a:extLst>
              </a:tr>
              <a:tr h="596383">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003781"/>
                        </a:solidFill>
                        <a:effectLst/>
                        <a:uLnTx/>
                        <a:uFillTx/>
                        <a:latin typeface="+mn-lt"/>
                        <a:ea typeface="Times New Roman" panose="02020603050405020304" pitchFamily="18" charset="0"/>
                        <a:cs typeface="+mn-cs"/>
                      </a:endParaRPr>
                    </a:p>
                  </a:txBody>
                  <a:tcPr marL="0" marR="0" marT="72000" marB="72000" anchor="ctr">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mn-cs"/>
                        </a:rPr>
                        <a:t>Verordnete Arznei- /Verbandmittel </a:t>
                      </a:r>
                      <a:br>
                        <a:rPr kumimoji="0" lang="de-DE" sz="1200" b="1" i="0" u="none" strike="noStrike" kern="1200" cap="none" spc="0" normalizeH="0" baseline="0" noProof="0">
                          <a:ln>
                            <a:noFill/>
                          </a:ln>
                          <a:solidFill>
                            <a:srgbClr val="003781"/>
                          </a:solidFill>
                          <a:effectLst/>
                          <a:uLnTx/>
                          <a:uFillTx/>
                          <a:latin typeface="+mn-lt"/>
                          <a:ea typeface="+mn-ea"/>
                          <a:cs typeface="+mn-cs"/>
                        </a:rPr>
                      </a:br>
                      <a:r>
                        <a:rPr kumimoji="0" lang="de-DE" sz="1200" b="0" i="0" u="none" strike="noStrike" kern="1200" cap="none" spc="0" normalizeH="0" baseline="0" noProof="0">
                          <a:ln>
                            <a:noFill/>
                          </a:ln>
                          <a:solidFill>
                            <a:srgbClr val="003781"/>
                          </a:solidFill>
                          <a:effectLst/>
                          <a:uLnTx/>
                          <a:uFillTx/>
                          <a:latin typeface="+mn-lt"/>
                          <a:ea typeface="+mn-ea"/>
                          <a:cs typeface="+mn-cs"/>
                        </a:rPr>
                        <a:t>inkl. Zuzahlungen</a:t>
                      </a:r>
                      <a:endParaRPr kumimoji="0" lang="de-DE" sz="1200" b="0" i="0" u="none" strike="noStrike" kern="1200" cap="none" spc="0" normalizeH="0" baseline="0" noProof="0">
                        <a:ln>
                          <a:noFill/>
                        </a:ln>
                        <a:solidFill>
                          <a:srgbClr val="003781"/>
                        </a:solidFill>
                        <a:effectLst/>
                        <a:uLnTx/>
                        <a:uFillTx/>
                        <a:latin typeface="+mn-lt"/>
                        <a:ea typeface="Times New Roman" panose="02020603050405020304" pitchFamily="18" charset="0"/>
                        <a:cs typeface="+mn-cs"/>
                      </a:endParaRPr>
                    </a:p>
                  </a:txBody>
                  <a:tcPr marL="0" marR="0" marT="72000" marB="72000" anchor="ctr">
                    <a:lnL>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chemeClr val="bg1"/>
                          </a:solidFill>
                          <a:latin typeface="+mn-lt"/>
                          <a:cs typeface="Arial" panose="020B0604020202020204" pitchFamily="34" charset="0"/>
                        </a:rPr>
                        <a:t>100 % für verordnete Arzneimittel (auch nicht verschreibungspflichtige) </a:t>
                      </a:r>
                      <a:br>
                        <a:rPr lang="de-DE" sz="1200" dirty="0">
                          <a:solidFill>
                            <a:schemeClr val="bg1"/>
                          </a:solidFill>
                          <a:latin typeface="+mn-lt"/>
                          <a:cs typeface="Arial" panose="020B0604020202020204" pitchFamily="34" charset="0"/>
                        </a:rPr>
                      </a:br>
                      <a:r>
                        <a:rPr lang="de-DE" sz="1200" dirty="0">
                          <a:solidFill>
                            <a:schemeClr val="bg1"/>
                          </a:solidFill>
                          <a:latin typeface="+mn-lt"/>
                          <a:cs typeface="Arial" panose="020B0604020202020204" pitchFamily="34" charset="0"/>
                        </a:rPr>
                        <a:t>und Verbandmaterialien aus der Apotheke</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24025231"/>
                  </a:ext>
                </a:extLst>
              </a:tr>
              <a:tr h="596383">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0">
                        <a:solidFill>
                          <a:schemeClr val="bg1"/>
                        </a:solidFill>
                        <a:latin typeface="+mn-lt"/>
                        <a:cs typeface="Arial" panose="020B0604020202020204" pitchFamily="34" charset="0"/>
                      </a:endParaRPr>
                    </a:p>
                  </a:txBody>
                  <a:tcPr marL="0" marR="0" marT="72000" marB="72000" anchor="ctr">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Verordnete Hilfsmittel </a:t>
                      </a:r>
                      <a:br>
                        <a:rPr lang="de-DE" sz="1200" b="1">
                          <a:solidFill>
                            <a:schemeClr val="bg1"/>
                          </a:solidFill>
                          <a:latin typeface="+mn-lt"/>
                          <a:cs typeface="Arial" panose="020B0604020202020204" pitchFamily="34" charset="0"/>
                        </a:rPr>
                      </a:br>
                      <a:r>
                        <a:rPr lang="de-DE" sz="1200" b="0">
                          <a:solidFill>
                            <a:schemeClr val="bg1"/>
                          </a:solidFill>
                          <a:latin typeface="+mn-lt"/>
                          <a:cs typeface="Arial" panose="020B0604020202020204" pitchFamily="34" charset="0"/>
                        </a:rPr>
                        <a:t>inkl. Zuzahlungen</a:t>
                      </a:r>
                    </a:p>
                  </a:txBody>
                  <a:tcPr marL="0" marR="0" marT="72000" marB="72000" anchor="ctr">
                    <a:lnL>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chemeClr val="bg1"/>
                          </a:solidFill>
                          <a:latin typeface="+mn-lt"/>
                          <a:cs typeface="Arial" panose="020B0604020202020204" pitchFamily="34" charset="0"/>
                        </a:rPr>
                        <a:t>100 % für verordnete Hilfsmittel (z. B. im</a:t>
                      </a:r>
                      <a:r>
                        <a:rPr lang="de-DE" sz="1200" baseline="0" dirty="0">
                          <a:solidFill>
                            <a:schemeClr val="bg1"/>
                          </a:solidFill>
                          <a:latin typeface="+mn-lt"/>
                          <a:cs typeface="Arial" panose="020B0604020202020204" pitchFamily="34" charset="0"/>
                        </a:rPr>
                        <a:t> Sanitätshaus </a:t>
                      </a:r>
                      <a:r>
                        <a:rPr lang="de-DE" sz="1200" dirty="0">
                          <a:solidFill>
                            <a:schemeClr val="bg1"/>
                          </a:solidFill>
                          <a:latin typeface="+mn-lt"/>
                          <a:cs typeface="Arial" panose="020B0604020202020204" pitchFamily="34" charset="0"/>
                        </a:rPr>
                        <a:t>für orthopädische Einlagen,</a:t>
                      </a:r>
                      <a:r>
                        <a:rPr lang="de-DE" sz="1200" baseline="0" dirty="0">
                          <a:solidFill>
                            <a:schemeClr val="bg1"/>
                          </a:solidFill>
                          <a:latin typeface="+mn-lt"/>
                          <a:cs typeface="Arial" panose="020B0604020202020204" pitchFamily="34" charset="0"/>
                        </a:rPr>
                        <a:t> </a:t>
                      </a:r>
                      <a:r>
                        <a:rPr lang="de-DE" sz="1200" dirty="0">
                          <a:solidFill>
                            <a:schemeClr val="bg1"/>
                          </a:solidFill>
                          <a:latin typeface="+mn-lt"/>
                          <a:cs typeface="Arial" panose="020B0604020202020204" pitchFamily="34" charset="0"/>
                        </a:rPr>
                        <a:t>Bandagen </a:t>
                      </a:r>
                      <a:r>
                        <a:rPr lang="de-DE" sz="1200" baseline="0" dirty="0">
                          <a:solidFill>
                            <a:schemeClr val="bg1"/>
                          </a:solidFill>
                          <a:latin typeface="+mn-lt"/>
                          <a:cs typeface="Arial" panose="020B0604020202020204" pitchFamily="34" charset="0"/>
                        </a:rPr>
                        <a:t>oder beim Hörgeräteakustiker für</a:t>
                      </a:r>
                      <a:r>
                        <a:rPr lang="de-DE" sz="1200" dirty="0">
                          <a:solidFill>
                            <a:schemeClr val="bg1"/>
                          </a:solidFill>
                          <a:latin typeface="+mn-lt"/>
                          <a:cs typeface="Arial" panose="020B0604020202020204" pitchFamily="34" charset="0"/>
                        </a:rPr>
                        <a:t> Hörhilfen)</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62286086"/>
                  </a:ext>
                </a:extLst>
              </a:tr>
              <a:tr h="596383">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0">
                        <a:solidFill>
                          <a:schemeClr val="bg1"/>
                        </a:solidFill>
                        <a:latin typeface="+mn-lt"/>
                        <a:cs typeface="Arial" panose="020B0604020202020204" pitchFamily="34" charset="0"/>
                      </a:endParaRPr>
                    </a:p>
                  </a:txBody>
                  <a:tcPr marL="0" marR="0" marT="72000" marB="72000" anchor="ctr">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Verordnete Heilmittel </a:t>
                      </a:r>
                      <a:br>
                        <a:rPr lang="de-DE" sz="1200" b="1">
                          <a:solidFill>
                            <a:schemeClr val="bg1"/>
                          </a:solidFill>
                          <a:latin typeface="+mn-lt"/>
                          <a:cs typeface="Arial" panose="020B0604020202020204" pitchFamily="34" charset="0"/>
                        </a:rPr>
                      </a:br>
                      <a:r>
                        <a:rPr lang="de-DE" sz="1200" b="0">
                          <a:solidFill>
                            <a:schemeClr val="bg1"/>
                          </a:solidFill>
                          <a:latin typeface="+mn-lt"/>
                          <a:cs typeface="Arial" panose="020B0604020202020204" pitchFamily="34" charset="0"/>
                        </a:rPr>
                        <a:t>inkl. Zuzahlungen</a:t>
                      </a: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indent="0" algn="l">
                        <a:lnSpc>
                          <a:spcPct val="100000"/>
                        </a:lnSpc>
                        <a:buFont typeface="Arial" panose="020B0604020202020204" pitchFamily="34" charset="0"/>
                        <a:buNone/>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100 % </a:t>
                      </a:r>
                      <a:r>
                        <a:rPr lang="de-DE" sz="1200" dirty="0">
                          <a:solidFill>
                            <a:schemeClr val="bg1"/>
                          </a:solidFill>
                          <a:latin typeface="+mn-lt"/>
                          <a:cs typeface="Arial" panose="020B0604020202020204" pitchFamily="34" charset="0"/>
                        </a:rPr>
                        <a:t>für verordnete Heilmittel </a:t>
                      </a: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 B. für Physiotherapie, Ergotherapie, Logopädie)</a:t>
                      </a:r>
                      <a:endParaRPr lang="de-DE" sz="1200" dirty="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67563777"/>
                  </a:ext>
                </a:extLst>
              </a:tr>
            </a:tbl>
          </a:graphicData>
        </a:graphic>
      </p:graphicFrame>
      <p:sp>
        <p:nvSpPr>
          <p:cNvPr id="2" name="Foliennummernplatzhalter 1"/>
          <p:cNvSpPr>
            <a:spLocks noGrp="1"/>
          </p:cNvSpPr>
          <p:nvPr>
            <p:ph type="sldNum" sz="quarter" idx="11"/>
          </p:nvPr>
        </p:nvSpPr>
        <p:spPr/>
        <p:txBody>
          <a:bodyPr/>
          <a:lstStyle/>
          <a:p>
            <a:fld id="{56C449F3-BD9D-48DC-BFF1-0F66671DA7C6}" type="slidenum">
              <a:rPr lang="en-US" smtClean="0"/>
              <a:pPr/>
              <a:t>21</a:t>
            </a:fld>
            <a:endParaRPr lang="en-US"/>
          </a:p>
        </p:txBody>
      </p:sp>
      <p:sp>
        <p:nvSpPr>
          <p:cNvPr id="8" name="Titel 7"/>
          <p:cNvSpPr>
            <a:spLocks noGrp="1"/>
          </p:cNvSpPr>
          <p:nvPr>
            <p:ph type="title"/>
          </p:nvPr>
        </p:nvSpPr>
        <p:spPr/>
        <p:txBody>
          <a:bodyPr vert="horz"/>
          <a:lstStyle/>
          <a:p>
            <a:r>
              <a:rPr lang="de-DE" dirty="0">
                <a:solidFill>
                  <a:srgbClr val="13A0D3"/>
                </a:solidFill>
              </a:rPr>
              <a:t>MeinGesundheitsBudget E</a:t>
            </a:r>
            <a:br>
              <a:rPr lang="de-DE" dirty="0">
                <a:solidFill>
                  <a:srgbClr val="13A0D3"/>
                </a:solidFill>
              </a:rPr>
            </a:br>
            <a:r>
              <a:rPr lang="de-DE" dirty="0">
                <a:solidFill>
                  <a:srgbClr val="003781"/>
                </a:solidFill>
              </a:rPr>
              <a:t>Leistungsdetails – </a:t>
            </a:r>
            <a:r>
              <a:rPr lang="de-DE" dirty="0"/>
              <a:t>1/2</a:t>
            </a:r>
            <a:endParaRPr lang="de-DE" dirty="0">
              <a:solidFill>
                <a:srgbClr val="13A0D3"/>
              </a:solidFill>
            </a:endParaRPr>
          </a:p>
        </p:txBody>
      </p:sp>
      <p:grpSp>
        <p:nvGrpSpPr>
          <p:cNvPr id="13" name="Gruppieren 12"/>
          <p:cNvGrpSpPr/>
          <p:nvPr/>
        </p:nvGrpSpPr>
        <p:grpSpPr>
          <a:xfrm>
            <a:off x="489591" y="2705461"/>
            <a:ext cx="495601" cy="495601"/>
            <a:chOff x="489591" y="3002445"/>
            <a:chExt cx="648000" cy="648000"/>
          </a:xfrm>
        </p:grpSpPr>
        <p:sp>
          <p:nvSpPr>
            <p:cNvPr id="14" name="Freeform 41">
              <a:extLst>
                <a:ext uri="{FF2B5EF4-FFF2-40B4-BE49-F238E27FC236}">
                  <a16:creationId xmlns:a16="http://schemas.microsoft.com/office/drawing/2014/main" id="{CFDBDCC5-B6AF-D041-980A-0F42B8E5D028}"/>
                </a:ext>
              </a:extLst>
            </p:cNvPr>
            <p:cNvSpPr>
              <a:spLocks noEditPoints="1"/>
            </p:cNvSpPr>
            <p:nvPr/>
          </p:nvSpPr>
          <p:spPr bwMode="auto">
            <a:xfrm>
              <a:off x="621067" y="3179655"/>
              <a:ext cx="385048" cy="293580"/>
            </a:xfrm>
            <a:custGeom>
              <a:avLst/>
              <a:gdLst>
                <a:gd name="T0" fmla="*/ 95 w 107"/>
                <a:gd name="T1" fmla="*/ 7 h 81"/>
                <a:gd name="T2" fmla="*/ 82 w 107"/>
                <a:gd name="T3" fmla="*/ 1 h 81"/>
                <a:gd name="T4" fmla="*/ 75 w 107"/>
                <a:gd name="T5" fmla="*/ 8 h 81"/>
                <a:gd name="T6" fmla="*/ 85 w 107"/>
                <a:gd name="T7" fmla="*/ 7 h 81"/>
                <a:gd name="T8" fmla="*/ 89 w 107"/>
                <a:gd name="T9" fmla="*/ 9 h 81"/>
                <a:gd name="T10" fmla="*/ 97 w 107"/>
                <a:gd name="T11" fmla="*/ 44 h 81"/>
                <a:gd name="T12" fmla="*/ 58 w 107"/>
                <a:gd name="T13" fmla="*/ 47 h 81"/>
                <a:gd name="T14" fmla="*/ 50 w 107"/>
                <a:gd name="T15" fmla="*/ 51 h 81"/>
                <a:gd name="T16" fmla="*/ 41 w 107"/>
                <a:gd name="T17" fmla="*/ 44 h 81"/>
                <a:gd name="T18" fmla="*/ 9 w 107"/>
                <a:gd name="T19" fmla="*/ 44 h 81"/>
                <a:gd name="T20" fmla="*/ 19 w 107"/>
                <a:gd name="T21" fmla="*/ 7 h 81"/>
                <a:gd name="T22" fmla="*/ 27 w 107"/>
                <a:gd name="T23" fmla="*/ 10 h 81"/>
                <a:gd name="T24" fmla="*/ 30 w 107"/>
                <a:gd name="T25" fmla="*/ 4 h 81"/>
                <a:gd name="T26" fmla="*/ 16 w 107"/>
                <a:gd name="T27" fmla="*/ 1 h 81"/>
                <a:gd name="T28" fmla="*/ 11 w 107"/>
                <a:gd name="T29" fmla="*/ 7 h 81"/>
                <a:gd name="T30" fmla="*/ 0 w 107"/>
                <a:gd name="T31" fmla="*/ 55 h 81"/>
                <a:gd name="T32" fmla="*/ 18 w 107"/>
                <a:gd name="T33" fmla="*/ 81 h 81"/>
                <a:gd name="T34" fmla="*/ 47 w 107"/>
                <a:gd name="T35" fmla="*/ 69 h 81"/>
                <a:gd name="T36" fmla="*/ 57 w 107"/>
                <a:gd name="T37" fmla="*/ 57 h 81"/>
                <a:gd name="T38" fmla="*/ 74 w 107"/>
                <a:gd name="T39" fmla="*/ 81 h 81"/>
                <a:gd name="T40" fmla="*/ 103 w 107"/>
                <a:gd name="T41" fmla="*/ 69 h 81"/>
                <a:gd name="T42" fmla="*/ 105 w 107"/>
                <a:gd name="T43" fmla="*/ 49 h 81"/>
                <a:gd name="T44" fmla="*/ 41 w 107"/>
                <a:gd name="T45" fmla="*/ 68 h 81"/>
                <a:gd name="T46" fmla="*/ 18 w 107"/>
                <a:gd name="T47" fmla="*/ 75 h 81"/>
                <a:gd name="T48" fmla="*/ 7 w 107"/>
                <a:gd name="T49" fmla="*/ 54 h 81"/>
                <a:gd name="T50" fmla="*/ 10 w 107"/>
                <a:gd name="T51" fmla="*/ 50 h 81"/>
                <a:gd name="T52" fmla="*/ 43 w 107"/>
                <a:gd name="T53" fmla="*/ 51 h 81"/>
                <a:gd name="T54" fmla="*/ 41 w 107"/>
                <a:gd name="T55" fmla="*/ 68 h 81"/>
                <a:gd name="T56" fmla="*/ 88 w 107"/>
                <a:gd name="T57" fmla="*/ 75 h 81"/>
                <a:gd name="T58" fmla="*/ 65 w 107"/>
                <a:gd name="T59" fmla="*/ 68 h 81"/>
                <a:gd name="T60" fmla="*/ 63 w 107"/>
                <a:gd name="T61" fmla="*/ 51 h 81"/>
                <a:gd name="T62" fmla="*/ 97 w 107"/>
                <a:gd name="T63" fmla="*/ 50 h 81"/>
                <a:gd name="T64" fmla="*/ 100 w 107"/>
                <a:gd name="T65"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1">
                  <a:moveTo>
                    <a:pt x="95" y="7"/>
                  </a:moveTo>
                  <a:cubicBezTo>
                    <a:pt x="95" y="7"/>
                    <a:pt x="95" y="7"/>
                    <a:pt x="95" y="7"/>
                  </a:cubicBezTo>
                  <a:cubicBezTo>
                    <a:pt x="95" y="5"/>
                    <a:pt x="93" y="2"/>
                    <a:pt x="90" y="1"/>
                  </a:cubicBezTo>
                  <a:cubicBezTo>
                    <a:pt x="88" y="0"/>
                    <a:pt x="85" y="0"/>
                    <a:pt x="82" y="1"/>
                  </a:cubicBezTo>
                  <a:cubicBezTo>
                    <a:pt x="77" y="4"/>
                    <a:pt x="77" y="4"/>
                    <a:pt x="77" y="4"/>
                  </a:cubicBezTo>
                  <a:cubicBezTo>
                    <a:pt x="75" y="5"/>
                    <a:pt x="75" y="7"/>
                    <a:pt x="75" y="8"/>
                  </a:cubicBezTo>
                  <a:cubicBezTo>
                    <a:pt x="76" y="10"/>
                    <a:pt x="78" y="10"/>
                    <a:pt x="79" y="10"/>
                  </a:cubicBezTo>
                  <a:cubicBezTo>
                    <a:pt x="85" y="7"/>
                    <a:pt x="85" y="7"/>
                    <a:pt x="85" y="7"/>
                  </a:cubicBezTo>
                  <a:cubicBezTo>
                    <a:pt x="86" y="6"/>
                    <a:pt x="87" y="6"/>
                    <a:pt x="88" y="7"/>
                  </a:cubicBezTo>
                  <a:cubicBezTo>
                    <a:pt x="89" y="7"/>
                    <a:pt x="89" y="8"/>
                    <a:pt x="89" y="9"/>
                  </a:cubicBezTo>
                  <a:cubicBezTo>
                    <a:pt x="98" y="44"/>
                    <a:pt x="98" y="44"/>
                    <a:pt x="98" y="44"/>
                  </a:cubicBezTo>
                  <a:cubicBezTo>
                    <a:pt x="97" y="44"/>
                    <a:pt x="97" y="44"/>
                    <a:pt x="97" y="44"/>
                  </a:cubicBezTo>
                  <a:cubicBezTo>
                    <a:pt x="65" y="44"/>
                    <a:pt x="65" y="44"/>
                    <a:pt x="65" y="44"/>
                  </a:cubicBezTo>
                  <a:cubicBezTo>
                    <a:pt x="63" y="44"/>
                    <a:pt x="60" y="45"/>
                    <a:pt x="58" y="47"/>
                  </a:cubicBezTo>
                  <a:cubicBezTo>
                    <a:pt x="58" y="48"/>
                    <a:pt x="57" y="50"/>
                    <a:pt x="57" y="51"/>
                  </a:cubicBezTo>
                  <a:cubicBezTo>
                    <a:pt x="54" y="50"/>
                    <a:pt x="52" y="50"/>
                    <a:pt x="50" y="51"/>
                  </a:cubicBezTo>
                  <a:cubicBezTo>
                    <a:pt x="50" y="50"/>
                    <a:pt x="49" y="48"/>
                    <a:pt x="48" y="47"/>
                  </a:cubicBezTo>
                  <a:cubicBezTo>
                    <a:pt x="46" y="45"/>
                    <a:pt x="44" y="44"/>
                    <a:pt x="41" y="44"/>
                  </a:cubicBezTo>
                  <a:cubicBezTo>
                    <a:pt x="10" y="44"/>
                    <a:pt x="10" y="44"/>
                    <a:pt x="10" y="44"/>
                  </a:cubicBezTo>
                  <a:cubicBezTo>
                    <a:pt x="9" y="44"/>
                    <a:pt x="9" y="44"/>
                    <a:pt x="9" y="44"/>
                  </a:cubicBezTo>
                  <a:cubicBezTo>
                    <a:pt x="17" y="9"/>
                    <a:pt x="17" y="9"/>
                    <a:pt x="17" y="9"/>
                  </a:cubicBezTo>
                  <a:cubicBezTo>
                    <a:pt x="17" y="8"/>
                    <a:pt x="18" y="7"/>
                    <a:pt x="19" y="7"/>
                  </a:cubicBezTo>
                  <a:cubicBezTo>
                    <a:pt x="20" y="6"/>
                    <a:pt x="21" y="6"/>
                    <a:pt x="21" y="7"/>
                  </a:cubicBezTo>
                  <a:cubicBezTo>
                    <a:pt x="27" y="10"/>
                    <a:pt x="27" y="10"/>
                    <a:pt x="27" y="10"/>
                  </a:cubicBezTo>
                  <a:cubicBezTo>
                    <a:pt x="29" y="10"/>
                    <a:pt x="30" y="10"/>
                    <a:pt x="31" y="8"/>
                  </a:cubicBezTo>
                  <a:cubicBezTo>
                    <a:pt x="32" y="7"/>
                    <a:pt x="31" y="5"/>
                    <a:pt x="30" y="4"/>
                  </a:cubicBezTo>
                  <a:cubicBezTo>
                    <a:pt x="24" y="1"/>
                    <a:pt x="24" y="1"/>
                    <a:pt x="24" y="1"/>
                  </a:cubicBezTo>
                  <a:cubicBezTo>
                    <a:pt x="22" y="0"/>
                    <a:pt x="19" y="0"/>
                    <a:pt x="16" y="1"/>
                  </a:cubicBezTo>
                  <a:cubicBezTo>
                    <a:pt x="14" y="2"/>
                    <a:pt x="12" y="5"/>
                    <a:pt x="11" y="7"/>
                  </a:cubicBezTo>
                  <a:cubicBezTo>
                    <a:pt x="11" y="7"/>
                    <a:pt x="11" y="7"/>
                    <a:pt x="11" y="7"/>
                  </a:cubicBezTo>
                  <a:cubicBezTo>
                    <a:pt x="1" y="49"/>
                    <a:pt x="1" y="49"/>
                    <a:pt x="1" y="49"/>
                  </a:cubicBezTo>
                  <a:cubicBezTo>
                    <a:pt x="0" y="51"/>
                    <a:pt x="0" y="53"/>
                    <a:pt x="0" y="55"/>
                  </a:cubicBezTo>
                  <a:cubicBezTo>
                    <a:pt x="3" y="69"/>
                    <a:pt x="3" y="69"/>
                    <a:pt x="3" y="69"/>
                  </a:cubicBezTo>
                  <a:cubicBezTo>
                    <a:pt x="5" y="76"/>
                    <a:pt x="11" y="81"/>
                    <a:pt x="18" y="81"/>
                  </a:cubicBezTo>
                  <a:cubicBezTo>
                    <a:pt x="32" y="81"/>
                    <a:pt x="32" y="81"/>
                    <a:pt x="32" y="81"/>
                  </a:cubicBezTo>
                  <a:cubicBezTo>
                    <a:pt x="40" y="81"/>
                    <a:pt x="46" y="76"/>
                    <a:pt x="47" y="69"/>
                  </a:cubicBezTo>
                  <a:cubicBezTo>
                    <a:pt x="50" y="57"/>
                    <a:pt x="50" y="57"/>
                    <a:pt x="50" y="57"/>
                  </a:cubicBezTo>
                  <a:cubicBezTo>
                    <a:pt x="52" y="56"/>
                    <a:pt x="55" y="56"/>
                    <a:pt x="57" y="57"/>
                  </a:cubicBezTo>
                  <a:cubicBezTo>
                    <a:pt x="59" y="69"/>
                    <a:pt x="59" y="69"/>
                    <a:pt x="59" y="69"/>
                  </a:cubicBezTo>
                  <a:cubicBezTo>
                    <a:pt x="61" y="76"/>
                    <a:pt x="67" y="81"/>
                    <a:pt x="74" y="81"/>
                  </a:cubicBezTo>
                  <a:cubicBezTo>
                    <a:pt x="88" y="81"/>
                    <a:pt x="88" y="81"/>
                    <a:pt x="88" y="81"/>
                  </a:cubicBezTo>
                  <a:cubicBezTo>
                    <a:pt x="95" y="81"/>
                    <a:pt x="102" y="76"/>
                    <a:pt x="103" y="69"/>
                  </a:cubicBezTo>
                  <a:cubicBezTo>
                    <a:pt x="106" y="55"/>
                    <a:pt x="106" y="55"/>
                    <a:pt x="106" y="55"/>
                  </a:cubicBezTo>
                  <a:cubicBezTo>
                    <a:pt x="107" y="53"/>
                    <a:pt x="106" y="51"/>
                    <a:pt x="105" y="49"/>
                  </a:cubicBezTo>
                  <a:cubicBezTo>
                    <a:pt x="95" y="7"/>
                    <a:pt x="95" y="7"/>
                    <a:pt x="95" y="7"/>
                  </a:cubicBezTo>
                  <a:moveTo>
                    <a:pt x="41" y="68"/>
                  </a:moveTo>
                  <a:cubicBezTo>
                    <a:pt x="40" y="72"/>
                    <a:pt x="37" y="75"/>
                    <a:pt x="32" y="75"/>
                  </a:cubicBezTo>
                  <a:cubicBezTo>
                    <a:pt x="18" y="75"/>
                    <a:pt x="18" y="75"/>
                    <a:pt x="18" y="75"/>
                  </a:cubicBezTo>
                  <a:cubicBezTo>
                    <a:pt x="14" y="75"/>
                    <a:pt x="10" y="72"/>
                    <a:pt x="9" y="68"/>
                  </a:cubicBezTo>
                  <a:cubicBezTo>
                    <a:pt x="7" y="54"/>
                    <a:pt x="7" y="54"/>
                    <a:pt x="7" y="54"/>
                  </a:cubicBezTo>
                  <a:cubicBezTo>
                    <a:pt x="6" y="53"/>
                    <a:pt x="7" y="52"/>
                    <a:pt x="7" y="51"/>
                  </a:cubicBezTo>
                  <a:cubicBezTo>
                    <a:pt x="8" y="51"/>
                    <a:pt x="9" y="50"/>
                    <a:pt x="10" y="50"/>
                  </a:cubicBezTo>
                  <a:cubicBezTo>
                    <a:pt x="41" y="50"/>
                    <a:pt x="41" y="50"/>
                    <a:pt x="41" y="50"/>
                  </a:cubicBezTo>
                  <a:cubicBezTo>
                    <a:pt x="42" y="50"/>
                    <a:pt x="43" y="51"/>
                    <a:pt x="43" y="51"/>
                  </a:cubicBezTo>
                  <a:cubicBezTo>
                    <a:pt x="44" y="52"/>
                    <a:pt x="44" y="53"/>
                    <a:pt x="44" y="54"/>
                  </a:cubicBezTo>
                  <a:lnTo>
                    <a:pt x="41" y="68"/>
                  </a:lnTo>
                  <a:close/>
                  <a:moveTo>
                    <a:pt x="97" y="68"/>
                  </a:moveTo>
                  <a:cubicBezTo>
                    <a:pt x="96" y="72"/>
                    <a:pt x="93" y="75"/>
                    <a:pt x="88" y="75"/>
                  </a:cubicBezTo>
                  <a:cubicBezTo>
                    <a:pt x="74" y="75"/>
                    <a:pt x="74" y="75"/>
                    <a:pt x="74" y="75"/>
                  </a:cubicBezTo>
                  <a:cubicBezTo>
                    <a:pt x="70" y="75"/>
                    <a:pt x="66" y="72"/>
                    <a:pt x="65" y="68"/>
                  </a:cubicBezTo>
                  <a:cubicBezTo>
                    <a:pt x="62" y="54"/>
                    <a:pt x="62" y="54"/>
                    <a:pt x="62" y="54"/>
                  </a:cubicBezTo>
                  <a:cubicBezTo>
                    <a:pt x="62" y="53"/>
                    <a:pt x="63" y="52"/>
                    <a:pt x="63" y="51"/>
                  </a:cubicBezTo>
                  <a:cubicBezTo>
                    <a:pt x="64" y="51"/>
                    <a:pt x="65" y="50"/>
                    <a:pt x="65" y="50"/>
                  </a:cubicBezTo>
                  <a:cubicBezTo>
                    <a:pt x="97" y="50"/>
                    <a:pt x="97" y="50"/>
                    <a:pt x="97" y="50"/>
                  </a:cubicBezTo>
                  <a:cubicBezTo>
                    <a:pt x="98" y="50"/>
                    <a:pt x="99" y="51"/>
                    <a:pt x="99" y="51"/>
                  </a:cubicBezTo>
                  <a:cubicBezTo>
                    <a:pt x="100" y="52"/>
                    <a:pt x="100" y="53"/>
                    <a:pt x="100" y="54"/>
                  </a:cubicBezTo>
                  <a:lnTo>
                    <a:pt x="97" y="68"/>
                  </a:lnTo>
                  <a:close/>
                </a:path>
              </a:pathLst>
            </a:custGeom>
            <a:solidFill>
              <a:schemeClr val="bg1"/>
            </a:solidFill>
            <a:ln w="6350">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ea typeface="+mn-ea"/>
                <a:cs typeface="+mn-cs"/>
              </a:endParaRPr>
            </a:p>
          </p:txBody>
        </p:sp>
        <p:sp>
          <p:nvSpPr>
            <p:cNvPr id="15" name="Freihandform 1105">
              <a:extLst>
                <a:ext uri="{FF2B5EF4-FFF2-40B4-BE49-F238E27FC236}">
                  <a16:creationId xmlns:a16="http://schemas.microsoft.com/office/drawing/2014/main" id="{98911554-DEB3-E241-AA14-03D9440B1E1F}"/>
                </a:ext>
              </a:extLst>
            </p:cNvPr>
            <p:cNvSpPr/>
            <p:nvPr/>
          </p:nvSpPr>
          <p:spPr>
            <a:xfrm>
              <a:off x="489591" y="3002445"/>
              <a:ext cx="648000" cy="648000"/>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w="6350"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16" name="Gruppieren 15">
            <a:extLst>
              <a:ext uri="{FF2B5EF4-FFF2-40B4-BE49-F238E27FC236}">
                <a16:creationId xmlns:a16="http://schemas.microsoft.com/office/drawing/2014/main" id="{53C80A03-70A1-AA48-A424-00A6B7C8A35A}"/>
              </a:ext>
            </a:extLst>
          </p:cNvPr>
          <p:cNvGrpSpPr/>
          <p:nvPr/>
        </p:nvGrpSpPr>
        <p:grpSpPr>
          <a:xfrm>
            <a:off x="494031" y="3636806"/>
            <a:ext cx="491161" cy="491162"/>
            <a:chOff x="540380" y="3438153"/>
            <a:chExt cx="648000" cy="648001"/>
          </a:xfrm>
        </p:grpSpPr>
        <p:sp>
          <p:nvSpPr>
            <p:cNvPr id="17" name="Oval 1">
              <a:extLst>
                <a:ext uri="{FF2B5EF4-FFF2-40B4-BE49-F238E27FC236}">
                  <a16:creationId xmlns:a16="http://schemas.microsoft.com/office/drawing/2014/main" id="{1251A097-0737-AD46-B427-3DF4D877BB20}"/>
                </a:ext>
              </a:extLst>
            </p:cNvPr>
            <p:cNvSpPr/>
            <p:nvPr/>
          </p:nvSpPr>
          <p:spPr>
            <a:xfrm>
              <a:off x="540380" y="3438153"/>
              <a:ext cx="648000" cy="64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870">
              <a:extLst>
                <a:ext uri="{FF2B5EF4-FFF2-40B4-BE49-F238E27FC236}">
                  <a16:creationId xmlns:a16="http://schemas.microsoft.com/office/drawing/2014/main" id="{21553138-4685-4242-BE2D-552653010B2A}"/>
                </a:ext>
              </a:extLst>
            </p:cNvPr>
            <p:cNvSpPr/>
            <p:nvPr/>
          </p:nvSpPr>
          <p:spPr>
            <a:xfrm>
              <a:off x="540380" y="3438153"/>
              <a:ext cx="648000" cy="648001"/>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9" name="Freihandform 1871">
              <a:extLst>
                <a:ext uri="{FF2B5EF4-FFF2-40B4-BE49-F238E27FC236}">
                  <a16:creationId xmlns:a16="http://schemas.microsoft.com/office/drawing/2014/main" id="{B25FBE5C-E125-C243-BEA2-CCE32C364793}"/>
                </a:ext>
              </a:extLst>
            </p:cNvPr>
            <p:cNvSpPr/>
            <p:nvPr/>
          </p:nvSpPr>
          <p:spPr>
            <a:xfrm>
              <a:off x="728865" y="3559119"/>
              <a:ext cx="271030" cy="406069"/>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solidFill>
              <a:schemeClr val="bg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20" name="Gruppieren 19">
            <a:extLst>
              <a:ext uri="{FF2B5EF4-FFF2-40B4-BE49-F238E27FC236}">
                <a16:creationId xmlns:a16="http://schemas.microsoft.com/office/drawing/2014/main" id="{6E53A672-F917-1A4B-AA48-9088FC38AD71}"/>
              </a:ext>
            </a:extLst>
          </p:cNvPr>
          <p:cNvGrpSpPr>
            <a:grpSpLocks noChangeAspect="1"/>
          </p:cNvGrpSpPr>
          <p:nvPr/>
        </p:nvGrpSpPr>
        <p:grpSpPr>
          <a:xfrm>
            <a:off x="464588" y="4721387"/>
            <a:ext cx="520604" cy="520604"/>
            <a:chOff x="4237122" y="2099193"/>
            <a:chExt cx="299015" cy="299015"/>
          </a:xfrm>
          <a:solidFill>
            <a:schemeClr val="bg1"/>
          </a:solidFill>
        </p:grpSpPr>
        <p:sp>
          <p:nvSpPr>
            <p:cNvPr id="21" name="Freihandform 1098">
              <a:extLst>
                <a:ext uri="{FF2B5EF4-FFF2-40B4-BE49-F238E27FC236}">
                  <a16:creationId xmlns:a16="http://schemas.microsoft.com/office/drawing/2014/main" id="{9D53DB03-A24F-184D-8A3F-AF15A61F5FCA}"/>
                </a:ext>
              </a:extLst>
            </p:cNvPr>
            <p:cNvSpPr/>
            <p:nvPr/>
          </p:nvSpPr>
          <p:spPr>
            <a:xfrm>
              <a:off x="4237122" y="2099193"/>
              <a:ext cx="299015" cy="299015"/>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2" name="Freihandform 1099">
              <a:extLst>
                <a:ext uri="{FF2B5EF4-FFF2-40B4-BE49-F238E27FC236}">
                  <a16:creationId xmlns:a16="http://schemas.microsoft.com/office/drawing/2014/main" id="{42FE2C0D-F736-E441-B603-C1BEFA3DBF27}"/>
                </a:ext>
              </a:extLst>
            </p:cNvPr>
            <p:cNvSpPr/>
            <p:nvPr/>
          </p:nvSpPr>
          <p:spPr>
            <a:xfrm>
              <a:off x="4307283" y="2164971"/>
              <a:ext cx="168339" cy="16787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3" name="Freihandform 1100">
              <a:extLst>
                <a:ext uri="{FF2B5EF4-FFF2-40B4-BE49-F238E27FC236}">
                  <a16:creationId xmlns:a16="http://schemas.microsoft.com/office/drawing/2014/main" id="{727BA563-1595-3344-958A-BDE89044BD73}"/>
                </a:ext>
              </a:extLst>
            </p:cNvPr>
            <p:cNvSpPr/>
            <p:nvPr/>
          </p:nvSpPr>
          <p:spPr>
            <a:xfrm>
              <a:off x="4372710" y="2244599"/>
              <a:ext cx="9081" cy="9081"/>
            </a:xfrm>
            <a:custGeom>
              <a:avLst/>
              <a:gdLst/>
              <a:ahLst/>
              <a:cxnLst>
                <a:cxn ang="3cd4">
                  <a:pos x="hc" y="t"/>
                </a:cxn>
                <a:cxn ang="cd2">
                  <a:pos x="l" y="vc"/>
                </a:cxn>
                <a:cxn ang="cd4">
                  <a:pos x="hc" y="b"/>
                </a:cxn>
                <a:cxn ang="0">
                  <a:pos x="r" y="vc"/>
                </a:cxn>
              </a:cxnLst>
              <a:rect l="l" t="t" r="r" b="b"/>
              <a:pathLst>
                <a:path w="40" h="40">
                  <a:moveTo>
                    <a:pt x="7" y="4"/>
                  </a:moveTo>
                  <a:cubicBezTo>
                    <a:pt x="-2" y="13"/>
                    <a:pt x="-2" y="25"/>
                    <a:pt x="7" y="34"/>
                  </a:cubicBezTo>
                  <a:cubicBezTo>
                    <a:pt x="13" y="42"/>
                    <a:pt x="26" y="42"/>
                    <a:pt x="34" y="34"/>
                  </a:cubicBezTo>
                  <a:cubicBezTo>
                    <a:pt x="43" y="25"/>
                    <a:pt x="43" y="13"/>
                    <a:pt x="34" y="4"/>
                  </a:cubicBezTo>
                  <a:cubicBezTo>
                    <a:pt x="26" y="-1"/>
                    <a:pt x="13" y="-1"/>
                    <a:pt x="7" y="4"/>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4" name="Freihandform 1101">
              <a:extLst>
                <a:ext uri="{FF2B5EF4-FFF2-40B4-BE49-F238E27FC236}">
                  <a16:creationId xmlns:a16="http://schemas.microsoft.com/office/drawing/2014/main" id="{3A399EE2-04E4-4C47-994E-C5B6F06E4914}"/>
                </a:ext>
              </a:extLst>
            </p:cNvPr>
            <p:cNvSpPr/>
            <p:nvPr/>
          </p:nvSpPr>
          <p:spPr>
            <a:xfrm>
              <a:off x="4387379" y="2258337"/>
              <a:ext cx="9081" cy="9313"/>
            </a:xfrm>
            <a:custGeom>
              <a:avLst/>
              <a:gdLst/>
              <a:ahLst/>
              <a:cxnLst>
                <a:cxn ang="3cd4">
                  <a:pos x="hc" y="t"/>
                </a:cxn>
                <a:cxn ang="cd2">
                  <a:pos x="l" y="vc"/>
                </a:cxn>
                <a:cxn ang="cd4">
                  <a:pos x="hc" y="b"/>
                </a:cxn>
                <a:cxn ang="0">
                  <a:pos x="r" y="vc"/>
                </a:cxn>
              </a:cxnLst>
              <a:rect l="l" t="t" r="r" b="b"/>
              <a:pathLst>
                <a:path w="40" h="41">
                  <a:moveTo>
                    <a:pt x="4" y="4"/>
                  </a:moveTo>
                  <a:cubicBezTo>
                    <a:pt x="-1" y="13"/>
                    <a:pt x="-1" y="26"/>
                    <a:pt x="4" y="34"/>
                  </a:cubicBezTo>
                  <a:cubicBezTo>
                    <a:pt x="12" y="43"/>
                    <a:pt x="25" y="43"/>
                    <a:pt x="34" y="34"/>
                  </a:cubicBezTo>
                  <a:cubicBezTo>
                    <a:pt x="42" y="26"/>
                    <a:pt x="42" y="13"/>
                    <a:pt x="34" y="4"/>
                  </a:cubicBezTo>
                  <a:cubicBezTo>
                    <a:pt x="25" y="-1"/>
                    <a:pt x="12" y="-1"/>
                    <a:pt x="4" y="4"/>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5" name="Freihandform 1102">
              <a:extLst>
                <a:ext uri="{FF2B5EF4-FFF2-40B4-BE49-F238E27FC236}">
                  <a16:creationId xmlns:a16="http://schemas.microsoft.com/office/drawing/2014/main" id="{A9E7DCFD-1B0D-DC48-8605-858C9E0DC941}"/>
                </a:ext>
              </a:extLst>
            </p:cNvPr>
            <p:cNvSpPr/>
            <p:nvPr/>
          </p:nvSpPr>
          <p:spPr>
            <a:xfrm>
              <a:off x="4387146" y="2229931"/>
              <a:ext cx="9081" cy="9081"/>
            </a:xfrm>
            <a:custGeom>
              <a:avLst/>
              <a:gdLst/>
              <a:ahLst/>
              <a:cxnLst>
                <a:cxn ang="3cd4">
                  <a:pos x="hc" y="t"/>
                </a:cxn>
                <a:cxn ang="cd2">
                  <a:pos x="l" y="vc"/>
                </a:cxn>
                <a:cxn ang="cd4">
                  <a:pos x="hc" y="b"/>
                </a:cxn>
                <a:cxn ang="0">
                  <a:pos x="r" y="vc"/>
                </a:cxn>
              </a:cxnLst>
              <a:rect l="l" t="t" r="r" b="b"/>
              <a:pathLst>
                <a:path w="40" h="40">
                  <a:moveTo>
                    <a:pt x="36" y="34"/>
                  </a:moveTo>
                  <a:cubicBezTo>
                    <a:pt x="42" y="28"/>
                    <a:pt x="42" y="15"/>
                    <a:pt x="36" y="7"/>
                  </a:cubicBezTo>
                  <a:cubicBezTo>
                    <a:pt x="27" y="-2"/>
                    <a:pt x="14" y="-2"/>
                    <a:pt x="6" y="7"/>
                  </a:cubicBezTo>
                  <a:cubicBezTo>
                    <a:pt x="-2" y="15"/>
                    <a:pt x="-2" y="28"/>
                    <a:pt x="6" y="34"/>
                  </a:cubicBezTo>
                  <a:cubicBezTo>
                    <a:pt x="14" y="43"/>
                    <a:pt x="27" y="43"/>
                    <a:pt x="36" y="34"/>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26" name="Freihandform 1103">
              <a:extLst>
                <a:ext uri="{FF2B5EF4-FFF2-40B4-BE49-F238E27FC236}">
                  <a16:creationId xmlns:a16="http://schemas.microsoft.com/office/drawing/2014/main" id="{3915D44D-9AD9-794D-9C6C-9366AAA80606}"/>
                </a:ext>
              </a:extLst>
            </p:cNvPr>
            <p:cNvSpPr/>
            <p:nvPr/>
          </p:nvSpPr>
          <p:spPr>
            <a:xfrm>
              <a:off x="4400883" y="2244833"/>
              <a:ext cx="9081" cy="9081"/>
            </a:xfrm>
            <a:custGeom>
              <a:avLst/>
              <a:gdLst/>
              <a:ahLst/>
              <a:cxnLst>
                <a:cxn ang="3cd4">
                  <a:pos x="hc" y="t"/>
                </a:cxn>
                <a:cxn ang="cd2">
                  <a:pos x="l" y="vc"/>
                </a:cxn>
                <a:cxn ang="cd4">
                  <a:pos x="hc" y="b"/>
                </a:cxn>
                <a:cxn ang="0">
                  <a:pos x="r" y="vc"/>
                </a:cxn>
              </a:cxnLst>
              <a:rect l="l" t="t" r="r" b="b"/>
              <a:pathLst>
                <a:path w="40" h="40">
                  <a:moveTo>
                    <a:pt x="36" y="6"/>
                  </a:moveTo>
                  <a:cubicBezTo>
                    <a:pt x="27" y="-2"/>
                    <a:pt x="15" y="-2"/>
                    <a:pt x="6" y="6"/>
                  </a:cubicBezTo>
                  <a:cubicBezTo>
                    <a:pt x="-2" y="13"/>
                    <a:pt x="-2" y="25"/>
                    <a:pt x="6" y="34"/>
                  </a:cubicBezTo>
                  <a:cubicBezTo>
                    <a:pt x="15" y="42"/>
                    <a:pt x="27" y="42"/>
                    <a:pt x="36" y="34"/>
                  </a:cubicBezTo>
                  <a:cubicBezTo>
                    <a:pt x="42" y="25"/>
                    <a:pt x="42" y="13"/>
                    <a:pt x="36" y="6"/>
                  </a:cubicBezTo>
                  <a:close/>
                </a:path>
              </a:pathLst>
            </a:custGeom>
            <a:grp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29" name="Textfeld 28">
            <a:extLst>
              <a:ext uri="{FF2B5EF4-FFF2-40B4-BE49-F238E27FC236}">
                <a16:creationId xmlns:a16="http://schemas.microsoft.com/office/drawing/2014/main" id="{F4F11324-9646-4B55-A2C4-00C26D476DBF}"/>
              </a:ext>
            </a:extLst>
          </p:cNvPr>
          <p:cNvSpPr txBox="1"/>
          <p:nvPr/>
        </p:nvSpPr>
        <p:spPr>
          <a:xfrm>
            <a:off x="489591" y="6372000"/>
            <a:ext cx="7348165" cy="246221"/>
          </a:xfrm>
          <a:prstGeom prst="rect">
            <a:avLst/>
          </a:prstGeom>
          <a:noFill/>
        </p:spPr>
        <p:txBody>
          <a:bodyPr wrap="none" lIns="0" tIns="0" rIns="0" bIns="0" rtlCol="0">
            <a:spAutoFit/>
          </a:bodyPr>
          <a:lstStyle/>
          <a:p>
            <a:r>
              <a:rPr lang="de-DE" sz="800" baseline="30000" dirty="0">
                <a:solidFill>
                  <a:schemeClr val="bg1"/>
                </a:solidFill>
              </a:rPr>
              <a:t>1</a:t>
            </a:r>
            <a:r>
              <a:rPr lang="de-DE" sz="800" dirty="0">
                <a:solidFill>
                  <a:schemeClr val="bg1"/>
                </a:solidFill>
              </a:rPr>
              <a:t> Leistungen für Sehhilfen sind innerhalb des jährlichen Budgets gesondert gedeckelt. </a:t>
            </a:r>
          </a:p>
          <a:p>
            <a:r>
              <a:rPr lang="de-DE" sz="800" baseline="30000" dirty="0">
                <a:solidFill>
                  <a:schemeClr val="bg1"/>
                </a:solidFill>
              </a:rPr>
              <a:t>2</a:t>
            </a:r>
            <a:r>
              <a:rPr lang="de-DE" sz="800" dirty="0">
                <a:solidFill>
                  <a:schemeClr val="bg1"/>
                </a:solidFill>
              </a:rPr>
              <a:t> Heilpraktiker: im Rahmen des Gebührenverzeichnisses für Heilpraktiker, Ärzte: Leistungen des </a:t>
            </a:r>
            <a:r>
              <a:rPr lang="de-DE" sz="800" dirty="0" err="1">
                <a:solidFill>
                  <a:schemeClr val="bg1"/>
                </a:solidFill>
              </a:rPr>
              <a:t>Hufelandverzeichnisses</a:t>
            </a:r>
            <a:r>
              <a:rPr lang="de-DE" sz="800" dirty="0">
                <a:solidFill>
                  <a:schemeClr val="bg1"/>
                </a:solidFill>
              </a:rPr>
              <a:t> gemäß der Gebührenordnung für Ärzte.</a:t>
            </a:r>
          </a:p>
        </p:txBody>
      </p:sp>
      <p:sp>
        <p:nvSpPr>
          <p:cNvPr id="27" name="Ellipse 11">
            <a:extLst>
              <a:ext uri="{FF2B5EF4-FFF2-40B4-BE49-F238E27FC236}">
                <a16:creationId xmlns:a16="http://schemas.microsoft.com/office/drawing/2014/main" id="{DDC6AB55-38F7-CD4D-BAE9-924979974974}"/>
              </a:ext>
            </a:extLst>
          </p:cNvPr>
          <p:cNvSpPr>
            <a:spLocks noChangeAspect="1"/>
          </p:cNvSpPr>
          <p:nvPr/>
        </p:nvSpPr>
        <p:spPr>
          <a:xfrm>
            <a:off x="8601940" y="621962"/>
            <a:ext cx="1198078" cy="1198078"/>
          </a:xfrm>
          <a:prstGeom prst="ellipse">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0" i="0" u="none" strike="noStrike" dirty="0">
                <a:solidFill>
                  <a:schemeClr val="tx1"/>
                </a:solidFill>
              </a:rPr>
              <a:t>Auch </a:t>
            </a:r>
            <a:r>
              <a:rPr lang="en-GB" sz="1200" b="0" i="0" u="none" strike="noStrike" dirty="0" err="1">
                <a:solidFill>
                  <a:schemeClr val="tx1"/>
                </a:solidFill>
              </a:rPr>
              <a:t>für</a:t>
            </a:r>
            <a:r>
              <a:rPr lang="en-GB" sz="1200" dirty="0">
                <a:solidFill>
                  <a:schemeClr val="tx1"/>
                </a:solidFill>
              </a:rPr>
              <a:t> </a:t>
            </a:r>
            <a:r>
              <a:rPr lang="en-GB" sz="1200" b="0" i="0" u="none" strike="noStrike" dirty="0">
                <a:solidFill>
                  <a:schemeClr val="tx1"/>
                </a:solidFill>
              </a:rPr>
              <a:t>PKV-</a:t>
            </a:r>
            <a:r>
              <a:rPr lang="en-GB" sz="1200" b="0" i="0" u="none" strike="noStrike" dirty="0" err="1">
                <a:solidFill>
                  <a:schemeClr val="tx1"/>
                </a:solidFill>
              </a:rPr>
              <a:t>Versicherte</a:t>
            </a:r>
            <a:r>
              <a:rPr lang="en-GB" sz="1200" b="0" i="0" u="none" strike="noStrike" dirty="0">
                <a:solidFill>
                  <a:schemeClr val="tx1"/>
                </a:solidFill>
              </a:rPr>
              <a:t>!</a:t>
            </a:r>
          </a:p>
        </p:txBody>
      </p:sp>
      <p:pic>
        <p:nvPicPr>
          <p:cNvPr id="30" name="Grafik 29"/>
          <p:cNvPicPr>
            <a:picLocks noChangeAspect="1"/>
          </p:cNvPicPr>
          <p:nvPr/>
        </p:nvPicPr>
        <p:blipFill rotWithShape="1">
          <a:blip r:embed="rId5" cstate="print">
            <a:extLst>
              <a:ext uri="{28A0092B-C50C-407E-A947-70E740481C1C}">
                <a14:useLocalDpi xmlns:a14="http://schemas.microsoft.com/office/drawing/2010/main"/>
              </a:ext>
            </a:extLst>
          </a:blip>
          <a:srcRect b="-110"/>
          <a:stretch/>
        </p:blipFill>
        <p:spPr>
          <a:xfrm>
            <a:off x="10020301" y="2038349"/>
            <a:ext cx="2178050" cy="3924301"/>
          </a:xfrm>
          <a:prstGeom prst="rect">
            <a:avLst/>
          </a:prstGeom>
        </p:spPr>
      </p:pic>
    </p:spTree>
    <p:extLst>
      <p:ext uri="{BB962C8B-B14F-4D97-AF65-F5344CB8AC3E}">
        <p14:creationId xmlns:p14="http://schemas.microsoft.com/office/powerpoint/2010/main" val="748367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13" name="Objekt 1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liennummernplatzhalter 1"/>
          <p:cNvSpPr>
            <a:spLocks noGrp="1"/>
          </p:cNvSpPr>
          <p:nvPr>
            <p:ph type="sldNum" sz="quarter" idx="11"/>
          </p:nvPr>
        </p:nvSpPr>
        <p:spPr/>
        <p:txBody>
          <a:bodyPr/>
          <a:lstStyle/>
          <a:p>
            <a:fld id="{56C449F3-BD9D-48DC-BFF1-0F66671DA7C6}" type="slidenum">
              <a:rPr lang="de-DE" smtClean="0"/>
              <a:pPr/>
              <a:t>22</a:t>
            </a:fld>
            <a:endParaRPr lang="de-DE"/>
          </a:p>
        </p:txBody>
      </p:sp>
      <p:sp>
        <p:nvSpPr>
          <p:cNvPr id="3" name="Titel 2"/>
          <p:cNvSpPr>
            <a:spLocks noGrp="1"/>
          </p:cNvSpPr>
          <p:nvPr>
            <p:ph type="title"/>
          </p:nvPr>
        </p:nvSpPr>
        <p:spPr/>
        <p:txBody>
          <a:bodyPr vert="horz"/>
          <a:lstStyle/>
          <a:p>
            <a:r>
              <a:rPr lang="de-DE" dirty="0">
                <a:solidFill>
                  <a:srgbClr val="13A0D3"/>
                </a:solidFill>
              </a:rPr>
              <a:t>MeinGesundheitsBudget E</a:t>
            </a:r>
            <a:br>
              <a:rPr lang="de-DE" dirty="0">
                <a:solidFill>
                  <a:srgbClr val="13A0D3"/>
                </a:solidFill>
              </a:rPr>
            </a:br>
            <a:r>
              <a:rPr lang="de-DE" dirty="0"/>
              <a:t>Leistungsdetails – 2/2</a:t>
            </a:r>
          </a:p>
        </p:txBody>
      </p:sp>
      <p:graphicFrame>
        <p:nvGraphicFramePr>
          <p:cNvPr id="5" name="Tabelle 4">
            <a:extLst>
              <a:ext uri="{FF2B5EF4-FFF2-40B4-BE49-F238E27FC236}">
                <a16:creationId xmlns:a16="http://schemas.microsoft.com/office/drawing/2014/main" id="{90ED7CAA-BACA-F6CD-B1A1-9952A6DDF9FB}"/>
              </a:ext>
            </a:extLst>
          </p:cNvPr>
          <p:cNvGraphicFramePr>
            <a:graphicFrameLocks noGrp="1"/>
          </p:cNvGraphicFramePr>
          <p:nvPr>
            <p:extLst>
              <p:ext uri="{D42A27DB-BD31-4B8C-83A1-F6EECF244321}">
                <p14:modId xmlns:p14="http://schemas.microsoft.com/office/powerpoint/2010/main" val="3668389699"/>
              </p:ext>
            </p:extLst>
          </p:nvPr>
        </p:nvGraphicFramePr>
        <p:xfrm>
          <a:off x="478970" y="2044768"/>
          <a:ext cx="9306162" cy="3917881"/>
        </p:xfrm>
        <a:graphic>
          <a:graphicData uri="http://schemas.openxmlformats.org/drawingml/2006/table">
            <a:tbl>
              <a:tblPr>
                <a:tableStyleId>{2D5ABB26-0587-4C30-8999-92F81FD0307C}</a:tableStyleId>
              </a:tblPr>
              <a:tblGrid>
                <a:gridCol w="814571">
                  <a:extLst>
                    <a:ext uri="{9D8B030D-6E8A-4147-A177-3AD203B41FA5}">
                      <a16:colId xmlns:a16="http://schemas.microsoft.com/office/drawing/2014/main" val="2072010797"/>
                    </a:ext>
                  </a:extLst>
                </a:gridCol>
                <a:gridCol w="2777677">
                  <a:extLst>
                    <a:ext uri="{9D8B030D-6E8A-4147-A177-3AD203B41FA5}">
                      <a16:colId xmlns:a16="http://schemas.microsoft.com/office/drawing/2014/main" val="337675923"/>
                    </a:ext>
                  </a:extLst>
                </a:gridCol>
                <a:gridCol w="215619">
                  <a:extLst>
                    <a:ext uri="{9D8B030D-6E8A-4147-A177-3AD203B41FA5}">
                      <a16:colId xmlns:a16="http://schemas.microsoft.com/office/drawing/2014/main" val="3729486932"/>
                    </a:ext>
                  </a:extLst>
                </a:gridCol>
                <a:gridCol w="1099659">
                  <a:extLst>
                    <a:ext uri="{9D8B030D-6E8A-4147-A177-3AD203B41FA5}">
                      <a16:colId xmlns:a16="http://schemas.microsoft.com/office/drawing/2014/main" val="2014976547"/>
                    </a:ext>
                  </a:extLst>
                </a:gridCol>
                <a:gridCol w="1099659">
                  <a:extLst>
                    <a:ext uri="{9D8B030D-6E8A-4147-A177-3AD203B41FA5}">
                      <a16:colId xmlns:a16="http://schemas.microsoft.com/office/drawing/2014/main" val="3548240274"/>
                    </a:ext>
                  </a:extLst>
                </a:gridCol>
                <a:gridCol w="1099659">
                  <a:extLst>
                    <a:ext uri="{9D8B030D-6E8A-4147-A177-3AD203B41FA5}">
                      <a16:colId xmlns:a16="http://schemas.microsoft.com/office/drawing/2014/main" val="3364155862"/>
                    </a:ext>
                  </a:extLst>
                </a:gridCol>
                <a:gridCol w="1099659">
                  <a:extLst>
                    <a:ext uri="{9D8B030D-6E8A-4147-A177-3AD203B41FA5}">
                      <a16:colId xmlns:a16="http://schemas.microsoft.com/office/drawing/2014/main" val="4254665921"/>
                    </a:ext>
                  </a:extLst>
                </a:gridCol>
                <a:gridCol w="1099659">
                  <a:extLst>
                    <a:ext uri="{9D8B030D-6E8A-4147-A177-3AD203B41FA5}">
                      <a16:colId xmlns:a16="http://schemas.microsoft.com/office/drawing/2014/main" val="2781567863"/>
                    </a:ext>
                  </a:extLst>
                </a:gridCol>
              </a:tblGrid>
              <a:tr h="418681">
                <a:tc>
                  <a:txBody>
                    <a:bodyPr/>
                    <a:lstStyle/>
                    <a:p>
                      <a:pPr algn="l">
                        <a:lnSpc>
                          <a:spcPts val="1800"/>
                        </a:lnSpc>
                      </a:pPr>
                      <a:endParaRPr lang="de-DE" sz="1600" b="1">
                        <a:solidFill>
                          <a:srgbClr val="13A0D3"/>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lnSpc>
                          <a:spcPts val="1800"/>
                        </a:lnSpc>
                      </a:pPr>
                      <a:r>
                        <a:rPr lang="de-DE" sz="1600" b="1" dirty="0">
                          <a:solidFill>
                            <a:srgbClr val="13A0D3"/>
                          </a:solidFill>
                          <a:latin typeface="+mn-lt"/>
                          <a:cs typeface="Arial" panose="020B0604020202020204" pitchFamily="34" charset="0"/>
                        </a:rPr>
                        <a:t>Budget p.a.</a:t>
                      </a:r>
                    </a:p>
                  </a:txBody>
                  <a:tcPr marL="0" marR="0" marT="72000" marB="72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300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600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b="1">
                          <a:solidFill>
                            <a:srgbClr val="13A0D3"/>
                          </a:solidFill>
                          <a:latin typeface="+mn-lt"/>
                          <a:cs typeface="Arial" panose="020B0604020202020204" pitchFamily="34" charset="0"/>
                        </a:rPr>
                        <a:t>900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600" b="1" dirty="0">
                        <a:solidFill>
                          <a:srgbClr val="13A0D3"/>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600" b="1" dirty="0">
                        <a:solidFill>
                          <a:srgbClr val="13A0D3"/>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051944"/>
                  </a:ext>
                </a:extLst>
              </a:tr>
              <a:tr h="649008">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endParaRPr kumimoji="0" lang="de-DE" sz="1200" b="1" i="0" u="none" strike="noStrike" kern="1200" cap="none" spc="0" normalizeH="0" baseline="30000" noProof="0">
                        <a:ln>
                          <a:noFill/>
                        </a:ln>
                        <a:solidFill>
                          <a:srgbClr val="003781"/>
                        </a:solidFill>
                        <a:effectLst/>
                        <a:uLnTx/>
                        <a:uFillTx/>
                        <a:latin typeface="+mn-lt"/>
                        <a:ea typeface="+mn-ea"/>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Professionelle Zahnreinigung / Bleaching</a:t>
                      </a:r>
                      <a:r>
                        <a:rPr kumimoji="0" lang="de-DE" sz="1200" b="1" i="0" u="none" strike="noStrike" kern="1200" cap="none" spc="0" normalizeH="0" baseline="30000" noProof="0">
                          <a:ln>
                            <a:noFill/>
                          </a:ln>
                          <a:solidFill>
                            <a:srgbClr val="003781"/>
                          </a:solidFill>
                          <a:effectLst/>
                          <a:uLnTx/>
                          <a:uFillTx/>
                          <a:latin typeface="+mn-lt"/>
                          <a:ea typeface="+mn-ea"/>
                          <a:cs typeface="Arial" panose="020B0604020202020204" pitchFamily="34" charset="0"/>
                        </a:rPr>
                        <a:t>1</a:t>
                      </a: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r>
                        <a:rPr lang="de-DE" sz="1200" b="1">
                          <a:solidFill>
                            <a:schemeClr val="bg1"/>
                          </a:solidFill>
                          <a:latin typeface="+mn-lt"/>
                          <a:cs typeface="Arial" panose="020B0604020202020204" pitchFamily="34" charset="0"/>
                        </a:rPr>
                        <a:t>80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00000"/>
                        </a:lnSpc>
                        <a:buFont typeface="Arial" panose="020B0604020202020204" pitchFamily="34" charset="0"/>
                        <a:buNone/>
                      </a:pPr>
                      <a:r>
                        <a:rPr lang="de-DE" sz="1200" b="1">
                          <a:solidFill>
                            <a:schemeClr val="bg1"/>
                          </a:solidFill>
                          <a:latin typeface="+mn-lt"/>
                          <a:cs typeface="Arial" panose="020B0604020202020204" pitchFamily="34" charset="0"/>
                        </a:rPr>
                        <a:t>100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r>
                        <a:rPr lang="de-DE" sz="1200" b="1">
                          <a:solidFill>
                            <a:schemeClr val="bg1"/>
                          </a:solidFill>
                          <a:latin typeface="+mn-lt"/>
                          <a:cs typeface="Arial" panose="020B0604020202020204" pitchFamily="34" charset="0"/>
                        </a:rPr>
                        <a:t>120 EUR</a:t>
                      </a: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b="1" dirty="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00000"/>
                        </a:lnSpc>
                        <a:buFont typeface="Arial" panose="020B0604020202020204" pitchFamily="34" charset="0"/>
                        <a:buNone/>
                      </a:pPr>
                      <a:endParaRPr lang="de-DE" sz="1200" b="1" dirty="0">
                        <a:solidFill>
                          <a:schemeClr val="bg1"/>
                        </a:solidFill>
                        <a:latin typeface="+mn-lt"/>
                        <a:cs typeface="Arial" panose="020B0604020202020204" pitchFamily="34" charset="0"/>
                      </a:endParaRPr>
                    </a:p>
                  </a:txBody>
                  <a:tcPr marL="0" marR="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007904"/>
                  </a:ext>
                </a:extLst>
              </a:tr>
              <a:tr h="402229">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1">
                        <a:solidFill>
                          <a:schemeClr val="bg1"/>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Zahnbehandlung </a:t>
                      </a:r>
                      <a:endParaRPr lang="de-DE" sz="1200" b="1">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1219170" rtl="0" eaLnBrk="1" fontAlgn="auto" latinLnBrk="0" hangingPunct="1">
                        <a:spcAft>
                          <a:spcPts val="1200"/>
                        </a:spcAft>
                        <a:buClrTx/>
                        <a:buSzTx/>
                        <a:buFontTx/>
                        <a:buNone/>
                        <a:tabLst/>
                        <a:defRPr/>
                      </a:pPr>
                      <a:r>
                        <a:rPr kumimoji="0" lang="de-DE" sz="1200" b="0" i="0" u="none" strike="noStrike" kern="1200" cap="none" spc="0" normalizeH="0" baseline="0" noProof="0" dirty="0">
                          <a:ln>
                            <a:noFill/>
                          </a:ln>
                          <a:solidFill>
                            <a:schemeClr val="bg1"/>
                          </a:solidFill>
                          <a:effectLst/>
                          <a:uLnTx/>
                          <a:uFillTx/>
                          <a:latin typeface="+mn-lt"/>
                          <a:ea typeface="+mn-ea"/>
                          <a:cs typeface="+mn-cs"/>
                        </a:rPr>
                        <a:t>100 % z. B. für Füllungen, Wurzelbehandlung, </a:t>
                      </a:r>
                      <a:r>
                        <a:rPr kumimoji="0" lang="de-DE" sz="1200" b="0" i="0" u="none" strike="noStrike" kern="1200" cap="none" spc="0" normalizeH="0" baseline="0" noProof="0" dirty="0" err="1">
                          <a:ln>
                            <a:noFill/>
                          </a:ln>
                          <a:solidFill>
                            <a:schemeClr val="bg1"/>
                          </a:solidFill>
                          <a:effectLst/>
                          <a:uLnTx/>
                          <a:uFillTx/>
                          <a:latin typeface="+mn-lt"/>
                          <a:ea typeface="+mn-ea"/>
                          <a:cs typeface="+mn-cs"/>
                        </a:rPr>
                        <a:t>Parodontosebehandlung</a:t>
                      </a:r>
                      <a:r>
                        <a:rPr kumimoji="0" lang="de-DE" sz="1200" b="0" i="0" u="none" strike="noStrike" kern="1200" cap="none" spc="0" normalizeH="0" baseline="0" noProof="0" dirty="0">
                          <a:ln>
                            <a:noFill/>
                          </a:ln>
                          <a:solidFill>
                            <a:schemeClr val="bg1"/>
                          </a:solidFill>
                          <a:effectLst/>
                          <a:uLnTx/>
                          <a:uFillTx/>
                          <a:latin typeface="+mn-lt"/>
                          <a:ea typeface="+mn-ea"/>
                          <a:cs typeface="+mn-cs"/>
                        </a:rPr>
                        <a:t> </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7533406"/>
                  </a:ext>
                </a:extLst>
              </a:tr>
              <a:tr h="402229">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endPar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67710" rtl="0" eaLnBrk="1" fontAlgn="auto" latinLnBrk="0" hangingPunct="1">
                        <a:lnSpc>
                          <a:spcPts val="1800"/>
                        </a:lnSpc>
                        <a:spcBef>
                          <a:spcPts val="0"/>
                        </a:spcBef>
                        <a:spcAft>
                          <a:spcPts val="0"/>
                        </a:spcAft>
                        <a:buClrTx/>
                        <a:buSzTx/>
                        <a:buFontTx/>
                        <a:buNone/>
                        <a:tabLst/>
                        <a:defRPr/>
                      </a:pPr>
                      <a:r>
                        <a:rPr kumimoji="0" lang="de-DE" sz="1200" b="1" i="0" u="none" strike="noStrike" kern="1200" cap="none" spc="0" normalizeH="0" baseline="0" noProof="0" err="1">
                          <a:ln>
                            <a:noFill/>
                          </a:ln>
                          <a:solidFill>
                            <a:srgbClr val="003781"/>
                          </a:solidFill>
                          <a:effectLst/>
                          <a:uLnTx/>
                          <a:uFillTx/>
                          <a:latin typeface="+mn-lt"/>
                          <a:ea typeface="+mn-ea"/>
                          <a:cs typeface="Arial" panose="020B0604020202020204" pitchFamily="34" charset="0"/>
                        </a:rPr>
                        <a:t>Aufbissbehelfe</a:t>
                      </a:r>
                      <a:r>
                        <a:rPr kumimoji="0" lang="de-DE" sz="1200" b="1" i="0" u="none" strike="noStrike" kern="1200" cap="none" spc="0" normalizeH="0" baseline="0" noProof="0">
                          <a:ln>
                            <a:noFill/>
                          </a:ln>
                          <a:solidFill>
                            <a:srgbClr val="003781"/>
                          </a:solidFill>
                          <a:effectLst/>
                          <a:uLnTx/>
                          <a:uFillTx/>
                          <a:latin typeface="+mn-lt"/>
                          <a:ea typeface="+mn-ea"/>
                          <a:cs typeface="Arial" panose="020B0604020202020204" pitchFamily="34" charset="0"/>
                        </a:rPr>
                        <a:t> / Schienen</a:t>
                      </a: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indent="0" algn="l">
                        <a:lnSpc>
                          <a:spcPct val="100000"/>
                        </a:lnSpc>
                        <a:buFont typeface="Arial" panose="020B0604020202020204" pitchFamily="34" charset="0"/>
                        <a:buNone/>
                      </a:pPr>
                      <a:r>
                        <a:rPr lang="de-DE" sz="1200" dirty="0">
                          <a:solidFill>
                            <a:schemeClr val="bg1"/>
                          </a:solidFill>
                          <a:latin typeface="+mn-lt"/>
                          <a:cs typeface="Arial" panose="020B0604020202020204" pitchFamily="34" charset="0"/>
                        </a:rPr>
                        <a:t>100 % z. B. für </a:t>
                      </a:r>
                      <a:r>
                        <a:rPr lang="de-DE" sz="1200" dirty="0" err="1">
                          <a:solidFill>
                            <a:schemeClr val="bg1"/>
                          </a:solidFill>
                          <a:latin typeface="+mn-lt"/>
                          <a:cs typeface="Arial" panose="020B0604020202020204" pitchFamily="34" charset="0"/>
                        </a:rPr>
                        <a:t>Knirscherschienen</a:t>
                      </a:r>
                      <a:endParaRPr lang="de-DE" sz="1200" dirty="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1869259"/>
                  </a:ext>
                </a:extLst>
              </a:tr>
              <a:tr h="895786">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1">
                        <a:solidFill>
                          <a:schemeClr val="bg1"/>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Schmerzlindernde Behandlungen</a:t>
                      </a:r>
                    </a:p>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bei versicherten zahnärztlichen Maßnahmen</a:t>
                      </a:r>
                    </a:p>
                  </a:txBody>
                  <a:tcPr marL="0" marR="0" marT="72000" marB="72000" anchor="ctr">
                    <a:lnL>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indent="0" algn="l">
                        <a:lnSpc>
                          <a:spcPct val="100000"/>
                        </a:lnSpc>
                        <a:buFont typeface="Arial" panose="020B0604020202020204" pitchFamily="34" charset="0"/>
                        <a:buNone/>
                      </a:pPr>
                      <a:r>
                        <a:rPr lang="de-DE" sz="1200" dirty="0">
                          <a:solidFill>
                            <a:schemeClr val="bg1"/>
                          </a:solidFill>
                          <a:latin typeface="+mn-lt"/>
                          <a:cs typeface="Arial" panose="020B0604020202020204" pitchFamily="34" charset="0"/>
                        </a:rPr>
                        <a:t>100 % z. B. für zahnärztliche Akupunktur, Dämmerschlaf, Lachgas-Sedierung</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641674978"/>
                  </a:ext>
                </a:extLst>
              </a:tr>
              <a:tr h="402229">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1">
                        <a:solidFill>
                          <a:schemeClr val="bg1"/>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Zahnersatz</a:t>
                      </a:r>
                      <a:r>
                        <a:rPr kumimoji="0" lang="de-DE" sz="1200" b="1" i="0" u="none" strike="noStrike" kern="1200" cap="none" spc="0" normalizeH="0" baseline="0" noProof="0">
                          <a:ln>
                            <a:noFill/>
                          </a:ln>
                          <a:solidFill>
                            <a:srgbClr val="003781"/>
                          </a:solidFill>
                          <a:effectLst/>
                          <a:uLnTx/>
                          <a:uFillTx/>
                          <a:latin typeface="+mn-lt"/>
                          <a:ea typeface="+mn-ea"/>
                          <a:cs typeface="+mn-cs"/>
                        </a:rPr>
                        <a:t>, Inlays, Implantate</a:t>
                      </a:r>
                      <a:endParaRPr lang="de-DE" sz="1200" b="1">
                        <a:solidFill>
                          <a:schemeClr val="bg1"/>
                        </a:solidFill>
                        <a:latin typeface="+mn-lt"/>
                        <a:cs typeface="Arial" panose="020B0604020202020204" pitchFamily="34" charset="0"/>
                      </a:endParaRPr>
                    </a:p>
                  </a:txBody>
                  <a:tcPr marL="0" marR="0" marT="72000" marB="72000" anchor="ctr">
                    <a:lnL>
                      <a:noFill/>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indent="0" algn="l">
                        <a:lnSpc>
                          <a:spcPct val="100000"/>
                        </a:lnSpc>
                        <a:buFont typeface="Arial" panose="020B0604020202020204" pitchFamily="34" charset="0"/>
                        <a:buNone/>
                      </a:pPr>
                      <a:r>
                        <a:rPr lang="de-DE" sz="1200" dirty="0">
                          <a:solidFill>
                            <a:schemeClr val="bg1"/>
                          </a:solidFill>
                          <a:latin typeface="+mn-lt"/>
                          <a:cs typeface="Arial" panose="020B0604020202020204" pitchFamily="34" charset="0"/>
                        </a:rPr>
                        <a:t>100 % für Inlays, Zahnersatz und Implantate</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62286086"/>
                  </a:ext>
                </a:extLst>
              </a:tr>
              <a:tr h="747719">
                <a:tc>
                  <a:txBody>
                    <a:bodyPr/>
                    <a:lstStyle/>
                    <a:p>
                      <a:pPr marL="0" marR="0" indent="0" algn="l" defTabSz="967710" rtl="0" eaLnBrk="1" fontAlgn="auto" latinLnBrk="0" hangingPunct="1">
                        <a:lnSpc>
                          <a:spcPts val="1800"/>
                        </a:lnSpc>
                        <a:spcBef>
                          <a:spcPts val="0"/>
                        </a:spcBef>
                        <a:spcAft>
                          <a:spcPts val="0"/>
                        </a:spcAft>
                        <a:buClrTx/>
                        <a:buSzTx/>
                        <a:buFontTx/>
                        <a:buNone/>
                        <a:tabLst/>
                        <a:defRPr/>
                      </a:pPr>
                      <a:endParaRPr lang="de-DE" sz="1200" b="1">
                        <a:solidFill>
                          <a:schemeClr val="bg1"/>
                        </a:solidFill>
                        <a:latin typeface="+mn-lt"/>
                        <a:cs typeface="Arial" panose="020B0604020202020204" pitchFamily="34" charset="0"/>
                      </a:endParaRPr>
                    </a:p>
                  </a:txBody>
                  <a:tcPr marL="0" marR="0" marT="72000" marB="72000" anchor="ctr">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indent="0" algn="l" defTabSz="967710" rtl="0" eaLnBrk="1" fontAlgn="auto" latinLnBrk="0" hangingPunct="1">
                        <a:lnSpc>
                          <a:spcPts val="1800"/>
                        </a:lnSpc>
                        <a:spcBef>
                          <a:spcPts val="0"/>
                        </a:spcBef>
                        <a:spcAft>
                          <a:spcPts val="0"/>
                        </a:spcAft>
                        <a:buClrTx/>
                        <a:buSzTx/>
                        <a:buFontTx/>
                        <a:buNone/>
                        <a:tabLst/>
                        <a:defRPr/>
                      </a:pPr>
                      <a:r>
                        <a:rPr lang="de-DE" sz="1200" b="1">
                          <a:solidFill>
                            <a:schemeClr val="bg1"/>
                          </a:solidFill>
                          <a:latin typeface="+mn-lt"/>
                          <a:cs typeface="Arial" panose="020B0604020202020204" pitchFamily="34" charset="0"/>
                        </a:rPr>
                        <a:t>Kieferorthopädie</a:t>
                      </a: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lnSpc>
                          <a:spcPct val="100000"/>
                        </a:lnSpc>
                        <a:buFont typeface="Arial" panose="020B0604020202020204" pitchFamily="34" charset="0"/>
                        <a:buNone/>
                      </a:pPr>
                      <a:endParaRPr lang="de-DE" sz="1200">
                        <a:solidFill>
                          <a:schemeClr val="bg1"/>
                        </a:solidFill>
                        <a:latin typeface="+mn-lt"/>
                        <a:cs typeface="Arial" panose="020B0604020202020204" pitchFamily="34" charset="0"/>
                      </a:endParaRPr>
                    </a:p>
                  </a:txBody>
                  <a:tcPr marL="0" marR="0" marT="72000" marB="72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1219170" rtl="0" eaLnBrk="1" fontAlgn="auto" latinLnBrk="0" hangingPunct="1">
                        <a:lnSpc>
                          <a:spcPct val="100000"/>
                        </a:lnSpc>
                        <a:spcAft>
                          <a:spcPts val="1000"/>
                        </a:spcAft>
                        <a:buClrTx/>
                        <a:buSzTx/>
                        <a:buFontTx/>
                        <a:buNone/>
                        <a:tabLst/>
                        <a:defRPr/>
                      </a:pPr>
                      <a:r>
                        <a:rPr kumimoji="0" lang="de-DE" sz="1200" b="0"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Bis Alter 20: 100 % für kieferorthopädische Leistungen </a:t>
                      </a:r>
                      <a:br>
                        <a:rPr kumimoji="0" lang="de-DE" sz="1200" b="0"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br>
                      <a:r>
                        <a:rPr kumimoji="0" lang="de-DE" sz="1200" b="0"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Ab Alter 21: 100 % für kieferorthopädische Leistungen nach einem Unfall oder bei einer schweren Erkrankung</a:t>
                      </a:r>
                    </a:p>
                  </a:txBody>
                  <a:tcPr marL="0" marR="0" marT="72000" marB="72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67563777"/>
                  </a:ext>
                </a:extLst>
              </a:tr>
            </a:tbl>
          </a:graphicData>
        </a:graphic>
      </p:graphicFrame>
      <p:grpSp>
        <p:nvGrpSpPr>
          <p:cNvPr id="20" name="Gruppieren 19"/>
          <p:cNvGrpSpPr/>
          <p:nvPr/>
        </p:nvGrpSpPr>
        <p:grpSpPr>
          <a:xfrm>
            <a:off x="489591" y="5156432"/>
            <a:ext cx="495601" cy="495601"/>
            <a:chOff x="489591" y="4600630"/>
            <a:chExt cx="648000" cy="648000"/>
          </a:xfrm>
        </p:grpSpPr>
        <p:sp>
          <p:nvSpPr>
            <p:cNvPr id="10" name="Freihandform 1106">
              <a:extLst>
                <a:ext uri="{FF2B5EF4-FFF2-40B4-BE49-F238E27FC236}">
                  <a16:creationId xmlns:a16="http://schemas.microsoft.com/office/drawing/2014/main" id="{A7C74AEB-A828-2C16-672F-2814FB8B5799}"/>
                </a:ext>
              </a:extLst>
            </p:cNvPr>
            <p:cNvSpPr/>
            <p:nvPr/>
          </p:nvSpPr>
          <p:spPr>
            <a:xfrm>
              <a:off x="658535" y="4742467"/>
              <a:ext cx="310113" cy="364337"/>
            </a:xfrm>
            <a:custGeom>
              <a:avLst/>
              <a:gdLst/>
              <a:ahLst/>
              <a:cxnLst>
                <a:cxn ang="3cd4">
                  <a:pos x="hc" y="t"/>
                </a:cxn>
                <a:cxn ang="cd2">
                  <a:pos x="l" y="vc"/>
                </a:cxn>
                <a:cxn ang="cd4">
                  <a:pos x="hc" y="b"/>
                </a:cxn>
                <a:cxn ang="0">
                  <a:pos x="r" y="vc"/>
                </a:cxn>
              </a:cxnLst>
              <a:rect l="l" t="t" r="r" b="b"/>
              <a:pathLst>
                <a:path w="653" h="767">
                  <a:moveTo>
                    <a:pt x="548" y="367"/>
                  </a:moveTo>
                  <a:cubicBezTo>
                    <a:pt x="552" y="398"/>
                    <a:pt x="554" y="434"/>
                    <a:pt x="554" y="468"/>
                  </a:cubicBezTo>
                  <a:cubicBezTo>
                    <a:pt x="554" y="610"/>
                    <a:pt x="518" y="724"/>
                    <a:pt x="499" y="731"/>
                  </a:cubicBezTo>
                  <a:cubicBezTo>
                    <a:pt x="480" y="731"/>
                    <a:pt x="474" y="665"/>
                    <a:pt x="467" y="621"/>
                  </a:cubicBezTo>
                  <a:lnTo>
                    <a:pt x="465" y="595"/>
                  </a:lnTo>
                  <a:cubicBezTo>
                    <a:pt x="452" y="511"/>
                    <a:pt x="438" y="394"/>
                    <a:pt x="325" y="394"/>
                  </a:cubicBezTo>
                  <a:cubicBezTo>
                    <a:pt x="211" y="394"/>
                    <a:pt x="196" y="511"/>
                    <a:pt x="186" y="599"/>
                  </a:cubicBezTo>
                  <a:lnTo>
                    <a:pt x="184" y="623"/>
                  </a:lnTo>
                  <a:cubicBezTo>
                    <a:pt x="179" y="663"/>
                    <a:pt x="171" y="729"/>
                    <a:pt x="154" y="731"/>
                  </a:cubicBezTo>
                  <a:cubicBezTo>
                    <a:pt x="135" y="722"/>
                    <a:pt x="99" y="608"/>
                    <a:pt x="99" y="468"/>
                  </a:cubicBezTo>
                  <a:cubicBezTo>
                    <a:pt x="99" y="434"/>
                    <a:pt x="101" y="398"/>
                    <a:pt x="105" y="365"/>
                  </a:cubicBezTo>
                  <a:cubicBezTo>
                    <a:pt x="107" y="356"/>
                    <a:pt x="105" y="348"/>
                    <a:pt x="101" y="337"/>
                  </a:cubicBezTo>
                  <a:cubicBezTo>
                    <a:pt x="46" y="238"/>
                    <a:pt x="21" y="136"/>
                    <a:pt x="44" y="91"/>
                  </a:cubicBezTo>
                  <a:cubicBezTo>
                    <a:pt x="61" y="53"/>
                    <a:pt x="90" y="36"/>
                    <a:pt x="141" y="36"/>
                  </a:cubicBezTo>
                  <a:cubicBezTo>
                    <a:pt x="154" y="36"/>
                    <a:pt x="192" y="45"/>
                    <a:pt x="228" y="53"/>
                  </a:cubicBezTo>
                  <a:cubicBezTo>
                    <a:pt x="270" y="62"/>
                    <a:pt x="308" y="70"/>
                    <a:pt x="325" y="70"/>
                  </a:cubicBezTo>
                  <a:cubicBezTo>
                    <a:pt x="342" y="70"/>
                    <a:pt x="383" y="62"/>
                    <a:pt x="425" y="53"/>
                  </a:cubicBezTo>
                  <a:cubicBezTo>
                    <a:pt x="459" y="45"/>
                    <a:pt x="499" y="36"/>
                    <a:pt x="512" y="36"/>
                  </a:cubicBezTo>
                  <a:cubicBezTo>
                    <a:pt x="562" y="36"/>
                    <a:pt x="590" y="53"/>
                    <a:pt x="609" y="91"/>
                  </a:cubicBezTo>
                  <a:cubicBezTo>
                    <a:pt x="630" y="136"/>
                    <a:pt x="607" y="238"/>
                    <a:pt x="552" y="337"/>
                  </a:cubicBezTo>
                  <a:cubicBezTo>
                    <a:pt x="546" y="348"/>
                    <a:pt x="546" y="358"/>
                    <a:pt x="548" y="367"/>
                  </a:cubicBezTo>
                  <a:close/>
                  <a:moveTo>
                    <a:pt x="641" y="77"/>
                  </a:moveTo>
                  <a:cubicBezTo>
                    <a:pt x="618" y="26"/>
                    <a:pt x="575" y="0"/>
                    <a:pt x="512" y="0"/>
                  </a:cubicBezTo>
                  <a:cubicBezTo>
                    <a:pt x="497" y="0"/>
                    <a:pt x="465" y="7"/>
                    <a:pt x="416" y="17"/>
                  </a:cubicBezTo>
                  <a:cubicBezTo>
                    <a:pt x="380" y="26"/>
                    <a:pt x="340" y="34"/>
                    <a:pt x="325" y="34"/>
                  </a:cubicBezTo>
                  <a:cubicBezTo>
                    <a:pt x="313" y="34"/>
                    <a:pt x="273" y="26"/>
                    <a:pt x="237" y="17"/>
                  </a:cubicBezTo>
                  <a:cubicBezTo>
                    <a:pt x="186" y="7"/>
                    <a:pt x="156" y="0"/>
                    <a:pt x="141" y="0"/>
                  </a:cubicBezTo>
                  <a:cubicBezTo>
                    <a:pt x="78" y="0"/>
                    <a:pt x="35" y="26"/>
                    <a:pt x="12" y="77"/>
                  </a:cubicBezTo>
                  <a:cubicBezTo>
                    <a:pt x="-22" y="144"/>
                    <a:pt x="23" y="269"/>
                    <a:pt x="69" y="354"/>
                  </a:cubicBezTo>
                  <a:cubicBezTo>
                    <a:pt x="71" y="356"/>
                    <a:pt x="71" y="358"/>
                    <a:pt x="71" y="360"/>
                  </a:cubicBezTo>
                  <a:cubicBezTo>
                    <a:pt x="67" y="396"/>
                    <a:pt x="63" y="432"/>
                    <a:pt x="65" y="468"/>
                  </a:cubicBezTo>
                  <a:cubicBezTo>
                    <a:pt x="65" y="572"/>
                    <a:pt x="90" y="767"/>
                    <a:pt x="152" y="767"/>
                  </a:cubicBezTo>
                  <a:cubicBezTo>
                    <a:pt x="201" y="767"/>
                    <a:pt x="209" y="699"/>
                    <a:pt x="217" y="627"/>
                  </a:cubicBezTo>
                  <a:lnTo>
                    <a:pt x="222" y="602"/>
                  </a:lnTo>
                  <a:cubicBezTo>
                    <a:pt x="234" y="500"/>
                    <a:pt x="249" y="430"/>
                    <a:pt x="325" y="430"/>
                  </a:cubicBezTo>
                  <a:cubicBezTo>
                    <a:pt x="402" y="430"/>
                    <a:pt x="416" y="500"/>
                    <a:pt x="429" y="602"/>
                  </a:cubicBezTo>
                  <a:lnTo>
                    <a:pt x="433" y="625"/>
                  </a:lnTo>
                  <a:cubicBezTo>
                    <a:pt x="442" y="697"/>
                    <a:pt x="450" y="767"/>
                    <a:pt x="499" y="767"/>
                  </a:cubicBezTo>
                  <a:cubicBezTo>
                    <a:pt x="562" y="767"/>
                    <a:pt x="588" y="572"/>
                    <a:pt x="588" y="468"/>
                  </a:cubicBezTo>
                  <a:cubicBezTo>
                    <a:pt x="588" y="432"/>
                    <a:pt x="586" y="396"/>
                    <a:pt x="582" y="360"/>
                  </a:cubicBezTo>
                  <a:cubicBezTo>
                    <a:pt x="582" y="358"/>
                    <a:pt x="582" y="356"/>
                    <a:pt x="582" y="354"/>
                  </a:cubicBezTo>
                  <a:cubicBezTo>
                    <a:pt x="630" y="269"/>
                    <a:pt x="675" y="144"/>
                    <a:pt x="641" y="77"/>
                  </a:cubicBezTo>
                  <a:close/>
                </a:path>
              </a:pathLst>
            </a:custGeom>
            <a:solidFill>
              <a:schemeClr val="bg1"/>
            </a:solidFill>
            <a:ln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sp>
          <p:nvSpPr>
            <p:cNvPr id="11" name="Freihandform 1105">
              <a:extLst>
                <a:ext uri="{FF2B5EF4-FFF2-40B4-BE49-F238E27FC236}">
                  <a16:creationId xmlns:a16="http://schemas.microsoft.com/office/drawing/2014/main" id="{AF32B4B7-2218-8143-8E2C-B272CC95D3D3}"/>
                </a:ext>
              </a:extLst>
            </p:cNvPr>
            <p:cNvSpPr/>
            <p:nvPr/>
          </p:nvSpPr>
          <p:spPr>
            <a:xfrm>
              <a:off x="489591" y="4600630"/>
              <a:ext cx="648000" cy="648000"/>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w="6350"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grpSp>
        <p:nvGrpSpPr>
          <p:cNvPr id="19" name="Gruppieren 18"/>
          <p:cNvGrpSpPr/>
          <p:nvPr/>
        </p:nvGrpSpPr>
        <p:grpSpPr>
          <a:xfrm>
            <a:off x="489591" y="3302722"/>
            <a:ext cx="499634" cy="499634"/>
            <a:chOff x="489591" y="3117506"/>
            <a:chExt cx="648000" cy="648000"/>
          </a:xfrm>
        </p:grpSpPr>
        <p:grpSp>
          <p:nvGrpSpPr>
            <p:cNvPr id="7" name="Gruppieren 6">
              <a:extLst>
                <a:ext uri="{FF2B5EF4-FFF2-40B4-BE49-F238E27FC236}">
                  <a16:creationId xmlns:a16="http://schemas.microsoft.com/office/drawing/2014/main" id="{59C74DF1-8F5B-5049-EB58-FB3F7A5688E3}"/>
                </a:ext>
              </a:extLst>
            </p:cNvPr>
            <p:cNvGrpSpPr/>
            <p:nvPr/>
          </p:nvGrpSpPr>
          <p:grpSpPr>
            <a:xfrm>
              <a:off x="608358" y="3207294"/>
              <a:ext cx="410466" cy="422127"/>
              <a:chOff x="10073531" y="1421000"/>
              <a:chExt cx="279400" cy="287338"/>
            </a:xfrm>
            <a:solidFill>
              <a:schemeClr val="tx1"/>
            </a:solidFill>
          </p:grpSpPr>
          <p:sp>
            <p:nvSpPr>
              <p:cNvPr id="8" name="Freeform 36">
                <a:extLst>
                  <a:ext uri="{FF2B5EF4-FFF2-40B4-BE49-F238E27FC236}">
                    <a16:creationId xmlns:a16="http://schemas.microsoft.com/office/drawing/2014/main" id="{0DD71283-B248-EF4C-10C5-F69A1910C15D}"/>
                  </a:ext>
                </a:extLst>
              </p:cNvPr>
              <p:cNvSpPr>
                <a:spLocks noEditPoints="1"/>
              </p:cNvSpPr>
              <p:nvPr/>
            </p:nvSpPr>
            <p:spPr bwMode="auto">
              <a:xfrm>
                <a:off x="10073531" y="1421000"/>
                <a:ext cx="241300" cy="238125"/>
              </a:xfrm>
              <a:custGeom>
                <a:avLst/>
                <a:gdLst>
                  <a:gd name="T0" fmla="*/ 33 w 63"/>
                  <a:gd name="T1" fmla="*/ 31 h 62"/>
                  <a:gd name="T2" fmla="*/ 47 w 63"/>
                  <a:gd name="T3" fmla="*/ 17 h 62"/>
                  <a:gd name="T4" fmla="*/ 52 w 63"/>
                  <a:gd name="T5" fmla="*/ 19 h 62"/>
                  <a:gd name="T6" fmla="*/ 59 w 63"/>
                  <a:gd name="T7" fmla="*/ 16 h 62"/>
                  <a:gd name="T8" fmla="*/ 59 w 63"/>
                  <a:gd name="T9" fmla="*/ 3 h 62"/>
                  <a:gd name="T10" fmla="*/ 52 w 63"/>
                  <a:gd name="T11" fmla="*/ 0 h 62"/>
                  <a:gd name="T12" fmla="*/ 46 w 63"/>
                  <a:gd name="T13" fmla="*/ 3 h 62"/>
                  <a:gd name="T14" fmla="*/ 45 w 63"/>
                  <a:gd name="T15" fmla="*/ 15 h 62"/>
                  <a:gd name="T16" fmla="*/ 30 w 63"/>
                  <a:gd name="T17" fmla="*/ 29 h 62"/>
                  <a:gd name="T18" fmla="*/ 28 w 63"/>
                  <a:gd name="T19" fmla="*/ 27 h 62"/>
                  <a:gd name="T20" fmla="*/ 2 w 63"/>
                  <a:gd name="T21" fmla="*/ 54 h 62"/>
                  <a:gd name="T22" fmla="*/ 2 w 63"/>
                  <a:gd name="T23" fmla="*/ 60 h 62"/>
                  <a:gd name="T24" fmla="*/ 5 w 63"/>
                  <a:gd name="T25" fmla="*/ 62 h 62"/>
                  <a:gd name="T26" fmla="*/ 8 w 63"/>
                  <a:gd name="T27" fmla="*/ 60 h 62"/>
                  <a:gd name="T28" fmla="*/ 35 w 63"/>
                  <a:gd name="T29" fmla="*/ 34 h 62"/>
                  <a:gd name="T30" fmla="*/ 33 w 63"/>
                  <a:gd name="T31" fmla="*/ 31 h 62"/>
                  <a:gd name="T32" fmla="*/ 48 w 63"/>
                  <a:gd name="T33" fmla="*/ 5 h 62"/>
                  <a:gd name="T34" fmla="*/ 52 w 63"/>
                  <a:gd name="T35" fmla="*/ 3 h 62"/>
                  <a:gd name="T36" fmla="*/ 57 w 63"/>
                  <a:gd name="T37" fmla="*/ 5 h 62"/>
                  <a:gd name="T38" fmla="*/ 59 w 63"/>
                  <a:gd name="T39" fmla="*/ 9 h 62"/>
                  <a:gd name="T40" fmla="*/ 57 w 63"/>
                  <a:gd name="T41" fmla="*/ 14 h 62"/>
                  <a:gd name="T42" fmla="*/ 52 w 63"/>
                  <a:gd name="T43" fmla="*/ 16 h 62"/>
                  <a:gd name="T44" fmla="*/ 48 w 63"/>
                  <a:gd name="T45" fmla="*/ 14 h 62"/>
                  <a:gd name="T46" fmla="*/ 48 w 63"/>
                  <a:gd name="T47" fmla="*/ 5 h 62"/>
                  <a:gd name="T48" fmla="*/ 6 w 63"/>
                  <a:gd name="T49" fmla="*/ 58 h 62"/>
                  <a:gd name="T50" fmla="*/ 5 w 63"/>
                  <a:gd name="T51" fmla="*/ 59 h 62"/>
                  <a:gd name="T52" fmla="*/ 4 w 63"/>
                  <a:gd name="T53" fmla="*/ 58 h 62"/>
                  <a:gd name="T54" fmla="*/ 4 w 63"/>
                  <a:gd name="T55" fmla="*/ 56 h 62"/>
                  <a:gd name="T56" fmla="*/ 24 w 63"/>
                  <a:gd name="T57" fmla="*/ 36 h 62"/>
                  <a:gd name="T58" fmla="*/ 26 w 63"/>
                  <a:gd name="T59" fmla="*/ 38 h 62"/>
                  <a:gd name="T60" fmla="*/ 6 w 63"/>
                  <a:gd name="T61" fmla="*/ 58 h 62"/>
                  <a:gd name="T62" fmla="*/ 28 w 63"/>
                  <a:gd name="T63" fmla="*/ 36 h 62"/>
                  <a:gd name="T64" fmla="*/ 26 w 63"/>
                  <a:gd name="T65" fmla="*/ 34 h 62"/>
                  <a:gd name="T66" fmla="*/ 28 w 63"/>
                  <a:gd name="T67" fmla="*/ 31 h 62"/>
                  <a:gd name="T68" fmla="*/ 30 w 63"/>
                  <a:gd name="T69" fmla="*/ 34 h 62"/>
                  <a:gd name="T70" fmla="*/ 28 w 63"/>
                  <a:gd name="T7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2">
                    <a:moveTo>
                      <a:pt x="33" y="31"/>
                    </a:moveTo>
                    <a:cubicBezTo>
                      <a:pt x="47" y="17"/>
                      <a:pt x="47" y="17"/>
                      <a:pt x="47" y="17"/>
                    </a:cubicBezTo>
                    <a:cubicBezTo>
                      <a:pt x="49" y="18"/>
                      <a:pt x="51" y="19"/>
                      <a:pt x="52" y="19"/>
                    </a:cubicBezTo>
                    <a:cubicBezTo>
                      <a:pt x="55" y="19"/>
                      <a:pt x="57" y="18"/>
                      <a:pt x="59" y="16"/>
                    </a:cubicBezTo>
                    <a:cubicBezTo>
                      <a:pt x="63" y="12"/>
                      <a:pt x="63" y="7"/>
                      <a:pt x="59" y="3"/>
                    </a:cubicBezTo>
                    <a:cubicBezTo>
                      <a:pt x="57" y="1"/>
                      <a:pt x="55" y="0"/>
                      <a:pt x="52" y="0"/>
                    </a:cubicBezTo>
                    <a:cubicBezTo>
                      <a:pt x="50" y="0"/>
                      <a:pt x="48" y="1"/>
                      <a:pt x="46" y="3"/>
                    </a:cubicBezTo>
                    <a:cubicBezTo>
                      <a:pt x="43" y="6"/>
                      <a:pt x="42" y="11"/>
                      <a:pt x="45" y="15"/>
                    </a:cubicBezTo>
                    <a:cubicBezTo>
                      <a:pt x="30" y="29"/>
                      <a:pt x="30" y="29"/>
                      <a:pt x="30" y="29"/>
                    </a:cubicBezTo>
                    <a:cubicBezTo>
                      <a:pt x="28" y="27"/>
                      <a:pt x="28" y="27"/>
                      <a:pt x="28" y="27"/>
                    </a:cubicBezTo>
                    <a:cubicBezTo>
                      <a:pt x="2" y="54"/>
                      <a:pt x="2" y="54"/>
                      <a:pt x="2" y="54"/>
                    </a:cubicBezTo>
                    <a:cubicBezTo>
                      <a:pt x="0" y="56"/>
                      <a:pt x="0" y="58"/>
                      <a:pt x="2" y="60"/>
                    </a:cubicBezTo>
                    <a:cubicBezTo>
                      <a:pt x="2" y="61"/>
                      <a:pt x="4" y="62"/>
                      <a:pt x="5" y="62"/>
                    </a:cubicBezTo>
                    <a:cubicBezTo>
                      <a:pt x="6" y="62"/>
                      <a:pt x="7" y="61"/>
                      <a:pt x="8" y="60"/>
                    </a:cubicBezTo>
                    <a:cubicBezTo>
                      <a:pt x="35" y="34"/>
                      <a:pt x="35" y="34"/>
                      <a:pt x="35" y="34"/>
                    </a:cubicBezTo>
                    <a:lnTo>
                      <a:pt x="33" y="31"/>
                    </a:lnTo>
                    <a:close/>
                    <a:moveTo>
                      <a:pt x="48" y="5"/>
                    </a:moveTo>
                    <a:cubicBezTo>
                      <a:pt x="49" y="4"/>
                      <a:pt x="51" y="3"/>
                      <a:pt x="52" y="3"/>
                    </a:cubicBezTo>
                    <a:cubicBezTo>
                      <a:pt x="54" y="3"/>
                      <a:pt x="56" y="4"/>
                      <a:pt x="57" y="5"/>
                    </a:cubicBezTo>
                    <a:cubicBezTo>
                      <a:pt x="58" y="6"/>
                      <a:pt x="59" y="8"/>
                      <a:pt x="59" y="9"/>
                    </a:cubicBezTo>
                    <a:cubicBezTo>
                      <a:pt x="59" y="11"/>
                      <a:pt x="58" y="13"/>
                      <a:pt x="57" y="14"/>
                    </a:cubicBezTo>
                    <a:cubicBezTo>
                      <a:pt x="56" y="15"/>
                      <a:pt x="54" y="16"/>
                      <a:pt x="52" y="16"/>
                    </a:cubicBezTo>
                    <a:cubicBezTo>
                      <a:pt x="51" y="16"/>
                      <a:pt x="49" y="15"/>
                      <a:pt x="48" y="14"/>
                    </a:cubicBezTo>
                    <a:cubicBezTo>
                      <a:pt x="46" y="11"/>
                      <a:pt x="46" y="7"/>
                      <a:pt x="48" y="5"/>
                    </a:cubicBezTo>
                    <a:moveTo>
                      <a:pt x="6" y="58"/>
                    </a:moveTo>
                    <a:cubicBezTo>
                      <a:pt x="6" y="59"/>
                      <a:pt x="5" y="59"/>
                      <a:pt x="5" y="59"/>
                    </a:cubicBezTo>
                    <a:cubicBezTo>
                      <a:pt x="5" y="59"/>
                      <a:pt x="4" y="59"/>
                      <a:pt x="4" y="58"/>
                    </a:cubicBezTo>
                    <a:cubicBezTo>
                      <a:pt x="3" y="58"/>
                      <a:pt x="3"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1"/>
                      <a:pt x="28" y="31"/>
                      <a:pt x="28" y="31"/>
                    </a:cubicBezTo>
                    <a:cubicBezTo>
                      <a:pt x="30" y="34"/>
                      <a:pt x="30" y="34"/>
                      <a:pt x="30" y="34"/>
                    </a:cubicBezTo>
                    <a:lnTo>
                      <a:pt x="28" y="36"/>
                    </a:lnTo>
                    <a:close/>
                  </a:path>
                </a:pathLst>
              </a:custGeom>
              <a:solidFill>
                <a:schemeClr val="bg1"/>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ea typeface="+mn-ea"/>
                  <a:cs typeface="+mn-cs"/>
                </a:endParaRPr>
              </a:p>
            </p:txBody>
          </p:sp>
          <p:sp>
            <p:nvSpPr>
              <p:cNvPr id="9" name="Freeform 37">
                <a:extLst>
                  <a:ext uri="{FF2B5EF4-FFF2-40B4-BE49-F238E27FC236}">
                    <a16:creationId xmlns:a16="http://schemas.microsoft.com/office/drawing/2014/main" id="{09419764-D708-9854-58C5-40198AC28A04}"/>
                  </a:ext>
                </a:extLst>
              </p:cNvPr>
              <p:cNvSpPr>
                <a:spLocks noEditPoints="1"/>
              </p:cNvSpPr>
              <p:nvPr/>
            </p:nvSpPr>
            <p:spPr bwMode="auto">
              <a:xfrm>
                <a:off x="10122743" y="1470213"/>
                <a:ext cx="230188" cy="238125"/>
              </a:xfrm>
              <a:custGeom>
                <a:avLst/>
                <a:gdLst>
                  <a:gd name="T0" fmla="*/ 57 w 60"/>
                  <a:gd name="T1" fmla="*/ 1 h 62"/>
                  <a:gd name="T2" fmla="*/ 55 w 60"/>
                  <a:gd name="T3" fmla="*/ 1 h 62"/>
                  <a:gd name="T4" fmla="*/ 54 w 60"/>
                  <a:gd name="T5" fmla="*/ 2 h 62"/>
                  <a:gd name="T6" fmla="*/ 56 w 60"/>
                  <a:gd name="T7" fmla="*/ 11 h 62"/>
                  <a:gd name="T8" fmla="*/ 49 w 60"/>
                  <a:gd name="T9" fmla="*/ 11 h 62"/>
                  <a:gd name="T10" fmla="*/ 48 w 60"/>
                  <a:gd name="T11" fmla="*/ 12 h 62"/>
                  <a:gd name="T12" fmla="*/ 31 w 60"/>
                  <a:gd name="T13" fmla="*/ 30 h 62"/>
                  <a:gd name="T14" fmla="*/ 28 w 60"/>
                  <a:gd name="T15" fmla="*/ 27 h 62"/>
                  <a:gd name="T16" fmla="*/ 2 w 60"/>
                  <a:gd name="T17" fmla="*/ 54 h 62"/>
                  <a:gd name="T18" fmla="*/ 2 w 60"/>
                  <a:gd name="T19" fmla="*/ 61 h 62"/>
                  <a:gd name="T20" fmla="*/ 5 w 60"/>
                  <a:gd name="T21" fmla="*/ 62 h 62"/>
                  <a:gd name="T22" fmla="*/ 8 w 60"/>
                  <a:gd name="T23" fmla="*/ 61 h 62"/>
                  <a:gd name="T24" fmla="*/ 35 w 60"/>
                  <a:gd name="T25" fmla="*/ 34 h 62"/>
                  <a:gd name="T26" fmla="*/ 33 w 60"/>
                  <a:gd name="T27" fmla="*/ 32 h 62"/>
                  <a:gd name="T28" fmla="*/ 50 w 60"/>
                  <a:gd name="T29" fmla="*/ 15 h 62"/>
                  <a:gd name="T30" fmla="*/ 58 w 60"/>
                  <a:gd name="T31" fmla="*/ 15 h 62"/>
                  <a:gd name="T32" fmla="*/ 59 w 60"/>
                  <a:gd name="T33" fmla="*/ 14 h 62"/>
                  <a:gd name="T34" fmla="*/ 60 w 60"/>
                  <a:gd name="T35" fmla="*/ 13 h 62"/>
                  <a:gd name="T36" fmla="*/ 57 w 60"/>
                  <a:gd name="T37" fmla="*/ 2 h 62"/>
                  <a:gd name="T38" fmla="*/ 57 w 60"/>
                  <a:gd name="T39" fmla="*/ 1 h 62"/>
                  <a:gd name="T40" fmla="*/ 6 w 60"/>
                  <a:gd name="T41" fmla="*/ 58 h 62"/>
                  <a:gd name="T42" fmla="*/ 5 w 60"/>
                  <a:gd name="T43" fmla="*/ 59 h 62"/>
                  <a:gd name="T44" fmla="*/ 4 w 60"/>
                  <a:gd name="T45" fmla="*/ 58 h 62"/>
                  <a:gd name="T46" fmla="*/ 4 w 60"/>
                  <a:gd name="T47" fmla="*/ 57 h 62"/>
                  <a:gd name="T48" fmla="*/ 4 w 60"/>
                  <a:gd name="T49" fmla="*/ 56 h 62"/>
                  <a:gd name="T50" fmla="*/ 24 w 60"/>
                  <a:gd name="T51" fmla="*/ 36 h 62"/>
                  <a:gd name="T52" fmla="*/ 26 w 60"/>
                  <a:gd name="T53" fmla="*/ 38 h 62"/>
                  <a:gd name="T54" fmla="*/ 6 w 60"/>
                  <a:gd name="T55" fmla="*/ 58 h 62"/>
                  <a:gd name="T56" fmla="*/ 28 w 60"/>
                  <a:gd name="T57" fmla="*/ 36 h 62"/>
                  <a:gd name="T58" fmla="*/ 26 w 60"/>
                  <a:gd name="T59" fmla="*/ 34 h 62"/>
                  <a:gd name="T60" fmla="*/ 28 w 60"/>
                  <a:gd name="T61" fmla="*/ 32 h 62"/>
                  <a:gd name="T62" fmla="*/ 31 w 60"/>
                  <a:gd name="T63" fmla="*/ 34 h 62"/>
                  <a:gd name="T64" fmla="*/ 28 w 60"/>
                  <a:gd name="T6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2">
                    <a:moveTo>
                      <a:pt x="57" y="1"/>
                    </a:moveTo>
                    <a:cubicBezTo>
                      <a:pt x="56" y="0"/>
                      <a:pt x="55" y="0"/>
                      <a:pt x="55" y="1"/>
                    </a:cubicBezTo>
                    <a:cubicBezTo>
                      <a:pt x="54" y="1"/>
                      <a:pt x="54" y="2"/>
                      <a:pt x="54" y="2"/>
                    </a:cubicBezTo>
                    <a:cubicBezTo>
                      <a:pt x="56" y="11"/>
                      <a:pt x="56" y="11"/>
                      <a:pt x="56" y="11"/>
                    </a:cubicBezTo>
                    <a:cubicBezTo>
                      <a:pt x="49" y="11"/>
                      <a:pt x="49" y="11"/>
                      <a:pt x="49" y="11"/>
                    </a:cubicBezTo>
                    <a:cubicBezTo>
                      <a:pt x="49" y="11"/>
                      <a:pt x="49" y="12"/>
                      <a:pt x="48" y="12"/>
                    </a:cubicBezTo>
                    <a:cubicBezTo>
                      <a:pt x="31" y="30"/>
                      <a:pt x="31" y="30"/>
                      <a:pt x="31" y="30"/>
                    </a:cubicBezTo>
                    <a:cubicBezTo>
                      <a:pt x="28" y="27"/>
                      <a:pt x="28" y="27"/>
                      <a:pt x="28" y="27"/>
                    </a:cubicBezTo>
                    <a:cubicBezTo>
                      <a:pt x="2" y="54"/>
                      <a:pt x="2" y="54"/>
                      <a:pt x="2" y="54"/>
                    </a:cubicBezTo>
                    <a:cubicBezTo>
                      <a:pt x="0" y="56"/>
                      <a:pt x="0" y="59"/>
                      <a:pt x="2" y="61"/>
                    </a:cubicBezTo>
                    <a:cubicBezTo>
                      <a:pt x="3" y="61"/>
                      <a:pt x="4" y="62"/>
                      <a:pt x="5" y="62"/>
                    </a:cubicBezTo>
                    <a:cubicBezTo>
                      <a:pt x="6" y="62"/>
                      <a:pt x="7" y="61"/>
                      <a:pt x="8" y="61"/>
                    </a:cubicBezTo>
                    <a:cubicBezTo>
                      <a:pt x="35" y="34"/>
                      <a:pt x="35" y="34"/>
                      <a:pt x="35" y="34"/>
                    </a:cubicBezTo>
                    <a:cubicBezTo>
                      <a:pt x="33" y="32"/>
                      <a:pt x="33" y="32"/>
                      <a:pt x="33" y="32"/>
                    </a:cubicBezTo>
                    <a:cubicBezTo>
                      <a:pt x="50" y="15"/>
                      <a:pt x="50" y="15"/>
                      <a:pt x="50" y="15"/>
                    </a:cubicBezTo>
                    <a:cubicBezTo>
                      <a:pt x="58" y="15"/>
                      <a:pt x="58" y="15"/>
                      <a:pt x="58" y="15"/>
                    </a:cubicBezTo>
                    <a:cubicBezTo>
                      <a:pt x="59" y="15"/>
                      <a:pt x="59" y="14"/>
                      <a:pt x="59" y="14"/>
                    </a:cubicBezTo>
                    <a:cubicBezTo>
                      <a:pt x="60" y="14"/>
                      <a:pt x="60" y="13"/>
                      <a:pt x="60" y="13"/>
                    </a:cubicBezTo>
                    <a:cubicBezTo>
                      <a:pt x="57" y="2"/>
                      <a:pt x="57" y="2"/>
                      <a:pt x="57" y="2"/>
                    </a:cubicBezTo>
                    <a:cubicBezTo>
                      <a:pt x="57" y="1"/>
                      <a:pt x="57" y="1"/>
                      <a:pt x="57" y="1"/>
                    </a:cubicBezTo>
                    <a:moveTo>
                      <a:pt x="6" y="58"/>
                    </a:moveTo>
                    <a:cubicBezTo>
                      <a:pt x="6" y="59"/>
                      <a:pt x="5" y="59"/>
                      <a:pt x="5" y="59"/>
                    </a:cubicBezTo>
                    <a:cubicBezTo>
                      <a:pt x="5" y="59"/>
                      <a:pt x="4" y="59"/>
                      <a:pt x="4" y="58"/>
                    </a:cubicBezTo>
                    <a:cubicBezTo>
                      <a:pt x="4" y="58"/>
                      <a:pt x="4" y="57"/>
                      <a:pt x="4" y="57"/>
                    </a:cubicBezTo>
                    <a:cubicBezTo>
                      <a:pt x="4" y="57"/>
                      <a:pt x="4"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2"/>
                      <a:pt x="28" y="32"/>
                      <a:pt x="28" y="32"/>
                    </a:cubicBezTo>
                    <a:cubicBezTo>
                      <a:pt x="31" y="34"/>
                      <a:pt x="31" y="34"/>
                      <a:pt x="31" y="34"/>
                    </a:cubicBezTo>
                    <a:lnTo>
                      <a:pt x="28" y="36"/>
                    </a:lnTo>
                    <a:close/>
                  </a:path>
                </a:pathLst>
              </a:custGeom>
              <a:solidFill>
                <a:schemeClr val="bg1"/>
              </a:solid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414141"/>
                  </a:solidFill>
                  <a:effectLst/>
                  <a:uLnTx/>
                  <a:uFillTx/>
                  <a:ea typeface="+mn-ea"/>
                  <a:cs typeface="+mn-cs"/>
                </a:endParaRPr>
              </a:p>
            </p:txBody>
          </p:sp>
        </p:grpSp>
        <p:sp>
          <p:nvSpPr>
            <p:cNvPr id="12" name="Freihandform 1105">
              <a:extLst>
                <a:ext uri="{FF2B5EF4-FFF2-40B4-BE49-F238E27FC236}">
                  <a16:creationId xmlns:a16="http://schemas.microsoft.com/office/drawing/2014/main" id="{A020E488-7172-2D4C-ACEC-7C335222246A}"/>
                </a:ext>
              </a:extLst>
            </p:cNvPr>
            <p:cNvSpPr/>
            <p:nvPr/>
          </p:nvSpPr>
          <p:spPr>
            <a:xfrm>
              <a:off x="489591" y="3117506"/>
              <a:ext cx="648000" cy="648000"/>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chemeClr val="bg1"/>
            </a:solidFill>
            <a:ln w="6350" cap="flat">
              <a:noFill/>
              <a:prstDash val="solid"/>
            </a:ln>
          </p:spPr>
          <p:txBody>
            <a:bodyPr vert="horz" wrap="none" lIns="95246" tIns="47623" rIns="95246" bIns="47623" anchor="ctr" anchorCtr="1" compatLnSpc="0"/>
            <a:lstStyle/>
            <a:p>
              <a:pPr hangingPunct="0"/>
              <a:endParaRPr lang="de-DE" sz="1905">
                <a:solidFill>
                  <a:schemeClr val="bg1"/>
                </a:solidFill>
                <a:ea typeface="Arial Unicode MS" pitchFamily="2"/>
                <a:cs typeface="Arial Unicode MS" pitchFamily="2"/>
              </a:endParaRPr>
            </a:p>
          </p:txBody>
        </p:sp>
      </p:grpSp>
      <p:sp>
        <p:nvSpPr>
          <p:cNvPr id="22" name="Textfeld 21">
            <a:extLst>
              <a:ext uri="{FF2B5EF4-FFF2-40B4-BE49-F238E27FC236}">
                <a16:creationId xmlns:a16="http://schemas.microsoft.com/office/drawing/2014/main" id="{F4F11324-9646-4B55-A2C4-00C26D476DBF}"/>
              </a:ext>
            </a:extLst>
          </p:cNvPr>
          <p:cNvSpPr txBox="1"/>
          <p:nvPr/>
        </p:nvSpPr>
        <p:spPr>
          <a:xfrm>
            <a:off x="489591" y="6381939"/>
            <a:ext cx="4151778" cy="123111"/>
          </a:xfrm>
          <a:prstGeom prst="rect">
            <a:avLst/>
          </a:prstGeom>
          <a:noFill/>
        </p:spPr>
        <p:txBody>
          <a:bodyPr wrap="none" lIns="0" tIns="0" rIns="0" bIns="0" rtlCol="0">
            <a:spAutoFit/>
          </a:bodyPr>
          <a:lstStyle/>
          <a:p>
            <a:r>
              <a:rPr lang="de-DE" sz="800" baseline="30000" dirty="0">
                <a:solidFill>
                  <a:schemeClr val="bg1"/>
                </a:solidFill>
              </a:rPr>
              <a:t>1</a:t>
            </a:r>
            <a:r>
              <a:rPr lang="de-DE" sz="800" dirty="0">
                <a:solidFill>
                  <a:schemeClr val="bg1"/>
                </a:solidFill>
              </a:rPr>
              <a:t> Leistungen für Zahnvorsorge sind innerhalb des jährlichen Budgets gesondert gedeckelt. </a:t>
            </a:r>
          </a:p>
        </p:txBody>
      </p:sp>
      <p:sp>
        <p:nvSpPr>
          <p:cNvPr id="21" name="Ellipse 11">
            <a:extLst>
              <a:ext uri="{FF2B5EF4-FFF2-40B4-BE49-F238E27FC236}">
                <a16:creationId xmlns:a16="http://schemas.microsoft.com/office/drawing/2014/main" id="{DDC6AB55-38F7-CD4D-BAE9-924979974974}"/>
              </a:ext>
            </a:extLst>
          </p:cNvPr>
          <p:cNvSpPr>
            <a:spLocks noChangeAspect="1"/>
          </p:cNvSpPr>
          <p:nvPr/>
        </p:nvSpPr>
        <p:spPr>
          <a:xfrm>
            <a:off x="8601940" y="621962"/>
            <a:ext cx="1198078" cy="1198078"/>
          </a:xfrm>
          <a:prstGeom prst="ellipse">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0" i="0" u="none" strike="noStrike" dirty="0">
                <a:solidFill>
                  <a:schemeClr val="tx1"/>
                </a:solidFill>
              </a:rPr>
              <a:t>Auch </a:t>
            </a:r>
            <a:r>
              <a:rPr lang="en-GB" sz="1200" b="0" i="0" u="none" strike="noStrike" dirty="0" err="1">
                <a:solidFill>
                  <a:schemeClr val="tx1"/>
                </a:solidFill>
              </a:rPr>
              <a:t>für</a:t>
            </a:r>
            <a:r>
              <a:rPr lang="en-GB" sz="1200" dirty="0">
                <a:solidFill>
                  <a:schemeClr val="tx1"/>
                </a:solidFill>
              </a:rPr>
              <a:t> </a:t>
            </a:r>
            <a:r>
              <a:rPr lang="en-GB" sz="1200" b="0" i="0" u="none" strike="noStrike" dirty="0">
                <a:solidFill>
                  <a:schemeClr val="tx1"/>
                </a:solidFill>
              </a:rPr>
              <a:t>PKV-</a:t>
            </a:r>
            <a:r>
              <a:rPr lang="en-GB" sz="1200" b="0" i="0" u="none" strike="noStrike" dirty="0" err="1">
                <a:solidFill>
                  <a:schemeClr val="tx1"/>
                </a:solidFill>
              </a:rPr>
              <a:t>Versicherte</a:t>
            </a:r>
            <a:r>
              <a:rPr lang="en-GB" sz="1200" b="0" i="0" u="none" strike="noStrike" dirty="0">
                <a:solidFill>
                  <a:schemeClr val="tx1"/>
                </a:solidFill>
              </a:rPr>
              <a:t>!</a:t>
            </a:r>
          </a:p>
        </p:txBody>
      </p:sp>
      <p:pic>
        <p:nvPicPr>
          <p:cNvPr id="17" name="Grafik 16"/>
          <p:cNvPicPr>
            <a:picLocks noChangeAspect="1"/>
          </p:cNvPicPr>
          <p:nvPr/>
        </p:nvPicPr>
        <p:blipFill rotWithShape="1">
          <a:blip r:embed="rId5" cstate="print">
            <a:extLst>
              <a:ext uri="{28A0092B-C50C-407E-A947-70E740481C1C}">
                <a14:useLocalDpi xmlns:a14="http://schemas.microsoft.com/office/drawing/2010/main"/>
              </a:ext>
            </a:extLst>
          </a:blip>
          <a:srcRect b="-110"/>
          <a:stretch/>
        </p:blipFill>
        <p:spPr>
          <a:xfrm>
            <a:off x="10020301" y="2038349"/>
            <a:ext cx="2178050" cy="3924301"/>
          </a:xfrm>
          <a:prstGeom prst="rect">
            <a:avLst/>
          </a:prstGeom>
        </p:spPr>
      </p:pic>
    </p:spTree>
    <p:extLst>
      <p:ext uri="{BB962C8B-B14F-4D97-AF65-F5344CB8AC3E}">
        <p14:creationId xmlns:p14="http://schemas.microsoft.com/office/powerpoint/2010/main" val="300359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feil: Chevron 33">
            <a:extLst>
              <a:ext uri="{FF2B5EF4-FFF2-40B4-BE49-F238E27FC236}">
                <a16:creationId xmlns:a16="http://schemas.microsoft.com/office/drawing/2014/main" id="{F16B4290-3477-834D-A6CA-A7B2F1EE4230}"/>
              </a:ext>
            </a:extLst>
          </p:cNvPr>
          <p:cNvSpPr/>
          <p:nvPr/>
        </p:nvSpPr>
        <p:spPr>
          <a:xfrm rot="16200000">
            <a:off x="8669353" y="4672135"/>
            <a:ext cx="845373" cy="251097"/>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sp>
        <p:nvSpPr>
          <p:cNvPr id="82" name="Pfeil: Chevron 33">
            <a:extLst>
              <a:ext uri="{FF2B5EF4-FFF2-40B4-BE49-F238E27FC236}">
                <a16:creationId xmlns:a16="http://schemas.microsoft.com/office/drawing/2014/main" id="{91246163-4E55-374D-B4E2-EADCC9D7797E}"/>
              </a:ext>
            </a:extLst>
          </p:cNvPr>
          <p:cNvSpPr/>
          <p:nvPr/>
        </p:nvSpPr>
        <p:spPr>
          <a:xfrm rot="16200000">
            <a:off x="6828996" y="4082218"/>
            <a:ext cx="2024307"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graphicFrame>
        <p:nvGraphicFramePr>
          <p:cNvPr id="5" name="Objekt 4" hidden="1"/>
          <p:cNvGraphicFramePr>
            <a:graphicFrameLocks noChangeAspect="1"/>
          </p:cNvGraphicFramePr>
          <p:nvPr>
            <p:custDataLst>
              <p:tags r:id="rId1"/>
            </p:custDataLst>
          </p:nvPr>
        </p:nvGraphicFramePr>
        <p:xfrm>
          <a:off x="3792" y="1587"/>
          <a:ext cx="1588" cy="1588"/>
        </p:xfrm>
        <a:graphic>
          <a:graphicData uri="http://schemas.openxmlformats.org/presentationml/2006/ole">
            <mc:AlternateContent xmlns:mc="http://schemas.openxmlformats.org/markup-compatibility/2006">
              <mc:Choice xmlns:v="urn:schemas-microsoft-com:vml" Requires="v">
                <p:oleObj name="think-cell Folie" r:id="rId4" imgW="421" imgH="423" progId="TCLayout.ActiveDocument.1">
                  <p:embed/>
                </p:oleObj>
              </mc:Choice>
              <mc:Fallback>
                <p:oleObj name="think-cell Folie" r:id="rId4" imgW="421" imgH="423" progId="TCLayout.ActiveDocument.1">
                  <p:embed/>
                  <p:pic>
                    <p:nvPicPr>
                      <p:cNvPr id="5" name="Objekt 4" hidden="1"/>
                      <p:cNvPicPr/>
                      <p:nvPr/>
                    </p:nvPicPr>
                    <p:blipFill>
                      <a:blip r:embed="rId5"/>
                      <a:stretch>
                        <a:fillRect/>
                      </a:stretch>
                    </p:blipFill>
                    <p:spPr>
                      <a:xfrm>
                        <a:off x="3792" y="1587"/>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2205" y="0"/>
            <a:ext cx="158713" cy="15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218926" rtl="0" eaLnBrk="1" fontAlgn="auto" latinLnBrk="0" hangingPunct="1">
              <a:lnSpc>
                <a:spcPct val="100000"/>
              </a:lnSpc>
              <a:spcBef>
                <a:spcPts val="0"/>
              </a:spcBef>
              <a:spcAft>
                <a:spcPts val="0"/>
              </a:spcAft>
              <a:buClrTx/>
              <a:buSzTx/>
              <a:buFontTx/>
              <a:buNone/>
              <a:tabLst/>
              <a:defRPr/>
            </a:pPr>
            <a:endParaRPr kumimoji="0" lang="de-DE" sz="2798"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3" name="Rechteck 72">
            <a:extLst>
              <a:ext uri="{FF2B5EF4-FFF2-40B4-BE49-F238E27FC236}">
                <a16:creationId xmlns:a16="http://schemas.microsoft.com/office/drawing/2014/main" id="{31078D93-B9A7-B94E-93B8-A37317B84A4B}"/>
              </a:ext>
            </a:extLst>
          </p:cNvPr>
          <p:cNvSpPr/>
          <p:nvPr/>
        </p:nvSpPr>
        <p:spPr>
          <a:xfrm>
            <a:off x="624659" y="5468078"/>
            <a:ext cx="9692033" cy="812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799"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85"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23</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95" name="Titel 7">
            <a:extLst>
              <a:ext uri="{FF2B5EF4-FFF2-40B4-BE49-F238E27FC236}">
                <a16:creationId xmlns:a16="http://schemas.microsoft.com/office/drawing/2014/main" id="{226C003C-493E-A44E-ABE9-293C6F9692FD}"/>
              </a:ext>
            </a:extLst>
          </p:cNvPr>
          <p:cNvSpPr>
            <a:spLocks noGrp="1"/>
          </p:cNvSpPr>
          <p:nvPr>
            <p:ph type="title"/>
          </p:nvPr>
        </p:nvSpPr>
        <p:spPr>
          <a:xfrm>
            <a:off x="479427" y="489296"/>
            <a:ext cx="8487064" cy="887067"/>
          </a:xfrm>
        </p:spPr>
        <p:txBody>
          <a:bodyPr vert="horz"/>
          <a:lstStyle/>
          <a:p>
            <a:r>
              <a:rPr lang="de-DE" dirty="0">
                <a:solidFill>
                  <a:schemeClr val="accent4"/>
                </a:solidFill>
              </a:rPr>
              <a:t>So funktioniert </a:t>
            </a:r>
            <a:r>
              <a:rPr lang="de-DE" dirty="0"/>
              <a:t>MeinGesundheitsBudget</a:t>
            </a:r>
          </a:p>
        </p:txBody>
      </p:sp>
      <p:sp>
        <p:nvSpPr>
          <p:cNvPr id="103" name="Rechteck 102">
            <a:extLst>
              <a:ext uri="{FF2B5EF4-FFF2-40B4-BE49-F238E27FC236}">
                <a16:creationId xmlns:a16="http://schemas.microsoft.com/office/drawing/2014/main" id="{1F135D33-CC7F-3D45-997D-A76B3B2E4952}"/>
              </a:ext>
            </a:extLst>
          </p:cNvPr>
          <p:cNvSpPr/>
          <p:nvPr/>
        </p:nvSpPr>
        <p:spPr>
          <a:xfrm>
            <a:off x="482705" y="6400037"/>
            <a:ext cx="10446552" cy="191145"/>
          </a:xfrm>
          <a:prstGeom prst="rect">
            <a:avLst/>
          </a:prstGeom>
        </p:spPr>
        <p:txBody>
          <a:bodyPr wrap="square" lIns="0" tIns="0" rIns="0" bIns="0">
            <a:noAutofit/>
          </a:bodyPr>
          <a:lstStyle/>
          <a:p>
            <a:pPr marL="0" marR="0" lvl="0" indent="0" algn="l" defTabSz="121856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dirty="0">
                <a:ln>
                  <a:noFill/>
                </a:ln>
                <a:solidFill>
                  <a:srgbClr val="003781"/>
                </a:solidFill>
                <a:effectLst/>
                <a:uLnTx/>
                <a:uFillTx/>
                <a:latin typeface="Arial" panose="020B0604020202020204"/>
                <a:ea typeface="+mn-ea"/>
                <a:cs typeface="+mn-cs"/>
              </a:rPr>
              <a:t>1 </a:t>
            </a:r>
            <a:r>
              <a:rPr kumimoji="0" lang="de-DE" sz="800" b="0" i="0" u="none" strike="noStrike" kern="1200" cap="none" spc="0" normalizeH="0" baseline="0" noProof="0" dirty="0">
                <a:ln>
                  <a:noFill/>
                </a:ln>
                <a:solidFill>
                  <a:srgbClr val="003781"/>
                </a:solidFill>
                <a:effectLst/>
                <a:uLnTx/>
                <a:uFillTx/>
                <a:latin typeface="Arial" panose="020B0604020202020204"/>
                <a:ea typeface="+mn-ea"/>
                <a:cs typeface="+mn-cs"/>
              </a:rPr>
              <a:t>Leistungen für Sehhilfen und Zahnvorsorge sind innerhalb des jährlichen Budgets gesondert gedeckelt. Die Leistungen steigen mit jeder höheren Budgetstufe um 20 EUR – ausgehend von 180 / 80 EUR bei Budgetstufe 300.</a:t>
            </a:r>
          </a:p>
        </p:txBody>
      </p:sp>
      <p:sp>
        <p:nvSpPr>
          <p:cNvPr id="101" name="Rechteck 100">
            <a:extLst>
              <a:ext uri="{FF2B5EF4-FFF2-40B4-BE49-F238E27FC236}">
                <a16:creationId xmlns:a16="http://schemas.microsoft.com/office/drawing/2014/main" id="{31078D93-B9A7-B94E-93B8-A37317B84A4B}"/>
              </a:ext>
            </a:extLst>
          </p:cNvPr>
          <p:cNvSpPr/>
          <p:nvPr/>
        </p:nvSpPr>
        <p:spPr>
          <a:xfrm>
            <a:off x="9657134" y="5468072"/>
            <a:ext cx="2051181" cy="8125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300 - 900 EUR</a:t>
            </a:r>
          </a:p>
        </p:txBody>
      </p:sp>
      <p:sp>
        <p:nvSpPr>
          <p:cNvPr id="52" name="Naturheilverfahren">
            <a:extLst>
              <a:ext uri="{FF2B5EF4-FFF2-40B4-BE49-F238E27FC236}">
                <a16:creationId xmlns:a16="http://schemas.microsoft.com/office/drawing/2014/main" id="{0D3CE4D7-6A4B-6241-AE4E-5FC9C3603308}"/>
              </a:ext>
            </a:extLst>
          </p:cNvPr>
          <p:cNvSpPr txBox="1"/>
          <p:nvPr/>
        </p:nvSpPr>
        <p:spPr>
          <a:xfrm>
            <a:off x="2267075"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Naturheil</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verfahren</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3" name="Arzneimittel, Heil- und Hilfsmittel">
            <a:extLst>
              <a:ext uri="{FF2B5EF4-FFF2-40B4-BE49-F238E27FC236}">
                <a16:creationId xmlns:a16="http://schemas.microsoft.com/office/drawing/2014/main" id="{BF948A37-8DD6-0C41-A78A-DA49FFD8D60B}"/>
              </a:ext>
            </a:extLst>
          </p:cNvPr>
          <p:cNvSpPr txBox="1"/>
          <p:nvPr/>
        </p:nvSpPr>
        <p:spPr>
          <a:xfrm>
            <a:off x="3522019"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Arznei</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 </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Heil- und </a:t>
            </a: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Hilfsmittel</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4" name="Zahnreinigung und Bleaching">
            <a:extLst>
              <a:ext uri="{FF2B5EF4-FFF2-40B4-BE49-F238E27FC236}">
                <a16:creationId xmlns:a16="http://schemas.microsoft.com/office/drawing/2014/main" id="{4657C0D8-38B1-D04A-88AA-90DB17867137}"/>
              </a:ext>
            </a:extLst>
          </p:cNvPr>
          <p:cNvSpPr txBox="1"/>
          <p:nvPr/>
        </p:nvSpPr>
        <p:spPr>
          <a:xfrm>
            <a:off x="8541795"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Zahn</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vorsorge</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5" name="Sehhilfe">
            <a:extLst>
              <a:ext uri="{FF2B5EF4-FFF2-40B4-BE49-F238E27FC236}">
                <a16:creationId xmlns:a16="http://schemas.microsoft.com/office/drawing/2014/main" id="{74B23F29-E7AF-0A4B-AA89-0C0D7034F32F}"/>
              </a:ext>
            </a:extLst>
          </p:cNvPr>
          <p:cNvSpPr txBox="1"/>
          <p:nvPr/>
        </p:nvSpPr>
        <p:spPr>
          <a:xfrm>
            <a:off x="7286853"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Sehhilfe</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n</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6" name="Zahnersatz">
            <a:extLst>
              <a:ext uri="{FF2B5EF4-FFF2-40B4-BE49-F238E27FC236}">
                <a16:creationId xmlns:a16="http://schemas.microsoft.com/office/drawing/2014/main" id="{302EE355-950B-0347-B6B8-75AE6E109D7A}"/>
              </a:ext>
            </a:extLst>
          </p:cNvPr>
          <p:cNvSpPr txBox="1"/>
          <p:nvPr/>
        </p:nvSpPr>
        <p:spPr>
          <a:xfrm>
            <a:off x="6031908"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Zahn</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ersatz</a:t>
            </a:r>
          </a:p>
        </p:txBody>
      </p:sp>
      <p:sp>
        <p:nvSpPr>
          <p:cNvPr id="72" name="Zahnbehandlung">
            <a:extLst>
              <a:ext uri="{FF2B5EF4-FFF2-40B4-BE49-F238E27FC236}">
                <a16:creationId xmlns:a16="http://schemas.microsoft.com/office/drawing/2014/main" id="{1F626E51-43C1-7B4F-B79D-951415982A5F}"/>
              </a:ext>
            </a:extLst>
          </p:cNvPr>
          <p:cNvSpPr txBox="1"/>
          <p:nvPr/>
        </p:nvSpPr>
        <p:spPr>
          <a:xfrm>
            <a:off x="4776964"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Arial" panose="020B0604020202020204"/>
                <a:ea typeface="+mn-ea"/>
                <a:cs typeface="+mn-cs"/>
              </a:rPr>
              <a:t>Zahn</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sz="1100" b="1" i="0" u="none" strike="noStrike" kern="1200" cap="none" spc="0" normalizeH="0" baseline="0" noProof="0" dirty="0" err="1">
                <a:ln>
                  <a:noFill/>
                </a:ln>
                <a:solidFill>
                  <a:srgbClr val="FFFFFF"/>
                </a:solidFill>
                <a:effectLst/>
                <a:uLnTx/>
                <a:uFillTx/>
                <a:latin typeface="Arial" panose="020B0604020202020204"/>
                <a:ea typeface="+mn-ea"/>
                <a:cs typeface="+mn-cs"/>
              </a:rPr>
              <a:t>behandlung</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6" name="Lasik">
            <a:extLst>
              <a:ext uri="{FF2B5EF4-FFF2-40B4-BE49-F238E27FC236}">
                <a16:creationId xmlns:a16="http://schemas.microsoft.com/office/drawing/2014/main" id="{F1F0D28F-B0B5-DC41-B495-28169B3DA9C8}"/>
              </a:ext>
            </a:extLst>
          </p:cNvPr>
          <p:cNvSpPr txBox="1"/>
          <p:nvPr/>
        </p:nvSpPr>
        <p:spPr>
          <a:xfrm>
            <a:off x="1012130" y="5666543"/>
            <a:ext cx="1115339" cy="467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chorCtr="0">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Operative Korrektur der Sehschärfe </a:t>
            </a:r>
            <a:b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de-DE" sz="1100" b="0" i="0" u="none" strike="noStrike" kern="1200" cap="none" spc="0" normalizeH="0" baseline="0" noProof="0" dirty="0">
                <a:ln>
                  <a:noFill/>
                </a:ln>
                <a:solidFill>
                  <a:srgbClr val="FFFFFF"/>
                </a:solidFill>
                <a:effectLst/>
                <a:uLnTx/>
                <a:uFillTx/>
                <a:latin typeface="Arial" panose="020B0604020202020204"/>
                <a:ea typeface="+mn-ea"/>
                <a:cs typeface="+mn-cs"/>
              </a:rPr>
              <a:t>(z. B. Lasik)</a:t>
            </a:r>
            <a:r>
              <a:rPr kumimoji="0" lang="de-DE" sz="1100" b="1" i="0" u="none" strike="noStrike" kern="1200" cap="none" spc="0" normalizeH="0" baseline="0" noProof="0" dirty="0">
                <a:ln>
                  <a:noFill/>
                </a:ln>
                <a:solidFill>
                  <a:srgbClr val="FFFFFF"/>
                </a:solidFill>
                <a:effectLst/>
                <a:uLnTx/>
                <a:uFillTx/>
                <a:latin typeface="Arial" panose="020B0604020202020204"/>
                <a:ea typeface="+mn-ea"/>
                <a:cs typeface="+mn-cs"/>
              </a:rPr>
              <a:t> </a:t>
            </a:r>
            <a:endParaRPr kumimoji="0"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3" name="300 €">
            <a:extLst>
              <a:ext uri="{FF2B5EF4-FFF2-40B4-BE49-F238E27FC236}">
                <a16:creationId xmlns:a16="http://schemas.microsoft.com/office/drawing/2014/main" id="{9F06045B-436F-F44A-873E-75DF5E8517F7}"/>
              </a:ext>
            </a:extLst>
          </p:cNvPr>
          <p:cNvSpPr txBox="1"/>
          <p:nvPr/>
        </p:nvSpPr>
        <p:spPr>
          <a:xfrm>
            <a:off x="136585" y="1850538"/>
            <a:ext cx="987991"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noAutofit/>
          </a:bodyPr>
          <a:lstStyle/>
          <a:p>
            <a:pPr marL="0" marR="0" lvl="0" indent="0" algn="r" defTabSz="121856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300 </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- 900 </a:t>
            </a:r>
            <a:b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b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EUR</a:t>
            </a:r>
            <a:endParaRPr kumimoji="0" sz="14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64" name="0 €">
            <a:extLst>
              <a:ext uri="{FF2B5EF4-FFF2-40B4-BE49-F238E27FC236}">
                <a16:creationId xmlns:a16="http://schemas.microsoft.com/office/drawing/2014/main" id="{03675585-FA68-4841-97E1-4FC42EDCDF39}"/>
              </a:ext>
            </a:extLst>
          </p:cNvPr>
          <p:cNvSpPr txBox="1"/>
          <p:nvPr/>
        </p:nvSpPr>
        <p:spPr>
          <a:xfrm>
            <a:off x="566762" y="5111656"/>
            <a:ext cx="615230"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noAutofit/>
          </a:bodyPr>
          <a:lstStyle/>
          <a:p>
            <a:pPr marL="0" marR="0" lvl="0" indent="0" algn="r" defTabSz="121856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0 </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EUR</a:t>
            </a:r>
            <a:endParaRPr kumimoji="0" sz="14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70" name="Obergrenze bei 80 €">
            <a:extLst>
              <a:ext uri="{FF2B5EF4-FFF2-40B4-BE49-F238E27FC236}">
                <a16:creationId xmlns:a16="http://schemas.microsoft.com/office/drawing/2014/main" id="{DCC7752C-89A6-E348-95EC-46E9B27CB59C}"/>
              </a:ext>
            </a:extLst>
          </p:cNvPr>
          <p:cNvSpPr txBox="1"/>
          <p:nvPr/>
        </p:nvSpPr>
        <p:spPr>
          <a:xfrm>
            <a:off x="9255900" y="4383388"/>
            <a:ext cx="2587184" cy="317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50769" rIns="50769" bIns="50769" anchor="ctr">
            <a:spAutoFit/>
          </a:bodyPr>
          <a:lstStyle>
            <a:lvl1pPr>
              <a:defRPr b="0">
                <a:solidFill>
                  <a:srgbClr val="929292"/>
                </a:solidFill>
              </a:defRPr>
            </a:lvl1pPr>
          </a:lstStyle>
          <a:p>
            <a:pPr marL="0" marR="0" lvl="0" indent="0" algn="l" defTabSz="121856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Obergrenze</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bei</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80</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 - 120</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EUR</a:t>
            </a:r>
            <a:r>
              <a:rPr kumimoji="0" lang="de-DE" sz="1400" b="0" i="0" u="none" strike="noStrike" kern="1200" cap="none" spc="0" normalizeH="0" baseline="30000" noProof="0" dirty="0">
                <a:ln>
                  <a:noFill/>
                </a:ln>
                <a:solidFill>
                  <a:srgbClr val="003781"/>
                </a:solidFill>
                <a:effectLst/>
                <a:uLnTx/>
                <a:uFillTx/>
                <a:latin typeface="Arial" panose="020B0604020202020204"/>
                <a:ea typeface="+mn-ea"/>
                <a:cs typeface="+mn-cs"/>
              </a:rPr>
              <a:t>1</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 </a:t>
            </a:r>
            <a:endParaRPr kumimoji="0" sz="18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71" name="Obergrenze bei 180 €">
            <a:extLst>
              <a:ext uri="{FF2B5EF4-FFF2-40B4-BE49-F238E27FC236}">
                <a16:creationId xmlns:a16="http://schemas.microsoft.com/office/drawing/2014/main" id="{BA0A5CA8-B875-C545-B86E-5B13B9BB2B47}"/>
              </a:ext>
            </a:extLst>
          </p:cNvPr>
          <p:cNvSpPr txBox="1"/>
          <p:nvPr/>
        </p:nvSpPr>
        <p:spPr>
          <a:xfrm>
            <a:off x="8047950" y="3232770"/>
            <a:ext cx="2636878" cy="317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50769" rIns="50769" bIns="50769" anchor="ctr">
            <a:spAutoFit/>
          </a:bodyPr>
          <a:lstStyle>
            <a:lvl1pPr>
              <a:defRPr b="0">
                <a:solidFill>
                  <a:srgbClr val="929292"/>
                </a:solidFill>
              </a:defRPr>
            </a:lvl1pPr>
          </a:lstStyle>
          <a:p>
            <a:pPr marL="0" marR="0" lvl="0" indent="0" algn="l" defTabSz="121856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Obergrenze</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bei</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180</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 - 220</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EUR</a:t>
            </a:r>
            <a:r>
              <a:rPr kumimoji="0" lang="de-DE" sz="1400" b="0" i="0" u="none" strike="noStrike" kern="1200" cap="none" spc="0" normalizeH="0" baseline="30000" noProof="0" dirty="0">
                <a:ln>
                  <a:noFill/>
                </a:ln>
                <a:solidFill>
                  <a:srgbClr val="003781"/>
                </a:solidFill>
                <a:effectLst/>
                <a:uLnTx/>
                <a:uFillTx/>
                <a:latin typeface="Arial" panose="020B0604020202020204"/>
                <a:ea typeface="+mn-ea"/>
                <a:cs typeface="+mn-cs"/>
              </a:rPr>
              <a:t>1</a:t>
            </a:r>
          </a:p>
        </p:txBody>
      </p:sp>
      <p:sp>
        <p:nvSpPr>
          <p:cNvPr id="78" name="Obergrenze bei 300 €">
            <a:extLst>
              <a:ext uri="{FF2B5EF4-FFF2-40B4-BE49-F238E27FC236}">
                <a16:creationId xmlns:a16="http://schemas.microsoft.com/office/drawing/2014/main" id="{2EC42E6C-3E7A-DB43-ACCF-63C73665DDF1}"/>
              </a:ext>
            </a:extLst>
          </p:cNvPr>
          <p:cNvSpPr txBox="1"/>
          <p:nvPr/>
        </p:nvSpPr>
        <p:spPr>
          <a:xfrm>
            <a:off x="6821470" y="1965658"/>
            <a:ext cx="2569552" cy="3179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50769" rIns="50769" bIns="50769" anchor="ctr">
            <a:spAutoFit/>
          </a:bodyPr>
          <a:lstStyle>
            <a:lvl1pPr>
              <a:defRPr b="0">
                <a:solidFill>
                  <a:srgbClr val="929292"/>
                </a:solidFill>
              </a:defRPr>
            </a:lvl1pPr>
          </a:lstStyle>
          <a:p>
            <a:pPr marL="0" marR="0" lvl="0" indent="0" algn="l" defTabSz="121856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Obergrenze</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sz="1400" b="0" i="0" u="none" strike="noStrike" kern="1200" cap="none" spc="0" normalizeH="0" baseline="0" noProof="0" dirty="0" err="1">
                <a:ln>
                  <a:noFill/>
                </a:ln>
                <a:solidFill>
                  <a:srgbClr val="003781"/>
                </a:solidFill>
                <a:effectLst/>
                <a:uLnTx/>
                <a:uFillTx/>
                <a:latin typeface="Arial" panose="020B0604020202020204"/>
                <a:ea typeface="+mn-ea"/>
                <a:cs typeface="+mn-cs"/>
              </a:rPr>
              <a:t>bei</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300</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 - 900</a:t>
            </a:r>
            <a:r>
              <a:rPr kumimoji="0" sz="1400" b="0" i="0" u="none" strike="noStrike" kern="1200" cap="none" spc="0" normalizeH="0" baseline="0" noProof="0" dirty="0">
                <a:ln>
                  <a:noFill/>
                </a:ln>
                <a:solidFill>
                  <a:srgbClr val="003781"/>
                </a:solidFill>
                <a:effectLst/>
                <a:uLnTx/>
                <a:uFillTx/>
                <a:latin typeface="Arial" panose="020B0604020202020204"/>
                <a:ea typeface="+mn-ea"/>
                <a:cs typeface="+mn-cs"/>
              </a:rPr>
              <a:t> </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mn-cs"/>
              </a:rPr>
              <a:t>EUR</a:t>
            </a:r>
            <a:endParaRPr kumimoji="0" sz="14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86" name="Linie">
            <a:extLst>
              <a:ext uri="{FF2B5EF4-FFF2-40B4-BE49-F238E27FC236}">
                <a16:creationId xmlns:a16="http://schemas.microsoft.com/office/drawing/2014/main" id="{A13FF71C-9F95-2749-9D73-C3FFFD4FC16E}"/>
              </a:ext>
            </a:extLst>
          </p:cNvPr>
          <p:cNvSpPr/>
          <p:nvPr/>
        </p:nvSpPr>
        <p:spPr>
          <a:xfrm>
            <a:off x="9099464" y="4374998"/>
            <a:ext cx="2609828" cy="0"/>
          </a:xfrm>
          <a:prstGeom prst="line">
            <a:avLst/>
          </a:prstGeom>
          <a:ln w="19050" cap="rnd">
            <a:solidFill>
              <a:schemeClr val="accent1"/>
            </a:solidFill>
            <a:prstDash val="sysDot"/>
            <a:round/>
          </a:ln>
        </p:spPr>
        <p:txBody>
          <a:bodyPr wrap="none" lIns="50769" tIns="50769" rIns="50769" bIns="50769" anchor="ct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cxnSp>
        <p:nvCxnSpPr>
          <p:cNvPr id="6" name="Gerader Verbinder 5">
            <a:extLst>
              <a:ext uri="{FF2B5EF4-FFF2-40B4-BE49-F238E27FC236}">
                <a16:creationId xmlns:a16="http://schemas.microsoft.com/office/drawing/2014/main" id="{68589873-6430-4D9D-ACDA-34F2E31DD17C}"/>
              </a:ext>
            </a:extLst>
          </p:cNvPr>
          <p:cNvCxnSpPr>
            <a:cxnSpLocks/>
            <a:stCxn id="47" idx="0"/>
          </p:cNvCxnSpPr>
          <p:nvPr/>
        </p:nvCxnSpPr>
        <p:spPr>
          <a:xfrm flipH="1">
            <a:off x="1207022" y="1960664"/>
            <a:ext cx="535427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B8A7792D-57B0-437A-ABE5-2300588D61E5}"/>
              </a:ext>
            </a:extLst>
          </p:cNvPr>
          <p:cNvCxnSpPr>
            <a:cxnSpLocks/>
          </p:cNvCxnSpPr>
          <p:nvPr/>
        </p:nvCxnSpPr>
        <p:spPr>
          <a:xfrm flipH="1">
            <a:off x="1207020" y="5293418"/>
            <a:ext cx="105012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Linie">
            <a:extLst>
              <a:ext uri="{FF2B5EF4-FFF2-40B4-BE49-F238E27FC236}">
                <a16:creationId xmlns:a16="http://schemas.microsoft.com/office/drawing/2014/main" id="{8D3E82F3-8B02-41B1-85D7-48C8158314A8}"/>
              </a:ext>
            </a:extLst>
          </p:cNvPr>
          <p:cNvSpPr/>
          <p:nvPr/>
        </p:nvSpPr>
        <p:spPr>
          <a:xfrm>
            <a:off x="6583797" y="1960664"/>
            <a:ext cx="5125496" cy="0"/>
          </a:xfrm>
          <a:prstGeom prst="line">
            <a:avLst/>
          </a:prstGeom>
          <a:ln w="19050" cap="rnd">
            <a:solidFill>
              <a:schemeClr val="accent1"/>
            </a:solidFill>
            <a:prstDash val="sysDot"/>
            <a:round/>
          </a:ln>
        </p:spPr>
        <p:txBody>
          <a:bodyPr wrap="none" lIns="50769" tIns="50769" rIns="50769" bIns="50769" anchor="ct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sp>
        <p:nvSpPr>
          <p:cNvPr id="48" name="Linie">
            <a:extLst>
              <a:ext uri="{FF2B5EF4-FFF2-40B4-BE49-F238E27FC236}">
                <a16:creationId xmlns:a16="http://schemas.microsoft.com/office/drawing/2014/main" id="{6B650F78-5216-40A6-8925-020BCFE477C0}"/>
              </a:ext>
            </a:extLst>
          </p:cNvPr>
          <p:cNvSpPr/>
          <p:nvPr/>
        </p:nvSpPr>
        <p:spPr>
          <a:xfrm>
            <a:off x="7841149" y="3196064"/>
            <a:ext cx="3868142" cy="0"/>
          </a:xfrm>
          <a:prstGeom prst="line">
            <a:avLst/>
          </a:prstGeom>
          <a:ln w="19050" cap="rnd">
            <a:solidFill>
              <a:schemeClr val="accent1"/>
            </a:solidFill>
            <a:prstDash val="sysDot"/>
            <a:round/>
          </a:ln>
        </p:spPr>
        <p:txBody>
          <a:bodyPr wrap="none" lIns="50769" tIns="50769" rIns="50769" bIns="50769" anchor="ct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sp>
        <p:nvSpPr>
          <p:cNvPr id="65" name="Zahnreinigung und Bleaching">
            <a:extLst>
              <a:ext uri="{FF2B5EF4-FFF2-40B4-BE49-F238E27FC236}">
                <a16:creationId xmlns:a16="http://schemas.microsoft.com/office/drawing/2014/main" id="{84E5EEA6-2724-457E-AA6F-82C2C6F661AD}"/>
              </a:ext>
            </a:extLst>
          </p:cNvPr>
          <p:cNvSpPr txBox="1"/>
          <p:nvPr/>
        </p:nvSpPr>
        <p:spPr>
          <a:xfrm>
            <a:off x="2102363"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Zahnreinigung und Bleaching">
            <a:extLst>
              <a:ext uri="{FF2B5EF4-FFF2-40B4-BE49-F238E27FC236}">
                <a16:creationId xmlns:a16="http://schemas.microsoft.com/office/drawing/2014/main" id="{1DDD2DC9-6549-418B-9305-23E95DEC5CF1}"/>
              </a:ext>
            </a:extLst>
          </p:cNvPr>
          <p:cNvSpPr txBox="1"/>
          <p:nvPr/>
        </p:nvSpPr>
        <p:spPr>
          <a:xfrm>
            <a:off x="3334568"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2" name="Zahnreinigung und Bleaching">
            <a:extLst>
              <a:ext uri="{FF2B5EF4-FFF2-40B4-BE49-F238E27FC236}">
                <a16:creationId xmlns:a16="http://schemas.microsoft.com/office/drawing/2014/main" id="{0D7AE03D-6F13-4079-AE0C-F0DB1A2DC7C1}"/>
              </a:ext>
            </a:extLst>
          </p:cNvPr>
          <p:cNvSpPr txBox="1"/>
          <p:nvPr/>
        </p:nvSpPr>
        <p:spPr>
          <a:xfrm>
            <a:off x="4534025"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3" name="Zahnreinigung und Bleaching">
            <a:extLst>
              <a:ext uri="{FF2B5EF4-FFF2-40B4-BE49-F238E27FC236}">
                <a16:creationId xmlns:a16="http://schemas.microsoft.com/office/drawing/2014/main" id="{298728B5-8712-4DCA-A1C0-FDC4C2927E10}"/>
              </a:ext>
            </a:extLst>
          </p:cNvPr>
          <p:cNvSpPr txBox="1"/>
          <p:nvPr/>
        </p:nvSpPr>
        <p:spPr>
          <a:xfrm>
            <a:off x="5889335"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4" name="Zahnreinigung und Bleaching">
            <a:extLst>
              <a:ext uri="{FF2B5EF4-FFF2-40B4-BE49-F238E27FC236}">
                <a16:creationId xmlns:a16="http://schemas.microsoft.com/office/drawing/2014/main" id="{0B093871-4D1F-49A1-B7CF-9D2BB6CB49BA}"/>
              </a:ext>
            </a:extLst>
          </p:cNvPr>
          <p:cNvSpPr txBox="1"/>
          <p:nvPr/>
        </p:nvSpPr>
        <p:spPr>
          <a:xfrm>
            <a:off x="7035220"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5" name="Zahnreinigung und Bleaching">
            <a:extLst>
              <a:ext uri="{FF2B5EF4-FFF2-40B4-BE49-F238E27FC236}">
                <a16:creationId xmlns:a16="http://schemas.microsoft.com/office/drawing/2014/main" id="{7A94BE20-339A-4C54-A44A-9FE907C67C34}"/>
              </a:ext>
            </a:extLst>
          </p:cNvPr>
          <p:cNvSpPr txBox="1"/>
          <p:nvPr/>
        </p:nvSpPr>
        <p:spPr>
          <a:xfrm>
            <a:off x="8320772"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2799"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2799"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6" name="Zahnreinigung und Bleaching">
            <a:extLst>
              <a:ext uri="{FF2B5EF4-FFF2-40B4-BE49-F238E27FC236}">
                <a16:creationId xmlns:a16="http://schemas.microsoft.com/office/drawing/2014/main" id="{F0CDEF94-E227-4D95-B523-39A48C3193BF}"/>
              </a:ext>
            </a:extLst>
          </p:cNvPr>
          <p:cNvSpPr txBox="1"/>
          <p:nvPr/>
        </p:nvSpPr>
        <p:spPr>
          <a:xfrm>
            <a:off x="9460450" y="5743373"/>
            <a:ext cx="206665" cy="317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69" tIns="0" rIns="0" bIns="0" anchor="ctr">
            <a:noAutofit/>
          </a:bodyPr>
          <a:lstStyle/>
          <a:p>
            <a:pPr marL="0" marR="0" lvl="0" indent="0" algn="ctr" defTabSz="121856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FFFFFF"/>
                </a:solidFill>
                <a:effectLst/>
                <a:uLnTx/>
                <a:uFillTx/>
                <a:latin typeface="Arial" panose="020B0604020202020204"/>
                <a:ea typeface="+mn-ea"/>
                <a:cs typeface="+mn-cs"/>
              </a:rPr>
              <a:t>=</a:t>
            </a:r>
            <a:endParaRPr kumimoji="0"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5" name="Pfeil: Chevron 33">
            <a:extLst>
              <a:ext uri="{FF2B5EF4-FFF2-40B4-BE49-F238E27FC236}">
                <a16:creationId xmlns:a16="http://schemas.microsoft.com/office/drawing/2014/main" id="{C1900555-7911-E647-819C-B0696CDF0960}"/>
              </a:ext>
            </a:extLst>
          </p:cNvPr>
          <p:cNvSpPr/>
          <p:nvPr/>
        </p:nvSpPr>
        <p:spPr>
          <a:xfrm rot="16200000">
            <a:off x="-84255" y="3506851"/>
            <a:ext cx="3303832"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sp>
        <p:nvSpPr>
          <p:cNvPr id="80" name="Pfeil: Chevron 33">
            <a:extLst>
              <a:ext uri="{FF2B5EF4-FFF2-40B4-BE49-F238E27FC236}">
                <a16:creationId xmlns:a16="http://schemas.microsoft.com/office/drawing/2014/main" id="{CA28EFB3-69F9-DF45-AB6C-189725102838}"/>
              </a:ext>
            </a:extLst>
          </p:cNvPr>
          <p:cNvSpPr/>
          <p:nvPr/>
        </p:nvSpPr>
        <p:spPr>
          <a:xfrm rot="16200000">
            <a:off x="1238183" y="3506851"/>
            <a:ext cx="3303833"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sp>
        <p:nvSpPr>
          <p:cNvPr id="100" name="Pfeil: Chevron 33">
            <a:extLst>
              <a:ext uri="{FF2B5EF4-FFF2-40B4-BE49-F238E27FC236}">
                <a16:creationId xmlns:a16="http://schemas.microsoft.com/office/drawing/2014/main" id="{C1900555-7911-E647-819C-B0696CDF0960}"/>
              </a:ext>
            </a:extLst>
          </p:cNvPr>
          <p:cNvSpPr/>
          <p:nvPr/>
        </p:nvSpPr>
        <p:spPr>
          <a:xfrm rot="16200000">
            <a:off x="2357725" y="3506851"/>
            <a:ext cx="3303832"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sp>
        <p:nvSpPr>
          <p:cNvPr id="111" name="Pfeil: Chevron 33">
            <a:extLst>
              <a:ext uri="{FF2B5EF4-FFF2-40B4-BE49-F238E27FC236}">
                <a16:creationId xmlns:a16="http://schemas.microsoft.com/office/drawing/2014/main" id="{CA28EFB3-69F9-DF45-AB6C-189725102838}"/>
              </a:ext>
            </a:extLst>
          </p:cNvPr>
          <p:cNvSpPr/>
          <p:nvPr/>
        </p:nvSpPr>
        <p:spPr>
          <a:xfrm rot="16200000">
            <a:off x="3720666" y="3506851"/>
            <a:ext cx="3303833"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sp>
        <p:nvSpPr>
          <p:cNvPr id="112" name="Pfeil: Chevron 33">
            <a:extLst>
              <a:ext uri="{FF2B5EF4-FFF2-40B4-BE49-F238E27FC236}">
                <a16:creationId xmlns:a16="http://schemas.microsoft.com/office/drawing/2014/main" id="{CA28EFB3-69F9-DF45-AB6C-189725102838}"/>
              </a:ext>
            </a:extLst>
          </p:cNvPr>
          <p:cNvSpPr/>
          <p:nvPr/>
        </p:nvSpPr>
        <p:spPr>
          <a:xfrm rot="16200000">
            <a:off x="4931025" y="3506851"/>
            <a:ext cx="3303833" cy="252000"/>
          </a:xfrm>
          <a:prstGeom prst="chevron">
            <a:avLst>
              <a:gd name="adj" fmla="val 21428"/>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908D"/>
              </a:solidFill>
              <a:effectLst/>
              <a:uLnTx/>
              <a:uFillTx/>
              <a:latin typeface="Arial" panose="020B0604020202020204"/>
              <a:ea typeface="+mn-ea"/>
              <a:cs typeface="+mn-cs"/>
            </a:endParaRPr>
          </a:p>
        </p:txBody>
      </p:sp>
      <p:grpSp>
        <p:nvGrpSpPr>
          <p:cNvPr id="74" name="Gruppieren 73">
            <a:extLst>
              <a:ext uri="{FF2B5EF4-FFF2-40B4-BE49-F238E27FC236}">
                <a16:creationId xmlns:a16="http://schemas.microsoft.com/office/drawing/2014/main" id="{41E0C7B5-7942-4C2F-B7F2-8468BD313FA0}"/>
              </a:ext>
            </a:extLst>
          </p:cNvPr>
          <p:cNvGrpSpPr/>
          <p:nvPr/>
        </p:nvGrpSpPr>
        <p:grpSpPr>
          <a:xfrm>
            <a:off x="8834722" y="5037226"/>
            <a:ext cx="511685" cy="511683"/>
            <a:chOff x="8839179" y="2344060"/>
            <a:chExt cx="456501" cy="456501"/>
          </a:xfrm>
        </p:grpSpPr>
        <p:sp>
          <p:nvSpPr>
            <p:cNvPr id="77" name="Ellipse 76">
              <a:extLst>
                <a:ext uri="{FF2B5EF4-FFF2-40B4-BE49-F238E27FC236}">
                  <a16:creationId xmlns:a16="http://schemas.microsoft.com/office/drawing/2014/main" id="{A2B27C50-3171-4BEE-A859-1C7E84BF7662}"/>
                </a:ext>
              </a:extLst>
            </p:cNvPr>
            <p:cNvSpPr/>
            <p:nvPr/>
          </p:nvSpPr>
          <p:spPr>
            <a:xfrm>
              <a:off x="8839179" y="2344060"/>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79" name="Gruppieren 78">
              <a:extLst>
                <a:ext uri="{FF2B5EF4-FFF2-40B4-BE49-F238E27FC236}">
                  <a16:creationId xmlns:a16="http://schemas.microsoft.com/office/drawing/2014/main" id="{1B317721-1D1F-4BCB-9AA4-A1443FF7CA43}"/>
                </a:ext>
              </a:extLst>
            </p:cNvPr>
            <p:cNvGrpSpPr/>
            <p:nvPr/>
          </p:nvGrpSpPr>
          <p:grpSpPr>
            <a:xfrm>
              <a:off x="8922557" y="2429600"/>
              <a:ext cx="279400" cy="287338"/>
              <a:chOff x="10073531" y="1421000"/>
              <a:chExt cx="279400" cy="287338"/>
            </a:xfrm>
            <a:solidFill>
              <a:schemeClr val="accent6"/>
            </a:solidFill>
          </p:grpSpPr>
          <p:sp>
            <p:nvSpPr>
              <p:cNvPr id="81" name="Freeform 36">
                <a:extLst>
                  <a:ext uri="{FF2B5EF4-FFF2-40B4-BE49-F238E27FC236}">
                    <a16:creationId xmlns:a16="http://schemas.microsoft.com/office/drawing/2014/main" id="{D9E7BB22-8AB6-4858-91C4-28B59E2C4498}"/>
                  </a:ext>
                </a:extLst>
              </p:cNvPr>
              <p:cNvSpPr>
                <a:spLocks noEditPoints="1"/>
              </p:cNvSpPr>
              <p:nvPr/>
            </p:nvSpPr>
            <p:spPr bwMode="auto">
              <a:xfrm>
                <a:off x="10073531" y="1421000"/>
                <a:ext cx="241300" cy="238125"/>
              </a:xfrm>
              <a:custGeom>
                <a:avLst/>
                <a:gdLst>
                  <a:gd name="T0" fmla="*/ 33 w 63"/>
                  <a:gd name="T1" fmla="*/ 31 h 62"/>
                  <a:gd name="T2" fmla="*/ 47 w 63"/>
                  <a:gd name="T3" fmla="*/ 17 h 62"/>
                  <a:gd name="T4" fmla="*/ 52 w 63"/>
                  <a:gd name="T5" fmla="*/ 19 h 62"/>
                  <a:gd name="T6" fmla="*/ 59 w 63"/>
                  <a:gd name="T7" fmla="*/ 16 h 62"/>
                  <a:gd name="T8" fmla="*/ 59 w 63"/>
                  <a:gd name="T9" fmla="*/ 3 h 62"/>
                  <a:gd name="T10" fmla="*/ 52 w 63"/>
                  <a:gd name="T11" fmla="*/ 0 h 62"/>
                  <a:gd name="T12" fmla="*/ 46 w 63"/>
                  <a:gd name="T13" fmla="*/ 3 h 62"/>
                  <a:gd name="T14" fmla="*/ 45 w 63"/>
                  <a:gd name="T15" fmla="*/ 15 h 62"/>
                  <a:gd name="T16" fmla="*/ 30 w 63"/>
                  <a:gd name="T17" fmla="*/ 29 h 62"/>
                  <a:gd name="T18" fmla="*/ 28 w 63"/>
                  <a:gd name="T19" fmla="*/ 27 h 62"/>
                  <a:gd name="T20" fmla="*/ 2 w 63"/>
                  <a:gd name="T21" fmla="*/ 54 h 62"/>
                  <a:gd name="T22" fmla="*/ 2 w 63"/>
                  <a:gd name="T23" fmla="*/ 60 h 62"/>
                  <a:gd name="T24" fmla="*/ 5 w 63"/>
                  <a:gd name="T25" fmla="*/ 62 h 62"/>
                  <a:gd name="T26" fmla="*/ 8 w 63"/>
                  <a:gd name="T27" fmla="*/ 60 h 62"/>
                  <a:gd name="T28" fmla="*/ 35 w 63"/>
                  <a:gd name="T29" fmla="*/ 34 h 62"/>
                  <a:gd name="T30" fmla="*/ 33 w 63"/>
                  <a:gd name="T31" fmla="*/ 31 h 62"/>
                  <a:gd name="T32" fmla="*/ 48 w 63"/>
                  <a:gd name="T33" fmla="*/ 5 h 62"/>
                  <a:gd name="T34" fmla="*/ 52 w 63"/>
                  <a:gd name="T35" fmla="*/ 3 h 62"/>
                  <a:gd name="T36" fmla="*/ 57 w 63"/>
                  <a:gd name="T37" fmla="*/ 5 h 62"/>
                  <a:gd name="T38" fmla="*/ 59 w 63"/>
                  <a:gd name="T39" fmla="*/ 9 h 62"/>
                  <a:gd name="T40" fmla="*/ 57 w 63"/>
                  <a:gd name="T41" fmla="*/ 14 h 62"/>
                  <a:gd name="T42" fmla="*/ 52 w 63"/>
                  <a:gd name="T43" fmla="*/ 16 h 62"/>
                  <a:gd name="T44" fmla="*/ 48 w 63"/>
                  <a:gd name="T45" fmla="*/ 14 h 62"/>
                  <a:gd name="T46" fmla="*/ 48 w 63"/>
                  <a:gd name="T47" fmla="*/ 5 h 62"/>
                  <a:gd name="T48" fmla="*/ 6 w 63"/>
                  <a:gd name="T49" fmla="*/ 58 h 62"/>
                  <a:gd name="T50" fmla="*/ 5 w 63"/>
                  <a:gd name="T51" fmla="*/ 59 h 62"/>
                  <a:gd name="T52" fmla="*/ 4 w 63"/>
                  <a:gd name="T53" fmla="*/ 58 h 62"/>
                  <a:gd name="T54" fmla="*/ 4 w 63"/>
                  <a:gd name="T55" fmla="*/ 56 h 62"/>
                  <a:gd name="T56" fmla="*/ 24 w 63"/>
                  <a:gd name="T57" fmla="*/ 36 h 62"/>
                  <a:gd name="T58" fmla="*/ 26 w 63"/>
                  <a:gd name="T59" fmla="*/ 38 h 62"/>
                  <a:gd name="T60" fmla="*/ 6 w 63"/>
                  <a:gd name="T61" fmla="*/ 58 h 62"/>
                  <a:gd name="T62" fmla="*/ 28 w 63"/>
                  <a:gd name="T63" fmla="*/ 36 h 62"/>
                  <a:gd name="T64" fmla="*/ 26 w 63"/>
                  <a:gd name="T65" fmla="*/ 34 h 62"/>
                  <a:gd name="T66" fmla="*/ 28 w 63"/>
                  <a:gd name="T67" fmla="*/ 31 h 62"/>
                  <a:gd name="T68" fmla="*/ 30 w 63"/>
                  <a:gd name="T69" fmla="*/ 34 h 62"/>
                  <a:gd name="T70" fmla="*/ 28 w 63"/>
                  <a:gd name="T7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2">
                    <a:moveTo>
                      <a:pt x="33" y="31"/>
                    </a:moveTo>
                    <a:cubicBezTo>
                      <a:pt x="47" y="17"/>
                      <a:pt x="47" y="17"/>
                      <a:pt x="47" y="17"/>
                    </a:cubicBezTo>
                    <a:cubicBezTo>
                      <a:pt x="49" y="18"/>
                      <a:pt x="51" y="19"/>
                      <a:pt x="52" y="19"/>
                    </a:cubicBezTo>
                    <a:cubicBezTo>
                      <a:pt x="55" y="19"/>
                      <a:pt x="57" y="18"/>
                      <a:pt x="59" y="16"/>
                    </a:cubicBezTo>
                    <a:cubicBezTo>
                      <a:pt x="63" y="12"/>
                      <a:pt x="63" y="7"/>
                      <a:pt x="59" y="3"/>
                    </a:cubicBezTo>
                    <a:cubicBezTo>
                      <a:pt x="57" y="1"/>
                      <a:pt x="55" y="0"/>
                      <a:pt x="52" y="0"/>
                    </a:cubicBezTo>
                    <a:cubicBezTo>
                      <a:pt x="50" y="0"/>
                      <a:pt x="48" y="1"/>
                      <a:pt x="46" y="3"/>
                    </a:cubicBezTo>
                    <a:cubicBezTo>
                      <a:pt x="43" y="6"/>
                      <a:pt x="42" y="11"/>
                      <a:pt x="45" y="15"/>
                    </a:cubicBezTo>
                    <a:cubicBezTo>
                      <a:pt x="30" y="29"/>
                      <a:pt x="30" y="29"/>
                      <a:pt x="30" y="29"/>
                    </a:cubicBezTo>
                    <a:cubicBezTo>
                      <a:pt x="28" y="27"/>
                      <a:pt x="28" y="27"/>
                      <a:pt x="28" y="27"/>
                    </a:cubicBezTo>
                    <a:cubicBezTo>
                      <a:pt x="2" y="54"/>
                      <a:pt x="2" y="54"/>
                      <a:pt x="2" y="54"/>
                    </a:cubicBezTo>
                    <a:cubicBezTo>
                      <a:pt x="0" y="56"/>
                      <a:pt x="0" y="58"/>
                      <a:pt x="2" y="60"/>
                    </a:cubicBezTo>
                    <a:cubicBezTo>
                      <a:pt x="2" y="61"/>
                      <a:pt x="4" y="62"/>
                      <a:pt x="5" y="62"/>
                    </a:cubicBezTo>
                    <a:cubicBezTo>
                      <a:pt x="6" y="62"/>
                      <a:pt x="7" y="61"/>
                      <a:pt x="8" y="60"/>
                    </a:cubicBezTo>
                    <a:cubicBezTo>
                      <a:pt x="35" y="34"/>
                      <a:pt x="35" y="34"/>
                      <a:pt x="35" y="34"/>
                    </a:cubicBezTo>
                    <a:lnTo>
                      <a:pt x="33" y="31"/>
                    </a:lnTo>
                    <a:close/>
                    <a:moveTo>
                      <a:pt x="48" y="5"/>
                    </a:moveTo>
                    <a:cubicBezTo>
                      <a:pt x="49" y="4"/>
                      <a:pt x="51" y="3"/>
                      <a:pt x="52" y="3"/>
                    </a:cubicBezTo>
                    <a:cubicBezTo>
                      <a:pt x="54" y="3"/>
                      <a:pt x="56" y="4"/>
                      <a:pt x="57" y="5"/>
                    </a:cubicBezTo>
                    <a:cubicBezTo>
                      <a:pt x="58" y="6"/>
                      <a:pt x="59" y="8"/>
                      <a:pt x="59" y="9"/>
                    </a:cubicBezTo>
                    <a:cubicBezTo>
                      <a:pt x="59" y="11"/>
                      <a:pt x="58" y="13"/>
                      <a:pt x="57" y="14"/>
                    </a:cubicBezTo>
                    <a:cubicBezTo>
                      <a:pt x="56" y="15"/>
                      <a:pt x="54" y="16"/>
                      <a:pt x="52" y="16"/>
                    </a:cubicBezTo>
                    <a:cubicBezTo>
                      <a:pt x="51" y="16"/>
                      <a:pt x="49" y="15"/>
                      <a:pt x="48" y="14"/>
                    </a:cubicBezTo>
                    <a:cubicBezTo>
                      <a:pt x="46" y="11"/>
                      <a:pt x="46" y="7"/>
                      <a:pt x="48" y="5"/>
                    </a:cubicBezTo>
                    <a:moveTo>
                      <a:pt x="6" y="58"/>
                    </a:moveTo>
                    <a:cubicBezTo>
                      <a:pt x="6" y="59"/>
                      <a:pt x="5" y="59"/>
                      <a:pt x="5" y="59"/>
                    </a:cubicBezTo>
                    <a:cubicBezTo>
                      <a:pt x="5" y="59"/>
                      <a:pt x="4" y="59"/>
                      <a:pt x="4" y="58"/>
                    </a:cubicBezTo>
                    <a:cubicBezTo>
                      <a:pt x="3" y="58"/>
                      <a:pt x="3"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1"/>
                      <a:pt x="28" y="31"/>
                      <a:pt x="28" y="31"/>
                    </a:cubicBezTo>
                    <a:cubicBezTo>
                      <a:pt x="30" y="34"/>
                      <a:pt x="30" y="34"/>
                      <a:pt x="30" y="34"/>
                    </a:cubicBezTo>
                    <a:lnTo>
                      <a:pt x="2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sp>
            <p:nvSpPr>
              <p:cNvPr id="87" name="Freeform 37">
                <a:extLst>
                  <a:ext uri="{FF2B5EF4-FFF2-40B4-BE49-F238E27FC236}">
                    <a16:creationId xmlns:a16="http://schemas.microsoft.com/office/drawing/2014/main" id="{495E32E4-0D41-48BA-A328-86755CBA4071}"/>
                  </a:ext>
                </a:extLst>
              </p:cNvPr>
              <p:cNvSpPr>
                <a:spLocks noEditPoints="1"/>
              </p:cNvSpPr>
              <p:nvPr/>
            </p:nvSpPr>
            <p:spPr bwMode="auto">
              <a:xfrm>
                <a:off x="10122743" y="1470213"/>
                <a:ext cx="230188" cy="238125"/>
              </a:xfrm>
              <a:custGeom>
                <a:avLst/>
                <a:gdLst>
                  <a:gd name="T0" fmla="*/ 57 w 60"/>
                  <a:gd name="T1" fmla="*/ 1 h 62"/>
                  <a:gd name="T2" fmla="*/ 55 w 60"/>
                  <a:gd name="T3" fmla="*/ 1 h 62"/>
                  <a:gd name="T4" fmla="*/ 54 w 60"/>
                  <a:gd name="T5" fmla="*/ 2 h 62"/>
                  <a:gd name="T6" fmla="*/ 56 w 60"/>
                  <a:gd name="T7" fmla="*/ 11 h 62"/>
                  <a:gd name="T8" fmla="*/ 49 w 60"/>
                  <a:gd name="T9" fmla="*/ 11 h 62"/>
                  <a:gd name="T10" fmla="*/ 48 w 60"/>
                  <a:gd name="T11" fmla="*/ 12 h 62"/>
                  <a:gd name="T12" fmla="*/ 31 w 60"/>
                  <a:gd name="T13" fmla="*/ 30 h 62"/>
                  <a:gd name="T14" fmla="*/ 28 w 60"/>
                  <a:gd name="T15" fmla="*/ 27 h 62"/>
                  <a:gd name="T16" fmla="*/ 2 w 60"/>
                  <a:gd name="T17" fmla="*/ 54 h 62"/>
                  <a:gd name="T18" fmla="*/ 2 w 60"/>
                  <a:gd name="T19" fmla="*/ 61 h 62"/>
                  <a:gd name="T20" fmla="*/ 5 w 60"/>
                  <a:gd name="T21" fmla="*/ 62 h 62"/>
                  <a:gd name="T22" fmla="*/ 8 w 60"/>
                  <a:gd name="T23" fmla="*/ 61 h 62"/>
                  <a:gd name="T24" fmla="*/ 35 w 60"/>
                  <a:gd name="T25" fmla="*/ 34 h 62"/>
                  <a:gd name="T26" fmla="*/ 33 w 60"/>
                  <a:gd name="T27" fmla="*/ 32 h 62"/>
                  <a:gd name="T28" fmla="*/ 50 w 60"/>
                  <a:gd name="T29" fmla="*/ 15 h 62"/>
                  <a:gd name="T30" fmla="*/ 58 w 60"/>
                  <a:gd name="T31" fmla="*/ 15 h 62"/>
                  <a:gd name="T32" fmla="*/ 59 w 60"/>
                  <a:gd name="T33" fmla="*/ 14 h 62"/>
                  <a:gd name="T34" fmla="*/ 60 w 60"/>
                  <a:gd name="T35" fmla="*/ 13 h 62"/>
                  <a:gd name="T36" fmla="*/ 57 w 60"/>
                  <a:gd name="T37" fmla="*/ 2 h 62"/>
                  <a:gd name="T38" fmla="*/ 57 w 60"/>
                  <a:gd name="T39" fmla="*/ 1 h 62"/>
                  <a:gd name="T40" fmla="*/ 6 w 60"/>
                  <a:gd name="T41" fmla="*/ 58 h 62"/>
                  <a:gd name="T42" fmla="*/ 5 w 60"/>
                  <a:gd name="T43" fmla="*/ 59 h 62"/>
                  <a:gd name="T44" fmla="*/ 4 w 60"/>
                  <a:gd name="T45" fmla="*/ 58 h 62"/>
                  <a:gd name="T46" fmla="*/ 4 w 60"/>
                  <a:gd name="T47" fmla="*/ 57 h 62"/>
                  <a:gd name="T48" fmla="*/ 4 w 60"/>
                  <a:gd name="T49" fmla="*/ 56 h 62"/>
                  <a:gd name="T50" fmla="*/ 24 w 60"/>
                  <a:gd name="T51" fmla="*/ 36 h 62"/>
                  <a:gd name="T52" fmla="*/ 26 w 60"/>
                  <a:gd name="T53" fmla="*/ 38 h 62"/>
                  <a:gd name="T54" fmla="*/ 6 w 60"/>
                  <a:gd name="T55" fmla="*/ 58 h 62"/>
                  <a:gd name="T56" fmla="*/ 28 w 60"/>
                  <a:gd name="T57" fmla="*/ 36 h 62"/>
                  <a:gd name="T58" fmla="*/ 26 w 60"/>
                  <a:gd name="T59" fmla="*/ 34 h 62"/>
                  <a:gd name="T60" fmla="*/ 28 w 60"/>
                  <a:gd name="T61" fmla="*/ 32 h 62"/>
                  <a:gd name="T62" fmla="*/ 31 w 60"/>
                  <a:gd name="T63" fmla="*/ 34 h 62"/>
                  <a:gd name="T64" fmla="*/ 28 w 60"/>
                  <a:gd name="T6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2">
                    <a:moveTo>
                      <a:pt x="57" y="1"/>
                    </a:moveTo>
                    <a:cubicBezTo>
                      <a:pt x="56" y="0"/>
                      <a:pt x="55" y="0"/>
                      <a:pt x="55" y="1"/>
                    </a:cubicBezTo>
                    <a:cubicBezTo>
                      <a:pt x="54" y="1"/>
                      <a:pt x="54" y="2"/>
                      <a:pt x="54" y="2"/>
                    </a:cubicBezTo>
                    <a:cubicBezTo>
                      <a:pt x="56" y="11"/>
                      <a:pt x="56" y="11"/>
                      <a:pt x="56" y="11"/>
                    </a:cubicBezTo>
                    <a:cubicBezTo>
                      <a:pt x="49" y="11"/>
                      <a:pt x="49" y="11"/>
                      <a:pt x="49" y="11"/>
                    </a:cubicBezTo>
                    <a:cubicBezTo>
                      <a:pt x="49" y="11"/>
                      <a:pt x="49" y="12"/>
                      <a:pt x="48" y="12"/>
                    </a:cubicBezTo>
                    <a:cubicBezTo>
                      <a:pt x="31" y="30"/>
                      <a:pt x="31" y="30"/>
                      <a:pt x="31" y="30"/>
                    </a:cubicBezTo>
                    <a:cubicBezTo>
                      <a:pt x="28" y="27"/>
                      <a:pt x="28" y="27"/>
                      <a:pt x="28" y="27"/>
                    </a:cubicBezTo>
                    <a:cubicBezTo>
                      <a:pt x="2" y="54"/>
                      <a:pt x="2" y="54"/>
                      <a:pt x="2" y="54"/>
                    </a:cubicBezTo>
                    <a:cubicBezTo>
                      <a:pt x="0" y="56"/>
                      <a:pt x="0" y="59"/>
                      <a:pt x="2" y="61"/>
                    </a:cubicBezTo>
                    <a:cubicBezTo>
                      <a:pt x="3" y="61"/>
                      <a:pt x="4" y="62"/>
                      <a:pt x="5" y="62"/>
                    </a:cubicBezTo>
                    <a:cubicBezTo>
                      <a:pt x="6" y="62"/>
                      <a:pt x="7" y="61"/>
                      <a:pt x="8" y="61"/>
                    </a:cubicBezTo>
                    <a:cubicBezTo>
                      <a:pt x="35" y="34"/>
                      <a:pt x="35" y="34"/>
                      <a:pt x="35" y="34"/>
                    </a:cubicBezTo>
                    <a:cubicBezTo>
                      <a:pt x="33" y="32"/>
                      <a:pt x="33" y="32"/>
                      <a:pt x="33" y="32"/>
                    </a:cubicBezTo>
                    <a:cubicBezTo>
                      <a:pt x="50" y="15"/>
                      <a:pt x="50" y="15"/>
                      <a:pt x="50" y="15"/>
                    </a:cubicBezTo>
                    <a:cubicBezTo>
                      <a:pt x="58" y="15"/>
                      <a:pt x="58" y="15"/>
                      <a:pt x="58" y="15"/>
                    </a:cubicBezTo>
                    <a:cubicBezTo>
                      <a:pt x="59" y="15"/>
                      <a:pt x="59" y="14"/>
                      <a:pt x="59" y="14"/>
                    </a:cubicBezTo>
                    <a:cubicBezTo>
                      <a:pt x="60" y="14"/>
                      <a:pt x="60" y="13"/>
                      <a:pt x="60" y="13"/>
                    </a:cubicBezTo>
                    <a:cubicBezTo>
                      <a:pt x="57" y="2"/>
                      <a:pt x="57" y="2"/>
                      <a:pt x="57" y="2"/>
                    </a:cubicBezTo>
                    <a:cubicBezTo>
                      <a:pt x="57" y="1"/>
                      <a:pt x="57" y="1"/>
                      <a:pt x="57" y="1"/>
                    </a:cubicBezTo>
                    <a:moveTo>
                      <a:pt x="6" y="58"/>
                    </a:moveTo>
                    <a:cubicBezTo>
                      <a:pt x="6" y="59"/>
                      <a:pt x="5" y="59"/>
                      <a:pt x="5" y="59"/>
                    </a:cubicBezTo>
                    <a:cubicBezTo>
                      <a:pt x="5" y="59"/>
                      <a:pt x="4" y="59"/>
                      <a:pt x="4" y="58"/>
                    </a:cubicBezTo>
                    <a:cubicBezTo>
                      <a:pt x="4" y="58"/>
                      <a:pt x="4" y="57"/>
                      <a:pt x="4" y="57"/>
                    </a:cubicBezTo>
                    <a:cubicBezTo>
                      <a:pt x="4" y="57"/>
                      <a:pt x="4"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2"/>
                      <a:pt x="28" y="32"/>
                      <a:pt x="28" y="32"/>
                    </a:cubicBezTo>
                    <a:cubicBezTo>
                      <a:pt x="31" y="34"/>
                      <a:pt x="31" y="34"/>
                      <a:pt x="31" y="34"/>
                    </a:cubicBezTo>
                    <a:lnTo>
                      <a:pt x="2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grpSp>
      </p:grpSp>
      <p:grpSp>
        <p:nvGrpSpPr>
          <p:cNvPr id="88" name="Gruppieren 87">
            <a:extLst>
              <a:ext uri="{FF2B5EF4-FFF2-40B4-BE49-F238E27FC236}">
                <a16:creationId xmlns:a16="http://schemas.microsoft.com/office/drawing/2014/main" id="{55D8AC39-44CC-49C7-8254-60A4CB0CA22B}"/>
              </a:ext>
            </a:extLst>
          </p:cNvPr>
          <p:cNvGrpSpPr/>
          <p:nvPr/>
        </p:nvGrpSpPr>
        <p:grpSpPr>
          <a:xfrm>
            <a:off x="7588794" y="5037226"/>
            <a:ext cx="511685" cy="511683"/>
            <a:chOff x="6404075" y="4544176"/>
            <a:chExt cx="456501" cy="456501"/>
          </a:xfrm>
        </p:grpSpPr>
        <p:sp>
          <p:nvSpPr>
            <p:cNvPr id="89" name="Ellipse 88">
              <a:extLst>
                <a:ext uri="{FF2B5EF4-FFF2-40B4-BE49-F238E27FC236}">
                  <a16:creationId xmlns:a16="http://schemas.microsoft.com/office/drawing/2014/main" id="{31288A61-98CF-4FC7-83A1-6A3E6FDD1528}"/>
                </a:ext>
              </a:extLst>
            </p:cNvPr>
            <p:cNvSpPr/>
            <p:nvPr/>
          </p:nvSpPr>
          <p:spPr>
            <a:xfrm>
              <a:off x="6404075" y="4544176"/>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0" name="Freeform 41">
              <a:extLst>
                <a:ext uri="{FF2B5EF4-FFF2-40B4-BE49-F238E27FC236}">
                  <a16:creationId xmlns:a16="http://schemas.microsoft.com/office/drawing/2014/main" id="{D3B63DDC-B525-4B0F-BA71-A75665E5C4C2}"/>
                </a:ext>
              </a:extLst>
            </p:cNvPr>
            <p:cNvSpPr>
              <a:spLocks noEditPoints="1"/>
            </p:cNvSpPr>
            <p:nvPr/>
          </p:nvSpPr>
          <p:spPr bwMode="auto">
            <a:xfrm>
              <a:off x="6502710" y="4657291"/>
              <a:ext cx="259232" cy="197652"/>
            </a:xfrm>
            <a:custGeom>
              <a:avLst/>
              <a:gdLst>
                <a:gd name="T0" fmla="*/ 95 w 107"/>
                <a:gd name="T1" fmla="*/ 7 h 81"/>
                <a:gd name="T2" fmla="*/ 82 w 107"/>
                <a:gd name="T3" fmla="*/ 1 h 81"/>
                <a:gd name="T4" fmla="*/ 75 w 107"/>
                <a:gd name="T5" fmla="*/ 8 h 81"/>
                <a:gd name="T6" fmla="*/ 85 w 107"/>
                <a:gd name="T7" fmla="*/ 7 h 81"/>
                <a:gd name="T8" fmla="*/ 89 w 107"/>
                <a:gd name="T9" fmla="*/ 9 h 81"/>
                <a:gd name="T10" fmla="*/ 97 w 107"/>
                <a:gd name="T11" fmla="*/ 44 h 81"/>
                <a:gd name="T12" fmla="*/ 58 w 107"/>
                <a:gd name="T13" fmla="*/ 47 h 81"/>
                <a:gd name="T14" fmla="*/ 50 w 107"/>
                <a:gd name="T15" fmla="*/ 51 h 81"/>
                <a:gd name="T16" fmla="*/ 41 w 107"/>
                <a:gd name="T17" fmla="*/ 44 h 81"/>
                <a:gd name="T18" fmla="*/ 9 w 107"/>
                <a:gd name="T19" fmla="*/ 44 h 81"/>
                <a:gd name="T20" fmla="*/ 19 w 107"/>
                <a:gd name="T21" fmla="*/ 7 h 81"/>
                <a:gd name="T22" fmla="*/ 27 w 107"/>
                <a:gd name="T23" fmla="*/ 10 h 81"/>
                <a:gd name="T24" fmla="*/ 30 w 107"/>
                <a:gd name="T25" fmla="*/ 4 h 81"/>
                <a:gd name="T26" fmla="*/ 16 w 107"/>
                <a:gd name="T27" fmla="*/ 1 h 81"/>
                <a:gd name="T28" fmla="*/ 11 w 107"/>
                <a:gd name="T29" fmla="*/ 7 h 81"/>
                <a:gd name="T30" fmla="*/ 0 w 107"/>
                <a:gd name="T31" fmla="*/ 55 h 81"/>
                <a:gd name="T32" fmla="*/ 18 w 107"/>
                <a:gd name="T33" fmla="*/ 81 h 81"/>
                <a:gd name="T34" fmla="*/ 47 w 107"/>
                <a:gd name="T35" fmla="*/ 69 h 81"/>
                <a:gd name="T36" fmla="*/ 57 w 107"/>
                <a:gd name="T37" fmla="*/ 57 h 81"/>
                <a:gd name="T38" fmla="*/ 74 w 107"/>
                <a:gd name="T39" fmla="*/ 81 h 81"/>
                <a:gd name="T40" fmla="*/ 103 w 107"/>
                <a:gd name="T41" fmla="*/ 69 h 81"/>
                <a:gd name="T42" fmla="*/ 105 w 107"/>
                <a:gd name="T43" fmla="*/ 49 h 81"/>
                <a:gd name="T44" fmla="*/ 41 w 107"/>
                <a:gd name="T45" fmla="*/ 68 h 81"/>
                <a:gd name="T46" fmla="*/ 18 w 107"/>
                <a:gd name="T47" fmla="*/ 75 h 81"/>
                <a:gd name="T48" fmla="*/ 7 w 107"/>
                <a:gd name="T49" fmla="*/ 54 h 81"/>
                <a:gd name="T50" fmla="*/ 10 w 107"/>
                <a:gd name="T51" fmla="*/ 50 h 81"/>
                <a:gd name="T52" fmla="*/ 43 w 107"/>
                <a:gd name="T53" fmla="*/ 51 h 81"/>
                <a:gd name="T54" fmla="*/ 41 w 107"/>
                <a:gd name="T55" fmla="*/ 68 h 81"/>
                <a:gd name="T56" fmla="*/ 88 w 107"/>
                <a:gd name="T57" fmla="*/ 75 h 81"/>
                <a:gd name="T58" fmla="*/ 65 w 107"/>
                <a:gd name="T59" fmla="*/ 68 h 81"/>
                <a:gd name="T60" fmla="*/ 63 w 107"/>
                <a:gd name="T61" fmla="*/ 51 h 81"/>
                <a:gd name="T62" fmla="*/ 97 w 107"/>
                <a:gd name="T63" fmla="*/ 50 h 81"/>
                <a:gd name="T64" fmla="*/ 100 w 107"/>
                <a:gd name="T65"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1">
                  <a:moveTo>
                    <a:pt x="95" y="7"/>
                  </a:moveTo>
                  <a:cubicBezTo>
                    <a:pt x="95" y="7"/>
                    <a:pt x="95" y="7"/>
                    <a:pt x="95" y="7"/>
                  </a:cubicBezTo>
                  <a:cubicBezTo>
                    <a:pt x="95" y="5"/>
                    <a:pt x="93" y="2"/>
                    <a:pt x="90" y="1"/>
                  </a:cubicBezTo>
                  <a:cubicBezTo>
                    <a:pt x="88" y="0"/>
                    <a:pt x="85" y="0"/>
                    <a:pt x="82" y="1"/>
                  </a:cubicBezTo>
                  <a:cubicBezTo>
                    <a:pt x="77" y="4"/>
                    <a:pt x="77" y="4"/>
                    <a:pt x="77" y="4"/>
                  </a:cubicBezTo>
                  <a:cubicBezTo>
                    <a:pt x="75" y="5"/>
                    <a:pt x="75" y="7"/>
                    <a:pt x="75" y="8"/>
                  </a:cubicBezTo>
                  <a:cubicBezTo>
                    <a:pt x="76" y="10"/>
                    <a:pt x="78" y="10"/>
                    <a:pt x="79" y="10"/>
                  </a:cubicBezTo>
                  <a:cubicBezTo>
                    <a:pt x="85" y="7"/>
                    <a:pt x="85" y="7"/>
                    <a:pt x="85" y="7"/>
                  </a:cubicBezTo>
                  <a:cubicBezTo>
                    <a:pt x="86" y="6"/>
                    <a:pt x="87" y="6"/>
                    <a:pt x="88" y="7"/>
                  </a:cubicBezTo>
                  <a:cubicBezTo>
                    <a:pt x="89" y="7"/>
                    <a:pt x="89" y="8"/>
                    <a:pt x="89" y="9"/>
                  </a:cubicBezTo>
                  <a:cubicBezTo>
                    <a:pt x="98" y="44"/>
                    <a:pt x="98" y="44"/>
                    <a:pt x="98" y="44"/>
                  </a:cubicBezTo>
                  <a:cubicBezTo>
                    <a:pt x="97" y="44"/>
                    <a:pt x="97" y="44"/>
                    <a:pt x="97" y="44"/>
                  </a:cubicBezTo>
                  <a:cubicBezTo>
                    <a:pt x="65" y="44"/>
                    <a:pt x="65" y="44"/>
                    <a:pt x="65" y="44"/>
                  </a:cubicBezTo>
                  <a:cubicBezTo>
                    <a:pt x="63" y="44"/>
                    <a:pt x="60" y="45"/>
                    <a:pt x="58" y="47"/>
                  </a:cubicBezTo>
                  <a:cubicBezTo>
                    <a:pt x="58" y="48"/>
                    <a:pt x="57" y="50"/>
                    <a:pt x="57" y="51"/>
                  </a:cubicBezTo>
                  <a:cubicBezTo>
                    <a:pt x="54" y="50"/>
                    <a:pt x="52" y="50"/>
                    <a:pt x="50" y="51"/>
                  </a:cubicBezTo>
                  <a:cubicBezTo>
                    <a:pt x="50" y="50"/>
                    <a:pt x="49" y="48"/>
                    <a:pt x="48" y="47"/>
                  </a:cubicBezTo>
                  <a:cubicBezTo>
                    <a:pt x="46" y="45"/>
                    <a:pt x="44" y="44"/>
                    <a:pt x="41" y="44"/>
                  </a:cubicBezTo>
                  <a:cubicBezTo>
                    <a:pt x="10" y="44"/>
                    <a:pt x="10" y="44"/>
                    <a:pt x="10" y="44"/>
                  </a:cubicBezTo>
                  <a:cubicBezTo>
                    <a:pt x="9" y="44"/>
                    <a:pt x="9" y="44"/>
                    <a:pt x="9" y="44"/>
                  </a:cubicBezTo>
                  <a:cubicBezTo>
                    <a:pt x="17" y="9"/>
                    <a:pt x="17" y="9"/>
                    <a:pt x="17" y="9"/>
                  </a:cubicBezTo>
                  <a:cubicBezTo>
                    <a:pt x="17" y="8"/>
                    <a:pt x="18" y="7"/>
                    <a:pt x="19" y="7"/>
                  </a:cubicBezTo>
                  <a:cubicBezTo>
                    <a:pt x="20" y="6"/>
                    <a:pt x="21" y="6"/>
                    <a:pt x="21" y="7"/>
                  </a:cubicBezTo>
                  <a:cubicBezTo>
                    <a:pt x="27" y="10"/>
                    <a:pt x="27" y="10"/>
                    <a:pt x="27" y="10"/>
                  </a:cubicBezTo>
                  <a:cubicBezTo>
                    <a:pt x="29" y="10"/>
                    <a:pt x="30" y="10"/>
                    <a:pt x="31" y="8"/>
                  </a:cubicBezTo>
                  <a:cubicBezTo>
                    <a:pt x="32" y="7"/>
                    <a:pt x="31" y="5"/>
                    <a:pt x="30" y="4"/>
                  </a:cubicBezTo>
                  <a:cubicBezTo>
                    <a:pt x="24" y="1"/>
                    <a:pt x="24" y="1"/>
                    <a:pt x="24" y="1"/>
                  </a:cubicBezTo>
                  <a:cubicBezTo>
                    <a:pt x="22" y="0"/>
                    <a:pt x="19" y="0"/>
                    <a:pt x="16" y="1"/>
                  </a:cubicBezTo>
                  <a:cubicBezTo>
                    <a:pt x="14" y="2"/>
                    <a:pt x="12" y="5"/>
                    <a:pt x="11" y="7"/>
                  </a:cubicBezTo>
                  <a:cubicBezTo>
                    <a:pt x="11" y="7"/>
                    <a:pt x="11" y="7"/>
                    <a:pt x="11" y="7"/>
                  </a:cubicBezTo>
                  <a:cubicBezTo>
                    <a:pt x="1" y="49"/>
                    <a:pt x="1" y="49"/>
                    <a:pt x="1" y="49"/>
                  </a:cubicBezTo>
                  <a:cubicBezTo>
                    <a:pt x="0" y="51"/>
                    <a:pt x="0" y="53"/>
                    <a:pt x="0" y="55"/>
                  </a:cubicBezTo>
                  <a:cubicBezTo>
                    <a:pt x="3" y="69"/>
                    <a:pt x="3" y="69"/>
                    <a:pt x="3" y="69"/>
                  </a:cubicBezTo>
                  <a:cubicBezTo>
                    <a:pt x="5" y="76"/>
                    <a:pt x="11" y="81"/>
                    <a:pt x="18" y="81"/>
                  </a:cubicBezTo>
                  <a:cubicBezTo>
                    <a:pt x="32" y="81"/>
                    <a:pt x="32" y="81"/>
                    <a:pt x="32" y="81"/>
                  </a:cubicBezTo>
                  <a:cubicBezTo>
                    <a:pt x="40" y="81"/>
                    <a:pt x="46" y="76"/>
                    <a:pt x="47" y="69"/>
                  </a:cubicBezTo>
                  <a:cubicBezTo>
                    <a:pt x="50" y="57"/>
                    <a:pt x="50" y="57"/>
                    <a:pt x="50" y="57"/>
                  </a:cubicBezTo>
                  <a:cubicBezTo>
                    <a:pt x="52" y="56"/>
                    <a:pt x="55" y="56"/>
                    <a:pt x="57" y="57"/>
                  </a:cubicBezTo>
                  <a:cubicBezTo>
                    <a:pt x="59" y="69"/>
                    <a:pt x="59" y="69"/>
                    <a:pt x="59" y="69"/>
                  </a:cubicBezTo>
                  <a:cubicBezTo>
                    <a:pt x="61" y="76"/>
                    <a:pt x="67" y="81"/>
                    <a:pt x="74" y="81"/>
                  </a:cubicBezTo>
                  <a:cubicBezTo>
                    <a:pt x="88" y="81"/>
                    <a:pt x="88" y="81"/>
                    <a:pt x="88" y="81"/>
                  </a:cubicBezTo>
                  <a:cubicBezTo>
                    <a:pt x="95" y="81"/>
                    <a:pt x="102" y="76"/>
                    <a:pt x="103" y="69"/>
                  </a:cubicBezTo>
                  <a:cubicBezTo>
                    <a:pt x="106" y="55"/>
                    <a:pt x="106" y="55"/>
                    <a:pt x="106" y="55"/>
                  </a:cubicBezTo>
                  <a:cubicBezTo>
                    <a:pt x="107" y="53"/>
                    <a:pt x="106" y="51"/>
                    <a:pt x="105" y="49"/>
                  </a:cubicBezTo>
                  <a:cubicBezTo>
                    <a:pt x="95" y="7"/>
                    <a:pt x="95" y="7"/>
                    <a:pt x="95" y="7"/>
                  </a:cubicBezTo>
                  <a:moveTo>
                    <a:pt x="41" y="68"/>
                  </a:moveTo>
                  <a:cubicBezTo>
                    <a:pt x="40" y="72"/>
                    <a:pt x="37" y="75"/>
                    <a:pt x="32" y="75"/>
                  </a:cubicBezTo>
                  <a:cubicBezTo>
                    <a:pt x="18" y="75"/>
                    <a:pt x="18" y="75"/>
                    <a:pt x="18" y="75"/>
                  </a:cubicBezTo>
                  <a:cubicBezTo>
                    <a:pt x="14" y="75"/>
                    <a:pt x="10" y="72"/>
                    <a:pt x="9" y="68"/>
                  </a:cubicBezTo>
                  <a:cubicBezTo>
                    <a:pt x="7" y="54"/>
                    <a:pt x="7" y="54"/>
                    <a:pt x="7" y="54"/>
                  </a:cubicBezTo>
                  <a:cubicBezTo>
                    <a:pt x="6" y="53"/>
                    <a:pt x="7" y="52"/>
                    <a:pt x="7" y="51"/>
                  </a:cubicBezTo>
                  <a:cubicBezTo>
                    <a:pt x="8" y="51"/>
                    <a:pt x="9" y="50"/>
                    <a:pt x="10" y="50"/>
                  </a:cubicBezTo>
                  <a:cubicBezTo>
                    <a:pt x="41" y="50"/>
                    <a:pt x="41" y="50"/>
                    <a:pt x="41" y="50"/>
                  </a:cubicBezTo>
                  <a:cubicBezTo>
                    <a:pt x="42" y="50"/>
                    <a:pt x="43" y="51"/>
                    <a:pt x="43" y="51"/>
                  </a:cubicBezTo>
                  <a:cubicBezTo>
                    <a:pt x="44" y="52"/>
                    <a:pt x="44" y="53"/>
                    <a:pt x="44" y="54"/>
                  </a:cubicBezTo>
                  <a:lnTo>
                    <a:pt x="41" y="68"/>
                  </a:lnTo>
                  <a:close/>
                  <a:moveTo>
                    <a:pt x="97" y="68"/>
                  </a:moveTo>
                  <a:cubicBezTo>
                    <a:pt x="96" y="72"/>
                    <a:pt x="93" y="75"/>
                    <a:pt x="88" y="75"/>
                  </a:cubicBezTo>
                  <a:cubicBezTo>
                    <a:pt x="74" y="75"/>
                    <a:pt x="74" y="75"/>
                    <a:pt x="74" y="75"/>
                  </a:cubicBezTo>
                  <a:cubicBezTo>
                    <a:pt x="70" y="75"/>
                    <a:pt x="66" y="72"/>
                    <a:pt x="65" y="68"/>
                  </a:cubicBezTo>
                  <a:cubicBezTo>
                    <a:pt x="62" y="54"/>
                    <a:pt x="62" y="54"/>
                    <a:pt x="62" y="54"/>
                  </a:cubicBezTo>
                  <a:cubicBezTo>
                    <a:pt x="62" y="53"/>
                    <a:pt x="63" y="52"/>
                    <a:pt x="63" y="51"/>
                  </a:cubicBezTo>
                  <a:cubicBezTo>
                    <a:pt x="64" y="51"/>
                    <a:pt x="65" y="50"/>
                    <a:pt x="65" y="50"/>
                  </a:cubicBezTo>
                  <a:cubicBezTo>
                    <a:pt x="97" y="50"/>
                    <a:pt x="97" y="50"/>
                    <a:pt x="97" y="50"/>
                  </a:cubicBezTo>
                  <a:cubicBezTo>
                    <a:pt x="98" y="50"/>
                    <a:pt x="99" y="51"/>
                    <a:pt x="99" y="51"/>
                  </a:cubicBezTo>
                  <a:cubicBezTo>
                    <a:pt x="100" y="52"/>
                    <a:pt x="100" y="53"/>
                    <a:pt x="100" y="54"/>
                  </a:cubicBezTo>
                  <a:lnTo>
                    <a:pt x="97" y="68"/>
                  </a:lnTo>
                  <a:close/>
                </a:path>
              </a:pathLst>
            </a:custGeom>
            <a:solidFill>
              <a:schemeClr val="bg1"/>
            </a:solidFill>
            <a:ln>
              <a:noFill/>
            </a:ln>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grpSp>
      <p:grpSp>
        <p:nvGrpSpPr>
          <p:cNvPr id="91" name="Gruppieren 90">
            <a:extLst>
              <a:ext uri="{FF2B5EF4-FFF2-40B4-BE49-F238E27FC236}">
                <a16:creationId xmlns:a16="http://schemas.microsoft.com/office/drawing/2014/main" id="{010F242F-3138-47FE-AC9B-01730287EF41}"/>
              </a:ext>
            </a:extLst>
          </p:cNvPr>
          <p:cNvGrpSpPr/>
          <p:nvPr/>
        </p:nvGrpSpPr>
        <p:grpSpPr>
          <a:xfrm>
            <a:off x="6333966" y="5037226"/>
            <a:ext cx="511685" cy="511683"/>
            <a:chOff x="8839179" y="3517456"/>
            <a:chExt cx="456501" cy="456501"/>
          </a:xfrm>
        </p:grpSpPr>
        <p:sp>
          <p:nvSpPr>
            <p:cNvPr id="92" name="Ellipse 91">
              <a:extLst>
                <a:ext uri="{FF2B5EF4-FFF2-40B4-BE49-F238E27FC236}">
                  <a16:creationId xmlns:a16="http://schemas.microsoft.com/office/drawing/2014/main" id="{675145B1-E0AC-43ED-833A-15DB2783EFC1}"/>
                </a:ext>
              </a:extLst>
            </p:cNvPr>
            <p:cNvSpPr/>
            <p:nvPr/>
          </p:nvSpPr>
          <p:spPr>
            <a:xfrm>
              <a:off x="8839179" y="3517456"/>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3" name="Freihandform 173">
              <a:extLst>
                <a:ext uri="{FF2B5EF4-FFF2-40B4-BE49-F238E27FC236}">
                  <a16:creationId xmlns:a16="http://schemas.microsoft.com/office/drawing/2014/main" id="{435185C9-DCB6-42ED-B4E3-A1145AC88CC6}"/>
                </a:ext>
              </a:extLst>
            </p:cNvPr>
            <p:cNvSpPr/>
            <p:nvPr/>
          </p:nvSpPr>
          <p:spPr>
            <a:xfrm>
              <a:off x="8965794" y="3626301"/>
              <a:ext cx="203270" cy="238811"/>
            </a:xfrm>
            <a:custGeom>
              <a:avLst/>
              <a:gdLst/>
              <a:ahLst/>
              <a:cxnLst>
                <a:cxn ang="3cd4">
                  <a:pos x="hc" y="t"/>
                </a:cxn>
                <a:cxn ang="cd2">
                  <a:pos x="l" y="vc"/>
                </a:cxn>
                <a:cxn ang="cd4">
                  <a:pos x="hc" y="b"/>
                </a:cxn>
                <a:cxn ang="0">
                  <a:pos x="r" y="vc"/>
                </a:cxn>
              </a:cxnLst>
              <a:rect l="l" t="t" r="r" b="b"/>
              <a:pathLst>
                <a:path w="653" h="767">
                  <a:moveTo>
                    <a:pt x="548" y="367"/>
                  </a:moveTo>
                  <a:cubicBezTo>
                    <a:pt x="552" y="398"/>
                    <a:pt x="554" y="434"/>
                    <a:pt x="554" y="468"/>
                  </a:cubicBezTo>
                  <a:cubicBezTo>
                    <a:pt x="554" y="610"/>
                    <a:pt x="518" y="724"/>
                    <a:pt x="499" y="731"/>
                  </a:cubicBezTo>
                  <a:cubicBezTo>
                    <a:pt x="480" y="731"/>
                    <a:pt x="474" y="665"/>
                    <a:pt x="467" y="621"/>
                  </a:cubicBezTo>
                  <a:lnTo>
                    <a:pt x="465" y="595"/>
                  </a:lnTo>
                  <a:cubicBezTo>
                    <a:pt x="452" y="511"/>
                    <a:pt x="438" y="394"/>
                    <a:pt x="325" y="394"/>
                  </a:cubicBezTo>
                  <a:cubicBezTo>
                    <a:pt x="211" y="394"/>
                    <a:pt x="196" y="511"/>
                    <a:pt x="186" y="599"/>
                  </a:cubicBezTo>
                  <a:lnTo>
                    <a:pt x="184" y="623"/>
                  </a:lnTo>
                  <a:cubicBezTo>
                    <a:pt x="179" y="663"/>
                    <a:pt x="171" y="729"/>
                    <a:pt x="154" y="731"/>
                  </a:cubicBezTo>
                  <a:cubicBezTo>
                    <a:pt x="135" y="722"/>
                    <a:pt x="99" y="608"/>
                    <a:pt x="99" y="468"/>
                  </a:cubicBezTo>
                  <a:cubicBezTo>
                    <a:pt x="99" y="434"/>
                    <a:pt x="101" y="398"/>
                    <a:pt x="105" y="365"/>
                  </a:cubicBezTo>
                  <a:cubicBezTo>
                    <a:pt x="107" y="356"/>
                    <a:pt x="105" y="348"/>
                    <a:pt x="101" y="337"/>
                  </a:cubicBezTo>
                  <a:cubicBezTo>
                    <a:pt x="46" y="238"/>
                    <a:pt x="21" y="136"/>
                    <a:pt x="44" y="91"/>
                  </a:cubicBezTo>
                  <a:cubicBezTo>
                    <a:pt x="61" y="53"/>
                    <a:pt x="90" y="36"/>
                    <a:pt x="141" y="36"/>
                  </a:cubicBezTo>
                  <a:cubicBezTo>
                    <a:pt x="154" y="36"/>
                    <a:pt x="192" y="45"/>
                    <a:pt x="228" y="53"/>
                  </a:cubicBezTo>
                  <a:cubicBezTo>
                    <a:pt x="270" y="62"/>
                    <a:pt x="308" y="70"/>
                    <a:pt x="325" y="70"/>
                  </a:cubicBezTo>
                  <a:cubicBezTo>
                    <a:pt x="342" y="70"/>
                    <a:pt x="383" y="62"/>
                    <a:pt x="425" y="53"/>
                  </a:cubicBezTo>
                  <a:cubicBezTo>
                    <a:pt x="459" y="45"/>
                    <a:pt x="499" y="36"/>
                    <a:pt x="512" y="36"/>
                  </a:cubicBezTo>
                  <a:cubicBezTo>
                    <a:pt x="562" y="36"/>
                    <a:pt x="590" y="53"/>
                    <a:pt x="609" y="91"/>
                  </a:cubicBezTo>
                  <a:cubicBezTo>
                    <a:pt x="630" y="136"/>
                    <a:pt x="607" y="238"/>
                    <a:pt x="552" y="337"/>
                  </a:cubicBezTo>
                  <a:cubicBezTo>
                    <a:pt x="546" y="348"/>
                    <a:pt x="546" y="358"/>
                    <a:pt x="548" y="367"/>
                  </a:cubicBezTo>
                  <a:close/>
                  <a:moveTo>
                    <a:pt x="641" y="77"/>
                  </a:moveTo>
                  <a:cubicBezTo>
                    <a:pt x="618" y="26"/>
                    <a:pt x="575" y="0"/>
                    <a:pt x="512" y="0"/>
                  </a:cubicBezTo>
                  <a:cubicBezTo>
                    <a:pt x="497" y="0"/>
                    <a:pt x="465" y="7"/>
                    <a:pt x="416" y="17"/>
                  </a:cubicBezTo>
                  <a:cubicBezTo>
                    <a:pt x="380" y="26"/>
                    <a:pt x="340" y="34"/>
                    <a:pt x="325" y="34"/>
                  </a:cubicBezTo>
                  <a:cubicBezTo>
                    <a:pt x="313" y="34"/>
                    <a:pt x="273" y="26"/>
                    <a:pt x="237" y="17"/>
                  </a:cubicBezTo>
                  <a:cubicBezTo>
                    <a:pt x="186" y="7"/>
                    <a:pt x="156" y="0"/>
                    <a:pt x="141" y="0"/>
                  </a:cubicBezTo>
                  <a:cubicBezTo>
                    <a:pt x="78" y="0"/>
                    <a:pt x="35" y="26"/>
                    <a:pt x="12" y="77"/>
                  </a:cubicBezTo>
                  <a:cubicBezTo>
                    <a:pt x="-22" y="144"/>
                    <a:pt x="23" y="269"/>
                    <a:pt x="69" y="354"/>
                  </a:cubicBezTo>
                  <a:cubicBezTo>
                    <a:pt x="71" y="356"/>
                    <a:pt x="71" y="358"/>
                    <a:pt x="71" y="360"/>
                  </a:cubicBezTo>
                  <a:cubicBezTo>
                    <a:pt x="67" y="396"/>
                    <a:pt x="63" y="432"/>
                    <a:pt x="65" y="468"/>
                  </a:cubicBezTo>
                  <a:cubicBezTo>
                    <a:pt x="65" y="572"/>
                    <a:pt x="90" y="767"/>
                    <a:pt x="152" y="767"/>
                  </a:cubicBezTo>
                  <a:cubicBezTo>
                    <a:pt x="201" y="767"/>
                    <a:pt x="209" y="699"/>
                    <a:pt x="217" y="627"/>
                  </a:cubicBezTo>
                  <a:lnTo>
                    <a:pt x="222" y="602"/>
                  </a:lnTo>
                  <a:cubicBezTo>
                    <a:pt x="234" y="500"/>
                    <a:pt x="249" y="430"/>
                    <a:pt x="325" y="430"/>
                  </a:cubicBezTo>
                  <a:cubicBezTo>
                    <a:pt x="402" y="430"/>
                    <a:pt x="416" y="500"/>
                    <a:pt x="429" y="602"/>
                  </a:cubicBezTo>
                  <a:lnTo>
                    <a:pt x="433" y="625"/>
                  </a:lnTo>
                  <a:cubicBezTo>
                    <a:pt x="442" y="697"/>
                    <a:pt x="450" y="767"/>
                    <a:pt x="499" y="767"/>
                  </a:cubicBezTo>
                  <a:cubicBezTo>
                    <a:pt x="562" y="767"/>
                    <a:pt x="588" y="572"/>
                    <a:pt x="588" y="468"/>
                  </a:cubicBezTo>
                  <a:cubicBezTo>
                    <a:pt x="588" y="432"/>
                    <a:pt x="586" y="396"/>
                    <a:pt x="582" y="360"/>
                  </a:cubicBezTo>
                  <a:cubicBezTo>
                    <a:pt x="582" y="358"/>
                    <a:pt x="582" y="356"/>
                    <a:pt x="582" y="354"/>
                  </a:cubicBezTo>
                  <a:cubicBezTo>
                    <a:pt x="630" y="269"/>
                    <a:pt x="675" y="144"/>
                    <a:pt x="641" y="77"/>
                  </a:cubicBezTo>
                  <a:close/>
                </a:path>
              </a:pathLst>
            </a:custGeom>
            <a:solidFill>
              <a:schemeClr val="bg1"/>
            </a:solidFill>
            <a:ln cap="flat">
              <a:noFill/>
              <a:prstDash val="solid"/>
            </a:ln>
          </p:spPr>
          <p:txBody>
            <a:bodyPr vert="horz" wrap="none" lIns="89946" tIns="44974" rIns="89946" bIns="44974" anchor="ctr" anchorCtr="1" compatLnSpc="0"/>
            <a:lstStyle/>
            <a:p>
              <a:pPr marL="0" marR="0" lvl="0" indent="0" algn="l" defTabSz="1218560"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14141"/>
                </a:solidFill>
                <a:effectLst/>
                <a:uLnTx/>
                <a:uFillTx/>
                <a:latin typeface="Arial" pitchFamily="18"/>
                <a:ea typeface="Arial Unicode MS" pitchFamily="2"/>
                <a:cs typeface="Arial Unicode MS" pitchFamily="2"/>
              </a:endParaRPr>
            </a:p>
          </p:txBody>
        </p:sp>
      </p:grpSp>
      <p:grpSp>
        <p:nvGrpSpPr>
          <p:cNvPr id="94" name="Gruppieren 93">
            <a:extLst>
              <a:ext uri="{FF2B5EF4-FFF2-40B4-BE49-F238E27FC236}">
                <a16:creationId xmlns:a16="http://schemas.microsoft.com/office/drawing/2014/main" id="{A6C3FD77-8505-4D4C-A2E1-52232368165C}"/>
              </a:ext>
            </a:extLst>
          </p:cNvPr>
          <p:cNvGrpSpPr/>
          <p:nvPr/>
        </p:nvGrpSpPr>
        <p:grpSpPr>
          <a:xfrm>
            <a:off x="5122398" y="5037226"/>
            <a:ext cx="511685" cy="511683"/>
            <a:chOff x="8839179" y="2344060"/>
            <a:chExt cx="456501" cy="456501"/>
          </a:xfrm>
        </p:grpSpPr>
        <p:sp>
          <p:nvSpPr>
            <p:cNvPr id="96" name="Ellipse 95">
              <a:extLst>
                <a:ext uri="{FF2B5EF4-FFF2-40B4-BE49-F238E27FC236}">
                  <a16:creationId xmlns:a16="http://schemas.microsoft.com/office/drawing/2014/main" id="{E81A4F67-911C-4594-AF79-7A571E759856}"/>
                </a:ext>
              </a:extLst>
            </p:cNvPr>
            <p:cNvSpPr/>
            <p:nvPr/>
          </p:nvSpPr>
          <p:spPr>
            <a:xfrm>
              <a:off x="8839179" y="2344060"/>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99" name="Gruppieren 98">
              <a:extLst>
                <a:ext uri="{FF2B5EF4-FFF2-40B4-BE49-F238E27FC236}">
                  <a16:creationId xmlns:a16="http://schemas.microsoft.com/office/drawing/2014/main" id="{300FC1AA-A2A2-4980-91FF-41D4DC276EBD}"/>
                </a:ext>
              </a:extLst>
            </p:cNvPr>
            <p:cNvGrpSpPr/>
            <p:nvPr/>
          </p:nvGrpSpPr>
          <p:grpSpPr>
            <a:xfrm>
              <a:off x="8922557" y="2429600"/>
              <a:ext cx="279400" cy="287338"/>
              <a:chOff x="10073531" y="1421000"/>
              <a:chExt cx="279400" cy="287338"/>
            </a:xfrm>
            <a:solidFill>
              <a:schemeClr val="accent6"/>
            </a:solidFill>
          </p:grpSpPr>
          <p:sp>
            <p:nvSpPr>
              <p:cNvPr id="102" name="Freeform 36">
                <a:extLst>
                  <a:ext uri="{FF2B5EF4-FFF2-40B4-BE49-F238E27FC236}">
                    <a16:creationId xmlns:a16="http://schemas.microsoft.com/office/drawing/2014/main" id="{7F435677-29A6-437E-9CE2-F2932C5714CF}"/>
                  </a:ext>
                </a:extLst>
              </p:cNvPr>
              <p:cNvSpPr>
                <a:spLocks noEditPoints="1"/>
              </p:cNvSpPr>
              <p:nvPr/>
            </p:nvSpPr>
            <p:spPr bwMode="auto">
              <a:xfrm>
                <a:off x="10073531" y="1421000"/>
                <a:ext cx="241300" cy="238125"/>
              </a:xfrm>
              <a:custGeom>
                <a:avLst/>
                <a:gdLst>
                  <a:gd name="T0" fmla="*/ 33 w 63"/>
                  <a:gd name="T1" fmla="*/ 31 h 62"/>
                  <a:gd name="T2" fmla="*/ 47 w 63"/>
                  <a:gd name="T3" fmla="*/ 17 h 62"/>
                  <a:gd name="T4" fmla="*/ 52 w 63"/>
                  <a:gd name="T5" fmla="*/ 19 h 62"/>
                  <a:gd name="T6" fmla="*/ 59 w 63"/>
                  <a:gd name="T7" fmla="*/ 16 h 62"/>
                  <a:gd name="T8" fmla="*/ 59 w 63"/>
                  <a:gd name="T9" fmla="*/ 3 h 62"/>
                  <a:gd name="T10" fmla="*/ 52 w 63"/>
                  <a:gd name="T11" fmla="*/ 0 h 62"/>
                  <a:gd name="T12" fmla="*/ 46 w 63"/>
                  <a:gd name="T13" fmla="*/ 3 h 62"/>
                  <a:gd name="T14" fmla="*/ 45 w 63"/>
                  <a:gd name="T15" fmla="*/ 15 h 62"/>
                  <a:gd name="T16" fmla="*/ 30 w 63"/>
                  <a:gd name="T17" fmla="*/ 29 h 62"/>
                  <a:gd name="T18" fmla="*/ 28 w 63"/>
                  <a:gd name="T19" fmla="*/ 27 h 62"/>
                  <a:gd name="T20" fmla="*/ 2 w 63"/>
                  <a:gd name="T21" fmla="*/ 54 h 62"/>
                  <a:gd name="T22" fmla="*/ 2 w 63"/>
                  <a:gd name="T23" fmla="*/ 60 h 62"/>
                  <a:gd name="T24" fmla="*/ 5 w 63"/>
                  <a:gd name="T25" fmla="*/ 62 h 62"/>
                  <a:gd name="T26" fmla="*/ 8 w 63"/>
                  <a:gd name="T27" fmla="*/ 60 h 62"/>
                  <a:gd name="T28" fmla="*/ 35 w 63"/>
                  <a:gd name="T29" fmla="*/ 34 h 62"/>
                  <a:gd name="T30" fmla="*/ 33 w 63"/>
                  <a:gd name="T31" fmla="*/ 31 h 62"/>
                  <a:gd name="T32" fmla="*/ 48 w 63"/>
                  <a:gd name="T33" fmla="*/ 5 h 62"/>
                  <a:gd name="T34" fmla="*/ 52 w 63"/>
                  <a:gd name="T35" fmla="*/ 3 h 62"/>
                  <a:gd name="T36" fmla="*/ 57 w 63"/>
                  <a:gd name="T37" fmla="*/ 5 h 62"/>
                  <a:gd name="T38" fmla="*/ 59 w 63"/>
                  <a:gd name="T39" fmla="*/ 9 h 62"/>
                  <a:gd name="T40" fmla="*/ 57 w 63"/>
                  <a:gd name="T41" fmla="*/ 14 h 62"/>
                  <a:gd name="T42" fmla="*/ 52 w 63"/>
                  <a:gd name="T43" fmla="*/ 16 h 62"/>
                  <a:gd name="T44" fmla="*/ 48 w 63"/>
                  <a:gd name="T45" fmla="*/ 14 h 62"/>
                  <a:gd name="T46" fmla="*/ 48 w 63"/>
                  <a:gd name="T47" fmla="*/ 5 h 62"/>
                  <a:gd name="T48" fmla="*/ 6 w 63"/>
                  <a:gd name="T49" fmla="*/ 58 h 62"/>
                  <a:gd name="T50" fmla="*/ 5 w 63"/>
                  <a:gd name="T51" fmla="*/ 59 h 62"/>
                  <a:gd name="T52" fmla="*/ 4 w 63"/>
                  <a:gd name="T53" fmla="*/ 58 h 62"/>
                  <a:gd name="T54" fmla="*/ 4 w 63"/>
                  <a:gd name="T55" fmla="*/ 56 h 62"/>
                  <a:gd name="T56" fmla="*/ 24 w 63"/>
                  <a:gd name="T57" fmla="*/ 36 h 62"/>
                  <a:gd name="T58" fmla="*/ 26 w 63"/>
                  <a:gd name="T59" fmla="*/ 38 h 62"/>
                  <a:gd name="T60" fmla="*/ 6 w 63"/>
                  <a:gd name="T61" fmla="*/ 58 h 62"/>
                  <a:gd name="T62" fmla="*/ 28 w 63"/>
                  <a:gd name="T63" fmla="*/ 36 h 62"/>
                  <a:gd name="T64" fmla="*/ 26 w 63"/>
                  <a:gd name="T65" fmla="*/ 34 h 62"/>
                  <a:gd name="T66" fmla="*/ 28 w 63"/>
                  <a:gd name="T67" fmla="*/ 31 h 62"/>
                  <a:gd name="T68" fmla="*/ 30 w 63"/>
                  <a:gd name="T69" fmla="*/ 34 h 62"/>
                  <a:gd name="T70" fmla="*/ 28 w 63"/>
                  <a:gd name="T71"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62">
                    <a:moveTo>
                      <a:pt x="33" y="31"/>
                    </a:moveTo>
                    <a:cubicBezTo>
                      <a:pt x="47" y="17"/>
                      <a:pt x="47" y="17"/>
                      <a:pt x="47" y="17"/>
                    </a:cubicBezTo>
                    <a:cubicBezTo>
                      <a:pt x="49" y="18"/>
                      <a:pt x="51" y="19"/>
                      <a:pt x="52" y="19"/>
                    </a:cubicBezTo>
                    <a:cubicBezTo>
                      <a:pt x="55" y="19"/>
                      <a:pt x="57" y="18"/>
                      <a:pt x="59" y="16"/>
                    </a:cubicBezTo>
                    <a:cubicBezTo>
                      <a:pt x="63" y="12"/>
                      <a:pt x="63" y="7"/>
                      <a:pt x="59" y="3"/>
                    </a:cubicBezTo>
                    <a:cubicBezTo>
                      <a:pt x="57" y="1"/>
                      <a:pt x="55" y="0"/>
                      <a:pt x="52" y="0"/>
                    </a:cubicBezTo>
                    <a:cubicBezTo>
                      <a:pt x="50" y="0"/>
                      <a:pt x="48" y="1"/>
                      <a:pt x="46" y="3"/>
                    </a:cubicBezTo>
                    <a:cubicBezTo>
                      <a:pt x="43" y="6"/>
                      <a:pt x="42" y="11"/>
                      <a:pt x="45" y="15"/>
                    </a:cubicBezTo>
                    <a:cubicBezTo>
                      <a:pt x="30" y="29"/>
                      <a:pt x="30" y="29"/>
                      <a:pt x="30" y="29"/>
                    </a:cubicBezTo>
                    <a:cubicBezTo>
                      <a:pt x="28" y="27"/>
                      <a:pt x="28" y="27"/>
                      <a:pt x="28" y="27"/>
                    </a:cubicBezTo>
                    <a:cubicBezTo>
                      <a:pt x="2" y="54"/>
                      <a:pt x="2" y="54"/>
                      <a:pt x="2" y="54"/>
                    </a:cubicBezTo>
                    <a:cubicBezTo>
                      <a:pt x="0" y="56"/>
                      <a:pt x="0" y="58"/>
                      <a:pt x="2" y="60"/>
                    </a:cubicBezTo>
                    <a:cubicBezTo>
                      <a:pt x="2" y="61"/>
                      <a:pt x="4" y="62"/>
                      <a:pt x="5" y="62"/>
                    </a:cubicBezTo>
                    <a:cubicBezTo>
                      <a:pt x="6" y="62"/>
                      <a:pt x="7" y="61"/>
                      <a:pt x="8" y="60"/>
                    </a:cubicBezTo>
                    <a:cubicBezTo>
                      <a:pt x="35" y="34"/>
                      <a:pt x="35" y="34"/>
                      <a:pt x="35" y="34"/>
                    </a:cubicBezTo>
                    <a:lnTo>
                      <a:pt x="33" y="31"/>
                    </a:lnTo>
                    <a:close/>
                    <a:moveTo>
                      <a:pt x="48" y="5"/>
                    </a:moveTo>
                    <a:cubicBezTo>
                      <a:pt x="49" y="4"/>
                      <a:pt x="51" y="3"/>
                      <a:pt x="52" y="3"/>
                    </a:cubicBezTo>
                    <a:cubicBezTo>
                      <a:pt x="54" y="3"/>
                      <a:pt x="56" y="4"/>
                      <a:pt x="57" y="5"/>
                    </a:cubicBezTo>
                    <a:cubicBezTo>
                      <a:pt x="58" y="6"/>
                      <a:pt x="59" y="8"/>
                      <a:pt x="59" y="9"/>
                    </a:cubicBezTo>
                    <a:cubicBezTo>
                      <a:pt x="59" y="11"/>
                      <a:pt x="58" y="13"/>
                      <a:pt x="57" y="14"/>
                    </a:cubicBezTo>
                    <a:cubicBezTo>
                      <a:pt x="56" y="15"/>
                      <a:pt x="54" y="16"/>
                      <a:pt x="52" y="16"/>
                    </a:cubicBezTo>
                    <a:cubicBezTo>
                      <a:pt x="51" y="16"/>
                      <a:pt x="49" y="15"/>
                      <a:pt x="48" y="14"/>
                    </a:cubicBezTo>
                    <a:cubicBezTo>
                      <a:pt x="46" y="11"/>
                      <a:pt x="46" y="7"/>
                      <a:pt x="48" y="5"/>
                    </a:cubicBezTo>
                    <a:moveTo>
                      <a:pt x="6" y="58"/>
                    </a:moveTo>
                    <a:cubicBezTo>
                      <a:pt x="6" y="59"/>
                      <a:pt x="5" y="59"/>
                      <a:pt x="5" y="59"/>
                    </a:cubicBezTo>
                    <a:cubicBezTo>
                      <a:pt x="5" y="59"/>
                      <a:pt x="4" y="59"/>
                      <a:pt x="4" y="58"/>
                    </a:cubicBezTo>
                    <a:cubicBezTo>
                      <a:pt x="3" y="58"/>
                      <a:pt x="3"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1"/>
                      <a:pt x="28" y="31"/>
                      <a:pt x="28" y="31"/>
                    </a:cubicBezTo>
                    <a:cubicBezTo>
                      <a:pt x="30" y="34"/>
                      <a:pt x="30" y="34"/>
                      <a:pt x="30" y="34"/>
                    </a:cubicBezTo>
                    <a:lnTo>
                      <a:pt x="2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sp>
            <p:nvSpPr>
              <p:cNvPr id="104" name="Freeform 37">
                <a:extLst>
                  <a:ext uri="{FF2B5EF4-FFF2-40B4-BE49-F238E27FC236}">
                    <a16:creationId xmlns:a16="http://schemas.microsoft.com/office/drawing/2014/main" id="{3CF377D7-532C-4CDA-8860-4B1A8D10FDA2}"/>
                  </a:ext>
                </a:extLst>
              </p:cNvPr>
              <p:cNvSpPr>
                <a:spLocks noEditPoints="1"/>
              </p:cNvSpPr>
              <p:nvPr/>
            </p:nvSpPr>
            <p:spPr bwMode="auto">
              <a:xfrm>
                <a:off x="10122743" y="1470213"/>
                <a:ext cx="230188" cy="238125"/>
              </a:xfrm>
              <a:custGeom>
                <a:avLst/>
                <a:gdLst>
                  <a:gd name="T0" fmla="*/ 57 w 60"/>
                  <a:gd name="T1" fmla="*/ 1 h 62"/>
                  <a:gd name="T2" fmla="*/ 55 w 60"/>
                  <a:gd name="T3" fmla="*/ 1 h 62"/>
                  <a:gd name="T4" fmla="*/ 54 w 60"/>
                  <a:gd name="T5" fmla="*/ 2 h 62"/>
                  <a:gd name="T6" fmla="*/ 56 w 60"/>
                  <a:gd name="T7" fmla="*/ 11 h 62"/>
                  <a:gd name="T8" fmla="*/ 49 w 60"/>
                  <a:gd name="T9" fmla="*/ 11 h 62"/>
                  <a:gd name="T10" fmla="*/ 48 w 60"/>
                  <a:gd name="T11" fmla="*/ 12 h 62"/>
                  <a:gd name="T12" fmla="*/ 31 w 60"/>
                  <a:gd name="T13" fmla="*/ 30 h 62"/>
                  <a:gd name="T14" fmla="*/ 28 w 60"/>
                  <a:gd name="T15" fmla="*/ 27 h 62"/>
                  <a:gd name="T16" fmla="*/ 2 w 60"/>
                  <a:gd name="T17" fmla="*/ 54 h 62"/>
                  <a:gd name="T18" fmla="*/ 2 w 60"/>
                  <a:gd name="T19" fmla="*/ 61 h 62"/>
                  <a:gd name="T20" fmla="*/ 5 w 60"/>
                  <a:gd name="T21" fmla="*/ 62 h 62"/>
                  <a:gd name="T22" fmla="*/ 8 w 60"/>
                  <a:gd name="T23" fmla="*/ 61 h 62"/>
                  <a:gd name="T24" fmla="*/ 35 w 60"/>
                  <a:gd name="T25" fmla="*/ 34 h 62"/>
                  <a:gd name="T26" fmla="*/ 33 w 60"/>
                  <a:gd name="T27" fmla="*/ 32 h 62"/>
                  <a:gd name="T28" fmla="*/ 50 w 60"/>
                  <a:gd name="T29" fmla="*/ 15 h 62"/>
                  <a:gd name="T30" fmla="*/ 58 w 60"/>
                  <a:gd name="T31" fmla="*/ 15 h 62"/>
                  <a:gd name="T32" fmla="*/ 59 w 60"/>
                  <a:gd name="T33" fmla="*/ 14 h 62"/>
                  <a:gd name="T34" fmla="*/ 60 w 60"/>
                  <a:gd name="T35" fmla="*/ 13 h 62"/>
                  <a:gd name="T36" fmla="*/ 57 w 60"/>
                  <a:gd name="T37" fmla="*/ 2 h 62"/>
                  <a:gd name="T38" fmla="*/ 57 w 60"/>
                  <a:gd name="T39" fmla="*/ 1 h 62"/>
                  <a:gd name="T40" fmla="*/ 6 w 60"/>
                  <a:gd name="T41" fmla="*/ 58 h 62"/>
                  <a:gd name="T42" fmla="*/ 5 w 60"/>
                  <a:gd name="T43" fmla="*/ 59 h 62"/>
                  <a:gd name="T44" fmla="*/ 4 w 60"/>
                  <a:gd name="T45" fmla="*/ 58 h 62"/>
                  <a:gd name="T46" fmla="*/ 4 w 60"/>
                  <a:gd name="T47" fmla="*/ 57 h 62"/>
                  <a:gd name="T48" fmla="*/ 4 w 60"/>
                  <a:gd name="T49" fmla="*/ 56 h 62"/>
                  <a:gd name="T50" fmla="*/ 24 w 60"/>
                  <a:gd name="T51" fmla="*/ 36 h 62"/>
                  <a:gd name="T52" fmla="*/ 26 w 60"/>
                  <a:gd name="T53" fmla="*/ 38 h 62"/>
                  <a:gd name="T54" fmla="*/ 6 w 60"/>
                  <a:gd name="T55" fmla="*/ 58 h 62"/>
                  <a:gd name="T56" fmla="*/ 28 w 60"/>
                  <a:gd name="T57" fmla="*/ 36 h 62"/>
                  <a:gd name="T58" fmla="*/ 26 w 60"/>
                  <a:gd name="T59" fmla="*/ 34 h 62"/>
                  <a:gd name="T60" fmla="*/ 28 w 60"/>
                  <a:gd name="T61" fmla="*/ 32 h 62"/>
                  <a:gd name="T62" fmla="*/ 31 w 60"/>
                  <a:gd name="T63" fmla="*/ 34 h 62"/>
                  <a:gd name="T64" fmla="*/ 28 w 60"/>
                  <a:gd name="T6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2">
                    <a:moveTo>
                      <a:pt x="57" y="1"/>
                    </a:moveTo>
                    <a:cubicBezTo>
                      <a:pt x="56" y="0"/>
                      <a:pt x="55" y="0"/>
                      <a:pt x="55" y="1"/>
                    </a:cubicBezTo>
                    <a:cubicBezTo>
                      <a:pt x="54" y="1"/>
                      <a:pt x="54" y="2"/>
                      <a:pt x="54" y="2"/>
                    </a:cubicBezTo>
                    <a:cubicBezTo>
                      <a:pt x="56" y="11"/>
                      <a:pt x="56" y="11"/>
                      <a:pt x="56" y="11"/>
                    </a:cubicBezTo>
                    <a:cubicBezTo>
                      <a:pt x="49" y="11"/>
                      <a:pt x="49" y="11"/>
                      <a:pt x="49" y="11"/>
                    </a:cubicBezTo>
                    <a:cubicBezTo>
                      <a:pt x="49" y="11"/>
                      <a:pt x="49" y="12"/>
                      <a:pt x="48" y="12"/>
                    </a:cubicBezTo>
                    <a:cubicBezTo>
                      <a:pt x="31" y="30"/>
                      <a:pt x="31" y="30"/>
                      <a:pt x="31" y="30"/>
                    </a:cubicBezTo>
                    <a:cubicBezTo>
                      <a:pt x="28" y="27"/>
                      <a:pt x="28" y="27"/>
                      <a:pt x="28" y="27"/>
                    </a:cubicBezTo>
                    <a:cubicBezTo>
                      <a:pt x="2" y="54"/>
                      <a:pt x="2" y="54"/>
                      <a:pt x="2" y="54"/>
                    </a:cubicBezTo>
                    <a:cubicBezTo>
                      <a:pt x="0" y="56"/>
                      <a:pt x="0" y="59"/>
                      <a:pt x="2" y="61"/>
                    </a:cubicBezTo>
                    <a:cubicBezTo>
                      <a:pt x="3" y="61"/>
                      <a:pt x="4" y="62"/>
                      <a:pt x="5" y="62"/>
                    </a:cubicBezTo>
                    <a:cubicBezTo>
                      <a:pt x="6" y="62"/>
                      <a:pt x="7" y="61"/>
                      <a:pt x="8" y="61"/>
                    </a:cubicBezTo>
                    <a:cubicBezTo>
                      <a:pt x="35" y="34"/>
                      <a:pt x="35" y="34"/>
                      <a:pt x="35" y="34"/>
                    </a:cubicBezTo>
                    <a:cubicBezTo>
                      <a:pt x="33" y="32"/>
                      <a:pt x="33" y="32"/>
                      <a:pt x="33" y="32"/>
                    </a:cubicBezTo>
                    <a:cubicBezTo>
                      <a:pt x="50" y="15"/>
                      <a:pt x="50" y="15"/>
                      <a:pt x="50" y="15"/>
                    </a:cubicBezTo>
                    <a:cubicBezTo>
                      <a:pt x="58" y="15"/>
                      <a:pt x="58" y="15"/>
                      <a:pt x="58" y="15"/>
                    </a:cubicBezTo>
                    <a:cubicBezTo>
                      <a:pt x="59" y="15"/>
                      <a:pt x="59" y="14"/>
                      <a:pt x="59" y="14"/>
                    </a:cubicBezTo>
                    <a:cubicBezTo>
                      <a:pt x="60" y="14"/>
                      <a:pt x="60" y="13"/>
                      <a:pt x="60" y="13"/>
                    </a:cubicBezTo>
                    <a:cubicBezTo>
                      <a:pt x="57" y="2"/>
                      <a:pt x="57" y="2"/>
                      <a:pt x="57" y="2"/>
                    </a:cubicBezTo>
                    <a:cubicBezTo>
                      <a:pt x="57" y="1"/>
                      <a:pt x="57" y="1"/>
                      <a:pt x="57" y="1"/>
                    </a:cubicBezTo>
                    <a:moveTo>
                      <a:pt x="6" y="58"/>
                    </a:moveTo>
                    <a:cubicBezTo>
                      <a:pt x="6" y="59"/>
                      <a:pt x="5" y="59"/>
                      <a:pt x="5" y="59"/>
                    </a:cubicBezTo>
                    <a:cubicBezTo>
                      <a:pt x="5" y="59"/>
                      <a:pt x="4" y="59"/>
                      <a:pt x="4" y="58"/>
                    </a:cubicBezTo>
                    <a:cubicBezTo>
                      <a:pt x="4" y="58"/>
                      <a:pt x="4" y="57"/>
                      <a:pt x="4" y="57"/>
                    </a:cubicBezTo>
                    <a:cubicBezTo>
                      <a:pt x="4" y="57"/>
                      <a:pt x="4" y="57"/>
                      <a:pt x="4" y="56"/>
                    </a:cubicBezTo>
                    <a:cubicBezTo>
                      <a:pt x="24" y="36"/>
                      <a:pt x="24" y="36"/>
                      <a:pt x="24" y="36"/>
                    </a:cubicBezTo>
                    <a:cubicBezTo>
                      <a:pt x="26" y="38"/>
                      <a:pt x="26" y="38"/>
                      <a:pt x="26" y="38"/>
                    </a:cubicBezTo>
                    <a:lnTo>
                      <a:pt x="6" y="58"/>
                    </a:lnTo>
                    <a:close/>
                    <a:moveTo>
                      <a:pt x="28" y="36"/>
                    </a:moveTo>
                    <a:cubicBezTo>
                      <a:pt x="26" y="34"/>
                      <a:pt x="26" y="34"/>
                      <a:pt x="26" y="34"/>
                    </a:cubicBezTo>
                    <a:cubicBezTo>
                      <a:pt x="28" y="32"/>
                      <a:pt x="28" y="32"/>
                      <a:pt x="28" y="32"/>
                    </a:cubicBezTo>
                    <a:cubicBezTo>
                      <a:pt x="31" y="34"/>
                      <a:pt x="31" y="34"/>
                      <a:pt x="31" y="34"/>
                    </a:cubicBezTo>
                    <a:lnTo>
                      <a:pt x="28"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grpSp>
      </p:grpSp>
      <p:grpSp>
        <p:nvGrpSpPr>
          <p:cNvPr id="105" name="Gruppieren 104">
            <a:extLst>
              <a:ext uri="{FF2B5EF4-FFF2-40B4-BE49-F238E27FC236}">
                <a16:creationId xmlns:a16="http://schemas.microsoft.com/office/drawing/2014/main" id="{512C07C4-F587-4C0D-A886-C5F5F49B15BA}"/>
              </a:ext>
            </a:extLst>
          </p:cNvPr>
          <p:cNvGrpSpPr/>
          <p:nvPr/>
        </p:nvGrpSpPr>
        <p:grpSpPr>
          <a:xfrm>
            <a:off x="2636935" y="5037226"/>
            <a:ext cx="511685" cy="511683"/>
            <a:chOff x="6404075" y="3810804"/>
            <a:chExt cx="456501" cy="456501"/>
          </a:xfrm>
        </p:grpSpPr>
        <p:sp>
          <p:nvSpPr>
            <p:cNvPr id="106" name="Ellipse 105">
              <a:extLst>
                <a:ext uri="{FF2B5EF4-FFF2-40B4-BE49-F238E27FC236}">
                  <a16:creationId xmlns:a16="http://schemas.microsoft.com/office/drawing/2014/main" id="{6C96D387-FACC-4EFA-9CD1-58DC3F4EA601}"/>
                </a:ext>
              </a:extLst>
            </p:cNvPr>
            <p:cNvSpPr/>
            <p:nvPr/>
          </p:nvSpPr>
          <p:spPr>
            <a:xfrm>
              <a:off x="6404075" y="3810804"/>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Freihandform 721">
              <a:extLst>
                <a:ext uri="{FF2B5EF4-FFF2-40B4-BE49-F238E27FC236}">
                  <a16:creationId xmlns:a16="http://schemas.microsoft.com/office/drawing/2014/main" id="{834C0F00-D001-48CA-B8E9-62A14DBD8D91}"/>
                </a:ext>
              </a:extLst>
            </p:cNvPr>
            <p:cNvSpPr/>
            <p:nvPr/>
          </p:nvSpPr>
          <p:spPr>
            <a:xfrm>
              <a:off x="6543472" y="3905931"/>
              <a:ext cx="177707" cy="266247"/>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solidFill>
              <a:schemeClr val="bg1"/>
            </a:solidFill>
            <a:ln cap="flat">
              <a:noFill/>
              <a:prstDash val="solid"/>
            </a:ln>
          </p:spPr>
          <p:txBody>
            <a:bodyPr vert="horz" wrap="none" lIns="89946" tIns="44974" rIns="89946" bIns="44974" anchor="ctr" anchorCtr="1" compatLnSpc="0"/>
            <a:lstStyle/>
            <a:p>
              <a:pPr marL="0" marR="0" lvl="0" indent="0" algn="l" defTabSz="1218560" rtl="0" eaLnBrk="1" fontAlgn="auto" latinLnBrk="0" hangingPunct="0">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14141"/>
                </a:solidFill>
                <a:effectLst/>
                <a:uLnTx/>
                <a:uFillTx/>
                <a:latin typeface="Arial" pitchFamily="18"/>
                <a:ea typeface="Arial Unicode MS" pitchFamily="2"/>
                <a:cs typeface="Arial Unicode MS" pitchFamily="2"/>
              </a:endParaRPr>
            </a:p>
          </p:txBody>
        </p:sp>
      </p:grpSp>
      <p:sp>
        <p:nvSpPr>
          <p:cNvPr id="109" name="Ellipse 108">
            <a:extLst>
              <a:ext uri="{FF2B5EF4-FFF2-40B4-BE49-F238E27FC236}">
                <a16:creationId xmlns:a16="http://schemas.microsoft.com/office/drawing/2014/main" id="{DFA6E3B4-4F95-432B-B85E-6C019693C07A}"/>
              </a:ext>
            </a:extLst>
          </p:cNvPr>
          <p:cNvSpPr/>
          <p:nvPr/>
        </p:nvSpPr>
        <p:spPr>
          <a:xfrm>
            <a:off x="1313957" y="5037226"/>
            <a:ext cx="511685" cy="511683"/>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0" name="Freeform 41">
            <a:extLst>
              <a:ext uri="{FF2B5EF4-FFF2-40B4-BE49-F238E27FC236}">
                <a16:creationId xmlns:a16="http://schemas.microsoft.com/office/drawing/2014/main" id="{A6F817D7-7619-4472-9F7A-3C08BF0596C9}"/>
              </a:ext>
            </a:extLst>
          </p:cNvPr>
          <p:cNvSpPr>
            <a:spLocks noEditPoints="1"/>
          </p:cNvSpPr>
          <p:nvPr/>
        </p:nvSpPr>
        <p:spPr bwMode="auto">
          <a:xfrm>
            <a:off x="1422752" y="5164014"/>
            <a:ext cx="290569" cy="221544"/>
          </a:xfrm>
          <a:custGeom>
            <a:avLst/>
            <a:gdLst>
              <a:gd name="T0" fmla="*/ 95 w 107"/>
              <a:gd name="T1" fmla="*/ 7 h 81"/>
              <a:gd name="T2" fmla="*/ 82 w 107"/>
              <a:gd name="T3" fmla="*/ 1 h 81"/>
              <a:gd name="T4" fmla="*/ 75 w 107"/>
              <a:gd name="T5" fmla="*/ 8 h 81"/>
              <a:gd name="T6" fmla="*/ 85 w 107"/>
              <a:gd name="T7" fmla="*/ 7 h 81"/>
              <a:gd name="T8" fmla="*/ 89 w 107"/>
              <a:gd name="T9" fmla="*/ 9 h 81"/>
              <a:gd name="T10" fmla="*/ 97 w 107"/>
              <a:gd name="T11" fmla="*/ 44 h 81"/>
              <a:gd name="T12" fmla="*/ 58 w 107"/>
              <a:gd name="T13" fmla="*/ 47 h 81"/>
              <a:gd name="T14" fmla="*/ 50 w 107"/>
              <a:gd name="T15" fmla="*/ 51 h 81"/>
              <a:gd name="T16" fmla="*/ 41 w 107"/>
              <a:gd name="T17" fmla="*/ 44 h 81"/>
              <a:gd name="T18" fmla="*/ 9 w 107"/>
              <a:gd name="T19" fmla="*/ 44 h 81"/>
              <a:gd name="T20" fmla="*/ 19 w 107"/>
              <a:gd name="T21" fmla="*/ 7 h 81"/>
              <a:gd name="T22" fmla="*/ 27 w 107"/>
              <a:gd name="T23" fmla="*/ 10 h 81"/>
              <a:gd name="T24" fmla="*/ 30 w 107"/>
              <a:gd name="T25" fmla="*/ 4 h 81"/>
              <a:gd name="T26" fmla="*/ 16 w 107"/>
              <a:gd name="T27" fmla="*/ 1 h 81"/>
              <a:gd name="T28" fmla="*/ 11 w 107"/>
              <a:gd name="T29" fmla="*/ 7 h 81"/>
              <a:gd name="T30" fmla="*/ 0 w 107"/>
              <a:gd name="T31" fmla="*/ 55 h 81"/>
              <a:gd name="T32" fmla="*/ 18 w 107"/>
              <a:gd name="T33" fmla="*/ 81 h 81"/>
              <a:gd name="T34" fmla="*/ 47 w 107"/>
              <a:gd name="T35" fmla="*/ 69 h 81"/>
              <a:gd name="T36" fmla="*/ 57 w 107"/>
              <a:gd name="T37" fmla="*/ 57 h 81"/>
              <a:gd name="T38" fmla="*/ 74 w 107"/>
              <a:gd name="T39" fmla="*/ 81 h 81"/>
              <a:gd name="T40" fmla="*/ 103 w 107"/>
              <a:gd name="T41" fmla="*/ 69 h 81"/>
              <a:gd name="T42" fmla="*/ 105 w 107"/>
              <a:gd name="T43" fmla="*/ 49 h 81"/>
              <a:gd name="T44" fmla="*/ 41 w 107"/>
              <a:gd name="T45" fmla="*/ 68 h 81"/>
              <a:gd name="T46" fmla="*/ 18 w 107"/>
              <a:gd name="T47" fmla="*/ 75 h 81"/>
              <a:gd name="T48" fmla="*/ 7 w 107"/>
              <a:gd name="T49" fmla="*/ 54 h 81"/>
              <a:gd name="T50" fmla="*/ 10 w 107"/>
              <a:gd name="T51" fmla="*/ 50 h 81"/>
              <a:gd name="T52" fmla="*/ 43 w 107"/>
              <a:gd name="T53" fmla="*/ 51 h 81"/>
              <a:gd name="T54" fmla="*/ 41 w 107"/>
              <a:gd name="T55" fmla="*/ 68 h 81"/>
              <a:gd name="T56" fmla="*/ 88 w 107"/>
              <a:gd name="T57" fmla="*/ 75 h 81"/>
              <a:gd name="T58" fmla="*/ 65 w 107"/>
              <a:gd name="T59" fmla="*/ 68 h 81"/>
              <a:gd name="T60" fmla="*/ 63 w 107"/>
              <a:gd name="T61" fmla="*/ 51 h 81"/>
              <a:gd name="T62" fmla="*/ 97 w 107"/>
              <a:gd name="T63" fmla="*/ 50 h 81"/>
              <a:gd name="T64" fmla="*/ 100 w 107"/>
              <a:gd name="T65"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1">
                <a:moveTo>
                  <a:pt x="95" y="7"/>
                </a:moveTo>
                <a:cubicBezTo>
                  <a:pt x="95" y="7"/>
                  <a:pt x="95" y="7"/>
                  <a:pt x="95" y="7"/>
                </a:cubicBezTo>
                <a:cubicBezTo>
                  <a:pt x="95" y="5"/>
                  <a:pt x="93" y="2"/>
                  <a:pt x="90" y="1"/>
                </a:cubicBezTo>
                <a:cubicBezTo>
                  <a:pt x="88" y="0"/>
                  <a:pt x="85" y="0"/>
                  <a:pt x="82" y="1"/>
                </a:cubicBezTo>
                <a:cubicBezTo>
                  <a:pt x="77" y="4"/>
                  <a:pt x="77" y="4"/>
                  <a:pt x="77" y="4"/>
                </a:cubicBezTo>
                <a:cubicBezTo>
                  <a:pt x="75" y="5"/>
                  <a:pt x="75" y="7"/>
                  <a:pt x="75" y="8"/>
                </a:cubicBezTo>
                <a:cubicBezTo>
                  <a:pt x="76" y="10"/>
                  <a:pt x="78" y="10"/>
                  <a:pt x="79" y="10"/>
                </a:cubicBezTo>
                <a:cubicBezTo>
                  <a:pt x="85" y="7"/>
                  <a:pt x="85" y="7"/>
                  <a:pt x="85" y="7"/>
                </a:cubicBezTo>
                <a:cubicBezTo>
                  <a:pt x="86" y="6"/>
                  <a:pt x="87" y="6"/>
                  <a:pt x="88" y="7"/>
                </a:cubicBezTo>
                <a:cubicBezTo>
                  <a:pt x="89" y="7"/>
                  <a:pt x="89" y="8"/>
                  <a:pt x="89" y="9"/>
                </a:cubicBezTo>
                <a:cubicBezTo>
                  <a:pt x="98" y="44"/>
                  <a:pt x="98" y="44"/>
                  <a:pt x="98" y="44"/>
                </a:cubicBezTo>
                <a:cubicBezTo>
                  <a:pt x="97" y="44"/>
                  <a:pt x="97" y="44"/>
                  <a:pt x="97" y="44"/>
                </a:cubicBezTo>
                <a:cubicBezTo>
                  <a:pt x="65" y="44"/>
                  <a:pt x="65" y="44"/>
                  <a:pt x="65" y="44"/>
                </a:cubicBezTo>
                <a:cubicBezTo>
                  <a:pt x="63" y="44"/>
                  <a:pt x="60" y="45"/>
                  <a:pt x="58" y="47"/>
                </a:cubicBezTo>
                <a:cubicBezTo>
                  <a:pt x="58" y="48"/>
                  <a:pt x="57" y="50"/>
                  <a:pt x="57" y="51"/>
                </a:cubicBezTo>
                <a:cubicBezTo>
                  <a:pt x="54" y="50"/>
                  <a:pt x="52" y="50"/>
                  <a:pt x="50" y="51"/>
                </a:cubicBezTo>
                <a:cubicBezTo>
                  <a:pt x="50" y="50"/>
                  <a:pt x="49" y="48"/>
                  <a:pt x="48" y="47"/>
                </a:cubicBezTo>
                <a:cubicBezTo>
                  <a:pt x="46" y="45"/>
                  <a:pt x="44" y="44"/>
                  <a:pt x="41" y="44"/>
                </a:cubicBezTo>
                <a:cubicBezTo>
                  <a:pt x="10" y="44"/>
                  <a:pt x="10" y="44"/>
                  <a:pt x="10" y="44"/>
                </a:cubicBezTo>
                <a:cubicBezTo>
                  <a:pt x="9" y="44"/>
                  <a:pt x="9" y="44"/>
                  <a:pt x="9" y="44"/>
                </a:cubicBezTo>
                <a:cubicBezTo>
                  <a:pt x="17" y="9"/>
                  <a:pt x="17" y="9"/>
                  <a:pt x="17" y="9"/>
                </a:cubicBezTo>
                <a:cubicBezTo>
                  <a:pt x="17" y="8"/>
                  <a:pt x="18" y="7"/>
                  <a:pt x="19" y="7"/>
                </a:cubicBezTo>
                <a:cubicBezTo>
                  <a:pt x="20" y="6"/>
                  <a:pt x="21" y="6"/>
                  <a:pt x="21" y="7"/>
                </a:cubicBezTo>
                <a:cubicBezTo>
                  <a:pt x="27" y="10"/>
                  <a:pt x="27" y="10"/>
                  <a:pt x="27" y="10"/>
                </a:cubicBezTo>
                <a:cubicBezTo>
                  <a:pt x="29" y="10"/>
                  <a:pt x="30" y="10"/>
                  <a:pt x="31" y="8"/>
                </a:cubicBezTo>
                <a:cubicBezTo>
                  <a:pt x="32" y="7"/>
                  <a:pt x="31" y="5"/>
                  <a:pt x="30" y="4"/>
                </a:cubicBezTo>
                <a:cubicBezTo>
                  <a:pt x="24" y="1"/>
                  <a:pt x="24" y="1"/>
                  <a:pt x="24" y="1"/>
                </a:cubicBezTo>
                <a:cubicBezTo>
                  <a:pt x="22" y="0"/>
                  <a:pt x="19" y="0"/>
                  <a:pt x="16" y="1"/>
                </a:cubicBezTo>
                <a:cubicBezTo>
                  <a:pt x="14" y="2"/>
                  <a:pt x="12" y="5"/>
                  <a:pt x="11" y="7"/>
                </a:cubicBezTo>
                <a:cubicBezTo>
                  <a:pt x="11" y="7"/>
                  <a:pt x="11" y="7"/>
                  <a:pt x="11" y="7"/>
                </a:cubicBezTo>
                <a:cubicBezTo>
                  <a:pt x="1" y="49"/>
                  <a:pt x="1" y="49"/>
                  <a:pt x="1" y="49"/>
                </a:cubicBezTo>
                <a:cubicBezTo>
                  <a:pt x="0" y="51"/>
                  <a:pt x="0" y="53"/>
                  <a:pt x="0" y="55"/>
                </a:cubicBezTo>
                <a:cubicBezTo>
                  <a:pt x="3" y="69"/>
                  <a:pt x="3" y="69"/>
                  <a:pt x="3" y="69"/>
                </a:cubicBezTo>
                <a:cubicBezTo>
                  <a:pt x="5" y="76"/>
                  <a:pt x="11" y="81"/>
                  <a:pt x="18" y="81"/>
                </a:cubicBezTo>
                <a:cubicBezTo>
                  <a:pt x="32" y="81"/>
                  <a:pt x="32" y="81"/>
                  <a:pt x="32" y="81"/>
                </a:cubicBezTo>
                <a:cubicBezTo>
                  <a:pt x="40" y="81"/>
                  <a:pt x="46" y="76"/>
                  <a:pt x="47" y="69"/>
                </a:cubicBezTo>
                <a:cubicBezTo>
                  <a:pt x="50" y="57"/>
                  <a:pt x="50" y="57"/>
                  <a:pt x="50" y="57"/>
                </a:cubicBezTo>
                <a:cubicBezTo>
                  <a:pt x="52" y="56"/>
                  <a:pt x="55" y="56"/>
                  <a:pt x="57" y="57"/>
                </a:cubicBezTo>
                <a:cubicBezTo>
                  <a:pt x="59" y="69"/>
                  <a:pt x="59" y="69"/>
                  <a:pt x="59" y="69"/>
                </a:cubicBezTo>
                <a:cubicBezTo>
                  <a:pt x="61" y="76"/>
                  <a:pt x="67" y="81"/>
                  <a:pt x="74" y="81"/>
                </a:cubicBezTo>
                <a:cubicBezTo>
                  <a:pt x="88" y="81"/>
                  <a:pt x="88" y="81"/>
                  <a:pt x="88" y="81"/>
                </a:cubicBezTo>
                <a:cubicBezTo>
                  <a:pt x="95" y="81"/>
                  <a:pt x="102" y="76"/>
                  <a:pt x="103" y="69"/>
                </a:cubicBezTo>
                <a:cubicBezTo>
                  <a:pt x="106" y="55"/>
                  <a:pt x="106" y="55"/>
                  <a:pt x="106" y="55"/>
                </a:cubicBezTo>
                <a:cubicBezTo>
                  <a:pt x="107" y="53"/>
                  <a:pt x="106" y="51"/>
                  <a:pt x="105" y="49"/>
                </a:cubicBezTo>
                <a:cubicBezTo>
                  <a:pt x="95" y="7"/>
                  <a:pt x="95" y="7"/>
                  <a:pt x="95" y="7"/>
                </a:cubicBezTo>
                <a:moveTo>
                  <a:pt x="41" y="68"/>
                </a:moveTo>
                <a:cubicBezTo>
                  <a:pt x="40" y="72"/>
                  <a:pt x="37" y="75"/>
                  <a:pt x="32" y="75"/>
                </a:cubicBezTo>
                <a:cubicBezTo>
                  <a:pt x="18" y="75"/>
                  <a:pt x="18" y="75"/>
                  <a:pt x="18" y="75"/>
                </a:cubicBezTo>
                <a:cubicBezTo>
                  <a:pt x="14" y="75"/>
                  <a:pt x="10" y="72"/>
                  <a:pt x="9" y="68"/>
                </a:cubicBezTo>
                <a:cubicBezTo>
                  <a:pt x="7" y="54"/>
                  <a:pt x="7" y="54"/>
                  <a:pt x="7" y="54"/>
                </a:cubicBezTo>
                <a:cubicBezTo>
                  <a:pt x="6" y="53"/>
                  <a:pt x="7" y="52"/>
                  <a:pt x="7" y="51"/>
                </a:cubicBezTo>
                <a:cubicBezTo>
                  <a:pt x="8" y="51"/>
                  <a:pt x="9" y="50"/>
                  <a:pt x="10" y="50"/>
                </a:cubicBezTo>
                <a:cubicBezTo>
                  <a:pt x="41" y="50"/>
                  <a:pt x="41" y="50"/>
                  <a:pt x="41" y="50"/>
                </a:cubicBezTo>
                <a:cubicBezTo>
                  <a:pt x="42" y="50"/>
                  <a:pt x="43" y="51"/>
                  <a:pt x="43" y="51"/>
                </a:cubicBezTo>
                <a:cubicBezTo>
                  <a:pt x="44" y="52"/>
                  <a:pt x="44" y="53"/>
                  <a:pt x="44" y="54"/>
                </a:cubicBezTo>
                <a:lnTo>
                  <a:pt x="41" y="68"/>
                </a:lnTo>
                <a:close/>
                <a:moveTo>
                  <a:pt x="97" y="68"/>
                </a:moveTo>
                <a:cubicBezTo>
                  <a:pt x="96" y="72"/>
                  <a:pt x="93" y="75"/>
                  <a:pt x="88" y="75"/>
                </a:cubicBezTo>
                <a:cubicBezTo>
                  <a:pt x="74" y="75"/>
                  <a:pt x="74" y="75"/>
                  <a:pt x="74" y="75"/>
                </a:cubicBezTo>
                <a:cubicBezTo>
                  <a:pt x="70" y="75"/>
                  <a:pt x="66" y="72"/>
                  <a:pt x="65" y="68"/>
                </a:cubicBezTo>
                <a:cubicBezTo>
                  <a:pt x="62" y="54"/>
                  <a:pt x="62" y="54"/>
                  <a:pt x="62" y="54"/>
                </a:cubicBezTo>
                <a:cubicBezTo>
                  <a:pt x="62" y="53"/>
                  <a:pt x="63" y="52"/>
                  <a:pt x="63" y="51"/>
                </a:cubicBezTo>
                <a:cubicBezTo>
                  <a:pt x="64" y="51"/>
                  <a:pt x="65" y="50"/>
                  <a:pt x="65" y="50"/>
                </a:cubicBezTo>
                <a:cubicBezTo>
                  <a:pt x="97" y="50"/>
                  <a:pt x="97" y="50"/>
                  <a:pt x="97" y="50"/>
                </a:cubicBezTo>
                <a:cubicBezTo>
                  <a:pt x="98" y="50"/>
                  <a:pt x="99" y="51"/>
                  <a:pt x="99" y="51"/>
                </a:cubicBezTo>
                <a:cubicBezTo>
                  <a:pt x="100" y="52"/>
                  <a:pt x="100" y="53"/>
                  <a:pt x="100" y="54"/>
                </a:cubicBezTo>
                <a:lnTo>
                  <a:pt x="97" y="68"/>
                </a:lnTo>
                <a:close/>
              </a:path>
            </a:pathLst>
          </a:custGeom>
          <a:solidFill>
            <a:schemeClr val="bg1"/>
          </a:solidFill>
          <a:ln>
            <a:noFill/>
          </a:ln>
        </p:spPr>
        <p:txBody>
          <a:bodyPr vert="horz" wrap="square" lIns="91386" tIns="45692" rIns="91386" bIns="45692" numCol="1" anchor="t" anchorCtr="0" compatLnSpc="1">
            <a:prstTxWarp prst="textNoShape">
              <a:avLst/>
            </a:prstTxWarp>
          </a:bodyPr>
          <a:lstStyle/>
          <a:p>
            <a:pPr marL="0" marR="0" lvl="0" indent="0" algn="l" defTabSz="121856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414141"/>
              </a:solidFill>
              <a:effectLst/>
              <a:uLnTx/>
              <a:uFillTx/>
              <a:latin typeface="Arial" panose="020B0604020202020204"/>
              <a:ea typeface="+mn-ea"/>
              <a:cs typeface="+mn-cs"/>
            </a:endParaRPr>
          </a:p>
        </p:txBody>
      </p:sp>
      <p:grpSp>
        <p:nvGrpSpPr>
          <p:cNvPr id="113" name="Gruppieren 112">
            <a:extLst>
              <a:ext uri="{FF2B5EF4-FFF2-40B4-BE49-F238E27FC236}">
                <a16:creationId xmlns:a16="http://schemas.microsoft.com/office/drawing/2014/main" id="{7D7D871A-AC1A-491D-AF96-B1BB01F35C24}"/>
              </a:ext>
            </a:extLst>
          </p:cNvPr>
          <p:cNvGrpSpPr/>
          <p:nvPr/>
        </p:nvGrpSpPr>
        <p:grpSpPr>
          <a:xfrm>
            <a:off x="3748730" y="5036484"/>
            <a:ext cx="512465" cy="512465"/>
            <a:chOff x="7725158" y="4641841"/>
            <a:chExt cx="456501" cy="456501"/>
          </a:xfrm>
        </p:grpSpPr>
        <p:sp>
          <p:nvSpPr>
            <p:cNvPr id="114" name="Ellipse 113">
              <a:extLst>
                <a:ext uri="{FF2B5EF4-FFF2-40B4-BE49-F238E27FC236}">
                  <a16:creationId xmlns:a16="http://schemas.microsoft.com/office/drawing/2014/main" id="{A0E8D574-D4C4-4725-A079-E8912B008194}"/>
                </a:ext>
              </a:extLst>
            </p:cNvPr>
            <p:cNvSpPr/>
            <p:nvPr/>
          </p:nvSpPr>
          <p:spPr>
            <a:xfrm>
              <a:off x="7725158" y="4641841"/>
              <a:ext cx="456501" cy="456501"/>
            </a:xfrm>
            <a:prstGeom prst="ellipse">
              <a:avLst/>
            </a:prstGeom>
            <a:solidFill>
              <a:schemeClr val="tx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15" name="Gruppieren 114">
              <a:extLst>
                <a:ext uri="{FF2B5EF4-FFF2-40B4-BE49-F238E27FC236}">
                  <a16:creationId xmlns:a16="http://schemas.microsoft.com/office/drawing/2014/main" id="{A55F38D5-F740-4D66-ADF8-1532351348E2}"/>
                </a:ext>
              </a:extLst>
            </p:cNvPr>
            <p:cNvGrpSpPr/>
            <p:nvPr/>
          </p:nvGrpSpPr>
          <p:grpSpPr>
            <a:xfrm>
              <a:off x="7822538" y="4739618"/>
              <a:ext cx="261741" cy="260946"/>
              <a:chOff x="7161903" y="81268"/>
              <a:chExt cx="949527" cy="946643"/>
            </a:xfrm>
            <a:solidFill>
              <a:schemeClr val="accent6"/>
            </a:solidFill>
          </p:grpSpPr>
          <p:sp>
            <p:nvSpPr>
              <p:cNvPr id="116" name="Freihandform 955">
                <a:extLst>
                  <a:ext uri="{FF2B5EF4-FFF2-40B4-BE49-F238E27FC236}">
                    <a16:creationId xmlns:a16="http://schemas.microsoft.com/office/drawing/2014/main" id="{64FB5BE0-C9AF-410B-9660-1961A8FB0984}"/>
                  </a:ext>
                </a:extLst>
              </p:cNvPr>
              <p:cNvSpPr>
                <a:spLocks noChangeAspect="1"/>
              </p:cNvSpPr>
              <p:nvPr/>
            </p:nvSpPr>
            <p:spPr>
              <a:xfrm>
                <a:off x="7161903" y="81268"/>
                <a:ext cx="949527" cy="94664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solidFill>
                <a:schemeClr val="bg1"/>
              </a:solidFill>
              <a:ln cap="flat">
                <a:noFill/>
                <a:prstDash val="solid"/>
              </a:ln>
            </p:spPr>
            <p:txBody>
              <a:bodyPr vert="horz" wrap="none" lIns="89946" tIns="44974" rIns="89946" bIns="44974" anchor="ctr" anchorCtr="1" compatLnSpc="0"/>
              <a:lstStyle/>
              <a:p>
                <a:pPr marL="0" marR="0" lvl="0" indent="0" algn="l" defTabSz="1218560" rtl="0" eaLnBrk="1" fontAlgn="auto" latinLnBrk="0" hangingPunct="0">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414141"/>
                  </a:solidFill>
                  <a:effectLst/>
                  <a:uLnTx/>
                  <a:uFillTx/>
                  <a:latin typeface="Arial" panose="020B0604020202020204"/>
                  <a:ea typeface="Arial Unicode MS" pitchFamily="2"/>
                  <a:cs typeface="Arial Unicode MS" pitchFamily="2"/>
                </a:endParaRPr>
              </a:p>
            </p:txBody>
          </p:sp>
          <p:grpSp>
            <p:nvGrpSpPr>
              <p:cNvPr id="117" name="Gruppieren 116">
                <a:extLst>
                  <a:ext uri="{FF2B5EF4-FFF2-40B4-BE49-F238E27FC236}">
                    <a16:creationId xmlns:a16="http://schemas.microsoft.com/office/drawing/2014/main" id="{83611FF2-A62D-4150-AA64-30B804D8F23E}"/>
                  </a:ext>
                </a:extLst>
              </p:cNvPr>
              <p:cNvGrpSpPr/>
              <p:nvPr/>
            </p:nvGrpSpPr>
            <p:grpSpPr>
              <a:xfrm>
                <a:off x="7538974" y="451234"/>
                <a:ext cx="195385" cy="206711"/>
                <a:chOff x="7535366" y="449033"/>
                <a:chExt cx="195385" cy="206711"/>
              </a:xfrm>
              <a:grpFill/>
            </p:grpSpPr>
            <p:sp>
              <p:nvSpPr>
                <p:cNvPr id="118" name="Ellipse 117">
                  <a:extLst>
                    <a:ext uri="{FF2B5EF4-FFF2-40B4-BE49-F238E27FC236}">
                      <a16:creationId xmlns:a16="http://schemas.microsoft.com/office/drawing/2014/main" id="{7EE17476-90B8-474C-8CDA-DB61C0D5AC75}"/>
                    </a:ext>
                  </a:extLst>
                </p:cNvPr>
                <p:cNvSpPr/>
                <p:nvPr/>
              </p:nvSpPr>
              <p:spPr>
                <a:xfrm>
                  <a:off x="7535366" y="526704"/>
                  <a:ext cx="51369" cy="51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9" name="Ellipse 118">
                  <a:extLst>
                    <a:ext uri="{FF2B5EF4-FFF2-40B4-BE49-F238E27FC236}">
                      <a16:creationId xmlns:a16="http://schemas.microsoft.com/office/drawing/2014/main" id="{B128B9C8-F344-4B68-B2FE-E19B35FDB199}"/>
                    </a:ext>
                  </a:extLst>
                </p:cNvPr>
                <p:cNvSpPr/>
                <p:nvPr/>
              </p:nvSpPr>
              <p:spPr>
                <a:xfrm>
                  <a:off x="7607374" y="604375"/>
                  <a:ext cx="51369" cy="51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0" name="Ellipse 119">
                  <a:extLst>
                    <a:ext uri="{FF2B5EF4-FFF2-40B4-BE49-F238E27FC236}">
                      <a16:creationId xmlns:a16="http://schemas.microsoft.com/office/drawing/2014/main" id="{6EE43564-772E-418B-9C7D-A7A9F494BAAC}"/>
                    </a:ext>
                  </a:extLst>
                </p:cNvPr>
                <p:cNvSpPr/>
                <p:nvPr/>
              </p:nvSpPr>
              <p:spPr>
                <a:xfrm>
                  <a:off x="7679382" y="526704"/>
                  <a:ext cx="51369" cy="51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1" name="Ellipse 120">
                  <a:extLst>
                    <a:ext uri="{FF2B5EF4-FFF2-40B4-BE49-F238E27FC236}">
                      <a16:creationId xmlns:a16="http://schemas.microsoft.com/office/drawing/2014/main" id="{3B6A5E9A-2BFE-4E1E-973D-DA23AB8DB3DF}"/>
                    </a:ext>
                  </a:extLst>
                </p:cNvPr>
                <p:cNvSpPr/>
                <p:nvPr/>
              </p:nvSpPr>
              <p:spPr>
                <a:xfrm>
                  <a:off x="7607374" y="449033"/>
                  <a:ext cx="51369" cy="513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spTree>
    <p:extLst>
      <p:ext uri="{BB962C8B-B14F-4D97-AF65-F5344CB8AC3E}">
        <p14:creationId xmlns:p14="http://schemas.microsoft.com/office/powerpoint/2010/main" val="245965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DF9D2C-DA3C-314A-9A4A-8F1BEC291040}"/>
              </a:ext>
            </a:extLst>
          </p:cNvPr>
          <p:cNvSpPr>
            <a:spLocks noGrp="1"/>
          </p:cNvSpPr>
          <p:nvPr>
            <p:ph type="title"/>
          </p:nvPr>
        </p:nvSpPr>
        <p:spPr/>
        <p:txBody>
          <a:bodyPr/>
          <a:lstStyle/>
          <a:p>
            <a:r>
              <a:rPr lang="de-DE" altLang="de-DE" noProof="0" dirty="0"/>
              <a:t>Baustein</a:t>
            </a:r>
            <a:r>
              <a:rPr lang="de-DE" altLang="de-DE" noProof="0" dirty="0">
                <a:solidFill>
                  <a:schemeClr val="accent4"/>
                </a:solidFill>
              </a:rPr>
              <a:t> </a:t>
            </a:r>
            <a:r>
              <a:rPr lang="de-DE" altLang="de-DE" noProof="0" dirty="0">
                <a:solidFill>
                  <a:srgbClr val="13A0D3"/>
                </a:solidFill>
              </a:rPr>
              <a:t>Vorsorge E</a:t>
            </a:r>
            <a:br>
              <a:rPr lang="de-DE" altLang="de-DE" noProof="0" dirty="0">
                <a:solidFill>
                  <a:srgbClr val="13A0D3"/>
                </a:solidFill>
              </a:rPr>
            </a:br>
            <a:endParaRPr lang="de-DE" dirty="0">
              <a:solidFill>
                <a:srgbClr val="13A0D3"/>
              </a:solidFill>
            </a:endParaRPr>
          </a:p>
        </p:txBody>
      </p:sp>
      <p:sp>
        <p:nvSpPr>
          <p:cNvPr id="6" name="Inhaltsplatzhalter 2">
            <a:extLst>
              <a:ext uri="{FF2B5EF4-FFF2-40B4-BE49-F238E27FC236}">
                <a16:creationId xmlns:a16="http://schemas.microsoft.com/office/drawing/2014/main" id="{679F4EDA-6BA3-4D4A-A40A-B455DD5B68C7}"/>
              </a:ext>
            </a:extLst>
          </p:cNvPr>
          <p:cNvSpPr txBox="1">
            <a:spLocks/>
          </p:cNvSpPr>
          <p:nvPr/>
        </p:nvSpPr>
        <p:spPr>
          <a:xfrm>
            <a:off x="482987" y="1557179"/>
            <a:ext cx="7632700"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Arial" panose="020B0604020202020204" pitchFamily="34" charset="0"/>
              </a:rPr>
            </a:b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Arial" panose="020B0604020202020204" pitchFamily="34" charset="0"/>
              </a:rPr>
              <a:t>Denn Vorsorge ist die beste Medizin!</a:t>
            </a:r>
          </a:p>
        </p:txBody>
      </p:sp>
      <p:sp>
        <p:nvSpPr>
          <p:cNvPr id="19" name="Oval 18">
            <a:extLst>
              <a:ext uri="{FF2B5EF4-FFF2-40B4-BE49-F238E27FC236}">
                <a16:creationId xmlns:a16="http://schemas.microsoft.com/office/drawing/2014/main" id="{D9AF3D75-ED57-EB4E-904F-8DFDB65B8535}"/>
              </a:ext>
            </a:extLst>
          </p:cNvPr>
          <p:cNvSpPr/>
          <p:nvPr/>
        </p:nvSpPr>
        <p:spPr>
          <a:xfrm>
            <a:off x="1015230" y="3256270"/>
            <a:ext cx="648001" cy="648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20" name="Tabelle 19">
            <a:extLst>
              <a:ext uri="{FF2B5EF4-FFF2-40B4-BE49-F238E27FC236}">
                <a16:creationId xmlns:a16="http://schemas.microsoft.com/office/drawing/2014/main" id="{7312C151-65AE-EC42-A774-7BACB52813B0}"/>
              </a:ext>
            </a:extLst>
          </p:cNvPr>
          <p:cNvGraphicFramePr>
            <a:graphicFrameLocks noGrp="1"/>
          </p:cNvGraphicFramePr>
          <p:nvPr>
            <p:extLst>
              <p:ext uri="{D42A27DB-BD31-4B8C-83A1-F6EECF244321}">
                <p14:modId xmlns:p14="http://schemas.microsoft.com/office/powerpoint/2010/main" val="4010840239"/>
              </p:ext>
            </p:extLst>
          </p:nvPr>
        </p:nvGraphicFramePr>
        <p:xfrm>
          <a:off x="479424" y="2124712"/>
          <a:ext cx="7493001" cy="3601350"/>
        </p:xfrm>
        <a:graphic>
          <a:graphicData uri="http://schemas.openxmlformats.org/drawingml/2006/table">
            <a:tbl>
              <a:tblPr>
                <a:tableStyleId>{2D5ABB26-0587-4C30-8999-92F81FD0307C}</a:tableStyleId>
              </a:tblPr>
              <a:tblGrid>
                <a:gridCol w="1835151">
                  <a:extLst>
                    <a:ext uri="{9D8B030D-6E8A-4147-A177-3AD203B41FA5}">
                      <a16:colId xmlns:a16="http://schemas.microsoft.com/office/drawing/2014/main" val="919408826"/>
                    </a:ext>
                  </a:extLst>
                </a:gridCol>
                <a:gridCol w="1953742">
                  <a:extLst>
                    <a:ext uri="{9D8B030D-6E8A-4147-A177-3AD203B41FA5}">
                      <a16:colId xmlns:a16="http://schemas.microsoft.com/office/drawing/2014/main" val="1559289797"/>
                    </a:ext>
                  </a:extLst>
                </a:gridCol>
                <a:gridCol w="1761008">
                  <a:extLst>
                    <a:ext uri="{9D8B030D-6E8A-4147-A177-3AD203B41FA5}">
                      <a16:colId xmlns:a16="http://schemas.microsoft.com/office/drawing/2014/main" val="921345542"/>
                    </a:ext>
                  </a:extLst>
                </a:gridCol>
                <a:gridCol w="1943100">
                  <a:extLst>
                    <a:ext uri="{9D8B030D-6E8A-4147-A177-3AD203B41FA5}">
                      <a16:colId xmlns:a16="http://schemas.microsoft.com/office/drawing/2014/main" val="2599999198"/>
                    </a:ext>
                  </a:extLst>
                </a:gridCol>
              </a:tblGrid>
              <a:tr h="333054">
                <a:tc>
                  <a:txBody>
                    <a:bodyPr/>
                    <a:lstStyle/>
                    <a:p>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100 % Erstattung für</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nSpc>
                          <a:spcPct val="11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endParaRPr kumimoji="0" lang="de-DE"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380106"/>
                  </a:ext>
                </a:extLst>
              </a:tr>
              <a:tr h="1481698">
                <a:tc>
                  <a:txBody>
                    <a:bodyPr/>
                    <a:lstStyle/>
                    <a:p>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Erweiterte Krebs-früherkennung,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einschl. Krebsfrüh-erkennung für die Frau </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und den Mann, Darm-, Harnblasen- und Hautkrebs-Screening.</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Herz- und Gefäß-vorsorge,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einschl. internistischem Check-Up, Herz- und Gefäß-Check-Up.</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endParaRPr kumimoji="0" lang="de-DE"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00167636"/>
                  </a:ext>
                </a:extLst>
              </a:tr>
              <a:tr h="1512675">
                <a:tc>
                  <a:txBody>
                    <a:bodyPr/>
                    <a:lstStyle/>
                    <a:p>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Schwangeren-vorsorge,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einschl. Ersttrimester-Screening und </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erweitertem Ultraschall </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des Fötus.</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Sportlervorsorge,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einschl. Laufband-</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analyse</a:t>
                      </a: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und Laktattest.</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Ergänzende Gesundheits-untersuchungen,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einschl. Glaukom-Screening, Lungen-</a:t>
                      </a:r>
                      <a:r>
                        <a:rPr kumimoji="0" lang="de-DE" sz="1200" b="0" i="0"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funktionsuntersuchung</a:t>
                      </a: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a:t>
                      </a:r>
                      <a:b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und Osteoporose-Check.</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2529354"/>
                  </a:ext>
                </a:extLst>
              </a:tr>
            </a:tbl>
          </a:graphicData>
        </a:graphic>
      </p:graphicFrame>
      <p:sp>
        <p:nvSpPr>
          <p:cNvPr id="21" name="Freihandform 1527">
            <a:extLst>
              <a:ext uri="{FF2B5EF4-FFF2-40B4-BE49-F238E27FC236}">
                <a16:creationId xmlns:a16="http://schemas.microsoft.com/office/drawing/2014/main" id="{8779700E-3C68-F740-9FAB-20810808D15A}"/>
              </a:ext>
            </a:extLst>
          </p:cNvPr>
          <p:cNvSpPr/>
          <p:nvPr/>
        </p:nvSpPr>
        <p:spPr>
          <a:xfrm>
            <a:off x="1169237" y="3377194"/>
            <a:ext cx="312663" cy="394919"/>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solidFill>
            <a:srgbClr val="13A0D3"/>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13A0D3"/>
              </a:solidFill>
              <a:effectLst/>
              <a:uLnTx/>
              <a:uFillTx/>
              <a:latin typeface="Arial" panose="020B0604020202020204"/>
              <a:ea typeface="Arial Unicode MS" pitchFamily="2"/>
              <a:cs typeface="Arial Unicode MS" pitchFamily="2"/>
            </a:endParaRPr>
          </a:p>
        </p:txBody>
      </p:sp>
      <p:sp>
        <p:nvSpPr>
          <p:cNvPr id="22" name="Textfeld 21">
            <a:extLst>
              <a:ext uri="{FF2B5EF4-FFF2-40B4-BE49-F238E27FC236}">
                <a16:creationId xmlns:a16="http://schemas.microsoft.com/office/drawing/2014/main" id="{9A94508A-22AD-3148-AC65-D4D83741A88C}"/>
              </a:ext>
            </a:extLst>
          </p:cNvPr>
          <p:cNvSpPr txBox="1"/>
          <p:nvPr/>
        </p:nvSpPr>
        <p:spPr>
          <a:xfrm>
            <a:off x="490442" y="4024901"/>
            <a:ext cx="1692276" cy="306302"/>
          </a:xfrm>
          <a:prstGeom prst="rect">
            <a:avLst/>
          </a:prstGeom>
          <a:noFill/>
        </p:spPr>
        <p:txBody>
          <a:bodyPr wrap="square" anchor="t">
            <a:spAutoFit/>
          </a:bodyPr>
          <a:lstStyle/>
          <a:p>
            <a:pPr marL="0" marR="0" lvl="0" indent="0" algn="ctr" defTabSz="967710" rtl="0" eaLnBrk="1" fontAlgn="auto" latinLnBrk="0" hangingPunct="1">
              <a:lnSpc>
                <a:spcPts val="18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13A0D3"/>
                </a:solidFill>
                <a:effectLst/>
                <a:uLnTx/>
                <a:uFillTx/>
                <a:latin typeface="Arial" panose="020B0604020202020204"/>
                <a:ea typeface="+mn-ea"/>
                <a:cs typeface="Arial" panose="020B0604020202020204" pitchFamily="34" charset="0"/>
              </a:rPr>
              <a:t>Leistungen</a:t>
            </a:r>
          </a:p>
        </p:txBody>
      </p:sp>
      <p:sp>
        <p:nvSpPr>
          <p:cNvPr id="23" name="Freihandform 1105">
            <a:extLst>
              <a:ext uri="{FF2B5EF4-FFF2-40B4-BE49-F238E27FC236}">
                <a16:creationId xmlns:a16="http://schemas.microsoft.com/office/drawing/2014/main" id="{A9592F28-FC8F-4240-88BE-DD1B82E2105A}"/>
              </a:ext>
            </a:extLst>
          </p:cNvPr>
          <p:cNvSpPr/>
          <p:nvPr/>
        </p:nvSpPr>
        <p:spPr>
          <a:xfrm>
            <a:off x="1004435" y="3242278"/>
            <a:ext cx="660636" cy="661105"/>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rgbClr val="13A0D3"/>
          </a:solidFill>
          <a:ln w="28575"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5" name="Fußzeilenplatzhalter 2">
            <a:extLst>
              <a:ext uri="{FF2B5EF4-FFF2-40B4-BE49-F238E27FC236}">
                <a16:creationId xmlns:a16="http://schemas.microsoft.com/office/drawing/2014/main" id="{6AB5D666-BF67-5241-9556-56FAB018DE3F}"/>
              </a:ext>
            </a:extLst>
          </p:cNvPr>
          <p:cNvSpPr txBox="1">
            <a:spLocks/>
          </p:cNvSpPr>
          <p:nvPr/>
        </p:nvSpPr>
        <p:spPr>
          <a:xfrm>
            <a:off x="479426" y="5790315"/>
            <a:ext cx="7337227" cy="350150"/>
          </a:xfrm>
          <a:prstGeom prst="rect">
            <a:avLst/>
          </a:prstGeom>
        </p:spPr>
        <p:txBody>
          <a:bodyPr lIns="0" tIns="0" rIns="0" bIns="0" anchor="b"/>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de-DE" altLang="de-DE" sz="1200" b="0" i="0" u="none" strike="noStrike" kern="1200" cap="none" spc="0" normalizeH="0" baseline="0" noProof="0" dirty="0">
                <a:ln>
                  <a:noFill/>
                </a:ln>
                <a:solidFill>
                  <a:srgbClr val="003781"/>
                </a:solidFill>
                <a:effectLst/>
                <a:uLnTx/>
                <a:uFillTx/>
                <a:latin typeface="Arial" charset="0"/>
                <a:ea typeface="MS PGothic" charset="-128"/>
                <a:cs typeface="+mn-cs"/>
              </a:rPr>
              <a:t>Diese Leistungen können einmal in zwei Kalenderjahren in Anspruch genommen werden (Schwangerenvorsorge jährlich).</a:t>
            </a:r>
          </a:p>
        </p:txBody>
      </p:sp>
      <p:sp>
        <p:nvSpPr>
          <p:cNvPr id="30" name="Ellipse 11">
            <a:extLst>
              <a:ext uri="{FF2B5EF4-FFF2-40B4-BE49-F238E27FC236}">
                <a16:creationId xmlns:a16="http://schemas.microsoft.com/office/drawing/2014/main" id="{DDC6AB55-38F7-CD4D-BAE9-924979974974}"/>
              </a:ext>
            </a:extLst>
          </p:cNvPr>
          <p:cNvSpPr>
            <a:spLocks noChangeAspect="1"/>
          </p:cNvSpPr>
          <p:nvPr/>
        </p:nvSpPr>
        <p:spPr>
          <a:xfrm>
            <a:off x="6989547" y="1448240"/>
            <a:ext cx="1198078" cy="1198078"/>
          </a:xfrm>
          <a:prstGeom prst="ellipse">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Auch </a:t>
            </a:r>
            <a:r>
              <a:rPr kumimoji="0" lang="en-GB" sz="1200" b="0" i="0" u="none" strike="noStrike" kern="1200" cap="none" spc="0" normalizeH="0" baseline="0" noProof="0" dirty="0" err="1">
                <a:ln>
                  <a:noFill/>
                </a:ln>
                <a:solidFill>
                  <a:srgbClr val="FFFFFF"/>
                </a:solidFill>
                <a:effectLst/>
                <a:uLnTx/>
                <a:uFillTx/>
                <a:latin typeface="Arial" panose="020B0604020202020204"/>
                <a:ea typeface="+mn-ea"/>
                <a:cs typeface="+mn-cs"/>
              </a:rPr>
              <a:t>für</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 PKV-</a:t>
            </a:r>
            <a:r>
              <a:rPr kumimoji="0" lang="en-GB" sz="1200" b="0" i="0" u="none" strike="noStrike" kern="1200" cap="none" spc="0" normalizeH="0" baseline="0" noProof="0" dirty="0" err="1">
                <a:ln>
                  <a:noFill/>
                </a:ln>
                <a:solidFill>
                  <a:srgbClr val="FFFFFF"/>
                </a:solidFill>
                <a:effectLst/>
                <a:uLnTx/>
                <a:uFillTx/>
                <a:latin typeface="Arial" panose="020B0604020202020204"/>
                <a:ea typeface="+mn-ea"/>
                <a:cs typeface="+mn-cs"/>
              </a:rPr>
              <a:t>Versicherte</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29" name="Fußzeilenplatzhalter 2">
            <a:extLst>
              <a:ext uri="{FF2B5EF4-FFF2-40B4-BE49-F238E27FC236}">
                <a16:creationId xmlns:a16="http://schemas.microsoft.com/office/drawing/2014/main" id="{19845B6D-C14B-6E44-9842-59C37D89F5DC}"/>
              </a:ext>
            </a:extLst>
          </p:cNvPr>
          <p:cNvSpPr txBox="1">
            <a:spLocks/>
          </p:cNvSpPr>
          <p:nvPr/>
        </p:nvSpPr>
        <p:spPr>
          <a:xfrm>
            <a:off x="490442" y="6403224"/>
            <a:ext cx="10474998" cy="339464"/>
          </a:xfrm>
          <a:prstGeom prst="rect">
            <a:avLst/>
          </a:prstGeom>
        </p:spPr>
        <p:txBody>
          <a:bodyPr lIns="0" tIns="0" rIns="0" bIns="0" anchor="t"/>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l" defTabSz="1219170" rtl="0" eaLnBrk="0" fontAlgn="auto" latinLnBrk="0" hangingPunct="0">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rgbClr val="003781"/>
                </a:solidFill>
                <a:effectLst/>
                <a:uLnTx/>
                <a:uFillTx/>
                <a:latin typeface="Arial" panose="020B0604020202020204"/>
                <a:ea typeface="+mn-ea"/>
                <a:cs typeface="+mn-cs"/>
              </a:rPr>
              <a:t>1</a:t>
            </a:r>
            <a:r>
              <a:rPr kumimoji="0" lang="de-DE" altLang="de-DE" sz="800" b="0" i="0" u="none" strike="noStrike" kern="1200" cap="none" spc="0" normalizeH="0" baseline="0" noProof="0" dirty="0">
                <a:ln>
                  <a:noFill/>
                </a:ln>
                <a:solidFill>
                  <a:srgbClr val="003781"/>
                </a:solidFill>
                <a:effectLst/>
                <a:uLnTx/>
                <a:uFillTx/>
                <a:latin typeface="Arial" panose="020B0604020202020204"/>
                <a:ea typeface="+mn-ea"/>
                <a:cs typeface="+mn-cs"/>
              </a:rPr>
              <a:t> Der Wert ist abhängig von den durchgeführten Untersuchungen sowie vom Steigerungsfaktor. Es wurde ein mittlerer Steigerungsfaktor (2,3-fach) zugrunde gelegt. Kosten für Schwangerenvorsorge wurden nicht eingerechnet. Dieser Wert kann auch deutlich höher ausfallen. </a:t>
            </a:r>
          </a:p>
        </p:txBody>
      </p:sp>
      <p:grpSp>
        <p:nvGrpSpPr>
          <p:cNvPr id="24" name="Gruppieren 23"/>
          <p:cNvGrpSpPr/>
          <p:nvPr/>
        </p:nvGrpSpPr>
        <p:grpSpPr>
          <a:xfrm>
            <a:off x="8049600" y="-192168"/>
            <a:ext cx="1927733" cy="1927733"/>
            <a:chOff x="8049600" y="-192168"/>
            <a:chExt cx="1927733" cy="1927733"/>
          </a:xfrm>
        </p:grpSpPr>
        <p:sp>
          <p:nvSpPr>
            <p:cNvPr id="31" name="Ellipse 11">
              <a:extLst>
                <a:ext uri="{FF2B5EF4-FFF2-40B4-BE49-F238E27FC236}">
                  <a16:creationId xmlns:a16="http://schemas.microsoft.com/office/drawing/2014/main" id="{423ECACF-A2FE-E844-825C-5B694CE6B580}"/>
                </a:ext>
              </a:extLst>
            </p:cNvPr>
            <p:cNvSpPr>
              <a:spLocks noChangeAspect="1"/>
            </p:cNvSpPr>
            <p:nvPr/>
          </p:nvSpPr>
          <p:spPr>
            <a:xfrm>
              <a:off x="8049600" y="-192168"/>
              <a:ext cx="1927733" cy="1927733"/>
            </a:xfrm>
            <a:prstGeom prst="ellipse">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804" rtl="0" eaLnBrk="1" fontAlgn="auto" latinLnBrk="0" hangingPunct="1">
                <a:lnSpc>
                  <a:spcPct val="100000"/>
                </a:lnSpc>
                <a:spcBef>
                  <a:spcPts val="0"/>
                </a:spcBef>
                <a:spcAft>
                  <a:spcPct val="0"/>
                </a:spcAft>
                <a:buClr>
                  <a:srgbClr val="113388"/>
                </a:buClr>
                <a:buSzTx/>
                <a:buFontTx/>
                <a:buNone/>
                <a:tabLst/>
                <a:defRPr/>
              </a:pPr>
              <a:endParaRPr kumimoji="0" lang="en-US" sz="1500" b="0" i="0" u="none" strike="noStrike" kern="100" cap="none" spc="-50" normalizeH="0" noProof="0" dirty="0">
                <a:ln>
                  <a:noFill/>
                </a:ln>
                <a:solidFill>
                  <a:srgbClr val="FFFFFF"/>
                </a:solidFill>
                <a:effectLst/>
                <a:uLnTx/>
                <a:uFillTx/>
                <a:ea typeface="+mn-ea"/>
                <a:cs typeface="+mn-cs"/>
              </a:endParaRPr>
            </a:p>
          </p:txBody>
        </p:sp>
        <p:sp>
          <p:nvSpPr>
            <p:cNvPr id="32" name="Textfeld 31">
              <a:extLst>
                <a:ext uri="{FF2B5EF4-FFF2-40B4-BE49-F238E27FC236}">
                  <a16:creationId xmlns:a16="http://schemas.microsoft.com/office/drawing/2014/main" id="{9544CB91-FFD9-A742-8F8B-F703167E0108}"/>
                </a:ext>
              </a:extLst>
            </p:cNvPr>
            <p:cNvSpPr txBox="1"/>
            <p:nvPr/>
          </p:nvSpPr>
          <p:spPr>
            <a:xfrm rot="720000">
              <a:off x="8165416" y="79512"/>
              <a:ext cx="1703506" cy="1221902"/>
            </a:xfrm>
            <a:prstGeom prst="rect">
              <a:avLst/>
            </a:prstGeom>
            <a:noFill/>
          </p:spPr>
          <p:txBody>
            <a:bodyPr wrap="square" lIns="0" tIns="0" rIns="0" bIns="0" rtlCol="0" anchor="t" anchorCtr="0">
              <a:noAutofit/>
            </a:bodyPr>
            <a:lstStyle>
              <a:defPPr>
                <a:defRPr lang="de-DE"/>
              </a:defPPr>
              <a:lvl1pPr marR="0" lvl="0" indent="0" algn="ctr" defTabSz="1218804" fontAlgn="auto">
                <a:lnSpc>
                  <a:spcPct val="150000"/>
                </a:lnSpc>
                <a:spcBef>
                  <a:spcPts val="0"/>
                </a:spcBef>
                <a:spcAft>
                  <a:spcPts val="300"/>
                </a:spcAft>
                <a:buClr>
                  <a:srgbClr val="113388"/>
                </a:buClr>
                <a:buSzTx/>
                <a:buFontTx/>
                <a:buNone/>
                <a:tabLst/>
                <a:defRPr kumimoji="0" sz="1400" b="1" i="0" u="none" strike="noStrike" kern="900" cap="none" spc="0" normalizeH="0" baseline="0">
                  <a:ln>
                    <a:noFill/>
                  </a:ln>
                  <a:effectLst/>
                  <a:uLnTx/>
                  <a:uFillTx/>
                </a:defRPr>
              </a:lvl1pPr>
            </a:lstStyle>
            <a:p>
              <a:r>
                <a:rPr lang="de-DE" altLang="de-DE" dirty="0"/>
                <a:t>Highlight:</a:t>
              </a:r>
            </a:p>
            <a:p>
              <a:pPr marL="171450" indent="-171450">
                <a:lnSpc>
                  <a:spcPct val="100000"/>
                </a:lnSpc>
                <a:buClr>
                  <a:schemeClr val="tx1"/>
                </a:buClr>
                <a:buFont typeface="Arial" panose="020B0604020202020204" pitchFamily="34" charset="0"/>
                <a:buChar char="•"/>
              </a:pPr>
              <a:r>
                <a:rPr lang="de-DE" altLang="de-DE" sz="1200" b="0" dirty="0"/>
                <a:t>Vorsorge im </a:t>
              </a:r>
              <a:br>
                <a:rPr lang="de-DE" altLang="de-DE" sz="1200" b="0" dirty="0"/>
              </a:br>
              <a:r>
                <a:rPr lang="de-DE" altLang="de-DE" sz="1200" b="0" dirty="0"/>
                <a:t>Wert von </a:t>
              </a:r>
              <a:br>
                <a:rPr lang="de-DE" altLang="de-DE" sz="1200" b="0" dirty="0"/>
              </a:br>
              <a:r>
                <a:rPr lang="de-DE" altLang="de-DE" sz="1200" b="0" dirty="0"/>
                <a:t>ca. 1.900 EUR</a:t>
              </a:r>
              <a:r>
                <a:rPr lang="de-DE" altLang="de-DE" sz="1200" b="0" baseline="30000" dirty="0"/>
                <a:t>1</a:t>
              </a:r>
            </a:p>
            <a:p>
              <a:pPr marL="171450" indent="-171450">
                <a:lnSpc>
                  <a:spcPct val="100000"/>
                </a:lnSpc>
                <a:buClr>
                  <a:schemeClr val="tx1"/>
                </a:buClr>
                <a:buFont typeface="Arial" panose="020B0604020202020204" pitchFamily="34" charset="0"/>
                <a:buChar char="•"/>
              </a:pPr>
              <a:r>
                <a:rPr lang="de-DE" sz="1200" b="0" dirty="0"/>
                <a:t>Altersunabhängige Leistungen</a:t>
              </a:r>
              <a:endParaRPr lang="en-US" sz="1200" b="0" dirty="0"/>
            </a:p>
          </p:txBody>
        </p:sp>
      </p:grpSp>
      <p:pic>
        <p:nvPicPr>
          <p:cNvPr id="33" name="Grafik 3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211011" y="1774490"/>
            <a:ext cx="3980989" cy="4141806"/>
          </a:xfrm>
          <a:prstGeom prst="rect">
            <a:avLst/>
          </a:prstGeom>
        </p:spPr>
      </p:pic>
      <p:sp>
        <p:nvSpPr>
          <p:cNvPr id="34" name="Foliennummernplatzhalter 1"/>
          <p:cNvSpPr>
            <a:spLocks noGrp="1"/>
          </p:cNvSpPr>
          <p:nvPr>
            <p:ph type="sldNum" sz="quarter" idx="11"/>
          </p:nvPr>
        </p:nvSpPr>
        <p:spPr>
          <a:xfrm>
            <a:off x="11443580" y="6372000"/>
            <a:ext cx="268995" cy="144000"/>
          </a:xfrm>
        </p:spPr>
        <p:txBody>
          <a:bodyPr/>
          <a:lstStyle/>
          <a:p>
            <a:fld id="{56C449F3-BD9D-48DC-BFF1-0F66671DA7C6}" type="slidenum">
              <a:rPr lang="de-DE" smtClean="0"/>
              <a:pPr/>
              <a:t>24</a:t>
            </a:fld>
            <a:endParaRPr lang="de-DE" dirty="0"/>
          </a:p>
        </p:txBody>
      </p:sp>
    </p:spTree>
    <p:extLst>
      <p:ext uri="{BB962C8B-B14F-4D97-AF65-F5344CB8AC3E}">
        <p14:creationId xmlns:p14="http://schemas.microsoft.com/office/powerpoint/2010/main" val="263791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9" name="Objek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BCDF9D2C-DA3C-314A-9A4A-8F1BEC291040}"/>
              </a:ext>
            </a:extLst>
          </p:cNvPr>
          <p:cNvSpPr>
            <a:spLocks noGrp="1"/>
          </p:cNvSpPr>
          <p:nvPr>
            <p:ph type="title"/>
          </p:nvPr>
        </p:nvSpPr>
        <p:spPr/>
        <p:txBody>
          <a:bodyPr vert="horz"/>
          <a:lstStyle/>
          <a:p>
            <a:r>
              <a:rPr lang="de-DE" altLang="de-DE" noProof="0" dirty="0"/>
              <a:t>Baustein </a:t>
            </a:r>
            <a:r>
              <a:rPr lang="de-DE" altLang="de-DE" noProof="0" dirty="0">
                <a:solidFill>
                  <a:srgbClr val="13A0D3"/>
                </a:solidFill>
              </a:rPr>
              <a:t>VorsorgeExtra E</a:t>
            </a:r>
            <a:endParaRPr lang="de-DE" dirty="0">
              <a:solidFill>
                <a:srgbClr val="13A0D3"/>
              </a:solidFill>
            </a:endParaRPr>
          </a:p>
        </p:txBody>
      </p:sp>
      <p:sp>
        <p:nvSpPr>
          <p:cNvPr id="6" name="Inhaltsplatzhalter 2">
            <a:extLst>
              <a:ext uri="{FF2B5EF4-FFF2-40B4-BE49-F238E27FC236}">
                <a16:creationId xmlns:a16="http://schemas.microsoft.com/office/drawing/2014/main" id="{679F4EDA-6BA3-4D4A-A40A-B455DD5B68C7}"/>
              </a:ext>
            </a:extLst>
          </p:cNvPr>
          <p:cNvSpPr txBox="1">
            <a:spLocks/>
          </p:cNvSpPr>
          <p:nvPr/>
        </p:nvSpPr>
        <p:spPr>
          <a:xfrm>
            <a:off x="479425" y="1781235"/>
            <a:ext cx="7632700" cy="215444"/>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de-DE" sz="1400" b="0" i="0" u="none" strike="noStrike" kern="1200" cap="none" spc="0" normalizeH="0" baseline="0" noProof="0" dirty="0" err="1">
                <a:ln>
                  <a:noFill/>
                </a:ln>
                <a:solidFill>
                  <a:srgbClr val="003781"/>
                </a:solidFill>
                <a:effectLst/>
                <a:uLnTx/>
                <a:uFillTx/>
                <a:latin typeface="Arial" panose="020B0604020202020204"/>
                <a:ea typeface="+mn-ea"/>
                <a:cs typeface="Arial" panose="020B0604020202020204" pitchFamily="34" charset="0"/>
              </a:rPr>
              <a:t>VorsorgeExtra</a:t>
            </a: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Arial" panose="020B0604020202020204" pitchFamily="34" charset="0"/>
              </a:rPr>
              <a:t> ist der erweiterte Gesundheitsschutz!</a:t>
            </a:r>
          </a:p>
        </p:txBody>
      </p:sp>
      <p:grpSp>
        <p:nvGrpSpPr>
          <p:cNvPr id="8" name="Gruppieren 7">
            <a:extLst>
              <a:ext uri="{FF2B5EF4-FFF2-40B4-BE49-F238E27FC236}">
                <a16:creationId xmlns:a16="http://schemas.microsoft.com/office/drawing/2014/main" id="{5B4A2A2B-FBF4-1241-84BD-10C25620B9BE}"/>
              </a:ext>
            </a:extLst>
          </p:cNvPr>
          <p:cNvGrpSpPr/>
          <p:nvPr/>
        </p:nvGrpSpPr>
        <p:grpSpPr>
          <a:xfrm>
            <a:off x="490442" y="3309071"/>
            <a:ext cx="1692276" cy="1088520"/>
            <a:chOff x="490442" y="3226521"/>
            <a:chExt cx="1692276" cy="1088520"/>
          </a:xfrm>
        </p:grpSpPr>
        <p:sp>
          <p:nvSpPr>
            <p:cNvPr id="22" name="Textfeld 21">
              <a:extLst>
                <a:ext uri="{FF2B5EF4-FFF2-40B4-BE49-F238E27FC236}">
                  <a16:creationId xmlns:a16="http://schemas.microsoft.com/office/drawing/2014/main" id="{9A94508A-22AD-3148-AC65-D4D83741A88C}"/>
                </a:ext>
              </a:extLst>
            </p:cNvPr>
            <p:cNvSpPr txBox="1"/>
            <p:nvPr/>
          </p:nvSpPr>
          <p:spPr>
            <a:xfrm>
              <a:off x="490442" y="4008739"/>
              <a:ext cx="1692276" cy="306302"/>
            </a:xfrm>
            <a:prstGeom prst="rect">
              <a:avLst/>
            </a:prstGeom>
            <a:noFill/>
          </p:spPr>
          <p:txBody>
            <a:bodyPr wrap="square" anchor="t">
              <a:spAutoFit/>
            </a:bodyPr>
            <a:lstStyle/>
            <a:p>
              <a:pPr marL="0" marR="0" lvl="0" indent="0" algn="ctr" defTabSz="967710" rtl="0" eaLnBrk="1" fontAlgn="auto" latinLnBrk="0" hangingPunct="1">
                <a:lnSpc>
                  <a:spcPts val="18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13A0D3"/>
                  </a:solidFill>
                  <a:effectLst/>
                  <a:uLnTx/>
                  <a:uFillTx/>
                  <a:latin typeface="Arial" panose="020B0604020202020204"/>
                  <a:ea typeface="+mn-ea"/>
                  <a:cs typeface="Arial" panose="020B0604020202020204" pitchFamily="34" charset="0"/>
                </a:rPr>
                <a:t>Leistungen</a:t>
              </a:r>
            </a:p>
          </p:txBody>
        </p:sp>
        <p:grpSp>
          <p:nvGrpSpPr>
            <p:cNvPr id="31" name="Gruppieren 30">
              <a:extLst>
                <a:ext uri="{FF2B5EF4-FFF2-40B4-BE49-F238E27FC236}">
                  <a16:creationId xmlns:a16="http://schemas.microsoft.com/office/drawing/2014/main" id="{0C3EAE19-AB37-F048-848D-509DD187D081}"/>
                </a:ext>
                <a:ext uri="{C183D7F6-B498-43B3-948B-1728B52AA6E4}">
                  <adec:decorative xmlns:adec="http://schemas.microsoft.com/office/drawing/2017/decorative" val="1"/>
                </a:ext>
              </a:extLst>
            </p:cNvPr>
            <p:cNvGrpSpPr>
              <a:grpSpLocks noChangeAspect="1"/>
            </p:cNvGrpSpPr>
            <p:nvPr/>
          </p:nvGrpSpPr>
          <p:grpSpPr>
            <a:xfrm>
              <a:off x="1003865" y="3226521"/>
              <a:ext cx="660103" cy="660103"/>
              <a:chOff x="4227422" y="2971740"/>
              <a:chExt cx="328528" cy="328528"/>
            </a:xfrm>
            <a:solidFill>
              <a:schemeClr val="bg1"/>
            </a:solidFill>
          </p:grpSpPr>
          <p:sp>
            <p:nvSpPr>
              <p:cNvPr id="32" name="Freihandform 1185">
                <a:extLst>
                  <a:ext uri="{FF2B5EF4-FFF2-40B4-BE49-F238E27FC236}">
                    <a16:creationId xmlns:a16="http://schemas.microsoft.com/office/drawing/2014/main" id="{ECFC4676-84C7-0943-970A-8AC33990A3A1}"/>
                  </a:ext>
                </a:extLst>
              </p:cNvPr>
              <p:cNvSpPr/>
              <p:nvPr/>
            </p:nvSpPr>
            <p:spPr>
              <a:xfrm>
                <a:off x="422742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solidFill>
                <a:srgbClr val="13A0D3"/>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33" name="Freihandform 1186">
                <a:extLst>
                  <a:ext uri="{FF2B5EF4-FFF2-40B4-BE49-F238E27FC236}">
                    <a16:creationId xmlns:a16="http://schemas.microsoft.com/office/drawing/2014/main" id="{D1321E9C-13E6-F643-998E-2C35B89404DC}"/>
                  </a:ext>
                </a:extLst>
              </p:cNvPr>
              <p:cNvSpPr/>
              <p:nvPr/>
            </p:nvSpPr>
            <p:spPr>
              <a:xfrm>
                <a:off x="4358973" y="3160801"/>
                <a:ext cx="65193" cy="56811"/>
              </a:xfrm>
              <a:custGeom>
                <a:avLst/>
                <a:gdLst/>
                <a:ahLst/>
                <a:cxnLst>
                  <a:cxn ang="3cd4">
                    <a:pos x="hc" y="t"/>
                  </a:cxn>
                  <a:cxn ang="cd2">
                    <a:pos x="l" y="vc"/>
                  </a:cxn>
                  <a:cxn ang="cd4">
                    <a:pos x="hc" y="b"/>
                  </a:cxn>
                  <a:cxn ang="0">
                    <a:pos x="r" y="vc"/>
                  </a:cxn>
                </a:cxnLst>
                <a:rect l="l" t="t" r="r" b="b"/>
                <a:pathLst>
                  <a:path w="281" h="245">
                    <a:moveTo>
                      <a:pt x="231" y="116"/>
                    </a:moveTo>
                    <a:lnTo>
                      <a:pt x="140" y="203"/>
                    </a:lnTo>
                    <a:lnTo>
                      <a:pt x="49" y="116"/>
                    </a:lnTo>
                    <a:cubicBezTo>
                      <a:pt x="40" y="106"/>
                      <a:pt x="34" y="95"/>
                      <a:pt x="34" y="82"/>
                    </a:cubicBezTo>
                    <a:cubicBezTo>
                      <a:pt x="34" y="70"/>
                      <a:pt x="40" y="57"/>
                      <a:pt x="49" y="49"/>
                    </a:cubicBezTo>
                    <a:cubicBezTo>
                      <a:pt x="59" y="38"/>
                      <a:pt x="72" y="34"/>
                      <a:pt x="85" y="34"/>
                    </a:cubicBezTo>
                    <a:cubicBezTo>
                      <a:pt x="99" y="34"/>
                      <a:pt x="112" y="38"/>
                      <a:pt x="121" y="49"/>
                    </a:cubicBezTo>
                    <a:lnTo>
                      <a:pt x="129" y="55"/>
                    </a:lnTo>
                    <a:cubicBezTo>
                      <a:pt x="135" y="61"/>
                      <a:pt x="146" y="61"/>
                      <a:pt x="152" y="55"/>
                    </a:cubicBezTo>
                    <a:lnTo>
                      <a:pt x="159" y="49"/>
                    </a:lnTo>
                    <a:cubicBezTo>
                      <a:pt x="178" y="29"/>
                      <a:pt x="212" y="29"/>
                      <a:pt x="231" y="49"/>
                    </a:cubicBezTo>
                    <a:cubicBezTo>
                      <a:pt x="241" y="57"/>
                      <a:pt x="246" y="70"/>
                      <a:pt x="246" y="82"/>
                    </a:cubicBezTo>
                    <a:cubicBezTo>
                      <a:pt x="246" y="95"/>
                      <a:pt x="241" y="108"/>
                      <a:pt x="231" y="116"/>
                    </a:cubicBezTo>
                    <a:close/>
                    <a:moveTo>
                      <a:pt x="140" y="19"/>
                    </a:moveTo>
                    <a:cubicBezTo>
                      <a:pt x="108" y="-9"/>
                      <a:pt x="55" y="-6"/>
                      <a:pt x="25" y="23"/>
                    </a:cubicBezTo>
                    <a:cubicBezTo>
                      <a:pt x="8" y="38"/>
                      <a:pt x="0" y="59"/>
                      <a:pt x="0" y="82"/>
                    </a:cubicBezTo>
                    <a:cubicBezTo>
                      <a:pt x="0" y="104"/>
                      <a:pt x="8" y="125"/>
                      <a:pt x="25" y="142"/>
                    </a:cubicBezTo>
                    <a:lnTo>
                      <a:pt x="129" y="241"/>
                    </a:lnTo>
                    <a:cubicBezTo>
                      <a:pt x="131" y="243"/>
                      <a:pt x="135" y="245"/>
                      <a:pt x="140" y="245"/>
                    </a:cubicBezTo>
                    <a:cubicBezTo>
                      <a:pt x="144" y="245"/>
                      <a:pt x="148" y="243"/>
                      <a:pt x="152" y="241"/>
                    </a:cubicBezTo>
                    <a:lnTo>
                      <a:pt x="256" y="142"/>
                    </a:lnTo>
                    <a:cubicBezTo>
                      <a:pt x="273" y="125"/>
                      <a:pt x="281" y="104"/>
                      <a:pt x="281" y="82"/>
                    </a:cubicBezTo>
                    <a:cubicBezTo>
                      <a:pt x="281" y="59"/>
                      <a:pt x="273" y="38"/>
                      <a:pt x="256" y="23"/>
                    </a:cubicBezTo>
                    <a:cubicBezTo>
                      <a:pt x="226" y="-6"/>
                      <a:pt x="174" y="-9"/>
                      <a:pt x="140" y="19"/>
                    </a:cubicBezTo>
                    <a:close/>
                  </a:path>
                </a:pathLst>
              </a:custGeom>
              <a:solidFill>
                <a:srgbClr val="13A0D3"/>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34" name="Freihandform 1187">
                <a:extLst>
                  <a:ext uri="{FF2B5EF4-FFF2-40B4-BE49-F238E27FC236}">
                    <a16:creationId xmlns:a16="http://schemas.microsoft.com/office/drawing/2014/main" id="{35647339-2DD7-1943-B5CF-E4A0BA877B10}"/>
                  </a:ext>
                </a:extLst>
              </p:cNvPr>
              <p:cNvSpPr/>
              <p:nvPr/>
            </p:nvSpPr>
            <p:spPr>
              <a:xfrm>
                <a:off x="4317528" y="3135887"/>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9" y="389"/>
                      <a:pt x="19" y="389"/>
                    </a:cubicBezTo>
                    <a:cubicBezTo>
                      <a:pt x="28" y="389"/>
                      <a:pt x="36" y="381"/>
                      <a:pt x="36" y="370"/>
                    </a:cubicBezTo>
                    <a:lnTo>
                      <a:pt x="36" y="159"/>
                    </a:lnTo>
                    <a:cubicBezTo>
                      <a:pt x="36" y="91"/>
                      <a:pt x="91" y="36"/>
                      <a:pt x="159" y="36"/>
                    </a:cubicBezTo>
                    <a:lnTo>
                      <a:pt x="476" y="36"/>
                    </a:lnTo>
                    <a:cubicBezTo>
                      <a:pt x="544" y="36"/>
                      <a:pt x="601" y="91"/>
                      <a:pt x="601" y="159"/>
                    </a:cubicBezTo>
                    <a:lnTo>
                      <a:pt x="601" y="370"/>
                    </a:lnTo>
                    <a:cubicBezTo>
                      <a:pt x="601" y="381"/>
                      <a:pt x="608" y="389"/>
                      <a:pt x="618" y="389"/>
                    </a:cubicBezTo>
                    <a:cubicBezTo>
                      <a:pt x="629" y="389"/>
                      <a:pt x="635" y="381"/>
                      <a:pt x="635" y="370"/>
                    </a:cubicBezTo>
                    <a:lnTo>
                      <a:pt x="635" y="159"/>
                    </a:lnTo>
                    <a:cubicBezTo>
                      <a:pt x="635" y="72"/>
                      <a:pt x="565" y="0"/>
                      <a:pt x="476" y="0"/>
                    </a:cubicBezTo>
                    <a:close/>
                  </a:path>
                </a:pathLst>
              </a:custGeom>
              <a:solidFill>
                <a:srgbClr val="13A0D3"/>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13A0D3"/>
                  </a:solidFill>
                  <a:effectLst/>
                  <a:uLnTx/>
                  <a:uFillTx/>
                  <a:latin typeface="Arial" panose="020B0604020202020204"/>
                  <a:ea typeface="Arial Unicode MS" pitchFamily="2"/>
                  <a:cs typeface="Arial Unicode MS" pitchFamily="2"/>
                </a:endParaRPr>
              </a:p>
            </p:txBody>
          </p:sp>
          <p:sp>
            <p:nvSpPr>
              <p:cNvPr id="35" name="Freihandform 1188">
                <a:extLst>
                  <a:ext uri="{FF2B5EF4-FFF2-40B4-BE49-F238E27FC236}">
                    <a16:creationId xmlns:a16="http://schemas.microsoft.com/office/drawing/2014/main" id="{352A1105-9983-0C43-940D-A48CA882CBF8}"/>
                  </a:ext>
                </a:extLst>
              </p:cNvPr>
              <p:cNvSpPr/>
              <p:nvPr/>
            </p:nvSpPr>
            <p:spPr>
              <a:xfrm>
                <a:off x="4350590" y="3045781"/>
                <a:ext cx="81958" cy="81958"/>
              </a:xfrm>
              <a:custGeom>
                <a:avLst/>
                <a:gdLst/>
                <a:ahLst/>
                <a:cxnLst>
                  <a:cxn ang="3cd4">
                    <a:pos x="hc" y="t"/>
                  </a:cxn>
                  <a:cxn ang="cd2">
                    <a:pos x="l" y="vc"/>
                  </a:cxn>
                  <a:cxn ang="cd4">
                    <a:pos x="hc" y="b"/>
                  </a:cxn>
                  <a:cxn ang="0">
                    <a:pos x="r" y="vc"/>
                  </a:cxn>
                </a:cxnLst>
                <a:rect l="l" t="t" r="r" b="b"/>
                <a:pathLst>
                  <a:path w="353" h="353">
                    <a:moveTo>
                      <a:pt x="176" y="36"/>
                    </a:moveTo>
                    <a:cubicBezTo>
                      <a:pt x="254" y="36"/>
                      <a:pt x="317" y="99"/>
                      <a:pt x="317" y="175"/>
                    </a:cubicBezTo>
                    <a:cubicBezTo>
                      <a:pt x="317" y="254"/>
                      <a:pt x="254" y="317"/>
                      <a:pt x="176" y="317"/>
                    </a:cubicBezTo>
                    <a:cubicBezTo>
                      <a:pt x="99" y="317"/>
                      <a:pt x="36" y="254"/>
                      <a:pt x="36" y="175"/>
                    </a:cubicBezTo>
                    <a:cubicBezTo>
                      <a:pt x="36" y="99"/>
                      <a:pt x="99" y="36"/>
                      <a:pt x="176" y="36"/>
                    </a:cubicBezTo>
                    <a:close/>
                    <a:moveTo>
                      <a:pt x="176" y="353"/>
                    </a:moveTo>
                    <a:cubicBezTo>
                      <a:pt x="273" y="353"/>
                      <a:pt x="353" y="273"/>
                      <a:pt x="353" y="175"/>
                    </a:cubicBezTo>
                    <a:cubicBezTo>
                      <a:pt x="353" y="78"/>
                      <a:pt x="273" y="0"/>
                      <a:pt x="176" y="0"/>
                    </a:cubicBezTo>
                    <a:cubicBezTo>
                      <a:pt x="78" y="0"/>
                      <a:pt x="0" y="78"/>
                      <a:pt x="0" y="175"/>
                    </a:cubicBezTo>
                    <a:cubicBezTo>
                      <a:pt x="0" y="273"/>
                      <a:pt x="78" y="353"/>
                      <a:pt x="176" y="353"/>
                    </a:cubicBezTo>
                    <a:close/>
                  </a:path>
                </a:pathLst>
              </a:custGeom>
              <a:solidFill>
                <a:srgbClr val="13A0D3"/>
              </a:solid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solidFill>
                      <a:srgbClr val="122B54"/>
                    </a:solidFill>
                  </a:ln>
                  <a:solidFill>
                    <a:srgbClr val="13A0D3"/>
                  </a:solidFill>
                  <a:effectLst/>
                  <a:uLnTx/>
                  <a:uFillTx/>
                  <a:latin typeface="Arial" panose="020B0604020202020204"/>
                  <a:ea typeface="Arial Unicode MS" pitchFamily="2"/>
                  <a:cs typeface="Arial Unicode MS" pitchFamily="2"/>
                </a:endParaRPr>
              </a:p>
            </p:txBody>
          </p:sp>
        </p:grpSp>
      </p:grpSp>
      <p:pic>
        <p:nvPicPr>
          <p:cNvPr id="18" name="Grafik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72130" y="2030819"/>
            <a:ext cx="3919870" cy="4136065"/>
          </a:xfrm>
          <a:prstGeom prst="rect">
            <a:avLst/>
          </a:prstGeom>
        </p:spPr>
      </p:pic>
      <p:graphicFrame>
        <p:nvGraphicFramePr>
          <p:cNvPr id="20" name="Tabelle 19">
            <a:extLst>
              <a:ext uri="{FF2B5EF4-FFF2-40B4-BE49-F238E27FC236}">
                <a16:creationId xmlns:a16="http://schemas.microsoft.com/office/drawing/2014/main" id="{4BC9EFBB-D498-654C-9E2B-04F62FC2BB91}"/>
              </a:ext>
            </a:extLst>
          </p:cNvPr>
          <p:cNvGraphicFramePr>
            <a:graphicFrameLocks noGrp="1"/>
          </p:cNvGraphicFramePr>
          <p:nvPr>
            <p:extLst>
              <p:ext uri="{D42A27DB-BD31-4B8C-83A1-F6EECF244321}">
                <p14:modId xmlns:p14="http://schemas.microsoft.com/office/powerpoint/2010/main" val="826283194"/>
              </p:ext>
            </p:extLst>
          </p:nvPr>
        </p:nvGraphicFramePr>
        <p:xfrm>
          <a:off x="479423" y="2114548"/>
          <a:ext cx="7422355" cy="3925335"/>
        </p:xfrm>
        <a:graphic>
          <a:graphicData uri="http://schemas.openxmlformats.org/drawingml/2006/table">
            <a:tbl>
              <a:tblPr>
                <a:tableStyleId>{2D5ABB26-0587-4C30-8999-92F81FD0307C}</a:tableStyleId>
              </a:tblPr>
              <a:tblGrid>
                <a:gridCol w="1906425">
                  <a:extLst>
                    <a:ext uri="{9D8B030D-6E8A-4147-A177-3AD203B41FA5}">
                      <a16:colId xmlns:a16="http://schemas.microsoft.com/office/drawing/2014/main" val="919408826"/>
                    </a:ext>
                  </a:extLst>
                </a:gridCol>
                <a:gridCol w="2757965">
                  <a:extLst>
                    <a:ext uri="{9D8B030D-6E8A-4147-A177-3AD203B41FA5}">
                      <a16:colId xmlns:a16="http://schemas.microsoft.com/office/drawing/2014/main" val="1559289797"/>
                    </a:ext>
                  </a:extLst>
                </a:gridCol>
                <a:gridCol w="2757965">
                  <a:extLst>
                    <a:ext uri="{9D8B030D-6E8A-4147-A177-3AD203B41FA5}">
                      <a16:colId xmlns:a16="http://schemas.microsoft.com/office/drawing/2014/main" val="921345542"/>
                    </a:ext>
                  </a:extLst>
                </a:gridCol>
              </a:tblGrid>
              <a:tr h="446525">
                <a:tc>
                  <a:txBody>
                    <a:bodyPr/>
                    <a:lstStyle/>
                    <a:p>
                      <a:pPr>
                        <a:lnSpc>
                          <a:spcPct val="10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nSpc>
                          <a:spcPct val="10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250 EUR Erstattung pro Jahr zusammen für:</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pPr>
                        <a:lnSpc>
                          <a:spcPct val="11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7200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380106"/>
                  </a:ext>
                </a:extLst>
              </a:tr>
              <a:tr h="1064514">
                <a:tc>
                  <a:txBody>
                    <a:bodyPr/>
                    <a:lstStyle/>
                    <a:p>
                      <a:pPr>
                        <a:lnSpc>
                          <a:spcPct val="10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Zwei zertifizierte Gesundheitskurse </a:t>
                      </a:r>
                      <a:b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(zertifiziert gemäß § 20 SGB V)</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 B. zu den Themen Stressbewältigung und Entspannung, Suchtprävention, Bewegung und Ernährung).</a:t>
                      </a: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rowSpan="2">
                  <a:txBody>
                    <a:bodyPr/>
                    <a:lstStyle/>
                    <a:p>
                      <a:pPr>
                        <a:lnSpc>
                          <a:spcPct val="110000"/>
                        </a:lnSpc>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Verschiedene Schutz- </a:t>
                      </a:r>
                      <a:b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und Reiseimpfungen </a:t>
                      </a:r>
                    </a:p>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(FSME, Grippe, Hepatitis A und B, Cholera, Gelbfieber, Japanische Enzephalitis, </a:t>
                      </a:r>
                      <a:r>
                        <a:rPr kumimoji="0" lang="de-DE" sz="1200" b="0" i="0" u="none" strike="noStrike" kern="1200" cap="none" spc="0" normalizeH="0" baseline="0" noProof="0" dirty="0" err="1">
                          <a:ln>
                            <a:noFill/>
                          </a:ln>
                          <a:solidFill>
                            <a:schemeClr val="bg1"/>
                          </a:solidFill>
                          <a:effectLst/>
                          <a:uLnTx/>
                          <a:uFillTx/>
                          <a:latin typeface="+mn-lt"/>
                          <a:ea typeface="+mn-ea"/>
                          <a:cs typeface="Arial" panose="020B0604020202020204" pitchFamily="34" charset="0"/>
                        </a:rPr>
                        <a:t>Meningokokken</a:t>
                      </a: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 Tollwut, Typhus, Malariaprophylaxe).</a:t>
                      </a:r>
                      <a:endParaRPr kumimoji="0" lang="de-DE" sz="1200" b="1"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72000" marR="0" marT="7200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00167636"/>
                  </a:ext>
                </a:extLst>
              </a:tr>
              <a:tr h="597005">
                <a:tc>
                  <a:txBody>
                    <a:bodyPr/>
                    <a:lstStyle/>
                    <a:p>
                      <a:pPr>
                        <a:lnSpc>
                          <a:spcPct val="10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nSpc>
                          <a:spcPct val="11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vMerge="1">
                  <a:txBody>
                    <a:bodyPr/>
                    <a:lstStyle/>
                    <a:p>
                      <a:pPr>
                        <a:lnSpc>
                          <a:spcPct val="11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7200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2529354"/>
                  </a:ext>
                </a:extLst>
              </a:tr>
              <a:tr h="1817291">
                <a:tc>
                  <a:txBody>
                    <a:bodyPr/>
                    <a:lstStyle/>
                    <a:p>
                      <a:pPr>
                        <a:lnSpc>
                          <a:spcPct val="10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1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100 % Erstattung </a:t>
                      </a:r>
                      <a:b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b="1" i="0" u="none" strike="noStrike" kern="1200" cap="none" spc="-20" normalizeH="0" baseline="0" noProof="0" dirty="0">
                          <a:ln>
                            <a:noFill/>
                          </a:ln>
                          <a:solidFill>
                            <a:schemeClr val="bg1"/>
                          </a:solidFill>
                          <a:effectLst/>
                          <a:uLnTx/>
                          <a:uFillTx/>
                          <a:latin typeface="+mn-lt"/>
                          <a:ea typeface="+mn-ea"/>
                          <a:cs typeface="Arial" panose="020B0604020202020204" pitchFamily="34" charset="0"/>
                        </a:rPr>
                        <a:t>für ein dreimonatiges </a:t>
                      </a:r>
                      <a:b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telefonisches Coaching durch </a:t>
                      </a:r>
                      <a:b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einen Spezialisten bei psychischen Belastungen</a:t>
                      </a:r>
                      <a:endParaRPr kumimoji="0" lang="de-DE"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p>
                      <a:pPr>
                        <a:lnSpc>
                          <a:spcPct val="110000"/>
                        </a:lnSpc>
                      </a:pPr>
                      <a:endPar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10000"/>
                        </a:lnSpc>
                      </a:pPr>
                      <a:r>
                        <a:rPr kumimoji="0" lang="de-DE" sz="12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z. B. bei Fragen zu einem Stimmungstief, Ängsten oder Erschöpfungszuständen, beruflich bedingtem Stress, Sucht und Suchtprävention, Mitarbeiterführung und Konfliktbewältigung.</a:t>
                      </a:r>
                    </a:p>
                  </a:txBody>
                  <a:tcPr marL="72000" marR="0" marT="72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6164650"/>
                  </a:ext>
                </a:extLst>
              </a:tr>
            </a:tbl>
          </a:graphicData>
        </a:graphic>
      </p:graphicFrame>
      <p:sp>
        <p:nvSpPr>
          <p:cNvPr id="17" name="Ellipse 11">
            <a:extLst>
              <a:ext uri="{FF2B5EF4-FFF2-40B4-BE49-F238E27FC236}">
                <a16:creationId xmlns:a16="http://schemas.microsoft.com/office/drawing/2014/main" id="{DDC6AB55-38F7-CD4D-BAE9-924979974974}"/>
              </a:ext>
            </a:extLst>
          </p:cNvPr>
          <p:cNvSpPr>
            <a:spLocks noChangeAspect="1"/>
          </p:cNvSpPr>
          <p:nvPr/>
        </p:nvSpPr>
        <p:spPr>
          <a:xfrm>
            <a:off x="6972293" y="1613340"/>
            <a:ext cx="1198078" cy="1198078"/>
          </a:xfrm>
          <a:prstGeom prst="ellipse">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Auch </a:t>
            </a:r>
            <a:r>
              <a:rPr kumimoji="0" lang="en-GB" sz="1200" b="0" i="0" u="none" strike="noStrike" kern="1200" cap="none" spc="0" normalizeH="0" baseline="0" noProof="0" dirty="0" err="1">
                <a:ln>
                  <a:noFill/>
                </a:ln>
                <a:solidFill>
                  <a:srgbClr val="FFFFFF"/>
                </a:solidFill>
                <a:effectLst/>
                <a:uLnTx/>
                <a:uFillTx/>
                <a:latin typeface="Arial" panose="020B0604020202020204"/>
                <a:ea typeface="+mn-ea"/>
                <a:cs typeface="+mn-cs"/>
              </a:rPr>
              <a:t>für</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 PKV-</a:t>
            </a:r>
            <a:r>
              <a:rPr kumimoji="0" lang="en-GB" sz="1200" b="0" i="0" u="none" strike="noStrike" kern="1200" cap="none" spc="0" normalizeH="0" baseline="0" noProof="0" dirty="0" err="1">
                <a:ln>
                  <a:noFill/>
                </a:ln>
                <a:solidFill>
                  <a:srgbClr val="FFFFFF"/>
                </a:solidFill>
                <a:effectLst/>
                <a:uLnTx/>
                <a:uFillTx/>
                <a:latin typeface="Arial" panose="020B0604020202020204"/>
                <a:ea typeface="+mn-ea"/>
                <a:cs typeface="+mn-cs"/>
              </a:rPr>
              <a:t>Versicherte</a:t>
            </a: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9" name="Ellipse 11">
            <a:extLst>
              <a:ext uri="{FF2B5EF4-FFF2-40B4-BE49-F238E27FC236}">
                <a16:creationId xmlns:a16="http://schemas.microsoft.com/office/drawing/2014/main" id="{423ECACF-A2FE-E844-825C-5B694CE6B580}"/>
              </a:ext>
            </a:extLst>
          </p:cNvPr>
          <p:cNvSpPr>
            <a:spLocks noChangeAspect="1"/>
          </p:cNvSpPr>
          <p:nvPr/>
        </p:nvSpPr>
        <p:spPr>
          <a:xfrm>
            <a:off x="8049600" y="-192168"/>
            <a:ext cx="1927733" cy="1927733"/>
          </a:xfrm>
          <a:prstGeom prst="ellipse">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804" rtl="0" eaLnBrk="1" fontAlgn="auto" latinLnBrk="0" hangingPunct="1">
              <a:lnSpc>
                <a:spcPct val="100000"/>
              </a:lnSpc>
              <a:spcBef>
                <a:spcPts val="0"/>
              </a:spcBef>
              <a:spcAft>
                <a:spcPct val="0"/>
              </a:spcAft>
              <a:buClr>
                <a:srgbClr val="113388"/>
              </a:buClr>
              <a:buSzTx/>
              <a:buFontTx/>
              <a:buNone/>
              <a:tabLst/>
              <a:defRPr/>
            </a:pPr>
            <a:endParaRPr kumimoji="0" lang="en-US" sz="1500" b="0" i="0" u="none" strike="noStrike" kern="100" cap="none" spc="-50" normalizeH="0" noProof="0" dirty="0">
              <a:ln>
                <a:noFill/>
              </a:ln>
              <a:solidFill>
                <a:srgbClr val="FFFFFF"/>
              </a:solidFill>
              <a:effectLst/>
              <a:uLnTx/>
              <a:uFillTx/>
              <a:ea typeface="+mn-ea"/>
              <a:cs typeface="+mn-cs"/>
            </a:endParaRPr>
          </a:p>
        </p:txBody>
      </p:sp>
      <p:sp>
        <p:nvSpPr>
          <p:cNvPr id="21" name="Textfeld 20">
            <a:extLst>
              <a:ext uri="{FF2B5EF4-FFF2-40B4-BE49-F238E27FC236}">
                <a16:creationId xmlns:a16="http://schemas.microsoft.com/office/drawing/2014/main" id="{9544CB91-FFD9-A742-8F8B-F703167E0108}"/>
              </a:ext>
            </a:extLst>
          </p:cNvPr>
          <p:cNvSpPr txBox="1"/>
          <p:nvPr/>
        </p:nvSpPr>
        <p:spPr>
          <a:xfrm rot="720000">
            <a:off x="8166681" y="370231"/>
            <a:ext cx="1703506" cy="854350"/>
          </a:xfrm>
          <a:prstGeom prst="rect">
            <a:avLst/>
          </a:prstGeom>
          <a:noFill/>
        </p:spPr>
        <p:txBody>
          <a:bodyPr wrap="square" lIns="0" tIns="0" rIns="0" bIns="0" rtlCol="0" anchor="t" anchorCtr="0">
            <a:noAutofit/>
          </a:bodyPr>
          <a:lstStyle>
            <a:defPPr>
              <a:defRPr lang="de-DE"/>
            </a:defPPr>
            <a:lvl1pPr marR="0" lvl="0" indent="0" algn="ctr" defTabSz="1218804" fontAlgn="auto">
              <a:lnSpc>
                <a:spcPct val="150000"/>
              </a:lnSpc>
              <a:spcBef>
                <a:spcPts val="0"/>
              </a:spcBef>
              <a:spcAft>
                <a:spcPts val="300"/>
              </a:spcAft>
              <a:buClr>
                <a:srgbClr val="113388"/>
              </a:buClr>
              <a:buSzTx/>
              <a:buFontTx/>
              <a:buNone/>
              <a:tabLst/>
              <a:defRPr kumimoji="0" sz="1400" b="1" i="0" u="none" strike="noStrike" kern="900" cap="none" spc="0" normalizeH="0" baseline="0">
                <a:ln>
                  <a:noFill/>
                </a:ln>
                <a:effectLst/>
                <a:uLnTx/>
                <a:uFillTx/>
              </a:defRPr>
            </a:lvl1pPr>
          </a:lstStyle>
          <a:p>
            <a:r>
              <a:rPr lang="de-DE" altLang="de-DE" dirty="0"/>
              <a:t>Highlight:</a:t>
            </a:r>
          </a:p>
          <a:p>
            <a:pPr>
              <a:lnSpc>
                <a:spcPct val="100000"/>
              </a:lnSpc>
              <a:buClr>
                <a:schemeClr val="tx1"/>
              </a:buClr>
            </a:pPr>
            <a:r>
              <a:rPr lang="de-DE" sz="1200" b="0" dirty="0"/>
              <a:t>Altersunabhängige Leistungen</a:t>
            </a:r>
            <a:endParaRPr lang="en-US" sz="1200" b="0" dirty="0"/>
          </a:p>
        </p:txBody>
      </p:sp>
      <p:sp>
        <p:nvSpPr>
          <p:cNvPr id="23" name="Foliennummernplatzhalter 1"/>
          <p:cNvSpPr>
            <a:spLocks noGrp="1"/>
          </p:cNvSpPr>
          <p:nvPr>
            <p:ph type="sldNum" sz="quarter" idx="11"/>
          </p:nvPr>
        </p:nvSpPr>
        <p:spPr>
          <a:xfrm>
            <a:off x="11443580" y="6372000"/>
            <a:ext cx="268995" cy="144000"/>
          </a:xfrm>
        </p:spPr>
        <p:txBody>
          <a:bodyPr/>
          <a:lstStyle/>
          <a:p>
            <a:fld id="{56C449F3-BD9D-48DC-BFF1-0F66671DA7C6}" type="slidenum">
              <a:rPr lang="de-DE" smtClean="0"/>
              <a:pPr/>
              <a:t>25</a:t>
            </a:fld>
            <a:endParaRPr lang="de-DE" dirty="0"/>
          </a:p>
        </p:txBody>
      </p:sp>
    </p:spTree>
    <p:extLst>
      <p:ext uri="{BB962C8B-B14F-4D97-AF65-F5344CB8AC3E}">
        <p14:creationId xmlns:p14="http://schemas.microsoft.com/office/powerpoint/2010/main" val="2203282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CDF9D2C-DA3C-314A-9A4A-8F1BEC291040}"/>
              </a:ext>
            </a:extLst>
          </p:cNvPr>
          <p:cNvSpPr>
            <a:spLocks noGrp="1"/>
          </p:cNvSpPr>
          <p:nvPr>
            <p:ph type="title"/>
          </p:nvPr>
        </p:nvSpPr>
        <p:spPr/>
        <p:txBody>
          <a:bodyPr/>
          <a:lstStyle/>
          <a:p>
            <a:r>
              <a:rPr lang="de-DE" altLang="de-DE" noProof="0" dirty="0"/>
              <a:t>Baustein </a:t>
            </a:r>
            <a:r>
              <a:rPr lang="de-DE" altLang="de-DE" noProof="0" dirty="0">
                <a:solidFill>
                  <a:srgbClr val="13A0D3"/>
                </a:solidFill>
              </a:rPr>
              <a:t>Krankenhaus bei Unfall E</a:t>
            </a:r>
            <a:endParaRPr lang="de-DE" dirty="0">
              <a:solidFill>
                <a:srgbClr val="13A0D3"/>
              </a:solidFill>
            </a:endParaRPr>
          </a:p>
        </p:txBody>
      </p:sp>
      <p:sp>
        <p:nvSpPr>
          <p:cNvPr id="6" name="Inhaltsplatzhalter 2">
            <a:extLst>
              <a:ext uri="{FF2B5EF4-FFF2-40B4-BE49-F238E27FC236}">
                <a16:creationId xmlns:a16="http://schemas.microsoft.com/office/drawing/2014/main" id="{679F4EDA-6BA3-4D4A-A40A-B455DD5B68C7}"/>
              </a:ext>
            </a:extLst>
          </p:cNvPr>
          <p:cNvSpPr txBox="1">
            <a:spLocks/>
          </p:cNvSpPr>
          <p:nvPr/>
        </p:nvSpPr>
        <p:spPr>
          <a:xfrm>
            <a:off x="479425" y="1557088"/>
            <a:ext cx="7632700" cy="430887"/>
          </a:xfrm>
          <a:prstGeom prst="rect">
            <a:avLst/>
          </a:prstGeom>
        </p:spPr>
        <p:txBody>
          <a:bodyPr wrap="square" lIns="0" tIns="0" rIns="0" bIns="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b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Arial" panose="020B0604020202020204" pitchFamily="34" charset="0"/>
              </a:rPr>
            </a:br>
            <a:r>
              <a:rPr kumimoji="0" lang="de-DE" sz="1400" b="0" i="0" u="none" strike="noStrike" kern="1200" cap="none" spc="0" normalizeH="0" baseline="0" noProof="0" dirty="0">
                <a:ln>
                  <a:noFill/>
                </a:ln>
                <a:solidFill>
                  <a:srgbClr val="003781"/>
                </a:solidFill>
                <a:effectLst/>
                <a:uLnTx/>
                <a:uFillTx/>
                <a:latin typeface="Arial" panose="020B0604020202020204"/>
                <a:ea typeface="+mn-ea"/>
                <a:cs typeface="Arial" panose="020B0604020202020204" pitchFamily="34" charset="0"/>
              </a:rPr>
              <a:t>Für die optimale Versorgung im Krankenhaus nach einem Unfall.</a:t>
            </a:r>
          </a:p>
        </p:txBody>
      </p:sp>
      <p:graphicFrame>
        <p:nvGraphicFramePr>
          <p:cNvPr id="19" name="Tabelle 18">
            <a:extLst>
              <a:ext uri="{FF2B5EF4-FFF2-40B4-BE49-F238E27FC236}">
                <a16:creationId xmlns:a16="http://schemas.microsoft.com/office/drawing/2014/main" id="{BC4B8530-72C5-C44D-AC58-17A154A6DDFC}"/>
              </a:ext>
            </a:extLst>
          </p:cNvPr>
          <p:cNvGraphicFramePr>
            <a:graphicFrameLocks noGrp="1"/>
          </p:cNvGraphicFramePr>
          <p:nvPr>
            <p:extLst>
              <p:ext uri="{D42A27DB-BD31-4B8C-83A1-F6EECF244321}">
                <p14:modId xmlns:p14="http://schemas.microsoft.com/office/powerpoint/2010/main" val="3066074221"/>
              </p:ext>
            </p:extLst>
          </p:nvPr>
        </p:nvGraphicFramePr>
        <p:xfrm>
          <a:off x="479422" y="2108200"/>
          <a:ext cx="7422358" cy="3077482"/>
        </p:xfrm>
        <a:graphic>
          <a:graphicData uri="http://schemas.openxmlformats.org/drawingml/2006/table">
            <a:tbl>
              <a:tblPr>
                <a:tableStyleId>{2D5ABB26-0587-4C30-8999-92F81FD0307C}</a:tableStyleId>
              </a:tblPr>
              <a:tblGrid>
                <a:gridCol w="1904963">
                  <a:extLst>
                    <a:ext uri="{9D8B030D-6E8A-4147-A177-3AD203B41FA5}">
                      <a16:colId xmlns:a16="http://schemas.microsoft.com/office/drawing/2014/main" val="1391324319"/>
                    </a:ext>
                  </a:extLst>
                </a:gridCol>
                <a:gridCol w="5517395">
                  <a:extLst>
                    <a:ext uri="{9D8B030D-6E8A-4147-A177-3AD203B41FA5}">
                      <a16:colId xmlns:a16="http://schemas.microsoft.com/office/drawing/2014/main" val="1559289797"/>
                    </a:ext>
                  </a:extLst>
                </a:gridCol>
              </a:tblGrid>
              <a:tr h="3077482">
                <a:tc>
                  <a:txBody>
                    <a:bodyPr/>
                    <a:lstStyle/>
                    <a:p>
                      <a:endParaRPr kumimoji="0" lang="de-DE" sz="120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a:txBody>
                  <a:tcPr marL="0" marR="7200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nSpc>
                          <a:spcPct val="100000"/>
                        </a:lnSpc>
                        <a:spcBef>
                          <a:spcPts val="0"/>
                        </a:spcBef>
                        <a:spcAft>
                          <a:spcPts val="300"/>
                        </a:spcAft>
                      </a:pPr>
                      <a:r>
                        <a:rPr kumimoji="0" lang="de-DE" sz="1600" b="1"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Stationäre Leistungen nach einem Unfall</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Wahl- und belegärztliche Leistungen im Krankenhaus</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Wahlleistung Unterkunft im Zweibettzimmer </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Ersatzweise Krankenhaustagegeld:</a:t>
                      </a:r>
                    </a:p>
                    <a:p>
                      <a:pPr marL="655305" lvl="1" indent="-1714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25 EUR bei Verzicht auf die Wahlleistung Unterkunft</a:t>
                      </a:r>
                    </a:p>
                    <a:p>
                      <a:pPr marL="655305" lvl="1" indent="-1714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25 EUR bei Verzicht auf wahl-/belegärztliche Behandlung</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Wunschverlegung und Serviceleistungen </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Leistungen bei ambulanten Operationen nach Vorleistung der GKV</a:t>
                      </a:r>
                    </a:p>
                    <a:p>
                      <a:pPr marL="285750" indent="-285750">
                        <a:lnSpc>
                          <a:spcPct val="100000"/>
                        </a:lnSpc>
                        <a:spcBef>
                          <a:spcPts val="0"/>
                        </a:spcBef>
                        <a:spcAft>
                          <a:spcPts val="300"/>
                        </a:spcAft>
                        <a:buFont typeface="Arial" panose="020B0604020202020204" pitchFamily="34" charset="0"/>
                        <a:buChar char="•"/>
                      </a:pP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Leistungen für die Behandlung in Privatkliniken nach </a:t>
                      </a:r>
                      <a:b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br>
                      <a:r>
                        <a:rPr kumimoji="0" lang="de-DE" sz="140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Vorleistung der GKV</a:t>
                      </a:r>
                    </a:p>
                  </a:txBody>
                  <a:tcPr marL="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6380106"/>
                  </a:ext>
                </a:extLst>
              </a:tr>
            </a:tbl>
          </a:graphicData>
        </a:graphic>
      </p:graphicFrame>
      <p:grpSp>
        <p:nvGrpSpPr>
          <p:cNvPr id="20" name="Gruppieren 19">
            <a:extLst>
              <a:ext uri="{FF2B5EF4-FFF2-40B4-BE49-F238E27FC236}">
                <a16:creationId xmlns:a16="http://schemas.microsoft.com/office/drawing/2014/main" id="{200BB648-5393-4E44-9120-15107B56AEBB}"/>
              </a:ext>
            </a:extLst>
          </p:cNvPr>
          <p:cNvGrpSpPr/>
          <p:nvPr/>
        </p:nvGrpSpPr>
        <p:grpSpPr>
          <a:xfrm>
            <a:off x="1013579" y="3092273"/>
            <a:ext cx="660636" cy="661105"/>
            <a:chOff x="1013579" y="2459100"/>
            <a:chExt cx="660636" cy="661105"/>
          </a:xfrm>
        </p:grpSpPr>
        <p:grpSp>
          <p:nvGrpSpPr>
            <p:cNvPr id="21" name="Gruppieren 20">
              <a:extLst>
                <a:ext uri="{FF2B5EF4-FFF2-40B4-BE49-F238E27FC236}">
                  <a16:creationId xmlns:a16="http://schemas.microsoft.com/office/drawing/2014/main" id="{627EE3FF-827F-0046-B594-40EB0550F07F}"/>
                </a:ext>
              </a:extLst>
            </p:cNvPr>
            <p:cNvGrpSpPr/>
            <p:nvPr/>
          </p:nvGrpSpPr>
          <p:grpSpPr>
            <a:xfrm>
              <a:off x="1176861" y="2606288"/>
              <a:ext cx="317911" cy="332161"/>
              <a:chOff x="8955449" y="4809863"/>
              <a:chExt cx="223961" cy="234000"/>
            </a:xfrm>
            <a:solidFill>
              <a:schemeClr val="accent6"/>
            </a:solidFill>
          </p:grpSpPr>
          <p:sp>
            <p:nvSpPr>
              <p:cNvPr id="23" name="Freihandform: Form 13">
                <a:extLst>
                  <a:ext uri="{FF2B5EF4-FFF2-40B4-BE49-F238E27FC236}">
                    <a16:creationId xmlns:a16="http://schemas.microsoft.com/office/drawing/2014/main" id="{7A39DD5A-A469-6A4C-B4EE-089FE2639CCD}"/>
                  </a:ext>
                </a:extLst>
              </p:cNvPr>
              <p:cNvSpPr>
                <a:spLocks noChangeAspect="1"/>
              </p:cNvSpPr>
              <p:nvPr/>
            </p:nvSpPr>
            <p:spPr>
              <a:xfrm>
                <a:off x="8955449" y="4809863"/>
                <a:ext cx="223961" cy="234000"/>
              </a:xfrm>
              <a:custGeom>
                <a:avLst/>
                <a:gdLst>
                  <a:gd name="connsiteX0" fmla="*/ 141595 w 283190"/>
                  <a:gd name="connsiteY0" fmla="*/ 0 h 295884"/>
                  <a:gd name="connsiteX1" fmla="*/ 281756 w 283190"/>
                  <a:gd name="connsiteY1" fmla="*/ 101324 h 295884"/>
                  <a:gd name="connsiteX2" fmla="*/ 283190 w 283190"/>
                  <a:gd name="connsiteY2" fmla="*/ 101324 h 295884"/>
                  <a:gd name="connsiteX3" fmla="*/ 283190 w 283190"/>
                  <a:gd name="connsiteY3" fmla="*/ 102361 h 295884"/>
                  <a:gd name="connsiteX4" fmla="*/ 283190 w 283190"/>
                  <a:gd name="connsiteY4" fmla="*/ 295884 h 295884"/>
                  <a:gd name="connsiteX5" fmla="*/ 0 w 283190"/>
                  <a:gd name="connsiteY5" fmla="*/ 295884 h 295884"/>
                  <a:gd name="connsiteX6" fmla="*/ 0 w 283190"/>
                  <a:gd name="connsiteY6" fmla="*/ 102361 h 295884"/>
                  <a:gd name="connsiteX7" fmla="*/ 0 w 283190"/>
                  <a:gd name="connsiteY7" fmla="*/ 101324 h 295884"/>
                  <a:gd name="connsiteX8" fmla="*/ 1434 w 283190"/>
                  <a:gd name="connsiteY8" fmla="*/ 101324 h 29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190" h="295884">
                    <a:moveTo>
                      <a:pt x="141595" y="0"/>
                    </a:moveTo>
                    <a:lnTo>
                      <a:pt x="281756" y="101324"/>
                    </a:lnTo>
                    <a:lnTo>
                      <a:pt x="283190" y="101324"/>
                    </a:lnTo>
                    <a:lnTo>
                      <a:pt x="283190" y="102361"/>
                    </a:lnTo>
                    <a:lnTo>
                      <a:pt x="283190" y="295884"/>
                    </a:lnTo>
                    <a:lnTo>
                      <a:pt x="0" y="295884"/>
                    </a:lnTo>
                    <a:lnTo>
                      <a:pt x="0" y="102361"/>
                    </a:lnTo>
                    <a:lnTo>
                      <a:pt x="0" y="101324"/>
                    </a:lnTo>
                    <a:lnTo>
                      <a:pt x="1434" y="101324"/>
                    </a:ln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Kreuz 23">
                <a:extLst>
                  <a:ext uri="{FF2B5EF4-FFF2-40B4-BE49-F238E27FC236}">
                    <a16:creationId xmlns:a16="http://schemas.microsoft.com/office/drawing/2014/main" id="{73536890-9AFC-B04B-8837-BDB884943FF4}"/>
                  </a:ext>
                </a:extLst>
              </p:cNvPr>
              <p:cNvSpPr/>
              <p:nvPr/>
            </p:nvSpPr>
            <p:spPr>
              <a:xfrm>
                <a:off x="9001480" y="4876966"/>
                <a:ext cx="131898" cy="131898"/>
              </a:xfrm>
              <a:prstGeom prst="plus">
                <a:avLst>
                  <a:gd name="adj" fmla="val 32571"/>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2" name="Freihandform 1105">
              <a:extLst>
                <a:ext uri="{FF2B5EF4-FFF2-40B4-BE49-F238E27FC236}">
                  <a16:creationId xmlns:a16="http://schemas.microsoft.com/office/drawing/2014/main" id="{7AAF4D37-9011-8A4A-855C-7D2AF690F0EC}"/>
                </a:ext>
              </a:extLst>
            </p:cNvPr>
            <p:cNvSpPr/>
            <p:nvPr/>
          </p:nvSpPr>
          <p:spPr>
            <a:xfrm>
              <a:off x="1013579" y="2459100"/>
              <a:ext cx="660636" cy="661105"/>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rgbClr val="13A0D3"/>
            </a:solidFill>
            <a:ln w="28575"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grpSp>
      <p:sp>
        <p:nvSpPr>
          <p:cNvPr id="25" name="Textfeld 24">
            <a:extLst>
              <a:ext uri="{FF2B5EF4-FFF2-40B4-BE49-F238E27FC236}">
                <a16:creationId xmlns:a16="http://schemas.microsoft.com/office/drawing/2014/main" id="{657E2074-C3B4-3B4C-A0CC-C66D8A85E162}"/>
              </a:ext>
            </a:extLst>
          </p:cNvPr>
          <p:cNvSpPr txBox="1"/>
          <p:nvPr/>
        </p:nvSpPr>
        <p:spPr>
          <a:xfrm>
            <a:off x="490442" y="3865752"/>
            <a:ext cx="1692276" cy="306302"/>
          </a:xfrm>
          <a:prstGeom prst="rect">
            <a:avLst/>
          </a:prstGeom>
          <a:noFill/>
        </p:spPr>
        <p:txBody>
          <a:bodyPr wrap="square" anchor="t">
            <a:spAutoFit/>
          </a:bodyPr>
          <a:lstStyle/>
          <a:p>
            <a:pPr marL="0" marR="0" lvl="0" indent="0" algn="ctr" defTabSz="967710" rtl="0" eaLnBrk="1" fontAlgn="auto" latinLnBrk="0" hangingPunct="1">
              <a:lnSpc>
                <a:spcPts val="18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13A0D3"/>
                </a:solidFill>
                <a:effectLst/>
                <a:uLnTx/>
                <a:uFillTx/>
                <a:latin typeface="Arial" panose="020B0604020202020204"/>
                <a:ea typeface="+mn-ea"/>
                <a:cs typeface="Arial" panose="020B0604020202020204" pitchFamily="34" charset="0"/>
              </a:rPr>
              <a:t>Leistungen</a:t>
            </a:r>
          </a:p>
        </p:txBody>
      </p:sp>
      <p:pic>
        <p:nvPicPr>
          <p:cNvPr id="11" name="Grafik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301173" y="2030944"/>
            <a:ext cx="3890827" cy="4134905"/>
          </a:xfrm>
          <a:prstGeom prst="rect">
            <a:avLst/>
          </a:prstGeom>
        </p:spPr>
      </p:pic>
      <p:grpSp>
        <p:nvGrpSpPr>
          <p:cNvPr id="18" name="Gruppieren 17"/>
          <p:cNvGrpSpPr/>
          <p:nvPr/>
        </p:nvGrpSpPr>
        <p:grpSpPr>
          <a:xfrm>
            <a:off x="8199106" y="-330637"/>
            <a:ext cx="2203242" cy="2203242"/>
            <a:chOff x="7910871" y="-330637"/>
            <a:chExt cx="2203242" cy="2203242"/>
          </a:xfrm>
        </p:grpSpPr>
        <p:sp>
          <p:nvSpPr>
            <p:cNvPr id="26" name="Ellipse 11">
              <a:extLst>
                <a:ext uri="{FF2B5EF4-FFF2-40B4-BE49-F238E27FC236}">
                  <a16:creationId xmlns:a16="http://schemas.microsoft.com/office/drawing/2014/main" id="{DEA9B579-A6F7-8447-9E79-53DBB51FEFBC}"/>
                </a:ext>
              </a:extLst>
            </p:cNvPr>
            <p:cNvSpPr>
              <a:spLocks noChangeAspect="1"/>
            </p:cNvSpPr>
            <p:nvPr/>
          </p:nvSpPr>
          <p:spPr>
            <a:xfrm>
              <a:off x="7910871" y="-330637"/>
              <a:ext cx="2203242" cy="22032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804" rtl="0" eaLnBrk="1" fontAlgn="auto" latinLnBrk="0" hangingPunct="1">
                <a:lnSpc>
                  <a:spcPct val="100000"/>
                </a:lnSpc>
                <a:spcBef>
                  <a:spcPts val="0"/>
                </a:spcBef>
                <a:spcAft>
                  <a:spcPct val="0"/>
                </a:spcAft>
                <a:buClr>
                  <a:srgbClr val="113388"/>
                </a:buClr>
                <a:buSzTx/>
                <a:buFontTx/>
                <a:buNone/>
                <a:tabLst/>
                <a:defRPr/>
              </a:pPr>
              <a:endParaRPr kumimoji="0" lang="en-US" sz="1500" b="0" i="0" u="none" strike="noStrike" kern="100" cap="none" spc="-50" normalizeH="0" baseline="0" noProof="0" dirty="0">
                <a:ln>
                  <a:noFill/>
                </a:ln>
                <a:solidFill>
                  <a:srgbClr val="FFFFFF"/>
                </a:solidFill>
                <a:effectLst/>
                <a:uLnTx/>
                <a:uFillTx/>
                <a:latin typeface="Arial" panose="020B0604020202020204"/>
                <a:ea typeface="+mn-ea"/>
                <a:cs typeface="+mn-cs"/>
              </a:endParaRPr>
            </a:p>
          </p:txBody>
        </p:sp>
        <p:sp>
          <p:nvSpPr>
            <p:cNvPr id="27" name="Textfeld 26">
              <a:extLst>
                <a:ext uri="{FF2B5EF4-FFF2-40B4-BE49-F238E27FC236}">
                  <a16:creationId xmlns:a16="http://schemas.microsoft.com/office/drawing/2014/main" id="{B9759271-0D92-CF4C-9620-1BF8A90868F6}"/>
                </a:ext>
              </a:extLst>
            </p:cNvPr>
            <p:cNvSpPr txBox="1"/>
            <p:nvPr/>
          </p:nvSpPr>
          <p:spPr>
            <a:xfrm rot="720000">
              <a:off x="8074952" y="-143910"/>
              <a:ext cx="1763903" cy="1976343"/>
            </a:xfrm>
            <a:prstGeom prst="rect">
              <a:avLst/>
            </a:prstGeom>
            <a:noFill/>
          </p:spPr>
          <p:txBody>
            <a:bodyPr wrap="square" lIns="0" tIns="0" rIns="0" bIns="0" rtlCol="0" anchor="ctr" anchorCtr="0">
              <a:noAutofit/>
            </a:bodyPr>
            <a:lstStyle/>
            <a:p>
              <a:pPr marL="0" marR="0" lvl="0" indent="0" algn="ctr" defTabSz="1219170" rtl="0" eaLnBrk="1" fontAlgn="auto" latinLnBrk="0" hangingPunct="1">
                <a:lnSpc>
                  <a:spcPct val="100000"/>
                </a:lnSpc>
                <a:spcBef>
                  <a:spcPts val="0"/>
                </a:spcBef>
                <a:spcAft>
                  <a:spcPct val="0"/>
                </a:spcAft>
                <a:buClr>
                  <a:srgbClr val="113388"/>
                </a:buClr>
                <a:buSzTx/>
                <a:buFontTx/>
                <a:buNone/>
                <a:tabLst/>
                <a:defRPr/>
              </a:pPr>
              <a:r>
                <a:rPr kumimoji="0" lang="de-DE" altLang="de-DE" sz="1400" b="1" i="0" u="none" strike="noStrike" kern="1200" cap="none" spc="0" normalizeH="0" baseline="0" noProof="0" dirty="0">
                  <a:ln>
                    <a:noFill/>
                  </a:ln>
                  <a:solidFill>
                    <a:srgbClr val="FFFFFF"/>
                  </a:solidFill>
                  <a:effectLst/>
                  <a:uLnTx/>
                  <a:uFillTx/>
                  <a:latin typeface="Arial" panose="020B0604020202020204"/>
                  <a:ea typeface="+mn-ea"/>
                  <a:cs typeface="+mn-cs"/>
                </a:rPr>
                <a:t>Highlights</a:t>
              </a:r>
              <a:r>
                <a:rPr kumimoji="0" lang="de-DE" altLang="de-DE" sz="1200" b="0" i="0" u="none" strike="noStrike" kern="1200" cap="none" spc="0" normalizeH="0" baseline="0" noProof="0" dirty="0">
                  <a:ln>
                    <a:noFill/>
                  </a:ln>
                  <a:solidFill>
                    <a:srgbClr val="FFFFFF"/>
                  </a:solidFill>
                  <a:effectLst/>
                  <a:uLnTx/>
                  <a:uFillTx/>
                  <a:latin typeface="Arial" panose="020B0604020202020204"/>
                  <a:ea typeface="+mn-ea"/>
                  <a:cs typeface="+mn-cs"/>
                </a:rPr>
                <a:t>:</a:t>
              </a:r>
            </a:p>
            <a:p>
              <a:pPr marL="171450" marR="0" lvl="0" indent="-171450" algn="ctr" defTabSz="9142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Erstattung auch über den Höchstsätzen der Gebührenordnung für Ärzte (GOÄ)</a:t>
              </a:r>
            </a:p>
            <a:p>
              <a:pPr marL="171450" marR="0" lvl="0" indent="-171450" algn="ctr" defTabSz="9142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Kein Ausschluss von Unfällen aufgrund von Vorerkrankungen!</a:t>
              </a:r>
            </a:p>
          </p:txBody>
        </p:sp>
      </p:grpSp>
      <p:sp>
        <p:nvSpPr>
          <p:cNvPr id="28" name="Foliennummernplatzhalter 1"/>
          <p:cNvSpPr>
            <a:spLocks noGrp="1"/>
          </p:cNvSpPr>
          <p:nvPr>
            <p:ph type="sldNum" sz="quarter" idx="11"/>
          </p:nvPr>
        </p:nvSpPr>
        <p:spPr>
          <a:xfrm>
            <a:off x="11443580" y="6372000"/>
            <a:ext cx="268995" cy="144000"/>
          </a:xfrm>
        </p:spPr>
        <p:txBody>
          <a:bodyPr/>
          <a:lstStyle/>
          <a:p>
            <a:fld id="{56C449F3-BD9D-48DC-BFF1-0F66671DA7C6}" type="slidenum">
              <a:rPr lang="de-DE" smtClean="0"/>
              <a:pPr/>
              <a:t>26</a:t>
            </a:fld>
            <a:endParaRPr lang="de-DE" dirty="0"/>
          </a:p>
        </p:txBody>
      </p:sp>
    </p:spTree>
    <p:extLst>
      <p:ext uri="{BB962C8B-B14F-4D97-AF65-F5344CB8AC3E}">
        <p14:creationId xmlns:p14="http://schemas.microsoft.com/office/powerpoint/2010/main" val="2833534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de-DE" dirty="0"/>
              <a:t>Services</a:t>
            </a:r>
          </a:p>
        </p:txBody>
      </p:sp>
      <p:sp>
        <p:nvSpPr>
          <p:cNvPr id="4" name="Foliennummernplatzhalter 3"/>
          <p:cNvSpPr>
            <a:spLocks noGrp="1"/>
          </p:cNvSpPr>
          <p:nvPr>
            <p:ph type="sldNum" sz="quarter" idx="4294967295"/>
          </p:nvPr>
        </p:nvSpPr>
        <p:spPr>
          <a:xfrm>
            <a:off x="11544300" y="6453188"/>
            <a:ext cx="647700" cy="215900"/>
          </a:xfrm>
        </p:spPr>
        <p:txBody>
          <a:bodyPr/>
          <a:lstStyle/>
          <a:p>
            <a:fld id="{48E57FD6-B64A-4CB3-9B81-6351C9042917}" type="slidenum">
              <a:rPr lang="de-DE" smtClean="0"/>
              <a:t>27</a:t>
            </a:fld>
            <a:endParaRPr lang="de-DE"/>
          </a:p>
        </p:txBody>
      </p:sp>
      <p:sp>
        <p:nvSpPr>
          <p:cNvPr id="7" name="Textplatzhalter 6">
            <a:extLst>
              <a:ext uri="{FF2B5EF4-FFF2-40B4-BE49-F238E27FC236}">
                <a16:creationId xmlns:a16="http://schemas.microsoft.com/office/drawing/2014/main" id="{A5758957-284B-4EDA-BB59-D7A92DF8676B}"/>
              </a:ext>
            </a:extLst>
          </p:cNvPr>
          <p:cNvSpPr txBox="1">
            <a:spLocks/>
          </p:cNvSpPr>
          <p:nvPr/>
        </p:nvSpPr>
        <p:spPr>
          <a:xfrm>
            <a:off x="-488139" y="475535"/>
            <a:ext cx="1692275" cy="1044000"/>
          </a:xfrm>
          <a:prstGeom prst="rect">
            <a:avLst/>
          </a:prstGeom>
        </p:spPr>
        <p:txBody>
          <a:bodyPr vert="horz" lIns="0" tIns="0" rIns="0" bIns="0" rtlCol="0" anchor="ctr"/>
          <a:lstStyle>
            <a:defPPr>
              <a:defRPr lang="en-US"/>
            </a:defPPr>
            <a:lvl1pPr marL="0" algn="r" defTabSz="914205" rtl="0" eaLnBrk="1" latinLnBrk="0" hangingPunct="1">
              <a:lnSpc>
                <a:spcPts val="1000"/>
              </a:lnSpc>
              <a:defRPr lang="en-US" sz="800" b="1"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sz="3800" b="0" dirty="0"/>
              <a:t>03</a:t>
            </a:r>
          </a:p>
        </p:txBody>
      </p:sp>
    </p:spTree>
    <p:extLst>
      <p:ext uri="{BB962C8B-B14F-4D97-AF65-F5344CB8AC3E}">
        <p14:creationId xmlns:p14="http://schemas.microsoft.com/office/powerpoint/2010/main" val="300316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pPr eaLnBrk="1" hangingPunct="1"/>
            <a:r>
              <a:rPr lang="de-DE" altLang="de-DE" dirty="0"/>
              <a:t>Übersicht für </a:t>
            </a:r>
            <a:r>
              <a:rPr lang="de-DE" altLang="de-DE" dirty="0" err="1"/>
              <a:t>Kund:innen</a:t>
            </a:r>
            <a:r>
              <a:rPr lang="de-DE" altLang="de-DE" dirty="0"/>
              <a:t> mit einer Heilkostenvollversicherung</a:t>
            </a:r>
            <a:endParaRPr lang="de-DE" altLang="de-DE" strike="sngStrike" baseline="30000" dirty="0">
              <a:solidFill>
                <a:srgbClr val="F62459"/>
              </a:solidFill>
            </a:endParaRPr>
          </a:p>
        </p:txBody>
      </p:sp>
      <p:sp>
        <p:nvSpPr>
          <p:cNvPr id="7" name="Textfeld 6">
            <a:extLst>
              <a:ext uri="{FF2B5EF4-FFF2-40B4-BE49-F238E27FC236}">
                <a16:creationId xmlns:a16="http://schemas.microsoft.com/office/drawing/2014/main" id="{0C5C6E2E-DFC4-7046-A074-75CD69100977}"/>
              </a:ext>
            </a:extLst>
          </p:cNvPr>
          <p:cNvSpPr txBox="1"/>
          <p:nvPr/>
        </p:nvSpPr>
        <p:spPr>
          <a:xfrm>
            <a:off x="479932" y="6134268"/>
            <a:ext cx="1847422" cy="123796"/>
          </a:xfrm>
          <a:prstGeom prst="rect">
            <a:avLst/>
          </a:prstGeom>
          <a:noFill/>
        </p:spPr>
        <p:txBody>
          <a:bodyPr wrap="none" lIns="0" tIns="0" rIns="0" bIns="0">
            <a:spAutoFit/>
          </a:bodyPr>
          <a:lstStyle/>
          <a:p>
            <a:pPr defTabSz="1218926">
              <a:defRPr/>
            </a:pPr>
            <a:r>
              <a:rPr lang="de-DE" sz="800" baseline="30000" dirty="0">
                <a:solidFill>
                  <a:schemeClr val="tx1">
                    <a:lumMod val="65000"/>
                    <a:lumOff val="35000"/>
                  </a:schemeClr>
                </a:solidFill>
                <a:sym typeface="Wingdings" panose="05000000000000000000" pitchFamily="2" charset="2"/>
              </a:rPr>
              <a:t>1</a:t>
            </a:r>
            <a:r>
              <a:rPr lang="de-DE" sz="800" dirty="0">
                <a:solidFill>
                  <a:schemeClr val="tx1">
                    <a:lumMod val="65000"/>
                    <a:lumOff val="35000"/>
                  </a:schemeClr>
                </a:solidFill>
                <a:sym typeface="Wingdings" panose="05000000000000000000" pitchFamily="2" charset="2"/>
              </a:rPr>
              <a:t>Ohne Basis- / Standard- / Notlagentarif </a:t>
            </a:r>
          </a:p>
        </p:txBody>
      </p:sp>
      <p:sp>
        <p:nvSpPr>
          <p:cNvPr id="60" name="Inhaltsplatzhalter 6">
            <a:extLst>
              <a:ext uri="{FF2B5EF4-FFF2-40B4-BE49-F238E27FC236}">
                <a16:creationId xmlns:a16="http://schemas.microsoft.com/office/drawing/2014/main" id="{852A9749-89B5-8E83-E78F-C8FFC43BC3DD}"/>
              </a:ext>
            </a:extLst>
          </p:cNvPr>
          <p:cNvSpPr txBox="1">
            <a:spLocks/>
          </p:cNvSpPr>
          <p:nvPr/>
        </p:nvSpPr>
        <p:spPr>
          <a:xfrm>
            <a:off x="1384748" y="1962475"/>
            <a:ext cx="5343436" cy="3880631"/>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0">
              <a:defRPr/>
            </a:pPr>
            <a:r>
              <a:rPr lang="de-DE" sz="1600" dirty="0">
                <a:solidFill>
                  <a:srgbClr val="13A0D3"/>
                </a:solidFill>
              </a:rPr>
              <a:t>Auslandsnotruf</a:t>
            </a:r>
          </a:p>
          <a:p>
            <a:pPr lvl="0">
              <a:defRPr/>
            </a:pPr>
            <a:r>
              <a:rPr lang="de-DE" sz="1400" dirty="0"/>
              <a:t>Schnelle, unbürokratische Unterstützung zu allen </a:t>
            </a:r>
          </a:p>
          <a:p>
            <a:pPr lvl="0">
              <a:defRPr/>
            </a:pPr>
            <a:r>
              <a:rPr lang="de-DE" sz="1400" dirty="0"/>
              <a:t>medizinischen Notfällen im Ausland.</a:t>
            </a:r>
          </a:p>
          <a:p>
            <a:pPr lvl="0">
              <a:defRPr/>
            </a:pPr>
            <a:endParaRPr lang="de-DE" sz="1600" dirty="0"/>
          </a:p>
          <a:p>
            <a:pPr lvl="0">
              <a:defRPr/>
            </a:pPr>
            <a:r>
              <a:rPr lang="de-DE" sz="1600" dirty="0">
                <a:solidFill>
                  <a:srgbClr val="13A0D3"/>
                </a:solidFill>
              </a:rPr>
              <a:t>Doc on Call und Videosprechstunde</a:t>
            </a:r>
          </a:p>
          <a:p>
            <a:pPr lvl="0">
              <a:defRPr/>
            </a:pPr>
            <a:r>
              <a:rPr lang="de-DE" sz="1400" dirty="0"/>
              <a:t>Unabhängige, vertrauliche und persönliche Beratung am </a:t>
            </a:r>
          </a:p>
          <a:p>
            <a:pPr lvl="0">
              <a:defRPr/>
            </a:pPr>
            <a:r>
              <a:rPr lang="de-DE" sz="1400" dirty="0"/>
              <a:t>(Video-) Telefon durch medizinische Experten. Direkt aus </a:t>
            </a:r>
          </a:p>
          <a:p>
            <a:pPr lvl="0">
              <a:defRPr/>
            </a:pPr>
            <a:r>
              <a:rPr lang="de-DE" sz="1400" dirty="0"/>
              <a:t>der Gesundheits-App! Mit </a:t>
            </a:r>
            <a:r>
              <a:rPr lang="de-DE" sz="1400" dirty="0" err="1"/>
              <a:t>eRezept</a:t>
            </a:r>
            <a:r>
              <a:rPr lang="de-DE" sz="1400" dirty="0"/>
              <a:t> und </a:t>
            </a:r>
            <a:r>
              <a:rPr lang="de-DE" sz="1400" dirty="0" err="1"/>
              <a:t>eAu</a:t>
            </a:r>
            <a:r>
              <a:rPr lang="de-DE" sz="1400" dirty="0"/>
              <a:t>. In geeigneten Fällen</a:t>
            </a:r>
            <a:r>
              <a:rPr lang="de-DE" sz="1400" baseline="30000" dirty="0"/>
              <a:t>1</a:t>
            </a:r>
            <a:r>
              <a:rPr lang="de-DE" sz="1400" dirty="0"/>
              <a:t>.</a:t>
            </a:r>
          </a:p>
          <a:p>
            <a:pPr lvl="0">
              <a:defRPr/>
            </a:pPr>
            <a:endParaRPr lang="de-DE" sz="1600" dirty="0">
              <a:solidFill>
                <a:srgbClr val="13A0D3"/>
              </a:solidFill>
            </a:endParaRPr>
          </a:p>
          <a:p>
            <a:pPr lvl="0">
              <a:defRPr/>
            </a:pPr>
            <a:r>
              <a:rPr lang="de-DE" sz="1600" dirty="0">
                <a:solidFill>
                  <a:srgbClr val="13A0D3"/>
                </a:solidFill>
              </a:rPr>
              <a:t>Zweitmeinung und Expertensuche</a:t>
            </a:r>
          </a:p>
          <a:p>
            <a:pPr lvl="0">
              <a:defRPr/>
            </a:pPr>
            <a:r>
              <a:rPr lang="de-DE" sz="1400" dirty="0"/>
              <a:t>Neutral und unabhängig die beste Behandlung finden </a:t>
            </a:r>
          </a:p>
          <a:p>
            <a:pPr lvl="0">
              <a:defRPr/>
            </a:pPr>
            <a:r>
              <a:rPr lang="de-DE" sz="1400" dirty="0"/>
              <a:t>oder eine zweite Meinung einholen. Mit unseren Partnern </a:t>
            </a:r>
          </a:p>
          <a:p>
            <a:pPr lvl="0">
              <a:defRPr/>
            </a:pPr>
            <a:r>
              <a:rPr lang="de-DE" sz="1400" dirty="0"/>
              <a:t>machen wir das möglich – für medizinische Fragen.</a:t>
            </a:r>
            <a:endParaRPr kumimoji="0" lang="it-IT" sz="1400" b="0" i="0" u="none" strike="noStrike" kern="1200" cap="none" spc="0" normalizeH="0" baseline="0" noProof="0" dirty="0">
              <a:ln>
                <a:noFill/>
              </a:ln>
              <a:effectLst/>
              <a:uLnTx/>
              <a:uFillTx/>
              <a:latin typeface="Arial" panose="020B0604020202020204"/>
            </a:endParaRPr>
          </a:p>
        </p:txBody>
      </p:sp>
      <p:grpSp>
        <p:nvGrpSpPr>
          <p:cNvPr id="70" name="Gruppieren 69">
            <a:extLst>
              <a:ext uri="{FF2B5EF4-FFF2-40B4-BE49-F238E27FC236}">
                <a16:creationId xmlns:a16="http://schemas.microsoft.com/office/drawing/2014/main" id="{4DCA87CC-98DC-3640-9101-602F83DB9533}"/>
              </a:ext>
            </a:extLst>
          </p:cNvPr>
          <p:cNvGrpSpPr>
            <a:grpSpLocks noChangeAspect="1"/>
          </p:cNvGrpSpPr>
          <p:nvPr/>
        </p:nvGrpSpPr>
        <p:grpSpPr>
          <a:xfrm>
            <a:off x="621651" y="3006622"/>
            <a:ext cx="682899" cy="683384"/>
            <a:chOff x="10011621" y="1641095"/>
            <a:chExt cx="328296" cy="328528"/>
          </a:xfrm>
          <a:solidFill>
            <a:schemeClr val="bg1"/>
          </a:solidFill>
        </p:grpSpPr>
        <p:sp>
          <p:nvSpPr>
            <p:cNvPr id="71" name="Freihandform 1526">
              <a:extLst>
                <a:ext uri="{FF2B5EF4-FFF2-40B4-BE49-F238E27FC236}">
                  <a16:creationId xmlns:a16="http://schemas.microsoft.com/office/drawing/2014/main" id="{9CD21DE2-0284-B445-8D57-92E22685C0A0}"/>
                </a:ext>
              </a:extLst>
            </p:cNvPr>
            <p:cNvSpPr/>
            <p:nvPr/>
          </p:nvSpPr>
          <p:spPr>
            <a:xfrm>
              <a:off x="10011621"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72" name="Freihandform 1527">
              <a:extLst>
                <a:ext uri="{FF2B5EF4-FFF2-40B4-BE49-F238E27FC236}">
                  <a16:creationId xmlns:a16="http://schemas.microsoft.com/office/drawing/2014/main" id="{8725A3AA-51F5-7D4A-8319-ED599C58C80F}"/>
                </a:ext>
              </a:extLst>
            </p:cNvPr>
            <p:cNvSpPr/>
            <p:nvPr/>
          </p:nvSpPr>
          <p:spPr>
            <a:xfrm>
              <a:off x="10085429" y="1706754"/>
              <a:ext cx="155766" cy="196745"/>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pic>
        <p:nvPicPr>
          <p:cNvPr id="2" name="Grafik 1"/>
          <p:cNvPicPr>
            <a:picLocks noChangeAspect="1"/>
          </p:cNvPicPr>
          <p:nvPr/>
        </p:nvPicPr>
        <p:blipFill>
          <a:blip r:embed="rId2"/>
          <a:stretch>
            <a:fillRect/>
          </a:stretch>
        </p:blipFill>
        <p:spPr>
          <a:xfrm>
            <a:off x="587957" y="2040439"/>
            <a:ext cx="786517" cy="760939"/>
          </a:xfrm>
          <a:prstGeom prst="rect">
            <a:avLst/>
          </a:prstGeom>
        </p:spPr>
      </p:pic>
      <p:pic>
        <p:nvPicPr>
          <p:cNvPr id="3" name="Grafik 2"/>
          <p:cNvPicPr>
            <a:picLocks noChangeAspect="1"/>
          </p:cNvPicPr>
          <p:nvPr/>
        </p:nvPicPr>
        <p:blipFill>
          <a:blip r:embed="rId3"/>
          <a:stretch>
            <a:fillRect/>
          </a:stretch>
        </p:blipFill>
        <p:spPr>
          <a:xfrm>
            <a:off x="600977" y="4277832"/>
            <a:ext cx="730965" cy="749707"/>
          </a:xfrm>
          <a:prstGeom prst="rect">
            <a:avLst/>
          </a:prstGeom>
        </p:spPr>
      </p:pic>
      <p:sp>
        <p:nvSpPr>
          <p:cNvPr id="9" name="Rechteck 8"/>
          <p:cNvSpPr/>
          <p:nvPr/>
        </p:nvSpPr>
        <p:spPr>
          <a:xfrm>
            <a:off x="479427" y="6259941"/>
            <a:ext cx="6214300" cy="338554"/>
          </a:xfrm>
          <a:prstGeom prst="rect">
            <a:avLst/>
          </a:prstGeom>
        </p:spPr>
        <p:txBody>
          <a:bodyPr wrap="square" lIns="0" rIns="0">
            <a:spAutoFit/>
          </a:bodyPr>
          <a:lstStyle/>
          <a:p>
            <a:r>
              <a:rPr lang="de-DE" sz="800" baseline="30000" dirty="0">
                <a:solidFill>
                  <a:schemeClr val="bg1"/>
                </a:solidFill>
              </a:rPr>
              <a:t>1</a:t>
            </a:r>
            <a:r>
              <a:rPr lang="de-DE" sz="800" dirty="0">
                <a:solidFill>
                  <a:schemeClr val="bg1"/>
                </a:solidFill>
              </a:rPr>
              <a:t> Geeignet ist ein Fall, wenn nach allgemein anerkannten fachlichen Standards ein persönlicher ärztlicher Kontakt nicht erforderlich ist. Zum Beispiel: einfache Krankheitsbilder wie Hautveränderungen (Juckreiz / Rötungen) oder allgemeine Fragen zur Gesundheitsvorsorge</a:t>
            </a:r>
          </a:p>
        </p:txBody>
      </p:sp>
      <p:pic>
        <p:nvPicPr>
          <p:cNvPr id="15" name="Grafik 14"/>
          <p:cNvPicPr>
            <a:picLocks noChangeAspect="1"/>
          </p:cNvPicPr>
          <p:nvPr/>
        </p:nvPicPr>
        <p:blipFill>
          <a:blip r:embed="rId4"/>
          <a:stretch>
            <a:fillRect/>
          </a:stretch>
        </p:blipFill>
        <p:spPr>
          <a:xfrm>
            <a:off x="6770357" y="2061051"/>
            <a:ext cx="5421643" cy="2394417"/>
          </a:xfrm>
          <a:prstGeom prst="rect">
            <a:avLst/>
          </a:prstGeom>
        </p:spPr>
      </p:pic>
      <p:sp>
        <p:nvSpPr>
          <p:cNvPr id="79" name="Rechteck 78"/>
          <p:cNvSpPr/>
          <p:nvPr/>
        </p:nvSpPr>
        <p:spPr>
          <a:xfrm>
            <a:off x="7769228" y="4643803"/>
            <a:ext cx="4070345" cy="369332"/>
          </a:xfrm>
          <a:prstGeom prst="rect">
            <a:avLst/>
          </a:prstGeom>
        </p:spPr>
        <p:txBody>
          <a:bodyPr wrap="none">
            <a:spAutoFit/>
          </a:bodyPr>
          <a:lstStyle/>
          <a:p>
            <a:r>
              <a:rPr lang="de-DE" dirty="0">
                <a:solidFill>
                  <a:schemeClr val="bg1"/>
                </a:solidFill>
              </a:rPr>
              <a:t>Mehr auf </a:t>
            </a:r>
            <a:r>
              <a:rPr lang="de-DE" b="1" dirty="0">
                <a:solidFill>
                  <a:schemeClr val="bg1"/>
                </a:solidFill>
              </a:rPr>
              <a:t>gesundheitswelt.allianz.de</a:t>
            </a:r>
          </a:p>
        </p:txBody>
      </p:sp>
      <p:sp>
        <p:nvSpPr>
          <p:cNvPr id="80" name="Chevron 79"/>
          <p:cNvSpPr/>
          <p:nvPr/>
        </p:nvSpPr>
        <p:spPr>
          <a:xfrm>
            <a:off x="11839573" y="4553634"/>
            <a:ext cx="196483" cy="549670"/>
          </a:xfrm>
          <a:prstGeom prst="chevron">
            <a:avLst/>
          </a:prstGeom>
          <a:solidFill>
            <a:srgbClr val="13A0D3"/>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602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altLang="de-DE" dirty="0"/>
              <a:t>Übersicht für </a:t>
            </a:r>
            <a:r>
              <a:rPr lang="de-DE" altLang="de-DE" dirty="0" err="1"/>
              <a:t>Kund:innen</a:t>
            </a:r>
            <a:r>
              <a:rPr lang="de-DE" altLang="de-DE" dirty="0"/>
              <a:t> mit einer privaten Zusatzversicherung</a:t>
            </a:r>
            <a:endParaRPr lang="de-DE" altLang="de-DE" baseline="30000" dirty="0">
              <a:solidFill>
                <a:srgbClr val="13A0D3"/>
              </a:solidFill>
            </a:endParaRPr>
          </a:p>
        </p:txBody>
      </p:sp>
      <p:sp>
        <p:nvSpPr>
          <p:cNvPr id="67" name="Inhaltsplatzhalter 6">
            <a:extLst>
              <a:ext uri="{FF2B5EF4-FFF2-40B4-BE49-F238E27FC236}">
                <a16:creationId xmlns:a16="http://schemas.microsoft.com/office/drawing/2014/main" id="{852A9749-89B5-8E83-E78F-C8FFC43BC3DD}"/>
              </a:ext>
            </a:extLst>
          </p:cNvPr>
          <p:cNvSpPr txBox="1">
            <a:spLocks/>
          </p:cNvSpPr>
          <p:nvPr/>
        </p:nvSpPr>
        <p:spPr>
          <a:xfrm>
            <a:off x="1384748" y="1963149"/>
            <a:ext cx="5886772" cy="3880631"/>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0">
              <a:defRPr/>
            </a:pPr>
            <a:r>
              <a:rPr lang="de-DE" sz="1600" dirty="0">
                <a:solidFill>
                  <a:srgbClr val="13A0D3"/>
                </a:solidFill>
              </a:rPr>
              <a:t>Allianz gegen Schmerz </a:t>
            </a:r>
          </a:p>
          <a:p>
            <a:pPr lvl="0">
              <a:defRPr/>
            </a:pPr>
            <a:r>
              <a:rPr lang="de-DE" sz="1400" dirty="0"/>
              <a:t>Schnelle Hilfe von Spezialistinnen und Spezialisten bei unterschiedlichen Schmerztypen wie Rücken-, Knie- oder Schulterbeschwerden.</a:t>
            </a:r>
          </a:p>
          <a:p>
            <a:pPr lvl="0">
              <a:defRPr/>
            </a:pPr>
            <a:endParaRPr kumimoji="0" lang="it-IT" sz="1600" b="0" i="0" u="none" strike="noStrike" kern="1200" cap="none" spc="0" normalizeH="0" baseline="0" noProof="0" dirty="0">
              <a:ln>
                <a:noFill/>
              </a:ln>
              <a:solidFill>
                <a:srgbClr val="003781"/>
              </a:solidFill>
              <a:effectLst/>
              <a:uLnTx/>
              <a:uFillTx/>
              <a:latin typeface="Arial" panose="020B0604020202020204"/>
            </a:endParaRPr>
          </a:p>
          <a:p>
            <a:pPr lvl="0">
              <a:defRPr/>
            </a:pPr>
            <a:r>
              <a:rPr lang="de-DE" sz="1600" dirty="0">
                <a:solidFill>
                  <a:srgbClr val="13A0D3"/>
                </a:solidFill>
              </a:rPr>
              <a:t>Arzt- und Kliniksuche online </a:t>
            </a:r>
          </a:p>
          <a:p>
            <a:pPr lvl="0">
              <a:defRPr/>
            </a:pPr>
            <a:r>
              <a:rPr lang="de-DE" sz="1400" dirty="0"/>
              <a:t>Die besten Ärztinnen und Ärzte vor Ort oder die beste Fachklinik finden. Und online einen Termin vereinbaren.</a:t>
            </a:r>
          </a:p>
          <a:p>
            <a:pPr lvl="0">
              <a:defRPr/>
            </a:pPr>
            <a:endParaRPr kumimoji="0" lang="de-DE" sz="1600" b="0" i="0" u="none" strike="noStrike" kern="1200" cap="none" spc="0" normalizeH="0" baseline="0" noProof="0" dirty="0">
              <a:ln>
                <a:noFill/>
              </a:ln>
              <a:solidFill>
                <a:srgbClr val="003781"/>
              </a:solidFill>
              <a:effectLst/>
              <a:uLnTx/>
              <a:uFillTx/>
              <a:latin typeface="Arial" panose="020B0604020202020204"/>
            </a:endParaRPr>
          </a:p>
          <a:p>
            <a:pPr lvl="0">
              <a:defRPr/>
            </a:pPr>
            <a:r>
              <a:rPr lang="de-DE" sz="1600" dirty="0">
                <a:solidFill>
                  <a:srgbClr val="13A0D3"/>
                </a:solidFill>
              </a:rPr>
              <a:t>Doc on Call </a:t>
            </a:r>
          </a:p>
          <a:p>
            <a:pPr lvl="0">
              <a:defRPr/>
            </a:pPr>
            <a:r>
              <a:rPr lang="de-DE" sz="1400" dirty="0"/>
              <a:t>Unsere unabhängigen Ärzte und Ärztinnen helfen in geeigneten Fällen</a:t>
            </a:r>
            <a:r>
              <a:rPr lang="de-DE" sz="1400" baseline="30000" dirty="0"/>
              <a:t>1</a:t>
            </a:r>
            <a:r>
              <a:rPr lang="de-DE" sz="1400" dirty="0"/>
              <a:t> bei vielen Fragen vertraulich weiter – jederzeit.</a:t>
            </a:r>
          </a:p>
          <a:p>
            <a:pPr lvl="0">
              <a:defRPr/>
            </a:pPr>
            <a:endParaRPr kumimoji="0" lang="de-DE" sz="1600" b="0" i="0" u="none" strike="noStrike" kern="1200" cap="none" spc="0" normalizeH="0" baseline="0" noProof="0" dirty="0">
              <a:ln>
                <a:noFill/>
              </a:ln>
              <a:solidFill>
                <a:srgbClr val="003781"/>
              </a:solidFill>
              <a:effectLst/>
              <a:uLnTx/>
              <a:uFillTx/>
              <a:latin typeface="Arial" panose="020B0604020202020204"/>
            </a:endParaRPr>
          </a:p>
          <a:p>
            <a:pPr lvl="0">
              <a:defRPr/>
            </a:pPr>
            <a:r>
              <a:rPr lang="de-DE" sz="1600" dirty="0">
                <a:solidFill>
                  <a:srgbClr val="13A0D3"/>
                </a:solidFill>
              </a:rPr>
              <a:t>Symptom-</a:t>
            </a:r>
            <a:r>
              <a:rPr lang="de-DE" sz="1600" dirty="0" err="1">
                <a:solidFill>
                  <a:srgbClr val="13A0D3"/>
                </a:solidFill>
              </a:rPr>
              <a:t>Checker</a:t>
            </a:r>
            <a:r>
              <a:rPr lang="de-DE" sz="1600" dirty="0">
                <a:solidFill>
                  <a:srgbClr val="13A0D3"/>
                </a:solidFill>
              </a:rPr>
              <a:t> </a:t>
            </a:r>
          </a:p>
          <a:p>
            <a:pPr lvl="0">
              <a:defRPr/>
            </a:pPr>
            <a:r>
              <a:rPr lang="de-DE" sz="1400" dirty="0"/>
              <a:t>Antworten auf medizinische Fragen – digital und rund um die Uhr mit unserem Symptom-</a:t>
            </a:r>
            <a:r>
              <a:rPr lang="de-DE" sz="1400" dirty="0" err="1"/>
              <a:t>Checker</a:t>
            </a:r>
            <a:r>
              <a:rPr lang="de-DE" sz="1400" dirty="0"/>
              <a:t> und unserem Ärztinnen/Ärzte-Chat</a:t>
            </a:r>
            <a:r>
              <a:rPr lang="de-DE" dirty="0"/>
              <a:t>.</a:t>
            </a:r>
            <a:endParaRPr kumimoji="0" lang="it-IT" sz="1400" i="0" u="none" strike="noStrike" kern="1200" cap="none" spc="0" normalizeH="0" baseline="0" noProof="0" dirty="0">
              <a:ln>
                <a:noFill/>
              </a:ln>
              <a:effectLst/>
              <a:uLnTx/>
              <a:uFillTx/>
              <a:latin typeface="Arial" panose="020B0604020202020204"/>
            </a:endParaRPr>
          </a:p>
        </p:txBody>
      </p:sp>
      <p:grpSp>
        <p:nvGrpSpPr>
          <p:cNvPr id="68" name="Gruppieren 67">
            <a:extLst>
              <a:ext uri="{FF2B5EF4-FFF2-40B4-BE49-F238E27FC236}">
                <a16:creationId xmlns:a16="http://schemas.microsoft.com/office/drawing/2014/main" id="{6D61731F-8F12-2EAF-F9C4-8ECF0EB5DC75}"/>
              </a:ext>
            </a:extLst>
          </p:cNvPr>
          <p:cNvGrpSpPr>
            <a:grpSpLocks noChangeAspect="1"/>
          </p:cNvGrpSpPr>
          <p:nvPr/>
        </p:nvGrpSpPr>
        <p:grpSpPr>
          <a:xfrm>
            <a:off x="542688" y="2114408"/>
            <a:ext cx="719330" cy="719830"/>
            <a:chOff x="11342266" y="2528192"/>
            <a:chExt cx="328296" cy="328528"/>
          </a:xfrm>
          <a:solidFill>
            <a:schemeClr val="bg1"/>
          </a:solidFill>
        </p:grpSpPr>
        <p:sp>
          <p:nvSpPr>
            <p:cNvPr id="69" name="Freihandform 1452">
              <a:extLst>
                <a:ext uri="{FF2B5EF4-FFF2-40B4-BE49-F238E27FC236}">
                  <a16:creationId xmlns:a16="http://schemas.microsoft.com/office/drawing/2014/main" id="{AC67A347-9DCE-F75A-3410-21E7798830FD}"/>
                </a:ext>
              </a:extLst>
            </p:cNvPr>
            <p:cNvSpPr/>
            <p:nvPr/>
          </p:nvSpPr>
          <p:spPr>
            <a:xfrm>
              <a:off x="11342266"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70" name="Freihandform 1453">
              <a:extLst>
                <a:ext uri="{FF2B5EF4-FFF2-40B4-BE49-F238E27FC236}">
                  <a16:creationId xmlns:a16="http://schemas.microsoft.com/office/drawing/2014/main" id="{5AA4516A-CFB2-28C0-03CF-138BA373BB38}"/>
                </a:ext>
              </a:extLst>
            </p:cNvPr>
            <p:cNvSpPr/>
            <p:nvPr/>
          </p:nvSpPr>
          <p:spPr>
            <a:xfrm>
              <a:off x="11432372" y="2593851"/>
              <a:ext cx="147617" cy="196745"/>
            </a:xfrm>
            <a:custGeom>
              <a:avLst/>
              <a:gdLst/>
              <a:ahLst/>
              <a:cxnLst>
                <a:cxn ang="3cd4">
                  <a:pos x="hc" y="t"/>
                </a:cxn>
                <a:cxn ang="cd2">
                  <a:pos x="l" y="vc"/>
                </a:cxn>
                <a:cxn ang="cd4">
                  <a:pos x="hc" y="b"/>
                </a:cxn>
                <a:cxn ang="0">
                  <a:pos x="r" y="vc"/>
                </a:cxn>
              </a:cxnLst>
              <a:rect l="l" t="t" r="r" b="b"/>
              <a:pathLst>
                <a:path w="635" h="846">
                  <a:moveTo>
                    <a:pt x="601" y="404"/>
                  </a:moveTo>
                  <a:cubicBezTo>
                    <a:pt x="601" y="596"/>
                    <a:pt x="368" y="772"/>
                    <a:pt x="317" y="808"/>
                  </a:cubicBezTo>
                  <a:cubicBezTo>
                    <a:pt x="267" y="772"/>
                    <a:pt x="36" y="596"/>
                    <a:pt x="36" y="404"/>
                  </a:cubicBezTo>
                  <a:lnTo>
                    <a:pt x="36" y="175"/>
                  </a:lnTo>
                  <a:cubicBezTo>
                    <a:pt x="176" y="169"/>
                    <a:pt x="281" y="78"/>
                    <a:pt x="317" y="44"/>
                  </a:cubicBezTo>
                  <a:cubicBezTo>
                    <a:pt x="353" y="78"/>
                    <a:pt x="461" y="169"/>
                    <a:pt x="601" y="175"/>
                  </a:cubicBezTo>
                  <a:close/>
                  <a:moveTo>
                    <a:pt x="618" y="141"/>
                  </a:moveTo>
                  <a:cubicBezTo>
                    <a:pt x="457" y="141"/>
                    <a:pt x="332" y="8"/>
                    <a:pt x="332" y="6"/>
                  </a:cubicBezTo>
                  <a:cubicBezTo>
                    <a:pt x="328" y="2"/>
                    <a:pt x="324" y="0"/>
                    <a:pt x="317" y="0"/>
                  </a:cubicBezTo>
                  <a:cubicBezTo>
                    <a:pt x="313" y="0"/>
                    <a:pt x="309" y="2"/>
                    <a:pt x="305" y="6"/>
                  </a:cubicBezTo>
                  <a:cubicBezTo>
                    <a:pt x="305" y="8"/>
                    <a:pt x="180" y="141"/>
                    <a:pt x="19" y="141"/>
                  </a:cubicBezTo>
                  <a:cubicBezTo>
                    <a:pt x="8" y="141"/>
                    <a:pt x="0" y="150"/>
                    <a:pt x="0" y="158"/>
                  </a:cubicBezTo>
                  <a:lnTo>
                    <a:pt x="0" y="404"/>
                  </a:lnTo>
                  <a:cubicBezTo>
                    <a:pt x="0" y="637"/>
                    <a:pt x="296" y="836"/>
                    <a:pt x="309" y="844"/>
                  </a:cubicBezTo>
                  <a:cubicBezTo>
                    <a:pt x="311" y="846"/>
                    <a:pt x="315" y="846"/>
                    <a:pt x="317" y="846"/>
                  </a:cubicBezTo>
                  <a:cubicBezTo>
                    <a:pt x="322" y="846"/>
                    <a:pt x="326" y="846"/>
                    <a:pt x="328" y="844"/>
                  </a:cubicBezTo>
                  <a:cubicBezTo>
                    <a:pt x="341" y="836"/>
                    <a:pt x="635" y="637"/>
                    <a:pt x="635" y="404"/>
                  </a:cubicBezTo>
                  <a:lnTo>
                    <a:pt x="635" y="158"/>
                  </a:lnTo>
                  <a:cubicBezTo>
                    <a:pt x="635" y="150"/>
                    <a:pt x="629" y="141"/>
                    <a:pt x="618" y="141"/>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71" name="Gruppieren 70">
            <a:extLst>
              <a:ext uri="{FF2B5EF4-FFF2-40B4-BE49-F238E27FC236}">
                <a16:creationId xmlns:a16="http://schemas.microsoft.com/office/drawing/2014/main" id="{F83BE894-E9DF-33FD-9728-0AE5716BE3A8}"/>
              </a:ext>
            </a:extLst>
          </p:cNvPr>
          <p:cNvGrpSpPr>
            <a:grpSpLocks noChangeAspect="1"/>
          </p:cNvGrpSpPr>
          <p:nvPr/>
        </p:nvGrpSpPr>
        <p:grpSpPr>
          <a:xfrm>
            <a:off x="542687" y="3097813"/>
            <a:ext cx="719331" cy="719831"/>
            <a:chOff x="5557835" y="2971740"/>
            <a:chExt cx="328296" cy="328528"/>
          </a:xfrm>
          <a:solidFill>
            <a:schemeClr val="bg1"/>
          </a:solidFill>
        </p:grpSpPr>
        <p:sp>
          <p:nvSpPr>
            <p:cNvPr id="72" name="Freihandform 1196">
              <a:extLst>
                <a:ext uri="{FF2B5EF4-FFF2-40B4-BE49-F238E27FC236}">
                  <a16:creationId xmlns:a16="http://schemas.microsoft.com/office/drawing/2014/main" id="{E88A0486-C647-66D1-F5B3-F073BB79FE1B}"/>
                </a:ext>
              </a:extLst>
            </p:cNvPr>
            <p:cNvSpPr/>
            <p:nvPr/>
          </p:nvSpPr>
          <p:spPr>
            <a:xfrm>
              <a:off x="5557835" y="297174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73" name="Freihandform 1197">
              <a:extLst>
                <a:ext uri="{FF2B5EF4-FFF2-40B4-BE49-F238E27FC236}">
                  <a16:creationId xmlns:a16="http://schemas.microsoft.com/office/drawing/2014/main" id="{7BAB368B-D0B3-7C0E-B549-7EDEF8AD5DEB}"/>
                </a:ext>
              </a:extLst>
            </p:cNvPr>
            <p:cNvSpPr/>
            <p:nvPr/>
          </p:nvSpPr>
          <p:spPr>
            <a:xfrm>
              <a:off x="5681004" y="3070229"/>
              <a:ext cx="81958" cy="82190"/>
            </a:xfrm>
            <a:custGeom>
              <a:avLst/>
              <a:gdLst/>
              <a:ahLst/>
              <a:cxnLst>
                <a:cxn ang="3cd4">
                  <a:pos x="hc" y="t"/>
                </a:cxn>
                <a:cxn ang="cd2">
                  <a:pos x="l" y="vc"/>
                </a:cxn>
                <a:cxn ang="cd4">
                  <a:pos x="hc" y="b"/>
                </a:cxn>
                <a:cxn ang="0">
                  <a:pos x="r" y="vc"/>
                </a:cxn>
              </a:cxnLst>
              <a:rect l="l" t="t" r="r" b="b"/>
              <a:pathLst>
                <a:path w="353" h="354">
                  <a:moveTo>
                    <a:pt x="176" y="318"/>
                  </a:moveTo>
                  <a:cubicBezTo>
                    <a:pt x="99" y="318"/>
                    <a:pt x="36" y="254"/>
                    <a:pt x="36" y="176"/>
                  </a:cubicBezTo>
                  <a:cubicBezTo>
                    <a:pt x="36" y="100"/>
                    <a:pt x="99" y="36"/>
                    <a:pt x="176" y="36"/>
                  </a:cubicBezTo>
                  <a:cubicBezTo>
                    <a:pt x="254" y="36"/>
                    <a:pt x="317" y="100"/>
                    <a:pt x="317" y="176"/>
                  </a:cubicBezTo>
                  <a:cubicBezTo>
                    <a:pt x="317" y="254"/>
                    <a:pt x="254" y="318"/>
                    <a:pt x="176" y="318"/>
                  </a:cubicBezTo>
                  <a:close/>
                  <a:moveTo>
                    <a:pt x="176" y="0"/>
                  </a:moveTo>
                  <a:cubicBezTo>
                    <a:pt x="78" y="0"/>
                    <a:pt x="0" y="79"/>
                    <a:pt x="0" y="176"/>
                  </a:cubicBezTo>
                  <a:cubicBezTo>
                    <a:pt x="0" y="273"/>
                    <a:pt x="78" y="354"/>
                    <a:pt x="176" y="354"/>
                  </a:cubicBezTo>
                  <a:cubicBezTo>
                    <a:pt x="273" y="354"/>
                    <a:pt x="353" y="273"/>
                    <a:pt x="353" y="176"/>
                  </a:cubicBezTo>
                  <a:cubicBezTo>
                    <a:pt x="353" y="79"/>
                    <a:pt x="273" y="0"/>
                    <a:pt x="176"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74" name="Freihandform 1198">
              <a:extLst>
                <a:ext uri="{FF2B5EF4-FFF2-40B4-BE49-F238E27FC236}">
                  <a16:creationId xmlns:a16="http://schemas.microsoft.com/office/drawing/2014/main" id="{1D13CEE4-2D31-0B73-274C-552B2CA68DCF}"/>
                </a:ext>
              </a:extLst>
            </p:cNvPr>
            <p:cNvSpPr/>
            <p:nvPr/>
          </p:nvSpPr>
          <p:spPr>
            <a:xfrm>
              <a:off x="5647941" y="3037399"/>
              <a:ext cx="147617" cy="196745"/>
            </a:xfrm>
            <a:custGeom>
              <a:avLst/>
              <a:gdLst/>
              <a:ahLst/>
              <a:cxnLst>
                <a:cxn ang="3cd4">
                  <a:pos x="hc" y="t"/>
                </a:cxn>
                <a:cxn ang="cd2">
                  <a:pos x="l" y="vc"/>
                </a:cxn>
                <a:cxn ang="cd4">
                  <a:pos x="hc" y="b"/>
                </a:cxn>
                <a:cxn ang="0">
                  <a:pos x="r" y="vc"/>
                </a:cxn>
              </a:cxnLst>
              <a:rect l="l" t="t" r="r" b="b"/>
              <a:pathLst>
                <a:path w="635" h="846">
                  <a:moveTo>
                    <a:pt x="318" y="808"/>
                  </a:moveTo>
                  <a:cubicBezTo>
                    <a:pt x="218" y="690"/>
                    <a:pt x="36" y="438"/>
                    <a:pt x="36" y="317"/>
                  </a:cubicBezTo>
                  <a:cubicBezTo>
                    <a:pt x="36" y="163"/>
                    <a:pt x="163" y="36"/>
                    <a:pt x="318" y="36"/>
                  </a:cubicBezTo>
                  <a:cubicBezTo>
                    <a:pt x="474" y="36"/>
                    <a:pt x="601" y="163"/>
                    <a:pt x="601" y="317"/>
                  </a:cubicBezTo>
                  <a:cubicBezTo>
                    <a:pt x="601" y="463"/>
                    <a:pt x="354" y="766"/>
                    <a:pt x="318" y="808"/>
                  </a:cubicBezTo>
                  <a:close/>
                  <a:moveTo>
                    <a:pt x="318" y="0"/>
                  </a:moveTo>
                  <a:cubicBezTo>
                    <a:pt x="144" y="0"/>
                    <a:pt x="0" y="141"/>
                    <a:pt x="0" y="317"/>
                  </a:cubicBezTo>
                  <a:cubicBezTo>
                    <a:pt x="0" y="480"/>
                    <a:pt x="265" y="800"/>
                    <a:pt x="296" y="836"/>
                  </a:cubicBezTo>
                  <a:cubicBezTo>
                    <a:pt x="301" y="844"/>
                    <a:pt x="309" y="846"/>
                    <a:pt x="318" y="846"/>
                  </a:cubicBezTo>
                  <a:cubicBezTo>
                    <a:pt x="328" y="846"/>
                    <a:pt x="334" y="844"/>
                    <a:pt x="341" y="836"/>
                  </a:cubicBezTo>
                  <a:cubicBezTo>
                    <a:pt x="370" y="800"/>
                    <a:pt x="635" y="480"/>
                    <a:pt x="635" y="317"/>
                  </a:cubicBezTo>
                  <a:cubicBezTo>
                    <a:pt x="635" y="141"/>
                    <a:pt x="493" y="0"/>
                    <a:pt x="318"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grpSp>
        <p:nvGrpSpPr>
          <p:cNvPr id="75" name="Gruppieren 74">
            <a:extLst>
              <a:ext uri="{FF2B5EF4-FFF2-40B4-BE49-F238E27FC236}">
                <a16:creationId xmlns:a16="http://schemas.microsoft.com/office/drawing/2014/main" id="{4DCA87CC-98DC-3640-9101-602F83DB9533}"/>
              </a:ext>
            </a:extLst>
          </p:cNvPr>
          <p:cNvGrpSpPr>
            <a:grpSpLocks noChangeAspect="1"/>
          </p:cNvGrpSpPr>
          <p:nvPr/>
        </p:nvGrpSpPr>
        <p:grpSpPr>
          <a:xfrm>
            <a:off x="542688" y="4042525"/>
            <a:ext cx="719331" cy="719842"/>
            <a:chOff x="10011621" y="1641095"/>
            <a:chExt cx="328296" cy="328528"/>
          </a:xfrm>
          <a:solidFill>
            <a:schemeClr val="bg1"/>
          </a:solidFill>
        </p:grpSpPr>
        <p:sp>
          <p:nvSpPr>
            <p:cNvPr id="76" name="Freihandform 1526">
              <a:extLst>
                <a:ext uri="{FF2B5EF4-FFF2-40B4-BE49-F238E27FC236}">
                  <a16:creationId xmlns:a16="http://schemas.microsoft.com/office/drawing/2014/main" id="{9CD21DE2-0284-B445-8D57-92E22685C0A0}"/>
                </a:ext>
              </a:extLst>
            </p:cNvPr>
            <p:cNvSpPr/>
            <p:nvPr/>
          </p:nvSpPr>
          <p:spPr>
            <a:xfrm>
              <a:off x="10011621"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sp>
          <p:nvSpPr>
            <p:cNvPr id="77" name="Freihandform 1527">
              <a:extLst>
                <a:ext uri="{FF2B5EF4-FFF2-40B4-BE49-F238E27FC236}">
                  <a16:creationId xmlns:a16="http://schemas.microsoft.com/office/drawing/2014/main" id="{8725A3AA-51F5-7D4A-8319-ED599C58C80F}"/>
                </a:ext>
              </a:extLst>
            </p:cNvPr>
            <p:cNvSpPr/>
            <p:nvPr/>
          </p:nvSpPr>
          <p:spPr>
            <a:xfrm>
              <a:off x="10085429" y="1706754"/>
              <a:ext cx="155766" cy="196745"/>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003781"/>
                </a:solidFill>
                <a:effectLst/>
                <a:uLnTx/>
                <a:uFillTx/>
                <a:latin typeface="Arial" panose="020B0604020202020204"/>
                <a:ea typeface="Arial Unicode MS" pitchFamily="2"/>
                <a:cs typeface="Arial Unicode MS" pitchFamily="2"/>
              </a:endParaRPr>
            </a:p>
          </p:txBody>
        </p:sp>
      </p:grpSp>
      <p:pic>
        <p:nvPicPr>
          <p:cNvPr id="3" name="Grafik 2"/>
          <p:cNvPicPr>
            <a:picLocks noChangeAspect="1"/>
          </p:cNvPicPr>
          <p:nvPr/>
        </p:nvPicPr>
        <p:blipFill>
          <a:blip r:embed="rId2"/>
          <a:stretch>
            <a:fillRect/>
          </a:stretch>
        </p:blipFill>
        <p:spPr>
          <a:xfrm>
            <a:off x="510789" y="4931897"/>
            <a:ext cx="751231" cy="760281"/>
          </a:xfrm>
          <a:prstGeom prst="rect">
            <a:avLst/>
          </a:prstGeom>
        </p:spPr>
      </p:pic>
      <p:pic>
        <p:nvPicPr>
          <p:cNvPr id="5" name="Grafik 4"/>
          <p:cNvPicPr>
            <a:picLocks noChangeAspect="1"/>
          </p:cNvPicPr>
          <p:nvPr/>
        </p:nvPicPr>
        <p:blipFill>
          <a:blip r:embed="rId3"/>
          <a:stretch>
            <a:fillRect/>
          </a:stretch>
        </p:blipFill>
        <p:spPr>
          <a:xfrm>
            <a:off x="7836195" y="2060575"/>
            <a:ext cx="4355805" cy="2925542"/>
          </a:xfrm>
          <a:prstGeom prst="rect">
            <a:avLst/>
          </a:prstGeom>
        </p:spPr>
      </p:pic>
      <p:sp>
        <p:nvSpPr>
          <p:cNvPr id="15" name="Rechteck 14"/>
          <p:cNvSpPr/>
          <p:nvPr/>
        </p:nvSpPr>
        <p:spPr>
          <a:xfrm>
            <a:off x="7769228" y="5194364"/>
            <a:ext cx="4070345" cy="369332"/>
          </a:xfrm>
          <a:prstGeom prst="rect">
            <a:avLst/>
          </a:prstGeom>
        </p:spPr>
        <p:txBody>
          <a:bodyPr wrap="none">
            <a:spAutoFit/>
          </a:bodyPr>
          <a:lstStyle/>
          <a:p>
            <a:r>
              <a:rPr lang="de-DE" dirty="0">
                <a:solidFill>
                  <a:schemeClr val="bg1"/>
                </a:solidFill>
              </a:rPr>
              <a:t>Mehr auf </a:t>
            </a:r>
            <a:r>
              <a:rPr lang="de-DE" b="1" dirty="0">
                <a:solidFill>
                  <a:schemeClr val="bg1"/>
                </a:solidFill>
              </a:rPr>
              <a:t>gesundheitswelt.allianz.de</a:t>
            </a:r>
          </a:p>
        </p:txBody>
      </p:sp>
      <p:sp>
        <p:nvSpPr>
          <p:cNvPr id="17" name="Rechteck 16"/>
          <p:cNvSpPr/>
          <p:nvPr/>
        </p:nvSpPr>
        <p:spPr>
          <a:xfrm>
            <a:off x="479427" y="6274723"/>
            <a:ext cx="6111873" cy="338554"/>
          </a:xfrm>
          <a:prstGeom prst="rect">
            <a:avLst/>
          </a:prstGeom>
        </p:spPr>
        <p:txBody>
          <a:bodyPr wrap="square" lIns="0" rIns="0">
            <a:spAutoFit/>
          </a:bodyPr>
          <a:lstStyle/>
          <a:p>
            <a:r>
              <a:rPr lang="de-DE" sz="800" baseline="30000" dirty="0">
                <a:solidFill>
                  <a:schemeClr val="bg1"/>
                </a:solidFill>
              </a:rPr>
              <a:t>1</a:t>
            </a:r>
            <a:r>
              <a:rPr lang="de-DE" sz="800" dirty="0">
                <a:solidFill>
                  <a:schemeClr val="bg1"/>
                </a:solidFill>
              </a:rPr>
              <a:t> Geeignet ist ein Fall, wenn nach allgemein anerkannten fachlichen Standards ein persönlicher ärztlicher Kontakt nicht erforderlich ist. Zum Beispiel bei allgemeinen Fragen zur Gesundheitsvorsorge oder Beratungen zu Reisemedizin.</a:t>
            </a:r>
          </a:p>
        </p:txBody>
      </p:sp>
      <p:sp>
        <p:nvSpPr>
          <p:cNvPr id="18" name="Chevron 17"/>
          <p:cNvSpPr/>
          <p:nvPr/>
        </p:nvSpPr>
        <p:spPr>
          <a:xfrm>
            <a:off x="11839573" y="5104195"/>
            <a:ext cx="196483" cy="549670"/>
          </a:xfrm>
          <a:prstGeom prst="chevron">
            <a:avLst/>
          </a:prstGeom>
          <a:solidFill>
            <a:srgbClr val="13A0D3"/>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29</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979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Foliennummernplatzhalter 1"/>
          <p:cNvSpPr>
            <a:spLocks noGrp="1"/>
          </p:cNvSpPr>
          <p:nvPr>
            <p:ph type="sldNum" sz="quarter" idx="11"/>
          </p:nvPr>
        </p:nvSpPr>
        <p:spPr/>
        <p:txBody>
          <a:bodyPr/>
          <a:lstStyle/>
          <a:p>
            <a:fld id="{56C449F3-BD9D-48DC-BFF1-0F66671DA7C6}" type="slidenum">
              <a:rPr lang="de-DE" noProof="0" smtClean="0"/>
              <a:pPr/>
              <a:t>3</a:t>
            </a:fld>
            <a:endParaRPr lang="de-DE" noProof="0" dirty="0"/>
          </a:p>
        </p:txBody>
      </p:sp>
      <p:sp>
        <p:nvSpPr>
          <p:cNvPr id="7" name="Titel 6"/>
          <p:cNvSpPr>
            <a:spLocks noGrp="1"/>
          </p:cNvSpPr>
          <p:nvPr>
            <p:ph type="title"/>
          </p:nvPr>
        </p:nvSpPr>
        <p:spPr/>
        <p:txBody>
          <a:bodyPr vert="horz"/>
          <a:lstStyle/>
          <a:p>
            <a:r>
              <a:rPr lang="de-DE" altLang="de-DE" dirty="0"/>
              <a:t>Die fakultative Kollektivversicherung der Allianz – </a:t>
            </a:r>
            <a:r>
              <a:rPr lang="de-DE" altLang="de-DE" dirty="0">
                <a:solidFill>
                  <a:srgbClr val="13A0D3"/>
                </a:solidFill>
              </a:rPr>
              <a:t>ein echtes WIN-WIN Verhältnis</a:t>
            </a:r>
            <a:endParaRPr lang="de-DE" dirty="0">
              <a:solidFill>
                <a:srgbClr val="13A0D3"/>
              </a:solidFill>
            </a:endParaRPr>
          </a:p>
        </p:txBody>
      </p:sp>
      <p:sp>
        <p:nvSpPr>
          <p:cNvPr id="16" name="Pentagon 3"/>
          <p:cNvSpPr/>
          <p:nvPr/>
        </p:nvSpPr>
        <p:spPr>
          <a:xfrm>
            <a:off x="1" y="2301543"/>
            <a:ext cx="5602167" cy="3691962"/>
          </a:xfrm>
          <a:prstGeom prst="homePlate">
            <a:avLst>
              <a:gd name="adj" fmla="val 22102"/>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horz" lIns="91440" tIns="0" bIns="91440" rtlCol="0" anchor="ctr" anchorCtr="0"/>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Pentagon 3"/>
          <p:cNvSpPr/>
          <p:nvPr/>
        </p:nvSpPr>
        <p:spPr>
          <a:xfrm flipH="1">
            <a:off x="6591588" y="2309290"/>
            <a:ext cx="5604606" cy="3684215"/>
          </a:xfrm>
          <a:prstGeom prst="homePlate">
            <a:avLst>
              <a:gd name="adj" fmla="val 22102"/>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vert="horz" lIns="91440" tIns="0" bIns="91440" rtlCol="0" anchor="ctr" anchorCtr="0"/>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uppieren 21">
            <a:extLst>
              <a:ext uri="{FF2B5EF4-FFF2-40B4-BE49-F238E27FC236}">
                <a16:creationId xmlns:a16="http://schemas.microsoft.com/office/drawing/2014/main" id="{13522417-AB54-44C1-A662-F051CB5189FF}"/>
              </a:ext>
              <a:ext uri="{C183D7F6-B498-43B3-948B-1728B52AA6E4}">
                <adec:decorative xmlns:adec="http://schemas.microsoft.com/office/drawing/2017/decorative" val="1"/>
              </a:ext>
            </a:extLst>
          </p:cNvPr>
          <p:cNvGrpSpPr>
            <a:grpSpLocks noChangeAspect="1"/>
          </p:cNvGrpSpPr>
          <p:nvPr/>
        </p:nvGrpSpPr>
        <p:grpSpPr>
          <a:xfrm>
            <a:off x="5669520" y="3715524"/>
            <a:ext cx="864000" cy="864000"/>
            <a:chOff x="8681207" y="2528192"/>
            <a:chExt cx="328528" cy="328528"/>
          </a:xfrm>
          <a:solidFill>
            <a:schemeClr val="bg1"/>
          </a:solidFill>
        </p:grpSpPr>
        <p:sp>
          <p:nvSpPr>
            <p:cNvPr id="23" name="Freihandform 1699">
              <a:extLst>
                <a:ext uri="{FF2B5EF4-FFF2-40B4-BE49-F238E27FC236}">
                  <a16:creationId xmlns:a16="http://schemas.microsoft.com/office/drawing/2014/main" id="{96FB0A44-5E5E-4595-A809-056475992748}"/>
                </a:ext>
              </a:extLst>
            </p:cNvPr>
            <p:cNvSpPr/>
            <p:nvPr/>
          </p:nvSpPr>
          <p:spPr>
            <a:xfrm>
              <a:off x="8681207"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4" name="Freihandform 1700">
              <a:extLst>
                <a:ext uri="{FF2B5EF4-FFF2-40B4-BE49-F238E27FC236}">
                  <a16:creationId xmlns:a16="http://schemas.microsoft.com/office/drawing/2014/main" id="{4F7ADA44-B1F7-4223-AA1B-BDA4529952B6}"/>
                </a:ext>
              </a:extLst>
            </p:cNvPr>
            <p:cNvSpPr/>
            <p:nvPr/>
          </p:nvSpPr>
          <p:spPr>
            <a:xfrm>
              <a:off x="8799487" y="2594084"/>
              <a:ext cx="90805" cy="17695"/>
            </a:xfrm>
            <a:custGeom>
              <a:avLst/>
              <a:gdLst/>
              <a:ahLst/>
              <a:cxnLst>
                <a:cxn ang="3cd4">
                  <a:pos x="hc" y="t"/>
                </a:cxn>
                <a:cxn ang="cd2">
                  <a:pos x="l" y="vc"/>
                </a:cxn>
                <a:cxn ang="cd4">
                  <a:pos x="hc" y="b"/>
                </a:cxn>
                <a:cxn ang="0">
                  <a:pos x="r" y="vc"/>
                </a:cxn>
              </a:cxnLst>
              <a:rect l="l" t="t" r="r" b="b"/>
              <a:pathLst>
                <a:path w="391" h="77">
                  <a:moveTo>
                    <a:pt x="19" y="77"/>
                  </a:moveTo>
                  <a:cubicBezTo>
                    <a:pt x="21" y="77"/>
                    <a:pt x="23" y="75"/>
                    <a:pt x="27" y="75"/>
                  </a:cubicBezTo>
                  <a:cubicBezTo>
                    <a:pt x="133" y="22"/>
                    <a:pt x="260" y="22"/>
                    <a:pt x="366" y="73"/>
                  </a:cubicBezTo>
                  <a:cubicBezTo>
                    <a:pt x="374" y="77"/>
                    <a:pt x="385" y="73"/>
                    <a:pt x="389" y="64"/>
                  </a:cubicBezTo>
                  <a:cubicBezTo>
                    <a:pt x="394" y="56"/>
                    <a:pt x="389" y="45"/>
                    <a:pt x="381" y="41"/>
                  </a:cubicBezTo>
                  <a:cubicBezTo>
                    <a:pt x="264" y="-14"/>
                    <a:pt x="127" y="-14"/>
                    <a:pt x="10" y="43"/>
                  </a:cubicBezTo>
                  <a:cubicBezTo>
                    <a:pt x="2" y="47"/>
                    <a:pt x="-2" y="58"/>
                    <a:pt x="2" y="66"/>
                  </a:cubicBezTo>
                  <a:cubicBezTo>
                    <a:pt x="6" y="73"/>
                    <a:pt x="13" y="77"/>
                    <a:pt x="19" y="77"/>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5" name="Freihandform 1701">
              <a:extLst>
                <a:ext uri="{FF2B5EF4-FFF2-40B4-BE49-F238E27FC236}">
                  <a16:creationId xmlns:a16="http://schemas.microsoft.com/office/drawing/2014/main" id="{0685994D-35DA-49B6-9EE5-B7054EEE61A4}"/>
                </a:ext>
              </a:extLst>
            </p:cNvPr>
            <p:cNvSpPr/>
            <p:nvPr/>
          </p:nvSpPr>
          <p:spPr>
            <a:xfrm>
              <a:off x="8775040" y="2755205"/>
              <a:ext cx="141097" cy="35158"/>
            </a:xfrm>
            <a:custGeom>
              <a:avLst/>
              <a:gdLst/>
              <a:ahLst/>
              <a:cxnLst>
                <a:cxn ang="3cd4">
                  <a:pos x="hc" y="t"/>
                </a:cxn>
                <a:cxn ang="cd2">
                  <a:pos x="l" y="vc"/>
                </a:cxn>
                <a:cxn ang="cd4">
                  <a:pos x="hc" y="b"/>
                </a:cxn>
                <a:cxn ang="0">
                  <a:pos x="r" y="vc"/>
                </a:cxn>
              </a:cxnLst>
              <a:rect l="l" t="t" r="r" b="b"/>
              <a:pathLst>
                <a:path w="607" h="152">
                  <a:moveTo>
                    <a:pt x="576" y="4"/>
                  </a:moveTo>
                  <a:cubicBezTo>
                    <a:pt x="502" y="78"/>
                    <a:pt x="404" y="118"/>
                    <a:pt x="301" y="118"/>
                  </a:cubicBezTo>
                  <a:cubicBezTo>
                    <a:pt x="199" y="118"/>
                    <a:pt x="102" y="78"/>
                    <a:pt x="30" y="6"/>
                  </a:cubicBezTo>
                  <a:cubicBezTo>
                    <a:pt x="23" y="0"/>
                    <a:pt x="11" y="0"/>
                    <a:pt x="4" y="6"/>
                  </a:cubicBezTo>
                  <a:cubicBezTo>
                    <a:pt x="-1" y="15"/>
                    <a:pt x="-1" y="25"/>
                    <a:pt x="4" y="32"/>
                  </a:cubicBezTo>
                  <a:cubicBezTo>
                    <a:pt x="85" y="110"/>
                    <a:pt x="191" y="152"/>
                    <a:pt x="301" y="152"/>
                  </a:cubicBezTo>
                  <a:cubicBezTo>
                    <a:pt x="415" y="152"/>
                    <a:pt x="521" y="110"/>
                    <a:pt x="601" y="29"/>
                  </a:cubicBezTo>
                  <a:cubicBezTo>
                    <a:pt x="608" y="23"/>
                    <a:pt x="608" y="10"/>
                    <a:pt x="601" y="4"/>
                  </a:cubicBezTo>
                  <a:cubicBezTo>
                    <a:pt x="593" y="-1"/>
                    <a:pt x="582" y="-1"/>
                    <a:pt x="576" y="4"/>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6" name="Freihandform 1702">
              <a:extLst>
                <a:ext uri="{FF2B5EF4-FFF2-40B4-BE49-F238E27FC236}">
                  <a16:creationId xmlns:a16="http://schemas.microsoft.com/office/drawing/2014/main" id="{9DC2006D-62A3-4F5B-879D-7F3F271544BA}"/>
                </a:ext>
              </a:extLst>
            </p:cNvPr>
            <p:cNvSpPr/>
            <p:nvPr/>
          </p:nvSpPr>
          <p:spPr>
            <a:xfrm>
              <a:off x="8746633" y="2684423"/>
              <a:ext cx="90572" cy="65426"/>
            </a:xfrm>
            <a:custGeom>
              <a:avLst/>
              <a:gdLst/>
              <a:ahLst/>
              <a:cxnLst>
                <a:cxn ang="3cd4">
                  <a:pos x="hc" y="t"/>
                </a:cxn>
                <a:cxn ang="cd2">
                  <a:pos x="l" y="vc"/>
                </a:cxn>
                <a:cxn ang="cd4">
                  <a:pos x="hc" y="b"/>
                </a:cxn>
                <a:cxn ang="0">
                  <a:pos x="r" y="vc"/>
                </a:cxn>
              </a:cxnLst>
              <a:rect l="l" t="t" r="r" b="b"/>
              <a:pathLst>
                <a:path w="390" h="282">
                  <a:moveTo>
                    <a:pt x="354" y="100"/>
                  </a:moveTo>
                  <a:lnTo>
                    <a:pt x="354" y="265"/>
                  </a:lnTo>
                  <a:cubicBezTo>
                    <a:pt x="354" y="273"/>
                    <a:pt x="362" y="282"/>
                    <a:pt x="371" y="282"/>
                  </a:cubicBezTo>
                  <a:cubicBezTo>
                    <a:pt x="381" y="282"/>
                    <a:pt x="390" y="273"/>
                    <a:pt x="390" y="265"/>
                  </a:cubicBezTo>
                  <a:lnTo>
                    <a:pt x="390" y="100"/>
                  </a:lnTo>
                  <a:cubicBezTo>
                    <a:pt x="390" y="44"/>
                    <a:pt x="343" y="0"/>
                    <a:pt x="288" y="0"/>
                  </a:cubicBezTo>
                  <a:lnTo>
                    <a:pt x="102" y="0"/>
                  </a:lnTo>
                  <a:cubicBezTo>
                    <a:pt x="47" y="0"/>
                    <a:pt x="0" y="44"/>
                    <a:pt x="0" y="100"/>
                  </a:cubicBezTo>
                  <a:lnTo>
                    <a:pt x="0" y="265"/>
                  </a:lnTo>
                  <a:cubicBezTo>
                    <a:pt x="0" y="273"/>
                    <a:pt x="9" y="282"/>
                    <a:pt x="19" y="282"/>
                  </a:cubicBezTo>
                  <a:cubicBezTo>
                    <a:pt x="28" y="282"/>
                    <a:pt x="36" y="273"/>
                    <a:pt x="36" y="265"/>
                  </a:cubicBezTo>
                  <a:lnTo>
                    <a:pt x="36" y="100"/>
                  </a:lnTo>
                  <a:cubicBezTo>
                    <a:pt x="36" y="64"/>
                    <a:pt x="66" y="34"/>
                    <a:pt x="102" y="34"/>
                  </a:cubicBezTo>
                  <a:lnTo>
                    <a:pt x="288" y="34"/>
                  </a:lnTo>
                  <a:cubicBezTo>
                    <a:pt x="324" y="34"/>
                    <a:pt x="354" y="64"/>
                    <a:pt x="354" y="10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7" name="Freihandform 1703">
              <a:extLst>
                <a:ext uri="{FF2B5EF4-FFF2-40B4-BE49-F238E27FC236}">
                  <a16:creationId xmlns:a16="http://schemas.microsoft.com/office/drawing/2014/main" id="{F75A17EF-44DD-446C-A7AF-97F7FD016B96}"/>
                </a:ext>
              </a:extLst>
            </p:cNvPr>
            <p:cNvSpPr/>
            <p:nvPr/>
          </p:nvSpPr>
          <p:spPr>
            <a:xfrm>
              <a:off x="8763398" y="2618298"/>
              <a:ext cx="57044" cy="57510"/>
            </a:xfrm>
            <a:custGeom>
              <a:avLst/>
              <a:gdLst/>
              <a:ahLst/>
              <a:cxnLst>
                <a:cxn ang="3cd4">
                  <a:pos x="hc" y="t"/>
                </a:cxn>
                <a:cxn ang="cd2">
                  <a:pos x="l" y="vc"/>
                </a:cxn>
                <a:cxn ang="cd4">
                  <a:pos x="hc" y="b"/>
                </a:cxn>
                <a:cxn ang="0">
                  <a:pos x="r" y="vc"/>
                </a:cxn>
              </a:cxnLst>
              <a:rect l="l" t="t" r="r" b="b"/>
              <a:pathLst>
                <a:path w="246" h="248">
                  <a:moveTo>
                    <a:pt x="123" y="36"/>
                  </a:moveTo>
                  <a:cubicBezTo>
                    <a:pt x="172" y="36"/>
                    <a:pt x="212" y="77"/>
                    <a:pt x="212" y="125"/>
                  </a:cubicBezTo>
                  <a:cubicBezTo>
                    <a:pt x="212" y="174"/>
                    <a:pt x="172" y="212"/>
                    <a:pt x="123" y="212"/>
                  </a:cubicBezTo>
                  <a:cubicBezTo>
                    <a:pt x="74" y="212"/>
                    <a:pt x="34" y="174"/>
                    <a:pt x="34" y="125"/>
                  </a:cubicBezTo>
                  <a:cubicBezTo>
                    <a:pt x="34" y="77"/>
                    <a:pt x="74" y="36"/>
                    <a:pt x="123" y="36"/>
                  </a:cubicBezTo>
                  <a:close/>
                  <a:moveTo>
                    <a:pt x="123" y="248"/>
                  </a:moveTo>
                  <a:cubicBezTo>
                    <a:pt x="191" y="248"/>
                    <a:pt x="246" y="193"/>
                    <a:pt x="246" y="125"/>
                  </a:cubicBezTo>
                  <a:cubicBezTo>
                    <a:pt x="246" y="58"/>
                    <a:pt x="191" y="0"/>
                    <a:pt x="123" y="0"/>
                  </a:cubicBezTo>
                  <a:cubicBezTo>
                    <a:pt x="55" y="0"/>
                    <a:pt x="0" y="58"/>
                    <a:pt x="0" y="125"/>
                  </a:cubicBezTo>
                  <a:cubicBezTo>
                    <a:pt x="0" y="193"/>
                    <a:pt x="55" y="248"/>
                    <a:pt x="123" y="248"/>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8" name="Freihandform 1704">
              <a:extLst>
                <a:ext uri="{FF2B5EF4-FFF2-40B4-BE49-F238E27FC236}">
                  <a16:creationId xmlns:a16="http://schemas.microsoft.com/office/drawing/2014/main" id="{7FD46D51-9CFA-4F46-8E03-28F42762FFF2}"/>
                </a:ext>
              </a:extLst>
            </p:cNvPr>
            <p:cNvSpPr/>
            <p:nvPr/>
          </p:nvSpPr>
          <p:spPr>
            <a:xfrm>
              <a:off x="8870036" y="2618298"/>
              <a:ext cx="57277" cy="57510"/>
            </a:xfrm>
            <a:custGeom>
              <a:avLst/>
              <a:gdLst/>
              <a:ahLst/>
              <a:cxnLst>
                <a:cxn ang="3cd4">
                  <a:pos x="hc" y="t"/>
                </a:cxn>
                <a:cxn ang="cd2">
                  <a:pos x="l" y="vc"/>
                </a:cxn>
                <a:cxn ang="cd4">
                  <a:pos x="hc" y="b"/>
                </a:cxn>
                <a:cxn ang="0">
                  <a:pos x="r" y="vc"/>
                </a:cxn>
              </a:cxnLst>
              <a:rect l="l" t="t" r="r" b="b"/>
              <a:pathLst>
                <a:path w="247" h="248">
                  <a:moveTo>
                    <a:pt x="124" y="36"/>
                  </a:moveTo>
                  <a:cubicBezTo>
                    <a:pt x="173" y="36"/>
                    <a:pt x="211" y="77"/>
                    <a:pt x="211" y="125"/>
                  </a:cubicBezTo>
                  <a:cubicBezTo>
                    <a:pt x="211" y="174"/>
                    <a:pt x="173" y="212"/>
                    <a:pt x="124" y="212"/>
                  </a:cubicBezTo>
                  <a:cubicBezTo>
                    <a:pt x="76" y="212"/>
                    <a:pt x="35" y="174"/>
                    <a:pt x="35" y="125"/>
                  </a:cubicBezTo>
                  <a:cubicBezTo>
                    <a:pt x="35" y="77"/>
                    <a:pt x="76" y="36"/>
                    <a:pt x="124" y="36"/>
                  </a:cubicBezTo>
                  <a:close/>
                  <a:moveTo>
                    <a:pt x="0" y="125"/>
                  </a:moveTo>
                  <a:cubicBezTo>
                    <a:pt x="0" y="193"/>
                    <a:pt x="55" y="248"/>
                    <a:pt x="124" y="248"/>
                  </a:cubicBezTo>
                  <a:cubicBezTo>
                    <a:pt x="192" y="248"/>
                    <a:pt x="247" y="193"/>
                    <a:pt x="247" y="125"/>
                  </a:cubicBezTo>
                  <a:cubicBezTo>
                    <a:pt x="247" y="58"/>
                    <a:pt x="192" y="0"/>
                    <a:pt x="124" y="0"/>
                  </a:cubicBezTo>
                  <a:cubicBezTo>
                    <a:pt x="55" y="0"/>
                    <a:pt x="0" y="58"/>
                    <a:pt x="0" y="125"/>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sp>
          <p:nvSpPr>
            <p:cNvPr id="29" name="Freihandform 1705">
              <a:extLst>
                <a:ext uri="{FF2B5EF4-FFF2-40B4-BE49-F238E27FC236}">
                  <a16:creationId xmlns:a16="http://schemas.microsoft.com/office/drawing/2014/main" id="{D7824BE0-A076-40CC-9FFB-1939C90364D1}"/>
                </a:ext>
              </a:extLst>
            </p:cNvPr>
            <p:cNvSpPr/>
            <p:nvPr/>
          </p:nvSpPr>
          <p:spPr>
            <a:xfrm>
              <a:off x="8853738" y="2684423"/>
              <a:ext cx="89874" cy="65426"/>
            </a:xfrm>
            <a:custGeom>
              <a:avLst/>
              <a:gdLst/>
              <a:ahLst/>
              <a:cxnLst>
                <a:cxn ang="3cd4">
                  <a:pos x="hc" y="t"/>
                </a:cxn>
                <a:cxn ang="cd2">
                  <a:pos x="l" y="vc"/>
                </a:cxn>
                <a:cxn ang="cd4">
                  <a:pos x="hc" y="b"/>
                </a:cxn>
                <a:cxn ang="0">
                  <a:pos x="r" y="vc"/>
                </a:cxn>
              </a:cxnLst>
              <a:rect l="l" t="t" r="r" b="b"/>
              <a:pathLst>
                <a:path w="387" h="282">
                  <a:moveTo>
                    <a:pt x="288" y="0"/>
                  </a:moveTo>
                  <a:lnTo>
                    <a:pt x="101" y="0"/>
                  </a:lnTo>
                  <a:cubicBezTo>
                    <a:pt x="44" y="0"/>
                    <a:pt x="0" y="44"/>
                    <a:pt x="0" y="100"/>
                  </a:cubicBezTo>
                  <a:lnTo>
                    <a:pt x="0" y="265"/>
                  </a:lnTo>
                  <a:cubicBezTo>
                    <a:pt x="0" y="273"/>
                    <a:pt x="8" y="282"/>
                    <a:pt x="17" y="282"/>
                  </a:cubicBezTo>
                  <a:cubicBezTo>
                    <a:pt x="27" y="282"/>
                    <a:pt x="36" y="273"/>
                    <a:pt x="36" y="265"/>
                  </a:cubicBezTo>
                  <a:lnTo>
                    <a:pt x="36" y="100"/>
                  </a:lnTo>
                  <a:cubicBezTo>
                    <a:pt x="36" y="64"/>
                    <a:pt x="65" y="34"/>
                    <a:pt x="101" y="34"/>
                  </a:cubicBezTo>
                  <a:lnTo>
                    <a:pt x="288" y="34"/>
                  </a:lnTo>
                  <a:cubicBezTo>
                    <a:pt x="324" y="34"/>
                    <a:pt x="353" y="64"/>
                    <a:pt x="353" y="100"/>
                  </a:cubicBezTo>
                  <a:lnTo>
                    <a:pt x="353" y="265"/>
                  </a:lnTo>
                  <a:cubicBezTo>
                    <a:pt x="353" y="273"/>
                    <a:pt x="359" y="282"/>
                    <a:pt x="370" y="282"/>
                  </a:cubicBezTo>
                  <a:cubicBezTo>
                    <a:pt x="381" y="282"/>
                    <a:pt x="387" y="273"/>
                    <a:pt x="387" y="265"/>
                  </a:cubicBezTo>
                  <a:lnTo>
                    <a:pt x="387" y="100"/>
                  </a:lnTo>
                  <a:cubicBezTo>
                    <a:pt x="387" y="44"/>
                    <a:pt x="343" y="0"/>
                    <a:pt x="288" y="0"/>
                  </a:cubicBezTo>
                  <a:close/>
                </a:path>
              </a:pathLst>
            </a:custGeom>
            <a:grpFill/>
            <a:ln cap="flat">
              <a:noFill/>
              <a:prstDash val="solid"/>
            </a:ln>
          </p:spPr>
          <p:txBody>
            <a:bodyPr vert="horz" wrap="none" lIns="95246" tIns="47623" rIns="95246" bIns="47623" anchor="ctr" anchorCtr="1" compatLnSpc="0"/>
            <a:lstStyle/>
            <a:p>
              <a:pPr marL="0" marR="0" lvl="0" indent="0" algn="l" defTabSz="914205" rtl="0" eaLnBrk="1" fontAlgn="auto" latinLnBrk="0" hangingPunct="0">
                <a:lnSpc>
                  <a:spcPct val="100000"/>
                </a:lnSpc>
                <a:spcBef>
                  <a:spcPts val="0"/>
                </a:spcBef>
                <a:spcAft>
                  <a:spcPts val="0"/>
                </a:spcAft>
                <a:buClrTx/>
                <a:buSzTx/>
                <a:buFontTx/>
                <a:buNone/>
                <a:tabLst/>
                <a:defRPr/>
              </a:pPr>
              <a:endParaRPr kumimoji="0" lang="en-US" sz="1905" b="0" i="0" u="none" strike="noStrike" kern="1200" cap="none" spc="0" normalizeH="0" baseline="0" noProof="0" dirty="0">
                <a:ln>
                  <a:noFill/>
                </a:ln>
                <a:solidFill>
                  <a:srgbClr val="003781"/>
                </a:solidFill>
                <a:effectLst/>
                <a:uLnTx/>
                <a:uFillTx/>
                <a:latin typeface="Arial" panose="020B0604020202020204"/>
                <a:ea typeface="Arial Unicode MS" pitchFamily="2"/>
                <a:cs typeface="Arial Unicode MS" pitchFamily="2"/>
              </a:endParaRPr>
            </a:p>
          </p:txBody>
        </p:sp>
      </p:grpSp>
      <p:sp>
        <p:nvSpPr>
          <p:cNvPr id="34" name="Rechteck 33"/>
          <p:cNvSpPr/>
          <p:nvPr/>
        </p:nvSpPr>
        <p:spPr>
          <a:xfrm>
            <a:off x="1575748" y="3311825"/>
            <a:ext cx="3599062" cy="2093907"/>
          </a:xfrm>
          <a:prstGeom prst="rect">
            <a:avLst/>
          </a:prstGeom>
        </p:spPr>
        <p:txBody>
          <a:bodyPr wrap="none">
            <a:spAutoFit/>
          </a:bodyPr>
          <a:lstStyle/>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Steigerung der Attraktivität als </a:t>
            </a:r>
            <a:br>
              <a:rPr lang="de-DE" altLang="de-DE" sz="1400" b="1" kern="0" dirty="0">
                <a:solidFill>
                  <a:srgbClr val="003781"/>
                </a:solidFill>
              </a:rPr>
            </a:br>
            <a:r>
              <a:rPr lang="de-DE" altLang="de-DE" sz="1400" b="1" kern="0" dirty="0">
                <a:solidFill>
                  <a:srgbClr val="003781"/>
                </a:solidFill>
              </a:rPr>
              <a:t>Arbeitgeber: </a:t>
            </a:r>
            <a:r>
              <a:rPr lang="de-DE" altLang="de-DE" sz="1400" kern="0" dirty="0">
                <a:solidFill>
                  <a:srgbClr val="003781"/>
                </a:solidFill>
              </a:rPr>
              <a:t>Gewinnung und </a:t>
            </a:r>
            <a:br>
              <a:rPr lang="de-DE" altLang="de-DE" sz="1400" kern="0" dirty="0">
                <a:solidFill>
                  <a:srgbClr val="003781"/>
                </a:solidFill>
              </a:rPr>
            </a:br>
            <a:r>
              <a:rPr lang="de-DE" altLang="de-DE" sz="1400" kern="0" dirty="0">
                <a:solidFill>
                  <a:srgbClr val="003781"/>
                </a:solidFill>
              </a:rPr>
              <a:t>Bindung wertvoller </a:t>
            </a:r>
            <a:r>
              <a:rPr lang="de-DE" altLang="de-DE" sz="1400" kern="0" dirty="0" err="1">
                <a:solidFill>
                  <a:srgbClr val="003781"/>
                </a:solidFill>
              </a:rPr>
              <a:t>Mitarbeiter:innen</a:t>
            </a:r>
            <a:endParaRPr lang="de-DE" altLang="de-DE" sz="1400" kern="0" dirty="0">
              <a:solidFill>
                <a:srgbClr val="003781"/>
              </a:solidFill>
            </a:endParaRPr>
          </a:p>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Verwaltungsarm: </a:t>
            </a:r>
            <a:r>
              <a:rPr lang="de-DE" altLang="de-DE" sz="1400" kern="0" dirty="0">
                <a:solidFill>
                  <a:srgbClr val="003781"/>
                </a:solidFill>
              </a:rPr>
              <a:t>Direkte </a:t>
            </a:r>
            <a:br>
              <a:rPr lang="de-DE" altLang="de-DE" sz="1400" kern="0" dirty="0">
                <a:solidFill>
                  <a:srgbClr val="003781"/>
                </a:solidFill>
              </a:rPr>
            </a:br>
            <a:r>
              <a:rPr lang="de-DE" altLang="de-DE" sz="1400" kern="0" dirty="0">
                <a:solidFill>
                  <a:srgbClr val="003781"/>
                </a:solidFill>
              </a:rPr>
              <a:t>Abwicklung zwischen </a:t>
            </a:r>
            <a:r>
              <a:rPr lang="de-DE" altLang="de-DE" sz="1400" kern="0" dirty="0" err="1">
                <a:solidFill>
                  <a:srgbClr val="003781"/>
                </a:solidFill>
              </a:rPr>
              <a:t>Mitarbeiter:innen</a:t>
            </a:r>
            <a:r>
              <a:rPr lang="de-DE" altLang="de-DE" sz="1400" kern="0" dirty="0">
                <a:solidFill>
                  <a:srgbClr val="003781"/>
                </a:solidFill>
              </a:rPr>
              <a:t> </a:t>
            </a:r>
            <a:br>
              <a:rPr lang="de-DE" altLang="de-DE" sz="1400" kern="0" dirty="0">
                <a:solidFill>
                  <a:srgbClr val="003781"/>
                </a:solidFill>
              </a:rPr>
            </a:br>
            <a:r>
              <a:rPr lang="de-DE" altLang="de-DE" sz="1400" kern="0" dirty="0">
                <a:solidFill>
                  <a:srgbClr val="003781"/>
                </a:solidFill>
              </a:rPr>
              <a:t>und APKV</a:t>
            </a:r>
          </a:p>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Ganzheitliche </a:t>
            </a:r>
            <a:r>
              <a:rPr lang="de-DE" altLang="de-DE" sz="1400" kern="0" dirty="0">
                <a:solidFill>
                  <a:srgbClr val="003781"/>
                </a:solidFill>
              </a:rPr>
              <a:t>Beratung und </a:t>
            </a:r>
            <a:br>
              <a:rPr lang="de-DE" altLang="de-DE" sz="1400" kern="0" dirty="0">
                <a:solidFill>
                  <a:srgbClr val="003781"/>
                </a:solidFill>
              </a:rPr>
            </a:br>
            <a:r>
              <a:rPr lang="de-DE" altLang="de-DE" sz="1400" kern="0" dirty="0">
                <a:solidFill>
                  <a:srgbClr val="003781"/>
                </a:solidFill>
              </a:rPr>
              <a:t>Betreuung mit dem </a:t>
            </a:r>
            <a:r>
              <a:rPr lang="de-DE" altLang="de-DE" sz="1400" b="1" kern="0" dirty="0">
                <a:solidFill>
                  <a:srgbClr val="003781"/>
                </a:solidFill>
              </a:rPr>
              <a:t>Know-how</a:t>
            </a:r>
            <a:r>
              <a:rPr lang="de-DE" altLang="de-DE" sz="1400" kern="0" dirty="0">
                <a:solidFill>
                  <a:srgbClr val="003781"/>
                </a:solidFill>
              </a:rPr>
              <a:t> </a:t>
            </a:r>
            <a:br>
              <a:rPr lang="de-DE" altLang="de-DE" sz="1400" kern="0" dirty="0">
                <a:solidFill>
                  <a:srgbClr val="003781"/>
                </a:solidFill>
              </a:rPr>
            </a:br>
            <a:r>
              <a:rPr lang="de-DE" altLang="de-DE" sz="1400" kern="0" dirty="0">
                <a:solidFill>
                  <a:srgbClr val="003781"/>
                </a:solidFill>
              </a:rPr>
              <a:t>der </a:t>
            </a:r>
            <a:r>
              <a:rPr lang="de-DE" altLang="de-DE" sz="1400" b="1" kern="0" dirty="0">
                <a:solidFill>
                  <a:srgbClr val="003781"/>
                </a:solidFill>
              </a:rPr>
              <a:t>Allianz</a:t>
            </a:r>
          </a:p>
        </p:txBody>
      </p:sp>
      <p:sp>
        <p:nvSpPr>
          <p:cNvPr id="35" name="Rechteck 34"/>
          <p:cNvSpPr/>
          <p:nvPr/>
        </p:nvSpPr>
        <p:spPr>
          <a:xfrm>
            <a:off x="7125131" y="3198306"/>
            <a:ext cx="3930795" cy="2028248"/>
          </a:xfrm>
          <a:prstGeom prst="rect">
            <a:avLst/>
          </a:prstGeom>
        </p:spPr>
        <p:txBody>
          <a:bodyPr wrap="square">
            <a:spAutoFit/>
          </a:bodyPr>
          <a:lstStyle/>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Absicherung </a:t>
            </a:r>
            <a:r>
              <a:rPr lang="de-DE" altLang="de-DE" sz="1400" kern="0" dirty="0">
                <a:solidFill>
                  <a:srgbClr val="003781"/>
                </a:solidFill>
              </a:rPr>
              <a:t>von</a:t>
            </a:r>
            <a:r>
              <a:rPr lang="de-DE" altLang="de-DE" sz="1400" b="1" kern="0" dirty="0">
                <a:solidFill>
                  <a:srgbClr val="003781"/>
                </a:solidFill>
              </a:rPr>
              <a:t> Versorgungslücken</a:t>
            </a:r>
          </a:p>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Leistungsstarke Tarife </a:t>
            </a:r>
            <a:r>
              <a:rPr lang="de-DE" altLang="de-DE" sz="1400" kern="0" dirty="0">
                <a:solidFill>
                  <a:srgbClr val="003781"/>
                </a:solidFill>
              </a:rPr>
              <a:t>mit </a:t>
            </a:r>
            <a:br>
              <a:rPr lang="de-DE" altLang="de-DE" sz="1400" kern="0" dirty="0">
                <a:solidFill>
                  <a:srgbClr val="003781"/>
                </a:solidFill>
              </a:rPr>
            </a:br>
            <a:r>
              <a:rPr lang="de-DE" altLang="de-DE" sz="1400" kern="0" dirty="0">
                <a:solidFill>
                  <a:srgbClr val="003781"/>
                </a:solidFill>
              </a:rPr>
              <a:t>besonderen Konditionen</a:t>
            </a:r>
          </a:p>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b="1" kern="0" dirty="0">
                <a:solidFill>
                  <a:srgbClr val="003781"/>
                </a:solidFill>
              </a:rPr>
              <a:t>APKV </a:t>
            </a:r>
            <a:r>
              <a:rPr lang="de-DE" altLang="de-DE" sz="1400" kern="0" dirty="0">
                <a:solidFill>
                  <a:srgbClr val="003781"/>
                </a:solidFill>
              </a:rPr>
              <a:t>Hotline für den Leistungsfall</a:t>
            </a:r>
          </a:p>
          <a:p>
            <a:pPr marL="285750" lvl="1" indent="-285750" defTabSz="1219170">
              <a:lnSpc>
                <a:spcPct val="90000"/>
              </a:lnSpc>
              <a:spcAft>
                <a:spcPts val="1000"/>
              </a:spcAft>
              <a:buClr>
                <a:srgbClr val="414141"/>
              </a:buClr>
              <a:buFont typeface="Arial" panose="020B0604020202020204" pitchFamily="34" charset="0"/>
              <a:buChar char="•"/>
              <a:defRPr/>
            </a:pPr>
            <a:r>
              <a:rPr lang="de-DE" altLang="de-DE" sz="1400" kern="0" dirty="0">
                <a:solidFill>
                  <a:srgbClr val="003781"/>
                </a:solidFill>
              </a:rPr>
              <a:t>Einfacher, schneller und sicherer </a:t>
            </a:r>
            <a:br>
              <a:rPr lang="de-DE" altLang="de-DE" sz="1400" b="1" kern="0" dirty="0">
                <a:solidFill>
                  <a:srgbClr val="003781"/>
                </a:solidFill>
              </a:rPr>
            </a:br>
            <a:r>
              <a:rPr lang="de-DE" altLang="de-DE" sz="1400" b="1" kern="0" dirty="0">
                <a:solidFill>
                  <a:srgbClr val="003781"/>
                </a:solidFill>
              </a:rPr>
              <a:t>Online Service der APKV </a:t>
            </a:r>
            <a:r>
              <a:rPr lang="de-DE" altLang="de-DE" sz="1400" kern="0" dirty="0">
                <a:solidFill>
                  <a:srgbClr val="003781"/>
                </a:solidFill>
              </a:rPr>
              <a:t>bei </a:t>
            </a:r>
            <a:br>
              <a:rPr lang="de-DE" altLang="de-DE" sz="1400" kern="0" dirty="0">
                <a:solidFill>
                  <a:srgbClr val="003781"/>
                </a:solidFill>
              </a:rPr>
            </a:br>
            <a:r>
              <a:rPr lang="de-DE" altLang="de-DE" sz="1400" kern="0" dirty="0">
                <a:solidFill>
                  <a:srgbClr val="003781"/>
                </a:solidFill>
              </a:rPr>
              <a:t>Einreichen der Rechnungen oder </a:t>
            </a:r>
            <a:br>
              <a:rPr lang="de-DE" altLang="de-DE" sz="1400" kern="0" dirty="0">
                <a:solidFill>
                  <a:srgbClr val="003781"/>
                </a:solidFill>
              </a:rPr>
            </a:br>
            <a:r>
              <a:rPr lang="de-DE" altLang="de-DE" sz="1400" kern="0" dirty="0">
                <a:solidFill>
                  <a:srgbClr val="003781"/>
                </a:solidFill>
              </a:rPr>
              <a:t>Auskunft des Bearbeitungsstands</a:t>
            </a:r>
          </a:p>
        </p:txBody>
      </p:sp>
      <p:sp>
        <p:nvSpPr>
          <p:cNvPr id="36" name="Textfeld 35">
            <a:extLst>
              <a:ext uri="{FF2B5EF4-FFF2-40B4-BE49-F238E27FC236}">
                <a16:creationId xmlns:a16="http://schemas.microsoft.com/office/drawing/2014/main" id="{364B7BDE-2E92-4A73-BC8F-4E9FCF407A88}"/>
              </a:ext>
            </a:extLst>
          </p:cNvPr>
          <p:cNvSpPr txBox="1"/>
          <p:nvPr/>
        </p:nvSpPr>
        <p:spPr>
          <a:xfrm>
            <a:off x="10750413" y="3427524"/>
            <a:ext cx="1440000" cy="1440000"/>
          </a:xfrm>
          <a:prstGeom prst="rect">
            <a:avLst/>
          </a:prstGeom>
          <a:solidFill>
            <a:schemeClr val="accent6"/>
          </a:solidFill>
        </p:spPr>
        <p:txBody>
          <a:bodyPr wrap="none" anchor="ctr" anchorCtr="0">
            <a:noAutofit/>
          </a:bodyPr>
          <a:lstStyle/>
          <a:p>
            <a:pPr marL="0" marR="0" lvl="0" indent="0" algn="l" defTabSz="914205" rtl="0" eaLnBrk="0" fontAlgn="auto" latinLnBrk="0" hangingPunct="0">
              <a:lnSpc>
                <a:spcPct val="100000"/>
              </a:lnSpc>
              <a:spcBef>
                <a:spcPts val="0"/>
              </a:spcBef>
              <a:spcAft>
                <a:spcPts val="0"/>
              </a:spcAft>
              <a:buClr>
                <a:srgbClr val="122B54"/>
              </a:buClr>
              <a:buSzTx/>
              <a:buFontTx/>
              <a:buNone/>
              <a:tabLst/>
              <a:defRPr/>
            </a:pPr>
            <a:r>
              <a:rPr kumimoji="0" lang="en-US" sz="1600" b="0" i="0" u="none" strike="noStrike" kern="0" cap="none" spc="0" normalizeH="0" baseline="0" noProof="0" dirty="0" err="1">
                <a:ln>
                  <a:noFill/>
                </a:ln>
                <a:solidFill>
                  <a:srgbClr val="003781"/>
                </a:solidFill>
                <a:effectLst/>
                <a:uLnTx/>
                <a:uFillTx/>
                <a:latin typeface="Arial" panose="020B0604020202020204"/>
                <a:ea typeface="+mn-ea"/>
                <a:cs typeface="+mn-cs"/>
              </a:rPr>
              <a:t>Für</a:t>
            </a:r>
            <a:br>
              <a:rPr kumimoji="0" lang="en-US" sz="1600" b="0" i="0" u="none" strike="noStrike" kern="0" cap="none" spc="0" normalizeH="0" baseline="0" noProof="0" dirty="0">
                <a:ln>
                  <a:noFill/>
                </a:ln>
                <a:solidFill>
                  <a:srgbClr val="003781"/>
                </a:solidFill>
                <a:effectLst/>
                <a:uLnTx/>
                <a:uFillTx/>
                <a:latin typeface="Arial" panose="020B0604020202020204"/>
                <a:ea typeface="+mn-ea"/>
                <a:cs typeface="+mn-cs"/>
              </a:rPr>
            </a:br>
            <a:r>
              <a:rPr kumimoji="0" lang="en-US" sz="1600" b="1" i="0" u="none" strike="noStrike" kern="0" cap="none" spc="0" normalizeH="0" baseline="0" noProof="0" dirty="0">
                <a:ln>
                  <a:noFill/>
                </a:ln>
                <a:solidFill>
                  <a:srgbClr val="003781"/>
                </a:solidFill>
                <a:effectLst/>
                <a:uLnTx/>
                <a:uFillTx/>
                <a:latin typeface="Arial" panose="020B0604020202020204"/>
                <a:ea typeface="+mn-ea"/>
                <a:cs typeface="+mn-cs"/>
              </a:rPr>
              <a:t>Mitarbeite</a:t>
            </a:r>
            <a:r>
              <a:rPr kumimoji="0" lang="en-US" sz="1600" b="0" i="0" u="none" strike="noStrike" kern="0" cap="none" spc="0" normalizeH="0" baseline="0" noProof="0" dirty="0">
                <a:ln>
                  <a:noFill/>
                </a:ln>
                <a:solidFill>
                  <a:srgbClr val="003781"/>
                </a:solidFill>
                <a:effectLst/>
                <a:uLnTx/>
                <a:uFillTx/>
                <a:latin typeface="Arial" panose="020B0604020202020204"/>
                <a:ea typeface="+mn-ea"/>
                <a:cs typeface="+mn-cs"/>
              </a:rPr>
              <a:t>r:-</a:t>
            </a:r>
          </a:p>
          <a:p>
            <a:pPr marL="0" marR="0" lvl="0" indent="0" algn="l" defTabSz="914205" rtl="0" eaLnBrk="0" fontAlgn="auto" latinLnBrk="0" hangingPunct="0">
              <a:lnSpc>
                <a:spcPct val="100000"/>
              </a:lnSpc>
              <a:spcBef>
                <a:spcPts val="0"/>
              </a:spcBef>
              <a:spcAft>
                <a:spcPts val="0"/>
              </a:spcAft>
              <a:buClr>
                <a:srgbClr val="122B54"/>
              </a:buClr>
              <a:buSzTx/>
              <a:buFontTx/>
              <a:buNone/>
              <a:tabLst/>
              <a:defRPr/>
            </a:pPr>
            <a:r>
              <a:rPr kumimoji="0" lang="en-US" sz="1600" b="1" i="0" u="none" strike="noStrike" kern="0" cap="none" spc="0" normalizeH="0" baseline="0" noProof="0" dirty="0" err="1">
                <a:ln>
                  <a:noFill/>
                </a:ln>
                <a:solidFill>
                  <a:srgbClr val="003781"/>
                </a:solidFill>
                <a:effectLst/>
                <a:uLnTx/>
                <a:uFillTx/>
                <a:latin typeface="Arial" panose="020B0604020202020204"/>
                <a:ea typeface="+mn-ea"/>
                <a:cs typeface="+mn-cs"/>
              </a:rPr>
              <a:t>innen</a:t>
            </a:r>
            <a:endParaRPr kumimoji="0" lang="en-US" sz="1600" b="1" i="0" u="none" strike="noStrike" kern="0" cap="none" spc="0" normalizeH="0" baseline="0" noProof="0" dirty="0">
              <a:ln>
                <a:noFill/>
              </a:ln>
              <a:solidFill>
                <a:srgbClr val="003781"/>
              </a:solidFill>
              <a:effectLst/>
              <a:uLnTx/>
              <a:uFillTx/>
              <a:latin typeface="Arial" panose="020B0604020202020204"/>
              <a:ea typeface="+mn-ea"/>
              <a:cs typeface="+mn-cs"/>
            </a:endParaRPr>
          </a:p>
        </p:txBody>
      </p:sp>
      <p:sp>
        <p:nvSpPr>
          <p:cNvPr id="37" name="Textfeld 36">
            <a:extLst>
              <a:ext uri="{FF2B5EF4-FFF2-40B4-BE49-F238E27FC236}">
                <a16:creationId xmlns:a16="http://schemas.microsoft.com/office/drawing/2014/main" id="{2802284B-28C3-40AE-BAA4-7AC8B09AF4E7}"/>
              </a:ext>
            </a:extLst>
          </p:cNvPr>
          <p:cNvSpPr txBox="1"/>
          <p:nvPr/>
        </p:nvSpPr>
        <p:spPr>
          <a:xfrm>
            <a:off x="1" y="3427524"/>
            <a:ext cx="1440000" cy="1440000"/>
          </a:xfrm>
          <a:prstGeom prst="rect">
            <a:avLst/>
          </a:prstGeom>
          <a:solidFill>
            <a:schemeClr val="bg1">
              <a:lumMod val="85000"/>
            </a:schemeClr>
          </a:solidFill>
        </p:spPr>
        <p:txBody>
          <a:bodyPr wrap="none" anchor="ctr" anchorCtr="0">
            <a:noAutofit/>
          </a:bodyPr>
          <a:lstStyle/>
          <a:p>
            <a:pPr marL="0" marR="0" lvl="0" indent="0" algn="l" defTabSz="914205" rtl="0" eaLnBrk="0" fontAlgn="auto" latinLnBrk="0" hangingPunct="0">
              <a:lnSpc>
                <a:spcPct val="100000"/>
              </a:lnSpc>
              <a:spcBef>
                <a:spcPts val="0"/>
              </a:spcBef>
              <a:spcAft>
                <a:spcPct val="30000"/>
              </a:spcAft>
              <a:buClr>
                <a:srgbClr val="122B54"/>
              </a:buClr>
              <a:buSzTx/>
              <a:buFontTx/>
              <a:buNone/>
              <a:tabLst/>
              <a:defRPr/>
            </a:pPr>
            <a:r>
              <a:rPr kumimoji="0" lang="en-US" sz="1600" b="0" i="0" u="none" strike="noStrike" kern="0" cap="none" spc="0" normalizeH="0" baseline="0" noProof="0" dirty="0" err="1">
                <a:ln>
                  <a:noFill/>
                </a:ln>
                <a:solidFill>
                  <a:srgbClr val="FFFFFF"/>
                </a:solidFill>
                <a:effectLst/>
                <a:uLnTx/>
                <a:uFillTx/>
                <a:latin typeface="Arial" panose="020B0604020202020204"/>
                <a:ea typeface="+mn-ea"/>
                <a:cs typeface="+mn-cs"/>
              </a:rPr>
              <a:t>Für</a:t>
            </a:r>
            <a:br>
              <a:rPr kumimoji="0" lang="en-US" sz="1600" b="0"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US" sz="1600" b="1" i="0" u="none" strike="noStrike" kern="0" cap="none" spc="0" normalizeH="0" baseline="0" noProof="0" dirty="0" err="1">
                <a:ln>
                  <a:noFill/>
                </a:ln>
                <a:solidFill>
                  <a:srgbClr val="FFFFFF"/>
                </a:solidFill>
                <a:effectLst/>
                <a:uLnTx/>
                <a:uFillTx/>
                <a:latin typeface="Arial" panose="020B0604020202020204"/>
                <a:ea typeface="+mn-ea"/>
                <a:cs typeface="+mn-cs"/>
              </a:rPr>
              <a:t>Arbeitgeber</a:t>
            </a:r>
            <a:endPar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536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dirty="0"/>
              <a:t>Rechnungseinreichung </a:t>
            </a:r>
            <a:r>
              <a:rPr lang="de-DE" dirty="0">
                <a:solidFill>
                  <a:srgbClr val="13A0D3"/>
                </a:solidFill>
              </a:rPr>
              <a:t>leicht</a:t>
            </a:r>
            <a:r>
              <a:rPr lang="de-DE" dirty="0"/>
              <a:t> gemacht</a:t>
            </a:r>
            <a:endParaRPr lang="de-DE" altLang="de-DE" dirty="0"/>
          </a:p>
        </p:txBody>
      </p:sp>
      <p:sp>
        <p:nvSpPr>
          <p:cNvPr id="48" name="Inhaltsplatzhalter 6">
            <a:extLst>
              <a:ext uri="{FF2B5EF4-FFF2-40B4-BE49-F238E27FC236}">
                <a16:creationId xmlns:a16="http://schemas.microsoft.com/office/drawing/2014/main" id="{852A9749-89B5-8E83-E78F-C8FFC43BC3DD}"/>
              </a:ext>
            </a:extLst>
          </p:cNvPr>
          <p:cNvSpPr txBox="1">
            <a:spLocks/>
          </p:cNvSpPr>
          <p:nvPr/>
        </p:nvSpPr>
        <p:spPr>
          <a:xfrm>
            <a:off x="404996" y="1701470"/>
            <a:ext cx="5283420" cy="3880631"/>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0">
              <a:defRPr/>
            </a:pPr>
            <a:r>
              <a:rPr lang="de-DE" sz="1800" dirty="0">
                <a:solidFill>
                  <a:srgbClr val="13A0D3"/>
                </a:solidFill>
              </a:rPr>
              <a:t>Die Allianz Gesundheits-App</a:t>
            </a:r>
          </a:p>
          <a:p>
            <a:pPr lvl="0">
              <a:defRPr/>
            </a:pPr>
            <a:endParaRPr lang="de-DE" sz="1600" dirty="0">
              <a:solidFill>
                <a:srgbClr val="13A0D3"/>
              </a:solidFill>
            </a:endParaRPr>
          </a:p>
          <a:p>
            <a:pPr marL="285750" lvl="0" indent="-285750">
              <a:buFont typeface="Arial" panose="020B0604020202020204" pitchFamily="34" charset="0"/>
              <a:buChar char="•"/>
              <a:defRPr/>
            </a:pPr>
            <a:r>
              <a:rPr lang="de-DE" sz="1600" dirty="0"/>
              <a:t>Dokumente und Rechnungen per Foto einreichen</a:t>
            </a:r>
          </a:p>
          <a:p>
            <a:pPr lvl="0">
              <a:defRPr/>
            </a:pPr>
            <a:endParaRPr lang="de-DE" sz="1600" dirty="0"/>
          </a:p>
          <a:p>
            <a:pPr marL="285750" lvl="0" indent="-285750">
              <a:buFont typeface="Arial" panose="020B0604020202020204" pitchFamily="34" charset="0"/>
              <a:buChar char="•"/>
              <a:defRPr/>
            </a:pPr>
            <a:r>
              <a:rPr lang="de-DE" sz="1600" dirty="0"/>
              <a:t>Mit dem Bearbeitungsstand jederzeit wissen, was mit den Einreichungen passiert</a:t>
            </a:r>
          </a:p>
          <a:p>
            <a:pPr lvl="0">
              <a:defRPr/>
            </a:pPr>
            <a:endParaRPr lang="de-DE" sz="1600" dirty="0"/>
          </a:p>
          <a:p>
            <a:pPr marL="285750" lvl="0" indent="-285750">
              <a:buFont typeface="Arial" panose="020B0604020202020204" pitchFamily="34" charset="0"/>
              <a:buChar char="•"/>
              <a:defRPr/>
            </a:pPr>
            <a:r>
              <a:rPr lang="de-DE" sz="1600" dirty="0"/>
              <a:t>Bequem die Übersicht der Einreichungen und im digitalen Postfach die gesamte Korrespondenz dazu einsehen</a:t>
            </a:r>
          </a:p>
          <a:p>
            <a:pPr lvl="0">
              <a:defRPr/>
            </a:pPr>
            <a:endParaRPr lang="de-DE" sz="1600" dirty="0"/>
          </a:p>
          <a:p>
            <a:pPr marL="285750" lvl="0" indent="-285750">
              <a:buFont typeface="Arial" panose="020B0604020202020204" pitchFamily="34" charset="0"/>
              <a:buChar char="•"/>
              <a:defRPr/>
            </a:pPr>
            <a:r>
              <a:rPr lang="de-DE" sz="1600" dirty="0"/>
              <a:t>Services wie Doc on Call oder Arzt- &amp; Kliniksuche direkt aus der App nutzen</a:t>
            </a:r>
            <a:endParaRPr kumimoji="0" lang="it-IT" sz="1600" b="0" i="0" u="none" strike="noStrike" kern="1200" cap="none" spc="0" normalizeH="0" baseline="0" noProof="0" dirty="0">
              <a:ln>
                <a:noFill/>
              </a:ln>
              <a:effectLst/>
              <a:uLnTx/>
              <a:uFillTx/>
              <a:latin typeface="Arial" panose="020B0604020202020204"/>
            </a:endParaRPr>
          </a:p>
        </p:txBody>
      </p:sp>
      <p:pic>
        <p:nvPicPr>
          <p:cNvPr id="7" name="Grafik 6"/>
          <p:cNvPicPr>
            <a:picLocks noChangeAspect="1"/>
          </p:cNvPicPr>
          <p:nvPr/>
        </p:nvPicPr>
        <p:blipFill>
          <a:blip r:embed="rId2"/>
          <a:stretch>
            <a:fillRect/>
          </a:stretch>
        </p:blipFill>
        <p:spPr>
          <a:xfrm>
            <a:off x="7938126" y="4943581"/>
            <a:ext cx="1185583" cy="1169268"/>
          </a:xfrm>
          <a:prstGeom prst="rect">
            <a:avLst/>
          </a:prstGeom>
        </p:spPr>
      </p:pic>
      <p:pic>
        <p:nvPicPr>
          <p:cNvPr id="9" name="Picture 8" descr="Quellbild anze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709" y="4943581"/>
            <a:ext cx="1896109" cy="1169268"/>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87" y="1569762"/>
            <a:ext cx="1601906" cy="323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18"/>
          <p:cNvPicPr>
            <a:picLocks noChangeAspect="1"/>
          </p:cNvPicPr>
          <p:nvPr/>
        </p:nvPicPr>
        <p:blipFill>
          <a:blip r:embed="rId5"/>
          <a:stretch>
            <a:fillRect/>
          </a:stretch>
        </p:blipFill>
        <p:spPr>
          <a:xfrm>
            <a:off x="9354885" y="1567433"/>
            <a:ext cx="1620041" cy="3240082"/>
          </a:xfrm>
          <a:prstGeom prst="rect">
            <a:avLst/>
          </a:prstGeom>
        </p:spPr>
      </p:pic>
      <p:sp>
        <p:nvSpPr>
          <p:cNvPr id="3" name="Textfeld 2"/>
          <p:cNvSpPr txBox="1"/>
          <p:nvPr/>
        </p:nvSpPr>
        <p:spPr>
          <a:xfrm>
            <a:off x="6781140" y="4983961"/>
            <a:ext cx="1749777" cy="649111"/>
          </a:xfrm>
          <a:prstGeom prst="rect">
            <a:avLst/>
          </a:prstGeom>
          <a:noFill/>
        </p:spPr>
        <p:txBody>
          <a:bodyPr wrap="square" lIns="0" tIns="0" rIns="0" bIns="0" rtlCol="0" anchor="t" anchorCtr="0">
            <a:noAutofit/>
          </a:bodyPr>
          <a:lstStyle/>
          <a:p>
            <a:pPr algn="l"/>
            <a:r>
              <a:rPr lang="de-DE" sz="1200" dirty="0">
                <a:solidFill>
                  <a:schemeClr val="bg1"/>
                </a:solidFill>
              </a:rPr>
              <a:t>Direkt zur App:</a:t>
            </a:r>
          </a:p>
        </p:txBody>
      </p:sp>
      <p:sp>
        <p:nvSpPr>
          <p:cNvPr id="11"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30</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002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dirty="0"/>
              <a:t>Mit dem </a:t>
            </a:r>
            <a:r>
              <a:rPr lang="de-DE" dirty="0" err="1">
                <a:solidFill>
                  <a:srgbClr val="13A0D3"/>
                </a:solidFill>
              </a:rPr>
              <a:t>BonusCheck</a:t>
            </a:r>
            <a:r>
              <a:rPr lang="de-DE" dirty="0"/>
              <a:t> zur Beitragsrückerstattung </a:t>
            </a:r>
            <a:endParaRPr lang="de-DE" altLang="de-DE" dirty="0"/>
          </a:p>
        </p:txBody>
      </p:sp>
      <p:sp>
        <p:nvSpPr>
          <p:cNvPr id="48" name="Inhaltsplatzhalter 6">
            <a:extLst>
              <a:ext uri="{FF2B5EF4-FFF2-40B4-BE49-F238E27FC236}">
                <a16:creationId xmlns:a16="http://schemas.microsoft.com/office/drawing/2014/main" id="{852A9749-89B5-8E83-E78F-C8FFC43BC3DD}"/>
              </a:ext>
            </a:extLst>
          </p:cNvPr>
          <p:cNvSpPr txBox="1">
            <a:spLocks/>
          </p:cNvSpPr>
          <p:nvPr/>
        </p:nvSpPr>
        <p:spPr>
          <a:xfrm>
            <a:off x="394364" y="1717264"/>
            <a:ext cx="5283420" cy="3880631"/>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0">
              <a:defRPr/>
            </a:pPr>
            <a:r>
              <a:rPr lang="de-DE" sz="1600" dirty="0">
                <a:solidFill>
                  <a:srgbClr val="13A0D3"/>
                </a:solidFill>
              </a:rPr>
              <a:t>Rechnungen einreichen oder Beiträge zurückbekommen? </a:t>
            </a:r>
          </a:p>
          <a:p>
            <a:pPr lvl="0">
              <a:defRPr/>
            </a:pPr>
            <a:endParaRPr lang="de-DE" sz="1600" dirty="0"/>
          </a:p>
          <a:p>
            <a:pPr lvl="0">
              <a:defRPr/>
            </a:pPr>
            <a:r>
              <a:rPr lang="de-DE" sz="1600" dirty="0"/>
              <a:t>Die beste Entscheidung treffen Versicherte mit dem </a:t>
            </a:r>
            <a:r>
              <a:rPr lang="de-DE" sz="1600" dirty="0" err="1"/>
              <a:t>BonusCheck</a:t>
            </a:r>
            <a:r>
              <a:rPr lang="de-DE" sz="1600" dirty="0"/>
              <a:t> in Meine Allianz. </a:t>
            </a:r>
          </a:p>
          <a:p>
            <a:pPr lvl="0">
              <a:defRPr/>
            </a:pPr>
            <a:endParaRPr lang="de-DE" sz="1600" dirty="0"/>
          </a:p>
          <a:p>
            <a:pPr marL="285750" lvl="0" indent="-285750">
              <a:buFont typeface="Arial" panose="020B0604020202020204" pitchFamily="34" charset="0"/>
              <a:buChar char="•"/>
              <a:defRPr/>
            </a:pPr>
            <a:r>
              <a:rPr lang="de-DE" sz="1600" b="1" dirty="0"/>
              <a:t>Alles im Blick </a:t>
            </a:r>
          </a:p>
          <a:p>
            <a:pPr marL="288000" lvl="4" indent="0">
              <a:buNone/>
              <a:defRPr/>
            </a:pPr>
            <a:r>
              <a:rPr lang="de-DE" sz="1600" dirty="0"/>
              <a:t>Übersicht über die mögliche Beitragsrückerstattung</a:t>
            </a:r>
            <a:r>
              <a:rPr lang="de-DE" dirty="0"/>
              <a:t>.</a:t>
            </a:r>
            <a:r>
              <a:rPr lang="de-DE" sz="1600" dirty="0"/>
              <a:t> </a:t>
            </a:r>
          </a:p>
          <a:p>
            <a:pPr lvl="0">
              <a:defRPr/>
            </a:pPr>
            <a:endParaRPr lang="de-DE" sz="1600" dirty="0"/>
          </a:p>
          <a:p>
            <a:pPr marL="285750" lvl="0" indent="-285750">
              <a:buFont typeface="Arial" panose="020B0604020202020204" pitchFamily="34" charset="0"/>
              <a:buChar char="•"/>
              <a:defRPr/>
            </a:pPr>
            <a:r>
              <a:rPr lang="de-DE" sz="1600" b="1" dirty="0"/>
              <a:t>Echter Mehrwert </a:t>
            </a:r>
          </a:p>
          <a:p>
            <a:pPr marL="288000" lvl="4" indent="0">
              <a:buNone/>
              <a:defRPr/>
            </a:pPr>
            <a:r>
              <a:rPr lang="de-DE" sz="1600" dirty="0"/>
              <a:t>Beitragsrückerstattungen auch für das zuletzt ausgezahlte Jahr prüfen und sogar rückwirkend die vorteilhaftere Option wählen – oft deutlich mehr als 1.000 EUR.</a:t>
            </a:r>
            <a:endParaRPr kumimoji="0" lang="it-IT" sz="1400" b="0" i="0" u="none" strike="noStrike" kern="1200" cap="none" spc="0" normalizeH="0" baseline="0" noProof="0" dirty="0">
              <a:ln>
                <a:noFill/>
              </a:ln>
              <a:effectLst/>
              <a:uLnTx/>
              <a:uFillTx/>
              <a:latin typeface="Arial" panose="020B0604020202020204"/>
            </a:endParaRPr>
          </a:p>
        </p:txBody>
      </p:sp>
      <p:sp>
        <p:nvSpPr>
          <p:cNvPr id="6" name="Rechteck 5"/>
          <p:cNvSpPr/>
          <p:nvPr/>
        </p:nvSpPr>
        <p:spPr>
          <a:xfrm>
            <a:off x="687944" y="5396759"/>
            <a:ext cx="3265509" cy="338554"/>
          </a:xfrm>
          <a:prstGeom prst="rect">
            <a:avLst/>
          </a:prstGeom>
        </p:spPr>
        <p:txBody>
          <a:bodyPr wrap="none">
            <a:spAutoFit/>
          </a:bodyPr>
          <a:lstStyle/>
          <a:p>
            <a:r>
              <a:rPr lang="de-DE" sz="1600" dirty="0">
                <a:solidFill>
                  <a:schemeClr val="bg1"/>
                </a:solidFill>
              </a:rPr>
              <a:t>Versicherte sparen </a:t>
            </a:r>
            <a:r>
              <a:rPr lang="de-DE" sz="1600" b="1" dirty="0">
                <a:solidFill>
                  <a:schemeClr val="bg1"/>
                </a:solidFill>
              </a:rPr>
              <a:t>Zeit und Geld</a:t>
            </a:r>
          </a:p>
        </p:txBody>
      </p:sp>
      <p:sp>
        <p:nvSpPr>
          <p:cNvPr id="7" name="Chevron 6"/>
          <p:cNvSpPr/>
          <p:nvPr/>
        </p:nvSpPr>
        <p:spPr>
          <a:xfrm>
            <a:off x="480828" y="5297299"/>
            <a:ext cx="196483" cy="549670"/>
          </a:xfrm>
          <a:prstGeom prst="chevron">
            <a:avLst/>
          </a:prstGeom>
          <a:solidFill>
            <a:srgbClr val="13A0D3"/>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3" name="Grafik 2"/>
          <p:cNvPicPr>
            <a:picLocks noChangeAspect="1"/>
          </p:cNvPicPr>
          <p:nvPr/>
        </p:nvPicPr>
        <p:blipFill>
          <a:blip r:embed="rId2"/>
          <a:stretch>
            <a:fillRect/>
          </a:stretch>
        </p:blipFill>
        <p:spPr>
          <a:xfrm>
            <a:off x="6163409" y="1617994"/>
            <a:ext cx="5280171" cy="4190875"/>
          </a:xfrm>
          <a:prstGeom prst="rect">
            <a:avLst/>
          </a:prstGeom>
        </p:spPr>
      </p:pic>
      <p:sp>
        <p:nvSpPr>
          <p:cNvPr id="10"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31</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grpSp>
        <p:nvGrpSpPr>
          <p:cNvPr id="12" name="Gruppieren 11">
            <a:extLst>
              <a:ext uri="{FF2B5EF4-FFF2-40B4-BE49-F238E27FC236}">
                <a16:creationId xmlns:a16="http://schemas.microsoft.com/office/drawing/2014/main" id="{83AD638C-AB71-0847-9BA3-F851443B10EE}"/>
              </a:ext>
            </a:extLst>
          </p:cNvPr>
          <p:cNvGrpSpPr/>
          <p:nvPr/>
        </p:nvGrpSpPr>
        <p:grpSpPr>
          <a:xfrm>
            <a:off x="8086130" y="-393689"/>
            <a:ext cx="1927733" cy="1927733"/>
            <a:chOff x="8048625" y="-192883"/>
            <a:chExt cx="1927733" cy="1927733"/>
          </a:xfrm>
        </p:grpSpPr>
        <p:sp>
          <p:nvSpPr>
            <p:cNvPr id="13" name="Ellipse 11">
              <a:extLst>
                <a:ext uri="{FF2B5EF4-FFF2-40B4-BE49-F238E27FC236}">
                  <a16:creationId xmlns:a16="http://schemas.microsoft.com/office/drawing/2014/main" id="{BBE5C6E1-C949-1E43-AB9C-7E4EF8857C05}"/>
                </a:ext>
              </a:extLst>
            </p:cNvPr>
            <p:cNvSpPr>
              <a:spLocks noChangeAspect="1"/>
            </p:cNvSpPr>
            <p:nvPr/>
          </p:nvSpPr>
          <p:spPr>
            <a:xfrm rot="21600000">
              <a:off x="8048625" y="-192883"/>
              <a:ext cx="1927733" cy="1927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804" rtl="0" eaLnBrk="1" fontAlgn="auto" latinLnBrk="0" hangingPunct="1">
                <a:lnSpc>
                  <a:spcPct val="100000"/>
                </a:lnSpc>
                <a:spcBef>
                  <a:spcPts val="0"/>
                </a:spcBef>
                <a:spcAft>
                  <a:spcPct val="0"/>
                </a:spcAft>
                <a:buClr>
                  <a:srgbClr val="113388"/>
                </a:buClr>
                <a:buSzTx/>
                <a:buFontTx/>
                <a:buNone/>
                <a:tabLst/>
                <a:defRPr/>
              </a:pPr>
              <a:endParaRPr kumimoji="0" lang="en-US" sz="1500" b="0" i="0" u="none" strike="noStrike" kern="100" cap="none" spc="-50" normalizeH="0" baseline="0" noProof="0" dirty="0">
                <a:ln>
                  <a:noFill/>
                </a:ln>
                <a:solidFill>
                  <a:srgbClr val="FFFFFF"/>
                </a:solidFill>
                <a:effectLst/>
                <a:uLnTx/>
                <a:uFillTx/>
                <a:latin typeface="Arial" panose="020B0604020202020204"/>
                <a:ea typeface="+mn-ea"/>
                <a:cs typeface="+mn-cs"/>
              </a:endParaRPr>
            </a:p>
          </p:txBody>
        </p:sp>
        <p:sp>
          <p:nvSpPr>
            <p:cNvPr id="14" name="Textfeld 13">
              <a:extLst>
                <a:ext uri="{FF2B5EF4-FFF2-40B4-BE49-F238E27FC236}">
                  <a16:creationId xmlns:a16="http://schemas.microsoft.com/office/drawing/2014/main" id="{3DC29626-EBAB-EC4F-B298-F38DD7CD4A11}"/>
                </a:ext>
              </a:extLst>
            </p:cNvPr>
            <p:cNvSpPr txBox="1"/>
            <p:nvPr/>
          </p:nvSpPr>
          <p:spPr>
            <a:xfrm rot="720000">
              <a:off x="8122675" y="419233"/>
              <a:ext cx="1703506" cy="1013530"/>
            </a:xfrm>
            <a:prstGeom prst="rect">
              <a:avLst/>
            </a:prstGeom>
            <a:noFill/>
          </p:spPr>
          <p:txBody>
            <a:bodyPr wrap="square" lIns="0" tIns="0" rIns="0" bIns="0" rtlCol="0" anchor="t" anchorCtr="0">
              <a:noAutofit/>
            </a:bodyPr>
            <a:lstStyle/>
            <a:p>
              <a:pPr lvl="0" algn="ctr" defTabSz="1218804">
                <a:lnSpc>
                  <a:spcPct val="114000"/>
                </a:lnSpc>
                <a:spcAft>
                  <a:spcPct val="0"/>
                </a:spcAft>
                <a:buClr>
                  <a:srgbClr val="113388"/>
                </a:buClr>
                <a:defRPr/>
              </a:pPr>
              <a:r>
                <a:rPr lang="de-DE" altLang="de-DE" sz="1600" kern="900" dirty="0">
                  <a:solidFill>
                    <a:srgbClr val="FFFFFF"/>
                  </a:solidFill>
                </a:rPr>
                <a:t>Für </a:t>
              </a:r>
              <a:r>
                <a:rPr lang="de-DE" altLang="de-DE" sz="1600" kern="900" dirty="0" err="1">
                  <a:solidFill>
                    <a:srgbClr val="FFFFFF"/>
                  </a:solidFill>
                </a:rPr>
                <a:t>Kund:innen</a:t>
              </a:r>
              <a:r>
                <a:rPr lang="de-DE" altLang="de-DE" sz="1600" kern="900" dirty="0">
                  <a:solidFill>
                    <a:srgbClr val="FFFFFF"/>
                  </a:solidFill>
                </a:rPr>
                <a:t> mit Heilkostenvoll-versicherung</a:t>
              </a: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6001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a:xfrm>
            <a:off x="479427" y="489296"/>
            <a:ext cx="7000873" cy="887067"/>
          </a:xfrm>
        </p:spPr>
        <p:txBody>
          <a:bodyPr/>
          <a:lstStyle/>
          <a:p>
            <a:r>
              <a:rPr lang="de-DE" dirty="0"/>
              <a:t>Die </a:t>
            </a:r>
            <a:r>
              <a:rPr lang="de-DE" dirty="0">
                <a:solidFill>
                  <a:srgbClr val="13A0D3"/>
                </a:solidFill>
              </a:rPr>
              <a:t>elektronische Patientenakte (</a:t>
            </a:r>
            <a:r>
              <a:rPr lang="de-DE" dirty="0" err="1">
                <a:solidFill>
                  <a:srgbClr val="13A0D3"/>
                </a:solidFill>
              </a:rPr>
              <a:t>ePA</a:t>
            </a:r>
            <a:r>
              <a:rPr lang="de-DE" dirty="0">
                <a:solidFill>
                  <a:srgbClr val="13A0D3"/>
                </a:solidFill>
              </a:rPr>
              <a:t>)</a:t>
            </a:r>
            <a:endParaRPr lang="de-DE" altLang="de-DE" dirty="0">
              <a:solidFill>
                <a:srgbClr val="13A0D3"/>
              </a:solidFill>
            </a:endParaRPr>
          </a:p>
        </p:txBody>
      </p:sp>
      <p:sp>
        <p:nvSpPr>
          <p:cNvPr id="48" name="Inhaltsplatzhalter 6">
            <a:extLst>
              <a:ext uri="{FF2B5EF4-FFF2-40B4-BE49-F238E27FC236}">
                <a16:creationId xmlns:a16="http://schemas.microsoft.com/office/drawing/2014/main" id="{852A9749-89B5-8E83-E78F-C8FFC43BC3DD}"/>
              </a:ext>
            </a:extLst>
          </p:cNvPr>
          <p:cNvSpPr txBox="1">
            <a:spLocks/>
          </p:cNvSpPr>
          <p:nvPr/>
        </p:nvSpPr>
        <p:spPr>
          <a:xfrm>
            <a:off x="394140" y="1468145"/>
            <a:ext cx="8133172" cy="3880631"/>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lvl="0">
              <a:lnSpc>
                <a:spcPct val="250000"/>
              </a:lnSpc>
              <a:defRPr/>
            </a:pPr>
            <a:r>
              <a:rPr lang="de-DE" sz="1600" dirty="0">
                <a:solidFill>
                  <a:srgbClr val="13A0D3"/>
                </a:solidFill>
              </a:rPr>
              <a:t>Funktionen</a:t>
            </a:r>
            <a:r>
              <a:rPr lang="de-DE" sz="1600" dirty="0"/>
              <a:t> der elektronischen Patientenakte</a:t>
            </a:r>
          </a:p>
          <a:p>
            <a:pPr marL="285750" lvl="0" indent="-285750">
              <a:buFont typeface="Arial" panose="020B0604020202020204" pitchFamily="34" charset="0"/>
              <a:buChar char="•"/>
              <a:defRPr/>
            </a:pPr>
            <a:r>
              <a:rPr lang="de-DE" sz="1600" dirty="0"/>
              <a:t>Einstellungen</a:t>
            </a:r>
          </a:p>
          <a:p>
            <a:pPr marL="285750" lvl="0" indent="-285750">
              <a:buFont typeface="Arial" panose="020B0604020202020204" pitchFamily="34" charset="0"/>
              <a:buChar char="•"/>
              <a:defRPr/>
            </a:pPr>
            <a:r>
              <a:rPr lang="de-DE" sz="1600" dirty="0"/>
              <a:t>Dokumente (hochladen/löschen)</a:t>
            </a:r>
          </a:p>
          <a:p>
            <a:pPr marL="285750" lvl="0" indent="-285750">
              <a:buFont typeface="Arial" panose="020B0604020202020204" pitchFamily="34" charset="0"/>
              <a:buChar char="•"/>
              <a:defRPr/>
            </a:pPr>
            <a:r>
              <a:rPr lang="de-DE" sz="1600" dirty="0"/>
              <a:t>Notizen (erstellen/löschen)</a:t>
            </a:r>
            <a:endParaRPr lang="de-DE" sz="1600" dirty="0">
              <a:solidFill>
                <a:srgbClr val="13A0D3"/>
              </a:solidFill>
            </a:endParaRPr>
          </a:p>
          <a:p>
            <a:pPr lvl="0">
              <a:lnSpc>
                <a:spcPct val="250000"/>
              </a:lnSpc>
              <a:defRPr/>
            </a:pPr>
            <a:r>
              <a:rPr lang="de-DE" sz="1600" dirty="0">
                <a:solidFill>
                  <a:srgbClr val="13A0D3"/>
                </a:solidFill>
              </a:rPr>
              <a:t>Voraussetzungen </a:t>
            </a:r>
            <a:r>
              <a:rPr lang="de-DE" sz="1600" dirty="0"/>
              <a:t>für die Nutzung der Allianz </a:t>
            </a:r>
            <a:r>
              <a:rPr lang="de-DE" sz="1600" dirty="0" err="1"/>
              <a:t>ePA</a:t>
            </a:r>
            <a:r>
              <a:rPr lang="de-DE" sz="1600" dirty="0"/>
              <a:t>-App: </a:t>
            </a:r>
          </a:p>
          <a:p>
            <a:pPr marL="285750" lvl="0" indent="-285750">
              <a:buFont typeface="Arial" panose="020B0604020202020204" pitchFamily="34" charset="0"/>
              <a:buChar char="•"/>
              <a:defRPr/>
            </a:pPr>
            <a:r>
              <a:rPr lang="de-DE" sz="1600" dirty="0"/>
              <a:t>Aktiver HKV-Vertrag (Vollversicherung) bei der Allianz</a:t>
            </a:r>
            <a:r>
              <a:rPr lang="de-DE" dirty="0"/>
              <a:t>,</a:t>
            </a:r>
            <a:r>
              <a:rPr lang="de-DE" sz="1600" dirty="0"/>
              <a:t> </a:t>
            </a:r>
          </a:p>
          <a:p>
            <a:pPr marL="285750" lvl="0" indent="-285750">
              <a:buFont typeface="Arial" panose="020B0604020202020204" pitchFamily="34" charset="0"/>
              <a:buChar char="•"/>
              <a:defRPr/>
            </a:pPr>
            <a:r>
              <a:rPr lang="de-DE" sz="1600" dirty="0"/>
              <a:t>Smartphone, das den Mindestanforderungen (z. B. aktuelle Software-Version) genügt, sowie eine E-Mailadresse</a:t>
            </a:r>
            <a:r>
              <a:rPr lang="de-DE" sz="1600" b="1" dirty="0"/>
              <a:t>,</a:t>
            </a:r>
            <a:endParaRPr lang="de-DE" sz="1600" dirty="0"/>
          </a:p>
          <a:p>
            <a:pPr marL="285750" lvl="0" indent="-285750">
              <a:buFont typeface="Arial" panose="020B0604020202020204" pitchFamily="34" charset="0"/>
              <a:buChar char="•"/>
              <a:defRPr/>
            </a:pPr>
            <a:r>
              <a:rPr lang="de-DE" sz="1600" dirty="0"/>
              <a:t>Gesundheits-App ist installiert und Anmeldung ist erfolgreich (Verknüpfung mit MAZ-Konto erforderlich)</a:t>
            </a:r>
            <a:r>
              <a:rPr lang="de-DE" sz="1600" b="1" dirty="0"/>
              <a:t>,</a:t>
            </a:r>
            <a:endParaRPr lang="de-DE" sz="1600" dirty="0"/>
          </a:p>
          <a:p>
            <a:pPr marL="285750" lvl="0" indent="-285750">
              <a:buFont typeface="Arial" panose="020B0604020202020204" pitchFamily="34" charset="0"/>
              <a:buChar char="•"/>
              <a:defRPr/>
            </a:pPr>
            <a:r>
              <a:rPr lang="de-DE" sz="1600" dirty="0"/>
              <a:t>Hinterlegung einer Krankenversichertennummer (KVNR)</a:t>
            </a:r>
            <a:r>
              <a:rPr lang="de-DE" sz="1600" b="1" dirty="0"/>
              <a:t>.</a:t>
            </a:r>
            <a:endParaRPr lang="de-DE" sz="1600" dirty="0"/>
          </a:p>
          <a:p>
            <a:pPr marL="285750" lvl="0" indent="-285750">
              <a:buFont typeface="Arial" panose="020B0604020202020204" pitchFamily="34" charset="0"/>
              <a:buChar char="•"/>
              <a:defRPr/>
            </a:pPr>
            <a:r>
              <a:rPr lang="de-DE" sz="1600" dirty="0"/>
              <a:t>Zugriff auf die </a:t>
            </a:r>
            <a:r>
              <a:rPr lang="de-DE" sz="1600" dirty="0" err="1"/>
              <a:t>ePA</a:t>
            </a:r>
            <a:r>
              <a:rPr lang="de-DE" sz="1600" dirty="0"/>
              <a:t>-App erfolgt immer über die Gesundheits-App. Beide Apps müssen auf demselben Gerät installiert sein.</a:t>
            </a:r>
            <a:endParaRPr kumimoji="0" lang="it-IT" sz="1400" b="0" i="0" u="none" strike="noStrike" kern="1200" cap="none" spc="0" normalizeH="0" baseline="0" noProof="0" dirty="0">
              <a:ln>
                <a:noFill/>
              </a:ln>
              <a:effectLst/>
              <a:uLnTx/>
              <a:uFillTx/>
              <a:latin typeface="Arial" panose="020B0604020202020204"/>
            </a:endParaRPr>
          </a:p>
        </p:txBody>
      </p:sp>
      <p:sp>
        <p:nvSpPr>
          <p:cNvPr id="6" name="Rechteck 5"/>
          <p:cNvSpPr/>
          <p:nvPr/>
        </p:nvSpPr>
        <p:spPr>
          <a:xfrm>
            <a:off x="677311" y="5762415"/>
            <a:ext cx="5032147" cy="338554"/>
          </a:xfrm>
          <a:prstGeom prst="rect">
            <a:avLst/>
          </a:prstGeom>
        </p:spPr>
        <p:txBody>
          <a:bodyPr wrap="none">
            <a:spAutoFit/>
          </a:bodyPr>
          <a:lstStyle/>
          <a:p>
            <a:r>
              <a:rPr lang="de-DE" sz="1600" dirty="0">
                <a:solidFill>
                  <a:schemeClr val="bg1"/>
                </a:solidFill>
              </a:rPr>
              <a:t>Zulassung von der </a:t>
            </a:r>
            <a:r>
              <a:rPr lang="de-DE" sz="1600" dirty="0" err="1">
                <a:solidFill>
                  <a:schemeClr val="bg1"/>
                </a:solidFill>
              </a:rPr>
              <a:t>Gematik</a:t>
            </a:r>
            <a:r>
              <a:rPr lang="de-DE" sz="1600" dirty="0">
                <a:solidFill>
                  <a:schemeClr val="bg1"/>
                </a:solidFill>
              </a:rPr>
              <a:t> </a:t>
            </a:r>
            <a:r>
              <a:rPr lang="de-DE" sz="1600" dirty="0">
                <a:solidFill>
                  <a:srgbClr val="13A0D3"/>
                </a:solidFill>
              </a:rPr>
              <a:t>als erste PKV </a:t>
            </a:r>
            <a:r>
              <a:rPr lang="de-DE" sz="1600" dirty="0">
                <a:solidFill>
                  <a:schemeClr val="bg1"/>
                </a:solidFill>
              </a:rPr>
              <a:t>überhaupt!</a:t>
            </a:r>
            <a:endParaRPr lang="de-DE" sz="1600" b="1" dirty="0">
              <a:solidFill>
                <a:schemeClr val="bg1"/>
              </a:solidFill>
            </a:endParaRPr>
          </a:p>
        </p:txBody>
      </p:sp>
      <p:sp>
        <p:nvSpPr>
          <p:cNvPr id="7" name="Chevron 6"/>
          <p:cNvSpPr/>
          <p:nvPr/>
        </p:nvSpPr>
        <p:spPr>
          <a:xfrm>
            <a:off x="480828" y="5656857"/>
            <a:ext cx="196483" cy="549670"/>
          </a:xfrm>
          <a:prstGeom prst="chevron">
            <a:avLst/>
          </a:prstGeom>
          <a:solidFill>
            <a:srgbClr val="13A0D3"/>
          </a:solidFill>
          <a:ln>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2" name="Grafik 1"/>
          <p:cNvPicPr>
            <a:picLocks noChangeAspect="1"/>
          </p:cNvPicPr>
          <p:nvPr/>
        </p:nvPicPr>
        <p:blipFill>
          <a:blip r:embed="rId2"/>
          <a:stretch>
            <a:fillRect/>
          </a:stretch>
        </p:blipFill>
        <p:spPr>
          <a:xfrm>
            <a:off x="8782493" y="3839436"/>
            <a:ext cx="2556220" cy="1299063"/>
          </a:xfrm>
          <a:prstGeom prst="rect">
            <a:avLst/>
          </a:prstGeom>
        </p:spPr>
      </p:pic>
      <p:pic>
        <p:nvPicPr>
          <p:cNvPr id="4" name="Grafik 3"/>
          <p:cNvPicPr>
            <a:picLocks noChangeAspect="1"/>
          </p:cNvPicPr>
          <p:nvPr/>
        </p:nvPicPr>
        <p:blipFill>
          <a:blip r:embed="rId3"/>
          <a:stretch>
            <a:fillRect/>
          </a:stretch>
        </p:blipFill>
        <p:spPr>
          <a:xfrm>
            <a:off x="8751862" y="1787195"/>
            <a:ext cx="3440138" cy="682566"/>
          </a:xfrm>
          <a:prstGeom prst="rect">
            <a:avLst/>
          </a:prstGeom>
        </p:spPr>
      </p:pic>
      <p:sp>
        <p:nvSpPr>
          <p:cNvPr id="12"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lang="en-US" sz="800" b="1" i="0" u="none" strike="noStrike" kern="1200" cap="none" spc="0" normalizeH="0" baseline="0" noProof="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32</a:t>
            </a:fld>
            <a:endParaRPr kumimoji="0" lang="en-US"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grpSp>
        <p:nvGrpSpPr>
          <p:cNvPr id="13" name="Gruppieren 12">
            <a:extLst>
              <a:ext uri="{FF2B5EF4-FFF2-40B4-BE49-F238E27FC236}">
                <a16:creationId xmlns:a16="http://schemas.microsoft.com/office/drawing/2014/main" id="{83AD638C-AB71-0847-9BA3-F851443B10EE}"/>
              </a:ext>
            </a:extLst>
          </p:cNvPr>
          <p:cNvGrpSpPr/>
          <p:nvPr/>
        </p:nvGrpSpPr>
        <p:grpSpPr>
          <a:xfrm>
            <a:off x="8086130" y="-393689"/>
            <a:ext cx="1927733" cy="1927733"/>
            <a:chOff x="8048625" y="-192883"/>
            <a:chExt cx="1927733" cy="1927733"/>
          </a:xfrm>
        </p:grpSpPr>
        <p:sp>
          <p:nvSpPr>
            <p:cNvPr id="14" name="Ellipse 11">
              <a:extLst>
                <a:ext uri="{FF2B5EF4-FFF2-40B4-BE49-F238E27FC236}">
                  <a16:creationId xmlns:a16="http://schemas.microsoft.com/office/drawing/2014/main" id="{BBE5C6E1-C949-1E43-AB9C-7E4EF8857C05}"/>
                </a:ext>
              </a:extLst>
            </p:cNvPr>
            <p:cNvSpPr>
              <a:spLocks noChangeAspect="1"/>
            </p:cNvSpPr>
            <p:nvPr/>
          </p:nvSpPr>
          <p:spPr>
            <a:xfrm rot="21600000">
              <a:off x="8048625" y="-192883"/>
              <a:ext cx="1927733" cy="1927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8804" rtl="0" eaLnBrk="1" fontAlgn="auto" latinLnBrk="0" hangingPunct="1">
                <a:lnSpc>
                  <a:spcPct val="100000"/>
                </a:lnSpc>
                <a:spcBef>
                  <a:spcPts val="0"/>
                </a:spcBef>
                <a:spcAft>
                  <a:spcPct val="0"/>
                </a:spcAft>
                <a:buClr>
                  <a:srgbClr val="113388"/>
                </a:buClr>
                <a:buSzTx/>
                <a:buFontTx/>
                <a:buNone/>
                <a:tabLst/>
                <a:defRPr/>
              </a:pPr>
              <a:endParaRPr kumimoji="0" lang="en-US" sz="1500" b="0" i="0" u="none" strike="noStrike" kern="100" cap="none" spc="-50" normalizeH="0" baseline="0" noProof="0" dirty="0">
                <a:ln>
                  <a:noFill/>
                </a:ln>
                <a:solidFill>
                  <a:srgbClr val="FFFFFF"/>
                </a:solidFill>
                <a:effectLst/>
                <a:uLnTx/>
                <a:uFillTx/>
                <a:latin typeface="Arial" panose="020B0604020202020204"/>
                <a:ea typeface="+mn-ea"/>
                <a:cs typeface="+mn-cs"/>
              </a:endParaRPr>
            </a:p>
          </p:txBody>
        </p:sp>
        <p:sp>
          <p:nvSpPr>
            <p:cNvPr id="15" name="Textfeld 14">
              <a:extLst>
                <a:ext uri="{FF2B5EF4-FFF2-40B4-BE49-F238E27FC236}">
                  <a16:creationId xmlns:a16="http://schemas.microsoft.com/office/drawing/2014/main" id="{3DC29626-EBAB-EC4F-B298-F38DD7CD4A11}"/>
                </a:ext>
              </a:extLst>
            </p:cNvPr>
            <p:cNvSpPr txBox="1"/>
            <p:nvPr/>
          </p:nvSpPr>
          <p:spPr>
            <a:xfrm rot="720000">
              <a:off x="8122675" y="419233"/>
              <a:ext cx="1703506" cy="1013530"/>
            </a:xfrm>
            <a:prstGeom prst="rect">
              <a:avLst/>
            </a:prstGeom>
            <a:noFill/>
          </p:spPr>
          <p:txBody>
            <a:bodyPr wrap="square" lIns="0" tIns="0" rIns="0" bIns="0" rtlCol="0" anchor="t" anchorCtr="0">
              <a:noAutofit/>
            </a:bodyPr>
            <a:lstStyle/>
            <a:p>
              <a:pPr lvl="0" algn="ctr" defTabSz="1218804">
                <a:lnSpc>
                  <a:spcPct val="114000"/>
                </a:lnSpc>
                <a:spcAft>
                  <a:spcPct val="0"/>
                </a:spcAft>
                <a:buClr>
                  <a:srgbClr val="113388"/>
                </a:buClr>
                <a:defRPr/>
              </a:pPr>
              <a:r>
                <a:rPr lang="de-DE" altLang="de-DE" sz="1600" kern="900" dirty="0">
                  <a:solidFill>
                    <a:srgbClr val="FFFFFF"/>
                  </a:solidFill>
                </a:rPr>
                <a:t>Für </a:t>
              </a:r>
              <a:r>
                <a:rPr lang="de-DE" altLang="de-DE" sz="1600" kern="900" dirty="0" err="1">
                  <a:solidFill>
                    <a:srgbClr val="FFFFFF"/>
                  </a:solidFill>
                </a:rPr>
                <a:t>Kund:innen</a:t>
              </a:r>
              <a:r>
                <a:rPr lang="de-DE" altLang="de-DE" sz="1600" kern="900" dirty="0">
                  <a:solidFill>
                    <a:srgbClr val="FFFFFF"/>
                  </a:solidFill>
                </a:rPr>
                <a:t> mit Heilkostenvoll-versicherung</a:t>
              </a:r>
              <a:endParaRPr kumimoji="0" lang="de-DE" sz="1600" b="0" i="0" u="none" strike="noStrike" kern="1200" cap="none" spc="0" normalizeH="0" baseline="0" noProof="0" dirty="0">
                <a:ln>
                  <a:noFill/>
                </a:ln>
                <a:solidFill>
                  <a:srgbClr val="003781"/>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280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Top-Finanzkraft  </a:t>
            </a:r>
          </a:p>
        </p:txBody>
      </p:sp>
      <p:sp>
        <p:nvSpPr>
          <p:cNvPr id="6" name="Untertitel 5"/>
          <p:cNvSpPr>
            <a:spLocks noGrp="1"/>
          </p:cNvSpPr>
          <p:nvPr>
            <p:ph type="subTitle" idx="1"/>
          </p:nvPr>
        </p:nvSpPr>
        <p:spPr>
          <a:xfrm>
            <a:off x="3448050" y="3240000"/>
            <a:ext cx="8264525" cy="1676355"/>
          </a:xfrm>
        </p:spPr>
        <p:txBody>
          <a:bodyPr/>
          <a:lstStyle/>
          <a:p>
            <a:r>
              <a:rPr lang="de-DE" dirty="0"/>
              <a:t>              Ratings</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noProof="0" dirty="0"/>
              <a:t>04</a:t>
            </a:r>
          </a:p>
        </p:txBody>
      </p:sp>
    </p:spTree>
    <p:extLst>
      <p:ext uri="{BB962C8B-B14F-4D97-AF65-F5344CB8AC3E}">
        <p14:creationId xmlns:p14="http://schemas.microsoft.com/office/powerpoint/2010/main" val="667058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4413" y="0"/>
            <a:ext cx="6097587" cy="6858000"/>
          </a:xfrm>
          <a:prstGeom prst="rect">
            <a:avLst/>
          </a:prstGeom>
        </p:spPr>
      </p:pic>
      <p:graphicFrame>
        <p:nvGraphicFramePr>
          <p:cNvPr id="6" name="Objek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1" imgH="423" progId="TCLayout.ActiveDocument.1">
                  <p:embed/>
                </p:oleObj>
              </mc:Choice>
              <mc:Fallback>
                <p:oleObj name="think-cell Folie" r:id="rId4" imgW="421" imgH="423"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A74173FD-3223-F24E-8BC1-A3E72339B01D}"/>
              </a:ext>
            </a:extLst>
          </p:cNvPr>
          <p:cNvSpPr>
            <a:spLocks noGrp="1"/>
          </p:cNvSpPr>
          <p:nvPr>
            <p:ph type="sldNum" sz="quarter" idx="11"/>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34</a:t>
            </a:fld>
            <a:endParaRPr kumimoji="0" lang="de-DE" sz="8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28" name="Titel 27">
            <a:extLst>
              <a:ext uri="{FF2B5EF4-FFF2-40B4-BE49-F238E27FC236}">
                <a16:creationId xmlns:a16="http://schemas.microsoft.com/office/drawing/2014/main" id="{46F89C14-C04B-2449-AABF-1AE15A4B93FE}"/>
              </a:ext>
            </a:extLst>
          </p:cNvPr>
          <p:cNvSpPr>
            <a:spLocks noGrp="1"/>
          </p:cNvSpPr>
          <p:nvPr>
            <p:ph type="title"/>
          </p:nvPr>
        </p:nvSpPr>
        <p:spPr>
          <a:xfrm>
            <a:off x="479427" y="489296"/>
            <a:ext cx="4956173" cy="887067"/>
          </a:xfrm>
        </p:spPr>
        <p:txBody>
          <a:bodyPr vert="horz"/>
          <a:lstStyle/>
          <a:p>
            <a:r>
              <a:rPr lang="de-DE" altLang="de-DE" dirty="0"/>
              <a:t>Ausgezeichnete Leistungen</a:t>
            </a:r>
            <a:endParaRPr lang="de-DE" dirty="0">
              <a:solidFill>
                <a:schemeClr val="accent4"/>
              </a:solidFill>
            </a:endParaRPr>
          </a:p>
        </p:txBody>
      </p:sp>
      <p:sp>
        <p:nvSpPr>
          <p:cNvPr id="34" name="Inhaltsplatzhalter 33">
            <a:extLst>
              <a:ext uri="{FF2B5EF4-FFF2-40B4-BE49-F238E27FC236}">
                <a16:creationId xmlns:a16="http://schemas.microsoft.com/office/drawing/2014/main" id="{36EBDFFE-F235-AB4D-8748-C10ACC7DB277}"/>
              </a:ext>
            </a:extLst>
          </p:cNvPr>
          <p:cNvSpPr>
            <a:spLocks noGrp="1"/>
          </p:cNvSpPr>
          <p:nvPr>
            <p:ph idx="1"/>
          </p:nvPr>
        </p:nvSpPr>
        <p:spPr>
          <a:xfrm>
            <a:off x="479425" y="2082800"/>
            <a:ext cx="5235576" cy="4083050"/>
          </a:xfrm>
        </p:spPr>
        <p:txBody>
          <a:bodyPr lIns="0"/>
          <a:lstStyle/>
          <a:p>
            <a:pPr>
              <a:defRPr/>
            </a:pPr>
            <a:r>
              <a:rPr lang="de-DE" sz="1800" dirty="0"/>
              <a:t>Die Allianz Private Krankenversicherung ist Ihr starker Partner im Firmenkundengeschäft.</a:t>
            </a:r>
          </a:p>
        </p:txBody>
      </p:sp>
      <p:sp>
        <p:nvSpPr>
          <p:cNvPr id="26" name="Textfeld 25">
            <a:extLst>
              <a:ext uri="{FF2B5EF4-FFF2-40B4-BE49-F238E27FC236}">
                <a16:creationId xmlns:a16="http://schemas.microsoft.com/office/drawing/2014/main" id="{4EDC03AF-F809-C046-B9BC-2E0D585B4ABA}"/>
              </a:ext>
            </a:extLst>
          </p:cNvPr>
          <p:cNvSpPr txBox="1"/>
          <p:nvPr/>
        </p:nvSpPr>
        <p:spPr>
          <a:xfrm>
            <a:off x="477838" y="6403027"/>
            <a:ext cx="4249216" cy="246221"/>
          </a:xfrm>
          <a:prstGeom prst="rect">
            <a:avLst/>
          </a:prstGeom>
          <a:noFill/>
        </p:spPr>
        <p:txBody>
          <a:bodyPr wrap="square" lIns="0" tIns="0" rIns="0" bIns="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sym typeface="Wingdings" panose="05000000000000000000" pitchFamily="2" charset="2"/>
              </a:rPr>
              <a:t>Gesamtrating Focus Money Finanzielle Stabilität, gültig bis </a:t>
            </a:r>
            <a:r>
              <a:rPr lang="de-DE" sz="800" kern="0" dirty="0">
                <a:solidFill>
                  <a:schemeClr val="bg1"/>
                </a:solidFill>
                <a:sym typeface="Wingdings" panose="05000000000000000000" pitchFamily="2" charset="2"/>
              </a:rPr>
              <a:t>25.03</a:t>
            </a:r>
            <a:r>
              <a:rPr kumimoji="0" lang="de-DE" sz="800" b="0" i="0" u="none" strike="noStrike" kern="0" cap="none" spc="0" normalizeH="0" baseline="0" noProof="0" dirty="0">
                <a:ln>
                  <a:noFill/>
                </a:ln>
                <a:solidFill>
                  <a:schemeClr val="bg1"/>
                </a:solidFill>
                <a:effectLst/>
                <a:uLnTx/>
                <a:uFillTx/>
                <a:sym typeface="Wingdings" panose="05000000000000000000" pitchFamily="2" charset="2"/>
              </a:rPr>
              <a:t>.2025</a:t>
            </a:r>
          </a:p>
          <a:p>
            <a:pPr marL="0" marR="0" lvl="0" indent="0" defTabSz="121917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schemeClr val="bg1"/>
                </a:solidFill>
                <a:effectLst/>
                <a:uLnTx/>
                <a:uFillTx/>
                <a:sym typeface="Wingdings" panose="05000000000000000000" pitchFamily="2" charset="2"/>
              </a:rPr>
              <a:t>Gesamtrating Assekurata Unternehmensqualität, gültig bis 29.01.2025</a:t>
            </a:r>
          </a:p>
        </p:txBody>
      </p:sp>
      <p:pic>
        <p:nvPicPr>
          <p:cNvPr id="5" name="Grafik 4">
            <a:extLst>
              <a:ext uri="{FF2B5EF4-FFF2-40B4-BE49-F238E27FC236}">
                <a16:creationId xmlns:a16="http://schemas.microsoft.com/office/drawing/2014/main" id="{345869E1-022A-CCAC-A47B-C7F97E0F164D}"/>
              </a:ext>
            </a:extLst>
          </p:cNvPr>
          <p:cNvPicPr>
            <a:picLocks noChangeAspect="1"/>
          </p:cNvPicPr>
          <p:nvPr/>
        </p:nvPicPr>
        <p:blipFill>
          <a:blip r:embed="rId6"/>
          <a:stretch>
            <a:fillRect/>
          </a:stretch>
        </p:blipFill>
        <p:spPr>
          <a:xfrm>
            <a:off x="500782" y="3083384"/>
            <a:ext cx="2229092" cy="2820764"/>
          </a:xfrm>
          <a:prstGeom prst="rect">
            <a:avLst/>
          </a:prstGeom>
        </p:spPr>
      </p:pic>
      <p:pic>
        <p:nvPicPr>
          <p:cNvPr id="10" name="Grafik 9">
            <a:extLst>
              <a:ext uri="{FF2B5EF4-FFF2-40B4-BE49-F238E27FC236}">
                <a16:creationId xmlns:a16="http://schemas.microsoft.com/office/drawing/2014/main" id="{D6DCBAD5-8288-E580-7066-ACC39F7E0D3D}"/>
              </a:ext>
            </a:extLst>
          </p:cNvPr>
          <p:cNvPicPr>
            <a:picLocks noChangeAspect="1"/>
          </p:cNvPicPr>
          <p:nvPr/>
        </p:nvPicPr>
        <p:blipFill>
          <a:blip r:embed="rId7"/>
          <a:stretch>
            <a:fillRect/>
          </a:stretch>
        </p:blipFill>
        <p:spPr>
          <a:xfrm>
            <a:off x="2935483" y="3083384"/>
            <a:ext cx="2779518" cy="1918922"/>
          </a:xfrm>
          <a:prstGeom prst="rect">
            <a:avLst/>
          </a:prstGeom>
          <a:ln>
            <a:solidFill>
              <a:schemeClr val="tx2"/>
            </a:solidFill>
          </a:ln>
        </p:spPr>
      </p:pic>
    </p:spTree>
    <p:extLst>
      <p:ext uri="{BB962C8B-B14F-4D97-AF65-F5344CB8AC3E}">
        <p14:creationId xmlns:p14="http://schemas.microsoft.com/office/powerpoint/2010/main" val="396782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620000"/>
            <a:ext cx="11233150" cy="1676355"/>
          </a:xfrm>
        </p:spPr>
        <p:txBody>
          <a:bodyPr/>
          <a:lstStyle/>
          <a:p>
            <a:r>
              <a:rPr lang="de-DE" noProof="0" dirty="0"/>
              <a:t>Fakultativer </a:t>
            </a:r>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a:xfrm>
            <a:off x="4295775" y="3240000"/>
            <a:ext cx="7416800" cy="1676355"/>
          </a:xfrm>
        </p:spPr>
        <p:txBody>
          <a:bodyPr/>
          <a:lstStyle/>
          <a:p>
            <a:r>
              <a:rPr lang="de-DE" dirty="0"/>
              <a:t>Kollektiv-rahmenvertrag</a:t>
            </a:r>
            <a:endParaRPr lang="de-DE" noProof="0"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noProof="0" dirty="0"/>
              <a:t>01</a:t>
            </a:r>
          </a:p>
        </p:txBody>
      </p:sp>
      <p:sp>
        <p:nvSpPr>
          <p:cNvPr id="14" name="Foliennummernplatzhalter 13">
            <a:extLst>
              <a:ext uri="{FF2B5EF4-FFF2-40B4-BE49-F238E27FC236}">
                <a16:creationId xmlns:a16="http://schemas.microsoft.com/office/drawing/2014/main" id="{41A8A99F-1B24-429C-BF60-009DB7838FDF}"/>
              </a:ext>
            </a:extLst>
          </p:cNvPr>
          <p:cNvSpPr>
            <a:spLocks noGrp="1"/>
          </p:cNvSpPr>
          <p:nvPr>
            <p:ph type="sldNum" sz="quarter" idx="13"/>
          </p:nvPr>
        </p:nvSpPr>
        <p:spPr>
          <a:xfrm>
            <a:off x="11443580" y="6372000"/>
            <a:ext cx="268995" cy="144000"/>
          </a:xfrm>
        </p:spPr>
        <p:txBody>
          <a:bodyPr/>
          <a:lstStyle/>
          <a:p>
            <a:fld id="{56C449F3-BD9D-48DC-BFF1-0F66671DA7C6}" type="slidenum">
              <a:rPr lang="en-US" smtClean="0"/>
              <a:pPr/>
              <a:t>4</a:t>
            </a:fld>
            <a:endParaRPr lang="en-US" dirty="0"/>
          </a:p>
        </p:txBody>
      </p:sp>
    </p:spTree>
    <p:extLst>
      <p:ext uri="{BB962C8B-B14F-4D97-AF65-F5344CB8AC3E}">
        <p14:creationId xmlns:p14="http://schemas.microsoft.com/office/powerpoint/2010/main" val="112657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13A0D3"/>
                </a:solidFill>
              </a:rPr>
              <a:t>Funktionsweise</a:t>
            </a:r>
            <a:r>
              <a:rPr lang="de-DE" altLang="de-DE" dirty="0"/>
              <a:t> einer fakultativen Kollektivversicherung</a:t>
            </a:r>
            <a:endParaRPr lang="de-DE" dirty="0"/>
          </a:p>
        </p:txBody>
      </p:sp>
      <p:sp>
        <p:nvSpPr>
          <p:cNvPr id="34822" name="Rechteck 6"/>
          <p:cNvSpPr>
            <a:spLocks noChangeArrowheads="1"/>
          </p:cNvSpPr>
          <p:nvPr/>
        </p:nvSpPr>
        <p:spPr bwMode="auto">
          <a:xfrm>
            <a:off x="2026178" y="3294193"/>
            <a:ext cx="33012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a:solidFill>
                  <a:srgbClr val="003781"/>
                </a:solidFill>
              </a:rPr>
              <a:t>Sie schließen als Arbeitgeber für Ihre </a:t>
            </a:r>
            <a:r>
              <a:rPr lang="de-DE" altLang="de-DE" sz="1400" dirty="0" err="1">
                <a:solidFill>
                  <a:srgbClr val="003781"/>
                </a:solidFill>
              </a:rPr>
              <a:t>Mitarbeiter:innen</a:t>
            </a:r>
            <a:r>
              <a:rPr lang="de-DE" altLang="de-DE" sz="1400" dirty="0">
                <a:solidFill>
                  <a:srgbClr val="003781"/>
                </a:solidFill>
              </a:rPr>
              <a:t> einen Kollektivrahmenvertrag mit der Allianz ab.</a:t>
            </a:r>
          </a:p>
        </p:txBody>
      </p:sp>
      <p:sp>
        <p:nvSpPr>
          <p:cNvPr id="34823" name="Rechteck 7"/>
          <p:cNvSpPr>
            <a:spLocks noChangeArrowheads="1"/>
          </p:cNvSpPr>
          <p:nvPr/>
        </p:nvSpPr>
        <p:spPr bwMode="auto">
          <a:xfrm>
            <a:off x="6851062" y="3294193"/>
            <a:ext cx="38043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a:solidFill>
                  <a:srgbClr val="003781"/>
                </a:solidFill>
              </a:rPr>
              <a:t>Sie überlassen Ihren </a:t>
            </a:r>
            <a:r>
              <a:rPr lang="de-DE" altLang="de-DE" sz="1400" dirty="0" err="1">
                <a:solidFill>
                  <a:srgbClr val="003781"/>
                </a:solidFill>
              </a:rPr>
              <a:t>Mitarbeiter:innen</a:t>
            </a:r>
            <a:r>
              <a:rPr lang="de-DE" altLang="de-DE" sz="1400" dirty="0">
                <a:solidFill>
                  <a:srgbClr val="003781"/>
                </a:solidFill>
              </a:rPr>
              <a:t> die Entscheidung für eine Absicherung. Die Absicherung ist </a:t>
            </a:r>
            <a:r>
              <a:rPr lang="de-DE" altLang="de-DE" sz="1400" b="1" dirty="0">
                <a:solidFill>
                  <a:srgbClr val="003781"/>
                </a:solidFill>
              </a:rPr>
              <a:t>arbeitnehmerfinanziert.</a:t>
            </a:r>
          </a:p>
        </p:txBody>
      </p:sp>
      <p:sp>
        <p:nvSpPr>
          <p:cNvPr id="34824" name="Rechteck 8"/>
          <p:cNvSpPr>
            <a:spLocks noChangeArrowheads="1"/>
          </p:cNvSpPr>
          <p:nvPr/>
        </p:nvSpPr>
        <p:spPr bwMode="auto">
          <a:xfrm>
            <a:off x="3681558" y="4840061"/>
            <a:ext cx="4790754"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12176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12176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12176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1217613" eaLnBrk="0" fontAlgn="base" hangingPunct="0">
              <a:spcBef>
                <a:spcPct val="0"/>
              </a:spcBef>
              <a:spcAft>
                <a:spcPct val="0"/>
              </a:spcAft>
              <a:defRPr sz="2400">
                <a:solidFill>
                  <a:schemeClr val="tx1"/>
                </a:solidFill>
                <a:latin typeface="Arial" panose="020B0604020202020204" pitchFamily="34" charset="0"/>
              </a:defRPr>
            </a:lvl9pPr>
          </a:lstStyle>
          <a:p>
            <a:pPr>
              <a:spcAft>
                <a:spcPts val="600"/>
              </a:spcAft>
            </a:pPr>
            <a:r>
              <a:rPr lang="de-DE" altLang="de-DE" sz="1400" dirty="0">
                <a:solidFill>
                  <a:srgbClr val="003781"/>
                </a:solidFill>
              </a:rPr>
              <a:t>Ihre </a:t>
            </a:r>
            <a:r>
              <a:rPr lang="de-DE" altLang="de-DE" sz="1400" dirty="0" err="1">
                <a:solidFill>
                  <a:srgbClr val="003781"/>
                </a:solidFill>
              </a:rPr>
              <a:t>Mitarbeiter:innen</a:t>
            </a:r>
            <a:r>
              <a:rPr lang="de-DE" altLang="de-DE" sz="1400" dirty="0">
                <a:solidFill>
                  <a:srgbClr val="003781"/>
                </a:solidFill>
              </a:rPr>
              <a:t> entscheiden sich individuell, stellen den Antrag mit Gesundheitsprüfung, zahlen i.d.R. den Beitrag.</a:t>
            </a:r>
          </a:p>
          <a:p>
            <a:pPr>
              <a:spcAft>
                <a:spcPts val="600"/>
              </a:spcAft>
            </a:pPr>
            <a:r>
              <a:rPr lang="de-DE" altLang="de-DE" sz="1400" dirty="0">
                <a:solidFill>
                  <a:srgbClr val="003781"/>
                </a:solidFill>
              </a:rPr>
              <a:t>Im Leistungsfall setzen sich Ihre </a:t>
            </a:r>
            <a:r>
              <a:rPr lang="de-DE" altLang="de-DE" sz="1400" dirty="0" err="1">
                <a:solidFill>
                  <a:srgbClr val="003781"/>
                </a:solidFill>
              </a:rPr>
              <a:t>Mitarbeiter:innen</a:t>
            </a:r>
            <a:r>
              <a:rPr lang="de-DE" altLang="de-DE" sz="1400" dirty="0">
                <a:solidFill>
                  <a:srgbClr val="003781"/>
                </a:solidFill>
              </a:rPr>
              <a:t> direkt mit der Allianz in Verbindung. Sie haben keinen zusätzlichen Aufwand in der Verwaltung.</a:t>
            </a:r>
          </a:p>
        </p:txBody>
      </p:sp>
      <p:sp>
        <p:nvSpPr>
          <p:cNvPr id="22"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5</a:t>
            </a:fld>
            <a:endParaRPr lang="en-US" sz="800" b="1" dirty="0">
              <a:solidFill>
                <a:schemeClr val="bg1"/>
              </a:solidFill>
            </a:endParaRPr>
          </a:p>
        </p:txBody>
      </p:sp>
      <p:sp>
        <p:nvSpPr>
          <p:cNvPr id="34825" name="Inhaltsplatzhalter 2"/>
          <p:cNvSpPr>
            <a:spLocks noGrp="1"/>
          </p:cNvSpPr>
          <p:nvPr>
            <p:ph idx="1"/>
          </p:nvPr>
        </p:nvSpPr>
        <p:spPr>
          <a:xfrm>
            <a:off x="479424" y="1664594"/>
            <a:ext cx="11233151" cy="4789487"/>
          </a:xfrm>
        </p:spPr>
        <p:txBody>
          <a:bodyPr/>
          <a:lstStyle/>
          <a:p>
            <a:pPr>
              <a:spcAft>
                <a:spcPts val="1000"/>
              </a:spcAft>
            </a:pPr>
            <a:r>
              <a:rPr lang="de-DE" altLang="de-DE" sz="1800" dirty="0">
                <a:solidFill>
                  <a:srgbClr val="13A0D3"/>
                </a:solidFill>
              </a:rPr>
              <a:t>Besonderheiten:</a:t>
            </a:r>
          </a:p>
          <a:p>
            <a:pPr marL="285750" indent="-285750" eaLnBrk="1" hangingPunct="1">
              <a:spcBef>
                <a:spcPct val="0"/>
              </a:spcBef>
              <a:buFont typeface="Arial" panose="020B0604020202020204" pitchFamily="34" charset="0"/>
              <a:buChar char="•"/>
            </a:pPr>
            <a:r>
              <a:rPr lang="de-DE" altLang="de-DE" sz="1400" dirty="0"/>
              <a:t>Beitragsvergünstigungen gegenüber den Tarifen der Einzelversicherung (i.d.R. mit Alterungsrückstellungen für eine dauerhafte Absicherung)</a:t>
            </a:r>
          </a:p>
          <a:p>
            <a:pPr marL="285750" indent="-285750" eaLnBrk="1" hangingPunct="1">
              <a:spcBef>
                <a:spcPct val="0"/>
              </a:spcBef>
              <a:buFont typeface="Arial" panose="020B0604020202020204" pitchFamily="34" charset="0"/>
              <a:buChar char="•"/>
            </a:pPr>
            <a:r>
              <a:rPr lang="de-DE" altLang="de-DE" sz="1400" dirty="0"/>
              <a:t>Individuelle Absicherung von Familienangehörigen möglich</a:t>
            </a:r>
          </a:p>
        </p:txBody>
      </p:sp>
      <p:cxnSp>
        <p:nvCxnSpPr>
          <p:cNvPr id="11" name="Gerader Verbinder 10">
            <a:extLst>
              <a:ext uri="{FF2B5EF4-FFF2-40B4-BE49-F238E27FC236}">
                <a16:creationId xmlns:a16="http://schemas.microsoft.com/office/drawing/2014/main" id="{D0D880ED-E545-5141-BC7D-B461730F54B0}"/>
              </a:ext>
            </a:extLst>
          </p:cNvPr>
          <p:cNvCxnSpPr>
            <a:cxnSpLocks/>
          </p:cNvCxnSpPr>
          <p:nvPr/>
        </p:nvCxnSpPr>
        <p:spPr>
          <a:xfrm>
            <a:off x="3046704" y="4749593"/>
            <a:ext cx="6112048" cy="0"/>
          </a:xfrm>
          <a:prstGeom prst="line">
            <a:avLst/>
          </a:prstGeom>
          <a:ln w="254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0">
            <a:extLst>
              <a:ext uri="{FF2B5EF4-FFF2-40B4-BE49-F238E27FC236}">
                <a16:creationId xmlns:a16="http://schemas.microsoft.com/office/drawing/2014/main" id="{A9FDC826-EDE8-D948-ACA1-C56A59598963}"/>
              </a:ext>
            </a:extLst>
          </p:cNvPr>
          <p:cNvSpPr/>
          <p:nvPr/>
        </p:nvSpPr>
        <p:spPr>
          <a:xfrm>
            <a:off x="5595260" y="3104874"/>
            <a:ext cx="1001481" cy="999894"/>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anchor="b"/>
          <a:lstStyle/>
          <a:p>
            <a:pPr algn="ctr" defTabSz="1218926">
              <a:defRPr/>
            </a:pPr>
            <a:r>
              <a:rPr lang="en-US" sz="1000" dirty="0" err="1">
                <a:solidFill>
                  <a:schemeClr val="bg1"/>
                </a:solidFill>
              </a:rPr>
              <a:t>Arbeitgeber</a:t>
            </a:r>
            <a:endParaRPr lang="en-US" sz="1000" dirty="0">
              <a:solidFill>
                <a:schemeClr val="bg1"/>
              </a:solidFill>
            </a:endParaRPr>
          </a:p>
        </p:txBody>
      </p:sp>
      <p:sp>
        <p:nvSpPr>
          <p:cNvPr id="13" name="Oval 10">
            <a:extLst>
              <a:ext uri="{FF2B5EF4-FFF2-40B4-BE49-F238E27FC236}">
                <a16:creationId xmlns:a16="http://schemas.microsoft.com/office/drawing/2014/main" id="{CAC962D7-3339-F047-8B1A-F5ECF3F8E041}"/>
              </a:ext>
            </a:extLst>
          </p:cNvPr>
          <p:cNvSpPr/>
          <p:nvPr/>
        </p:nvSpPr>
        <p:spPr>
          <a:xfrm>
            <a:off x="2030939" y="4640081"/>
            <a:ext cx="1001481" cy="100148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b"/>
          <a:lstStyle/>
          <a:p>
            <a:pPr algn="ctr" defTabSz="1218926">
              <a:defRPr/>
            </a:pPr>
            <a:r>
              <a:rPr lang="en-US" sz="1000" dirty="0">
                <a:solidFill>
                  <a:schemeClr val="bg1"/>
                </a:solidFill>
              </a:rPr>
              <a:t>Allianz</a:t>
            </a:r>
          </a:p>
        </p:txBody>
      </p:sp>
      <p:sp>
        <p:nvSpPr>
          <p:cNvPr id="14" name="Oval 10">
            <a:extLst>
              <a:ext uri="{FF2B5EF4-FFF2-40B4-BE49-F238E27FC236}">
                <a16:creationId xmlns:a16="http://schemas.microsoft.com/office/drawing/2014/main" id="{8B7BC859-74C8-6446-8A49-594D9CCBABF4}"/>
              </a:ext>
            </a:extLst>
          </p:cNvPr>
          <p:cNvSpPr/>
          <p:nvPr/>
        </p:nvSpPr>
        <p:spPr>
          <a:xfrm>
            <a:off x="9158752" y="4640081"/>
            <a:ext cx="1001480" cy="1001480"/>
          </a:xfrm>
          <a:prstGeom prst="ellipse">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b"/>
          <a:lstStyle/>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endParaRPr lang="en-US" sz="1000" dirty="0"/>
          </a:p>
          <a:p>
            <a:pPr algn="ctr" defTabSz="1218926">
              <a:defRPr/>
            </a:pPr>
            <a:r>
              <a:rPr lang="en-US" sz="1000" dirty="0" err="1">
                <a:solidFill>
                  <a:schemeClr val="bg1"/>
                </a:solidFill>
              </a:rPr>
              <a:t>Mitarbeiter</a:t>
            </a:r>
            <a:r>
              <a:rPr lang="en-US" sz="1000" dirty="0">
                <a:solidFill>
                  <a:schemeClr val="bg1"/>
                </a:solidFill>
              </a:rPr>
              <a:t>:</a:t>
            </a:r>
            <a:br>
              <a:rPr lang="en-US" sz="1000" dirty="0">
                <a:solidFill>
                  <a:schemeClr val="bg1"/>
                </a:solidFill>
              </a:rPr>
            </a:br>
            <a:r>
              <a:rPr lang="en-US" sz="1000" dirty="0">
                <a:solidFill>
                  <a:schemeClr val="bg1"/>
                </a:solidFill>
              </a:rPr>
              <a:t>in</a:t>
            </a:r>
          </a:p>
        </p:txBody>
      </p:sp>
      <p:cxnSp>
        <p:nvCxnSpPr>
          <p:cNvPr id="17" name="Gerader Verbinder 10">
            <a:extLst>
              <a:ext uri="{FF2B5EF4-FFF2-40B4-BE49-F238E27FC236}">
                <a16:creationId xmlns:a16="http://schemas.microsoft.com/office/drawing/2014/main" id="{B4A6ACA3-5E00-E44E-95FF-A1F03DC7AA60}"/>
              </a:ext>
            </a:extLst>
          </p:cNvPr>
          <p:cNvCxnSpPr>
            <a:cxnSpLocks/>
          </p:cNvCxnSpPr>
          <p:nvPr/>
        </p:nvCxnSpPr>
        <p:spPr>
          <a:xfrm flipV="1">
            <a:off x="3032420" y="3857625"/>
            <a:ext cx="2553696" cy="776108"/>
          </a:xfrm>
          <a:prstGeom prst="line">
            <a:avLst/>
          </a:prstGeom>
          <a:ln w="25400">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215B859A-8696-E248-A694-D49121687783}"/>
              </a:ext>
            </a:extLst>
          </p:cNvPr>
          <p:cNvGrpSpPr>
            <a:grpSpLocks noChangeAspect="1"/>
          </p:cNvGrpSpPr>
          <p:nvPr/>
        </p:nvGrpSpPr>
        <p:grpSpPr>
          <a:xfrm>
            <a:off x="5914886" y="3338235"/>
            <a:ext cx="343940" cy="359917"/>
            <a:chOff x="7424370" y="1706754"/>
            <a:chExt cx="180446" cy="188828"/>
          </a:xfrm>
          <a:solidFill>
            <a:schemeClr val="bg1"/>
          </a:solidFill>
        </p:grpSpPr>
        <p:sp>
          <p:nvSpPr>
            <p:cNvPr id="19" name="Freihandform 18">
              <a:extLst>
                <a:ext uri="{FF2B5EF4-FFF2-40B4-BE49-F238E27FC236}">
                  <a16:creationId xmlns:a16="http://schemas.microsoft.com/office/drawing/2014/main" id="{321A4408-FD25-AB4C-99D5-0E90A0FCF883}"/>
                </a:ext>
              </a:extLst>
            </p:cNvPr>
            <p:cNvSpPr/>
            <p:nvPr/>
          </p:nvSpPr>
          <p:spPr>
            <a:xfrm>
              <a:off x="7424370" y="1706754"/>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sp>
          <p:nvSpPr>
            <p:cNvPr id="20" name="Freihandform 19">
              <a:extLst>
                <a:ext uri="{FF2B5EF4-FFF2-40B4-BE49-F238E27FC236}">
                  <a16:creationId xmlns:a16="http://schemas.microsoft.com/office/drawing/2014/main" id="{BB6A0807-B9B7-504D-8EB6-514580DF0A2F}"/>
                </a:ext>
              </a:extLst>
            </p:cNvPr>
            <p:cNvSpPr/>
            <p:nvPr/>
          </p:nvSpPr>
          <p:spPr>
            <a:xfrm>
              <a:off x="7465349" y="1788943"/>
              <a:ext cx="98256" cy="82190"/>
            </a:xfrm>
            <a:custGeom>
              <a:avLst/>
              <a:gdLst/>
              <a:ahLst/>
              <a:cxnLst>
                <a:cxn ang="3cd4">
                  <a:pos x="hc" y="t"/>
                </a:cxn>
                <a:cxn ang="cd2">
                  <a:pos x="l" y="vc"/>
                </a:cxn>
                <a:cxn ang="cd4">
                  <a:pos x="hc" y="b"/>
                </a:cxn>
                <a:cxn ang="0">
                  <a:pos x="r" y="vc"/>
                </a:cxn>
              </a:cxnLst>
              <a:rect l="l" t="t" r="r" b="b"/>
              <a:pathLst>
                <a:path w="423" h="354">
                  <a:moveTo>
                    <a:pt x="284" y="53"/>
                  </a:moveTo>
                  <a:lnTo>
                    <a:pt x="284" y="70"/>
                  </a:lnTo>
                  <a:lnTo>
                    <a:pt x="142" y="70"/>
                  </a:lnTo>
                  <a:lnTo>
                    <a:pt x="142" y="53"/>
                  </a:lnTo>
                  <a:cubicBezTo>
                    <a:pt x="142" y="42"/>
                    <a:pt x="150" y="36"/>
                    <a:pt x="159" y="36"/>
                  </a:cubicBezTo>
                  <a:lnTo>
                    <a:pt x="265" y="36"/>
                  </a:lnTo>
                  <a:cubicBezTo>
                    <a:pt x="275" y="36"/>
                    <a:pt x="284" y="42"/>
                    <a:pt x="284" y="53"/>
                  </a:cubicBezTo>
                  <a:close/>
                  <a:moveTo>
                    <a:pt x="390" y="106"/>
                  </a:moveTo>
                  <a:lnTo>
                    <a:pt x="390" y="159"/>
                  </a:lnTo>
                  <a:cubicBezTo>
                    <a:pt x="388" y="165"/>
                    <a:pt x="375" y="176"/>
                    <a:pt x="337" y="176"/>
                  </a:cubicBezTo>
                  <a:lnTo>
                    <a:pt x="265" y="176"/>
                  </a:lnTo>
                  <a:lnTo>
                    <a:pt x="265" y="159"/>
                  </a:lnTo>
                  <a:cubicBezTo>
                    <a:pt x="265" y="148"/>
                    <a:pt x="258" y="142"/>
                    <a:pt x="248" y="142"/>
                  </a:cubicBezTo>
                  <a:lnTo>
                    <a:pt x="178" y="142"/>
                  </a:lnTo>
                  <a:cubicBezTo>
                    <a:pt x="167" y="142"/>
                    <a:pt x="159" y="148"/>
                    <a:pt x="159" y="159"/>
                  </a:cubicBezTo>
                  <a:lnTo>
                    <a:pt x="159" y="176"/>
                  </a:lnTo>
                  <a:lnTo>
                    <a:pt x="89" y="176"/>
                  </a:lnTo>
                  <a:cubicBezTo>
                    <a:pt x="49" y="176"/>
                    <a:pt x="38" y="165"/>
                    <a:pt x="36" y="159"/>
                  </a:cubicBezTo>
                  <a:lnTo>
                    <a:pt x="36" y="106"/>
                  </a:lnTo>
                  <a:close/>
                  <a:moveTo>
                    <a:pt x="195" y="212"/>
                  </a:moveTo>
                  <a:lnTo>
                    <a:pt x="195" y="176"/>
                  </a:lnTo>
                  <a:lnTo>
                    <a:pt x="231" y="176"/>
                  </a:lnTo>
                  <a:lnTo>
                    <a:pt x="231" y="212"/>
                  </a:lnTo>
                  <a:close/>
                  <a:moveTo>
                    <a:pt x="390" y="318"/>
                  </a:moveTo>
                  <a:lnTo>
                    <a:pt x="36" y="318"/>
                  </a:lnTo>
                  <a:lnTo>
                    <a:pt x="36" y="203"/>
                  </a:lnTo>
                  <a:cubicBezTo>
                    <a:pt x="49" y="207"/>
                    <a:pt x="66" y="212"/>
                    <a:pt x="89" y="212"/>
                  </a:cubicBezTo>
                  <a:lnTo>
                    <a:pt x="159" y="212"/>
                  </a:lnTo>
                  <a:lnTo>
                    <a:pt x="159" y="229"/>
                  </a:lnTo>
                  <a:cubicBezTo>
                    <a:pt x="159" y="239"/>
                    <a:pt x="167" y="248"/>
                    <a:pt x="178" y="248"/>
                  </a:cubicBezTo>
                  <a:lnTo>
                    <a:pt x="248" y="248"/>
                  </a:lnTo>
                  <a:cubicBezTo>
                    <a:pt x="258" y="248"/>
                    <a:pt x="265" y="239"/>
                    <a:pt x="265" y="229"/>
                  </a:cubicBezTo>
                  <a:lnTo>
                    <a:pt x="265" y="212"/>
                  </a:lnTo>
                  <a:lnTo>
                    <a:pt x="337" y="212"/>
                  </a:lnTo>
                  <a:cubicBezTo>
                    <a:pt x="360" y="212"/>
                    <a:pt x="377" y="207"/>
                    <a:pt x="390" y="203"/>
                  </a:cubicBezTo>
                  <a:close/>
                  <a:moveTo>
                    <a:pt x="106" y="53"/>
                  </a:moveTo>
                  <a:lnTo>
                    <a:pt x="106" y="70"/>
                  </a:lnTo>
                  <a:lnTo>
                    <a:pt x="19" y="70"/>
                  </a:lnTo>
                  <a:cubicBezTo>
                    <a:pt x="9" y="70"/>
                    <a:pt x="0" y="78"/>
                    <a:pt x="0" y="89"/>
                  </a:cubicBezTo>
                  <a:lnTo>
                    <a:pt x="0" y="334"/>
                  </a:lnTo>
                  <a:cubicBezTo>
                    <a:pt x="0" y="345"/>
                    <a:pt x="9" y="354"/>
                    <a:pt x="19" y="354"/>
                  </a:cubicBezTo>
                  <a:lnTo>
                    <a:pt x="407" y="354"/>
                  </a:lnTo>
                  <a:cubicBezTo>
                    <a:pt x="417" y="354"/>
                    <a:pt x="423" y="345"/>
                    <a:pt x="423" y="334"/>
                  </a:cubicBezTo>
                  <a:lnTo>
                    <a:pt x="423" y="89"/>
                  </a:lnTo>
                  <a:cubicBezTo>
                    <a:pt x="423" y="78"/>
                    <a:pt x="417" y="70"/>
                    <a:pt x="407" y="70"/>
                  </a:cubicBezTo>
                  <a:lnTo>
                    <a:pt x="318" y="70"/>
                  </a:lnTo>
                  <a:lnTo>
                    <a:pt x="318" y="53"/>
                  </a:lnTo>
                  <a:cubicBezTo>
                    <a:pt x="318" y="23"/>
                    <a:pt x="294" y="0"/>
                    <a:pt x="265" y="0"/>
                  </a:cubicBezTo>
                  <a:lnTo>
                    <a:pt x="159" y="0"/>
                  </a:lnTo>
                  <a:cubicBezTo>
                    <a:pt x="131" y="0"/>
                    <a:pt x="106" y="23"/>
                    <a:pt x="106" y="53"/>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grpSp>
      <p:grpSp>
        <p:nvGrpSpPr>
          <p:cNvPr id="21" name="Gruppieren 20">
            <a:extLst>
              <a:ext uri="{FF2B5EF4-FFF2-40B4-BE49-F238E27FC236}">
                <a16:creationId xmlns:a16="http://schemas.microsoft.com/office/drawing/2014/main" id="{B2B66BCA-31F2-9A42-BF44-C737B9320015}"/>
              </a:ext>
            </a:extLst>
          </p:cNvPr>
          <p:cNvGrpSpPr>
            <a:grpSpLocks noChangeAspect="1"/>
          </p:cNvGrpSpPr>
          <p:nvPr/>
        </p:nvGrpSpPr>
        <p:grpSpPr>
          <a:xfrm>
            <a:off x="9512539" y="4850054"/>
            <a:ext cx="294433" cy="359917"/>
            <a:chOff x="6535038" y="2602233"/>
            <a:chExt cx="147617" cy="180448"/>
          </a:xfrm>
          <a:solidFill>
            <a:schemeClr val="bg1"/>
          </a:solidFill>
        </p:grpSpPr>
        <p:sp>
          <p:nvSpPr>
            <p:cNvPr id="24" name="Freihandform 23">
              <a:extLst>
                <a:ext uri="{FF2B5EF4-FFF2-40B4-BE49-F238E27FC236}">
                  <a16:creationId xmlns:a16="http://schemas.microsoft.com/office/drawing/2014/main" id="{52FC73C0-34C3-B146-BE4C-97E7A52DAE7F}"/>
                </a:ext>
              </a:extLst>
            </p:cNvPr>
            <p:cNvSpPr/>
            <p:nvPr/>
          </p:nvSpPr>
          <p:spPr>
            <a:xfrm>
              <a:off x="6568100" y="2602233"/>
              <a:ext cx="81958" cy="81958"/>
            </a:xfrm>
            <a:custGeom>
              <a:avLst/>
              <a:gdLst/>
              <a:ahLst/>
              <a:cxnLst>
                <a:cxn ang="3cd4">
                  <a:pos x="hc" y="t"/>
                </a:cxn>
                <a:cxn ang="cd2">
                  <a:pos x="l" y="vc"/>
                </a:cxn>
                <a:cxn ang="cd4">
                  <a:pos x="hc" y="b"/>
                </a:cxn>
                <a:cxn ang="0">
                  <a:pos x="r" y="vc"/>
                </a:cxn>
              </a:cxnLst>
              <a:rect l="l" t="t" r="r" b="b"/>
              <a:pathLst>
                <a:path w="353" h="353">
                  <a:moveTo>
                    <a:pt x="175" y="36"/>
                  </a:moveTo>
                  <a:cubicBezTo>
                    <a:pt x="254" y="36"/>
                    <a:pt x="317" y="99"/>
                    <a:pt x="317" y="175"/>
                  </a:cubicBezTo>
                  <a:cubicBezTo>
                    <a:pt x="317" y="254"/>
                    <a:pt x="254" y="317"/>
                    <a:pt x="175" y="317"/>
                  </a:cubicBezTo>
                  <a:cubicBezTo>
                    <a:pt x="99" y="317"/>
                    <a:pt x="36" y="254"/>
                    <a:pt x="36" y="175"/>
                  </a:cubicBezTo>
                  <a:cubicBezTo>
                    <a:pt x="36" y="99"/>
                    <a:pt x="99" y="36"/>
                    <a:pt x="175" y="36"/>
                  </a:cubicBezTo>
                  <a:close/>
                  <a:moveTo>
                    <a:pt x="175" y="353"/>
                  </a:moveTo>
                  <a:cubicBezTo>
                    <a:pt x="273" y="353"/>
                    <a:pt x="353" y="273"/>
                    <a:pt x="353" y="175"/>
                  </a:cubicBezTo>
                  <a:cubicBezTo>
                    <a:pt x="353" y="78"/>
                    <a:pt x="273" y="0"/>
                    <a:pt x="175" y="0"/>
                  </a:cubicBezTo>
                  <a:cubicBezTo>
                    <a:pt x="78" y="0"/>
                    <a:pt x="0" y="78"/>
                    <a:pt x="0" y="175"/>
                  </a:cubicBezTo>
                  <a:cubicBezTo>
                    <a:pt x="0" y="273"/>
                    <a:pt x="78" y="353"/>
                    <a:pt x="175" y="353"/>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sp>
          <p:nvSpPr>
            <p:cNvPr id="25" name="Freihandform 24">
              <a:extLst>
                <a:ext uri="{FF2B5EF4-FFF2-40B4-BE49-F238E27FC236}">
                  <a16:creationId xmlns:a16="http://schemas.microsoft.com/office/drawing/2014/main" id="{F2558E6C-08A5-E447-915E-93CDC17E722B}"/>
                </a:ext>
              </a:extLst>
            </p:cNvPr>
            <p:cNvSpPr/>
            <p:nvPr/>
          </p:nvSpPr>
          <p:spPr>
            <a:xfrm>
              <a:off x="6535038" y="2692341"/>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8" y="389"/>
                    <a:pt x="19" y="389"/>
                  </a:cubicBezTo>
                  <a:cubicBezTo>
                    <a:pt x="27" y="389"/>
                    <a:pt x="36" y="381"/>
                    <a:pt x="36" y="370"/>
                  </a:cubicBezTo>
                  <a:lnTo>
                    <a:pt x="36" y="159"/>
                  </a:lnTo>
                  <a:cubicBezTo>
                    <a:pt x="36" y="91"/>
                    <a:pt x="91" y="36"/>
                    <a:pt x="159" y="36"/>
                  </a:cubicBezTo>
                  <a:lnTo>
                    <a:pt x="476" y="36"/>
                  </a:lnTo>
                  <a:cubicBezTo>
                    <a:pt x="544" y="36"/>
                    <a:pt x="601" y="91"/>
                    <a:pt x="601" y="159"/>
                  </a:cubicBezTo>
                  <a:lnTo>
                    <a:pt x="601" y="370"/>
                  </a:lnTo>
                  <a:cubicBezTo>
                    <a:pt x="601" y="381"/>
                    <a:pt x="607"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wrap="none" lIns="89979" tIns="44990" rIns="89979" bIns="44990" anchor="ctr" anchorCtr="1" compatLnSpc="0"/>
            <a:lstStyle/>
            <a:p>
              <a:pPr defTabSz="1218926">
                <a:defRPr/>
              </a:pPr>
              <a:endParaRPr lang="de-DE">
                <a:latin typeface="Arial" pitchFamily="18"/>
                <a:ea typeface="Arial Unicode MS" pitchFamily="2"/>
                <a:cs typeface="Arial Unicode MS" pitchFamily="2"/>
              </a:endParaRPr>
            </a:p>
          </p:txBody>
        </p:sp>
      </p:grpSp>
      <p:sp>
        <p:nvSpPr>
          <p:cNvPr id="26" name="Freeform 54">
            <a:extLst>
              <a:ext uri="{FF2B5EF4-FFF2-40B4-BE49-F238E27FC236}">
                <a16:creationId xmlns:a16="http://schemas.microsoft.com/office/drawing/2014/main" id="{A3AC9815-0A12-5C4C-BC32-CA303F8CA112}"/>
              </a:ext>
            </a:extLst>
          </p:cNvPr>
          <p:cNvSpPr>
            <a:spLocks noEditPoints="1"/>
          </p:cNvSpPr>
          <p:nvPr/>
        </p:nvSpPr>
        <p:spPr bwMode="auto">
          <a:xfrm>
            <a:off x="2351540" y="4846408"/>
            <a:ext cx="360280" cy="360279"/>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chemeClr val="bg1"/>
          </a:solidFill>
          <a:ln>
            <a:noFill/>
          </a:ln>
        </p:spPr>
        <p:txBody>
          <a:bodyPr lIns="121889" tIns="60944" rIns="121889" bIns="60944"/>
          <a:lstStyle/>
          <a:p>
            <a:pPr defTabSz="1218926">
              <a:defRPr/>
            </a:pPr>
            <a:endParaRPr lang="en-GB" kern="0" dirty="0">
              <a:solidFill>
                <a:srgbClr val="003781"/>
              </a:solidFill>
            </a:endParaRPr>
          </a:p>
        </p:txBody>
      </p:sp>
    </p:spTree>
    <p:extLst>
      <p:ext uri="{BB962C8B-B14F-4D97-AF65-F5344CB8AC3E}">
        <p14:creationId xmlns:p14="http://schemas.microsoft.com/office/powerpoint/2010/main" val="243527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p:txBody>
          <a:bodyPr vert="horz"/>
          <a:lstStyle/>
          <a:p>
            <a:r>
              <a:rPr lang="de-DE" altLang="de-DE" dirty="0"/>
              <a:t>Zur Entscheidung für </a:t>
            </a:r>
            <a:r>
              <a:rPr lang="de-DE" altLang="de-DE" dirty="0" err="1"/>
              <a:t>Vermittler:innen</a:t>
            </a:r>
            <a:r>
              <a:rPr lang="de-DE" altLang="de-DE" dirty="0"/>
              <a:t>: </a:t>
            </a:r>
            <a:r>
              <a:rPr lang="de-DE" altLang="de-DE" dirty="0">
                <a:solidFill>
                  <a:srgbClr val="13A0D3"/>
                </a:solidFill>
              </a:rPr>
              <a:t>Mögliche Vertragsarten </a:t>
            </a:r>
            <a:r>
              <a:rPr lang="de-DE" altLang="de-DE" dirty="0"/>
              <a:t>in der Kollektivversicherung</a:t>
            </a:r>
            <a:endParaRPr lang="de-DE" dirty="0">
              <a:solidFill>
                <a:srgbClr val="13A0D3"/>
              </a:solidFill>
            </a:endParaRPr>
          </a:p>
        </p:txBody>
      </p:sp>
      <p:graphicFrame>
        <p:nvGraphicFramePr>
          <p:cNvPr id="20"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1787582007"/>
              </p:ext>
            </p:extLst>
          </p:nvPr>
        </p:nvGraphicFramePr>
        <p:xfrm>
          <a:off x="479425" y="2089906"/>
          <a:ext cx="11232639" cy="4282319"/>
        </p:xfrm>
        <a:graphic>
          <a:graphicData uri="http://schemas.openxmlformats.org/drawingml/2006/table">
            <a:tbl>
              <a:tblPr firstRow="1">
                <a:tableStyleId>{3B4B98B0-60AC-42C2-AFA5-B58CD77FA1E5}</a:tableStyleId>
              </a:tblPr>
              <a:tblGrid>
                <a:gridCol w="4625203">
                  <a:extLst>
                    <a:ext uri="{9D8B030D-6E8A-4147-A177-3AD203B41FA5}">
                      <a16:colId xmlns:a16="http://schemas.microsoft.com/office/drawing/2014/main" val="2224460928"/>
                    </a:ext>
                  </a:extLst>
                </a:gridCol>
                <a:gridCol w="3303718">
                  <a:extLst>
                    <a:ext uri="{9D8B030D-6E8A-4147-A177-3AD203B41FA5}">
                      <a16:colId xmlns:a16="http://schemas.microsoft.com/office/drawing/2014/main" val="1298502400"/>
                    </a:ext>
                  </a:extLst>
                </a:gridCol>
                <a:gridCol w="3303718">
                  <a:extLst>
                    <a:ext uri="{9D8B030D-6E8A-4147-A177-3AD203B41FA5}">
                      <a16:colId xmlns:a16="http://schemas.microsoft.com/office/drawing/2014/main" val="2827711817"/>
                    </a:ext>
                  </a:extLst>
                </a:gridCol>
              </a:tblGrid>
              <a:tr h="207860">
                <a:tc>
                  <a:txBody>
                    <a:bodyPr/>
                    <a:lstStyle/>
                    <a:p>
                      <a:r>
                        <a:rPr lang="de-DE" sz="1400" noProof="0" dirty="0">
                          <a:solidFill>
                            <a:schemeClr val="bg1"/>
                          </a:solidFill>
                          <a:latin typeface="Arial" panose="020B0604020202020204" pitchFamily="34" charset="0"/>
                          <a:cs typeface="Arial" panose="020B0604020202020204" pitchFamily="34" charset="0"/>
                        </a:rPr>
                        <a:t>Absicherung/Vergünstigungen</a:t>
                      </a:r>
                    </a:p>
                  </a:txBody>
                  <a:tcPr marL="0" marR="0" marT="0" marB="0" anchor="ctr"/>
                </a:tc>
                <a:tc>
                  <a:txBody>
                    <a:bodyPr/>
                    <a:lstStyle/>
                    <a:p>
                      <a:r>
                        <a:rPr lang="de-DE" sz="1400" noProof="0" dirty="0">
                          <a:solidFill>
                            <a:schemeClr val="bg1"/>
                          </a:solidFill>
                          <a:latin typeface="Arial" panose="020B0604020202020204" pitchFamily="34" charset="0"/>
                          <a:cs typeface="Arial" panose="020B0604020202020204" pitchFamily="34" charset="0"/>
                        </a:rPr>
                        <a:t>Gruppenversicherungsvertrag</a:t>
                      </a:r>
                    </a:p>
                  </a:txBody>
                  <a:tcPr marL="0" marR="0" marT="0" marB="0" anchor="ctr"/>
                </a:tc>
                <a:tc>
                  <a:txBody>
                    <a:bodyPr/>
                    <a:lstStyle/>
                    <a:p>
                      <a:r>
                        <a:rPr lang="de-DE" sz="1400" noProof="0" dirty="0">
                          <a:solidFill>
                            <a:schemeClr val="bg1"/>
                          </a:solidFill>
                          <a:latin typeface="Arial" panose="020B0604020202020204" pitchFamily="34" charset="0"/>
                          <a:cs typeface="Arial" panose="020B0604020202020204" pitchFamily="34" charset="0"/>
                        </a:rPr>
                        <a:t>Kollektivvertrag</a:t>
                      </a:r>
                    </a:p>
                  </a:txBody>
                  <a:tcPr marL="0" marR="0" marT="0" marB="0" anchor="ctr"/>
                </a:tc>
                <a:extLst>
                  <a:ext uri="{0D108BD9-81ED-4DB2-BD59-A6C34878D82A}">
                    <a16:rowId xmlns:a16="http://schemas.microsoft.com/office/drawing/2014/main" val="1362238897"/>
                  </a:ext>
                </a:extLst>
              </a:tr>
              <a:tr h="318478">
                <a:tc>
                  <a:txBody>
                    <a:bodyPr/>
                    <a:lstStyle/>
                    <a:p>
                      <a:r>
                        <a:rPr lang="de-DE" sz="1200" noProof="0" dirty="0">
                          <a:solidFill>
                            <a:schemeClr val="bg1"/>
                          </a:solidFill>
                          <a:latin typeface="Arial" panose="020B0604020202020204" pitchFamily="34" charset="0"/>
                          <a:cs typeface="Arial" panose="020B0604020202020204" pitchFamily="34" charset="0"/>
                        </a:rPr>
                        <a:t>Mindestanzahl</a:t>
                      </a:r>
                    </a:p>
                  </a:txBody>
                  <a:tcPr marL="70165" marR="70165" marT="72012" marB="72012">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10 </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Versicherungsverträge</a:t>
                      </a:r>
                      <a:r>
                        <a:rPr kumimoji="0" lang="de-DE" altLang="de-DE" sz="1050" b="0" i="0" u="none" strike="noStrike" cap="none" normalizeH="0" baseline="3000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p>
                  </a:txBody>
                  <a:tcPr marL="96247" marR="96247" marT="72012" marB="72012" horzOverflow="overflow">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50 </a:t>
                      </a:r>
                      <a:r>
                        <a:rPr kumimoji="0" lang="de-DE" altLang="de-DE" sz="1050" b="0" i="0" u="none" strike="noStrike" cap="none" normalizeH="0" baseline="0" dirty="0">
                          <a:ln>
                            <a:noFill/>
                          </a:ln>
                          <a:solidFill>
                            <a:schemeClr val="bg1"/>
                          </a:solidFill>
                          <a:effectLst/>
                          <a:latin typeface="Arial" panose="020B0604020202020204" pitchFamily="34" charset="0"/>
                          <a:cs typeface="Arial" panose="020B0604020202020204" pitchFamily="34" charset="0"/>
                        </a:rPr>
                        <a:t>Versicherungsverträge</a:t>
                      </a:r>
                      <a:r>
                        <a:rPr kumimoji="0" lang="de-DE" altLang="de-DE" sz="1050" b="0" i="0" u="none" strike="noStrike" cap="none" normalizeH="0" baseline="30000" dirty="0">
                          <a:ln>
                            <a:noFill/>
                          </a:ln>
                          <a:solidFill>
                            <a:schemeClr val="bg1"/>
                          </a:solidFill>
                          <a:effectLst/>
                          <a:latin typeface="Arial" panose="020B0604020202020204" pitchFamily="34" charset="0"/>
                          <a:ea typeface="ＭＳ Ｐゴシック" pitchFamily="34" charset="-128"/>
                          <a:cs typeface="Arial" panose="020B0604020202020204" pitchFamily="34" charset="0"/>
                        </a:rPr>
                        <a:t> </a:t>
                      </a:r>
                    </a:p>
                  </a:txBody>
                  <a:tcPr marL="96247" marR="96247" marT="72012" marB="72012" horzOverflow="overflow">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55801949"/>
                  </a:ext>
                </a:extLst>
              </a:tr>
              <a:tr h="318478">
                <a:tc>
                  <a:txBody>
                    <a:bodyPr/>
                    <a:lstStyle/>
                    <a:p>
                      <a:r>
                        <a:rPr lang="de-DE" sz="1200" noProof="0" dirty="0">
                          <a:solidFill>
                            <a:schemeClr val="bg1"/>
                          </a:solidFill>
                          <a:latin typeface="Arial" panose="020B0604020202020204" pitchFamily="34" charset="0"/>
                          <a:cs typeface="Arial" panose="020B0604020202020204" pitchFamily="34" charset="0"/>
                        </a:rPr>
                        <a:t>Empfohlene</a:t>
                      </a:r>
                      <a:r>
                        <a:rPr lang="de-DE" sz="1200" baseline="0" noProof="0" dirty="0">
                          <a:solidFill>
                            <a:schemeClr val="bg1"/>
                          </a:solidFill>
                          <a:latin typeface="Arial" panose="020B0604020202020204" pitchFamily="34" charset="0"/>
                          <a:cs typeface="Arial" panose="020B0604020202020204" pitchFamily="34" charset="0"/>
                        </a:rPr>
                        <a:t> Mindestgröße der Firma</a:t>
                      </a:r>
                      <a:endParaRPr lang="de-DE" sz="1200" noProof="0" dirty="0">
                        <a:solidFill>
                          <a:schemeClr val="bg1"/>
                        </a:solidFill>
                        <a:latin typeface="Arial" panose="020B0604020202020204" pitchFamily="34" charset="0"/>
                        <a:cs typeface="Arial" panose="020B0604020202020204" pitchFamily="34" charset="0"/>
                      </a:endParaRP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100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Mitarbeiter:innen</a:t>
                      </a:r>
                      <a:endPar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500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Mitarbeiter:innen</a:t>
                      </a:r>
                      <a:endPar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24107618"/>
                  </a:ext>
                </a:extLst>
              </a:tr>
              <a:tr h="763893">
                <a:tc>
                  <a:txBody>
                    <a:bodyPr/>
                    <a:lstStyle/>
                    <a:p>
                      <a:r>
                        <a:rPr lang="de-DE" sz="1200" noProof="0" dirty="0">
                          <a:solidFill>
                            <a:schemeClr val="bg1"/>
                          </a:solidFill>
                          <a:latin typeface="Arial" panose="020B0604020202020204" pitchFamily="34" charset="0"/>
                          <a:cs typeface="Arial" panose="020B0604020202020204" pitchFamily="34" charset="0"/>
                        </a:rPr>
                        <a:t>Rabatt</a:t>
                      </a:r>
                      <a:r>
                        <a:rPr lang="de-DE" sz="1200" baseline="0" noProof="0" dirty="0">
                          <a:solidFill>
                            <a:schemeClr val="bg1"/>
                          </a:solidFill>
                          <a:latin typeface="Arial" panose="020B0604020202020204" pitchFamily="34" charset="0"/>
                          <a:cs typeface="Arial" panose="020B0604020202020204" pitchFamily="34" charset="0"/>
                        </a:rPr>
                        <a:t> (bei 33-jährigen </a:t>
                      </a:r>
                      <a:r>
                        <a:rPr lang="de-DE" sz="1200" baseline="0" noProof="0" dirty="0" err="1">
                          <a:solidFill>
                            <a:schemeClr val="bg1"/>
                          </a:solidFill>
                          <a:latin typeface="Arial" panose="020B0604020202020204" pitchFamily="34" charset="0"/>
                          <a:cs typeface="Arial" panose="020B0604020202020204" pitchFamily="34" charset="0"/>
                        </a:rPr>
                        <a:t>Mitarbeiter:innen</a:t>
                      </a:r>
                      <a:r>
                        <a:rPr lang="de-DE" sz="1200" baseline="0" noProof="0" dirty="0">
                          <a:solidFill>
                            <a:schemeClr val="bg1"/>
                          </a:solidFill>
                          <a:latin typeface="Arial" panose="020B0604020202020204" pitchFamily="34" charset="0"/>
                          <a:cs typeface="Arial" panose="020B0604020202020204" pitchFamily="34" charset="0"/>
                        </a:rPr>
                        <a:t>)</a:t>
                      </a:r>
                      <a:endParaRPr lang="de-DE" sz="1200" noProof="0" dirty="0">
                        <a:solidFill>
                          <a:schemeClr val="bg1"/>
                        </a:solidFill>
                        <a:latin typeface="Arial" panose="020B0604020202020204" pitchFamily="34" charset="0"/>
                        <a:cs typeface="Arial" panose="020B0604020202020204" pitchFamily="34" charset="0"/>
                      </a:endParaRP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6 % bei Krankheitskostenversicherungen</a:t>
                      </a:r>
                      <a:r>
                        <a:rPr kumimoji="0" lang="de-DE" altLang="de-DE" sz="1600" b="1"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a:t>
                      </a:r>
                      <a:b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b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4 % bei Tagegeldversicherungen und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MeinZahnschutz</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-Tarifen ohne Altersrückstellungen</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3,5 % bei Krankheitskostenversicherungen</a:t>
                      </a:r>
                      <a:r>
                        <a:rPr kumimoji="0" lang="de-DE" altLang="de-DE" sz="1600" b="1"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a:t>
                      </a:r>
                      <a:b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b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3 % bei Tagegeldversicherungen und </a:t>
                      </a:r>
                      <a:r>
                        <a:rPr kumimoji="0" lang="de-DE" altLang="de-DE" sz="1050" b="0" i="0" u="none" strike="noStrike" cap="none" normalizeH="0" baseline="0" dirty="0" err="1">
                          <a:ln>
                            <a:noFill/>
                          </a:ln>
                          <a:solidFill>
                            <a:schemeClr val="bg1"/>
                          </a:solidFill>
                          <a:effectLst/>
                          <a:latin typeface="Arial" pitchFamily="34" charset="0"/>
                          <a:ea typeface="ＭＳ Ｐゴシック" pitchFamily="34" charset="-128"/>
                          <a:cs typeface="Arial" pitchFamily="34" charset="0"/>
                        </a:rPr>
                        <a:t>MeinZahnschutz</a:t>
                      </a: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-Tarifen ohne Altersrückstellungen</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11492974"/>
                  </a:ext>
                </a:extLst>
              </a:tr>
              <a:tr h="452102">
                <a:tc>
                  <a:txBody>
                    <a:bodyPr/>
                    <a:lstStyle/>
                    <a:p>
                      <a:r>
                        <a:rPr lang="de-DE" sz="1200" noProof="0" dirty="0">
                          <a:solidFill>
                            <a:schemeClr val="bg1"/>
                          </a:solidFill>
                          <a:latin typeface="Arial" panose="020B0604020202020204" pitchFamily="34" charset="0"/>
                          <a:cs typeface="Arial" panose="020B0604020202020204" pitchFamily="34" charset="0"/>
                        </a:rPr>
                        <a:t>Absicherung von Familienangehörigen</a:t>
                      </a: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Ja, unabhängig vom Versicherungsschutz des VN</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defRPr/>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Ja, unabhängig vom Versicherungsschutz des VN</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50380080"/>
                  </a:ext>
                </a:extLst>
              </a:tr>
              <a:tr h="318478">
                <a:tc>
                  <a:txBody>
                    <a:bodyPr/>
                    <a:lstStyle/>
                    <a:p>
                      <a:r>
                        <a:rPr lang="de-DE" sz="1200" noProof="0" dirty="0">
                          <a:solidFill>
                            <a:schemeClr val="bg1"/>
                          </a:solidFill>
                          <a:latin typeface="Arial" panose="020B0604020202020204" pitchFamily="34" charset="0"/>
                          <a:cs typeface="Arial" panose="020B0604020202020204" pitchFamily="34" charset="0"/>
                        </a:rPr>
                        <a:t>Gesundheitsprüfung</a:t>
                      </a: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Ja</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Ja</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23697260"/>
                  </a:ext>
                </a:extLst>
              </a:tr>
              <a:tr h="452102">
                <a:tc>
                  <a:txBody>
                    <a:bodyPr/>
                    <a:lstStyle/>
                    <a:p>
                      <a:r>
                        <a:rPr lang="de-DE" sz="1200" noProof="0" dirty="0">
                          <a:solidFill>
                            <a:schemeClr val="bg1"/>
                          </a:solidFill>
                          <a:latin typeface="Arial" panose="020B0604020202020204" pitchFamily="34" charset="0"/>
                          <a:cs typeface="Arial" panose="020B0604020202020204" pitchFamily="34" charset="0"/>
                        </a:rPr>
                        <a:t>Vergütung</a:t>
                      </a: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Verminderte Abschlussvergütung,  </a:t>
                      </a:r>
                      <a:b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b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verminderte Bestandspflege</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Volle Abschlussvergütung, </a:t>
                      </a:r>
                      <a:b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b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keine Bestandspflege</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48938739"/>
                  </a:ext>
                </a:extLst>
              </a:tr>
              <a:tr h="763893">
                <a:tc>
                  <a:txBody>
                    <a:bodyPr/>
                    <a:lstStyle/>
                    <a:p>
                      <a:r>
                        <a:rPr lang="de-DE" sz="1200" noProof="0" dirty="0">
                          <a:solidFill>
                            <a:schemeClr val="bg1"/>
                          </a:solidFill>
                          <a:latin typeface="Arial" panose="020B0604020202020204" pitchFamily="34" charset="0"/>
                          <a:cs typeface="Arial" panose="020B0604020202020204" pitchFamily="34" charset="0"/>
                        </a:rPr>
                        <a:t>Tarife</a:t>
                      </a:r>
                    </a:p>
                  </a:txBody>
                  <a:tcPr marL="70165" marR="70165" marT="72012" marB="72012">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Alle Gruppenversicherungstarife (Voll-, Zusatz-, Tagegeldversicherungen) – mit Ausnahme der Tarife der Ärzte-Gruppenvollversicherung und der betrieblichen Krankenversicherung</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lvl1pPr algn="l">
                        <a:tabLst>
                          <a:tab pos="195263" algn="l"/>
                        </a:tabLst>
                        <a:defRPr>
                          <a:solidFill>
                            <a:schemeClr val="accent1"/>
                          </a:solidFill>
                          <a:latin typeface="Arial" pitchFamily="34" charset="0"/>
                          <a:cs typeface="Arial" pitchFamily="34" charset="0"/>
                        </a:defRPr>
                      </a:lvl1pPr>
                      <a:lvl2pPr marL="1588" algn="l">
                        <a:tabLst>
                          <a:tab pos="195263" algn="l"/>
                        </a:tabLst>
                        <a:defRPr sz="1600">
                          <a:solidFill>
                            <a:schemeClr val="tx1"/>
                          </a:solidFill>
                          <a:latin typeface="Arial" pitchFamily="34" charset="0"/>
                          <a:cs typeface="Arial" pitchFamily="34" charset="0"/>
                        </a:defRPr>
                      </a:lvl2pPr>
                      <a:lvl3pPr marL="3175" algn="l">
                        <a:tabLst>
                          <a:tab pos="195263" algn="l"/>
                        </a:tabLst>
                        <a:defRPr sz="1600">
                          <a:solidFill>
                            <a:schemeClr val="tx1"/>
                          </a:solidFill>
                          <a:latin typeface="Arial" pitchFamily="34" charset="0"/>
                          <a:cs typeface="Arial" pitchFamily="34" charset="0"/>
                        </a:defRPr>
                      </a:lvl3pPr>
                      <a:lvl4pPr marL="193675" algn="l">
                        <a:buClr>
                          <a:schemeClr val="tx1"/>
                        </a:buClr>
                        <a:tabLst>
                          <a:tab pos="195263" algn="l"/>
                        </a:tabLst>
                        <a:defRPr sz="1600">
                          <a:solidFill>
                            <a:schemeClr val="tx1"/>
                          </a:solidFill>
                          <a:latin typeface="Arial" pitchFamily="34" charset="0"/>
                          <a:cs typeface="Arial" pitchFamily="34" charset="0"/>
                        </a:defRPr>
                      </a:lvl4pPr>
                      <a:lvl5pPr marL="396875" algn="l">
                        <a:buClr>
                          <a:schemeClr val="tx1"/>
                        </a:buClr>
                        <a:tabLst>
                          <a:tab pos="195263" algn="l"/>
                        </a:tabLst>
                        <a:defRPr sz="1600">
                          <a:solidFill>
                            <a:schemeClr val="tx1"/>
                          </a:solidFill>
                          <a:latin typeface="Arial" pitchFamily="34" charset="0"/>
                          <a:cs typeface="Arial" pitchFamily="34" charset="0"/>
                        </a:defRPr>
                      </a:lvl5pPr>
                      <a:lvl6pPr marL="8540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3112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17684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22567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Alle rabattfähigen Einzelversicherungstarife – </a:t>
                      </a:r>
                      <a:b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b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nicht Pflege-Pflichtversicherung</a:t>
                      </a:r>
                    </a:p>
                  </a:txBody>
                  <a:tcPr marL="96247" marR="96247" marT="72012" marB="72012" horzOverflow="overflow">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95548472"/>
                  </a:ext>
                </a:extLst>
              </a:tr>
              <a:tr h="607998">
                <a:tc>
                  <a:txBody>
                    <a:bodyPr/>
                    <a:lstStyle/>
                    <a:p>
                      <a:r>
                        <a:rPr lang="de-DE" sz="1200" noProof="0" dirty="0">
                          <a:solidFill>
                            <a:schemeClr val="bg1"/>
                          </a:solidFill>
                          <a:latin typeface="Arial" panose="020B0604020202020204" pitchFamily="34" charset="0"/>
                          <a:cs typeface="Arial" panose="020B0604020202020204" pitchFamily="34" charset="0"/>
                        </a:rPr>
                        <a:t>Ausscheiden aus dem versicherbaren Personenkreis bzw. Beendigung</a:t>
                      </a:r>
                      <a:r>
                        <a:rPr lang="de-DE" sz="1200" baseline="0" noProof="0" dirty="0">
                          <a:solidFill>
                            <a:schemeClr val="bg1"/>
                          </a:solidFill>
                          <a:latin typeface="Arial" panose="020B0604020202020204" pitchFamily="34" charset="0"/>
                          <a:cs typeface="Arial" panose="020B0604020202020204" pitchFamily="34" charset="0"/>
                        </a:rPr>
                        <a:t> des Gruppenversicherungsvertrages</a:t>
                      </a:r>
                      <a:endParaRPr lang="de-DE" sz="1200" noProof="0" dirty="0">
                        <a:solidFill>
                          <a:schemeClr val="bg1"/>
                        </a:solidFill>
                        <a:latin typeface="Arial" panose="020B0604020202020204" pitchFamily="34" charset="0"/>
                        <a:cs typeface="Arial" panose="020B0604020202020204" pitchFamily="34" charset="0"/>
                      </a:endParaRPr>
                    </a:p>
                  </a:txBody>
                  <a:tcPr marL="70165" marR="70165" marT="72012" marB="72012">
                    <a:lnT w="6350" cap="flat" cmpd="sng" algn="ctr">
                      <a:solidFill>
                        <a:schemeClr val="accent1"/>
                      </a:solidFill>
                      <a:prstDash val="solid"/>
                      <a:round/>
                      <a:headEnd type="none" w="med" len="med"/>
                      <a:tailEnd type="none" w="med" len="med"/>
                    </a:lnT>
                  </a:tcPr>
                </a:tc>
                <a:tc>
                  <a:txBody>
                    <a:bodyPr/>
                    <a:lstStyle>
                      <a:lvl1pPr algn="l">
                        <a:tabLst>
                          <a:tab pos="195263" algn="l"/>
                        </a:tabLst>
                        <a:defRPr>
                          <a:solidFill>
                            <a:schemeClr val="accent1"/>
                          </a:solidFill>
                          <a:latin typeface="Arial" pitchFamily="34" charset="0"/>
                          <a:cs typeface="Arial" pitchFamily="34" charset="0"/>
                        </a:defRPr>
                      </a:lvl1pPr>
                      <a:lvl2pPr marL="271463" algn="l">
                        <a:tabLst>
                          <a:tab pos="195263" algn="l"/>
                        </a:tabLst>
                        <a:defRPr sz="1600">
                          <a:solidFill>
                            <a:schemeClr val="tx1"/>
                          </a:solidFill>
                          <a:latin typeface="Arial" pitchFamily="34" charset="0"/>
                          <a:cs typeface="Arial" pitchFamily="34" charset="0"/>
                        </a:defRPr>
                      </a:lvl2pPr>
                      <a:lvl3pPr marL="450850" algn="l">
                        <a:tabLst>
                          <a:tab pos="195263" algn="l"/>
                        </a:tabLst>
                        <a:defRPr sz="1600">
                          <a:solidFill>
                            <a:schemeClr val="tx1"/>
                          </a:solidFill>
                          <a:latin typeface="Arial" pitchFamily="34" charset="0"/>
                          <a:cs typeface="Arial" pitchFamily="34" charset="0"/>
                        </a:defRPr>
                      </a:lvl3pPr>
                      <a:lvl4pPr marL="630238" algn="l">
                        <a:buClr>
                          <a:schemeClr val="tx1"/>
                        </a:buClr>
                        <a:tabLst>
                          <a:tab pos="195263" algn="l"/>
                        </a:tabLst>
                        <a:defRPr sz="1600">
                          <a:solidFill>
                            <a:schemeClr val="tx1"/>
                          </a:solidFill>
                          <a:latin typeface="Arial" pitchFamily="34" charset="0"/>
                          <a:cs typeface="Arial" pitchFamily="34" charset="0"/>
                        </a:defRPr>
                      </a:lvl4pPr>
                      <a:lvl5pPr marL="809625" algn="l">
                        <a:buClr>
                          <a:schemeClr val="tx1"/>
                        </a:buClr>
                        <a:tabLst>
                          <a:tab pos="195263" algn="l"/>
                        </a:tabLst>
                        <a:defRPr sz="1600">
                          <a:solidFill>
                            <a:schemeClr val="tx1"/>
                          </a:solidFill>
                          <a:latin typeface="Arial" pitchFamily="34" charset="0"/>
                          <a:cs typeface="Arial" pitchFamily="34" charset="0"/>
                        </a:defRPr>
                      </a:lvl5pPr>
                      <a:lvl6pPr marL="12668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7240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21812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6384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Ende der einzelnen Absicherung im Gruppenversicherungsvertrag; Weiterversicherung in der Einzelversicherung </a:t>
                      </a:r>
                    </a:p>
                  </a:txBody>
                  <a:tcPr marL="96247" marR="96247" marT="72012" marB="72012" horzOverflow="overflow">
                    <a:lnT w="6350" cap="flat" cmpd="sng" algn="ctr">
                      <a:solidFill>
                        <a:schemeClr val="accent1"/>
                      </a:solidFill>
                      <a:prstDash val="solid"/>
                      <a:round/>
                      <a:headEnd type="none" w="med" len="med"/>
                      <a:tailEnd type="none" w="med" len="med"/>
                    </a:lnT>
                  </a:tcPr>
                </a:tc>
                <a:tc>
                  <a:txBody>
                    <a:bodyPr/>
                    <a:lstStyle>
                      <a:lvl1pPr marL="92075" indent="-92075" algn="l">
                        <a:tabLst>
                          <a:tab pos="195263" algn="l"/>
                        </a:tabLst>
                        <a:defRPr>
                          <a:solidFill>
                            <a:schemeClr val="accent1"/>
                          </a:solidFill>
                          <a:latin typeface="Arial" pitchFamily="34" charset="0"/>
                          <a:cs typeface="Arial" pitchFamily="34" charset="0"/>
                        </a:defRPr>
                      </a:lvl1pPr>
                      <a:lvl2pPr marL="271463" algn="l">
                        <a:tabLst>
                          <a:tab pos="195263" algn="l"/>
                        </a:tabLst>
                        <a:defRPr sz="1600">
                          <a:solidFill>
                            <a:schemeClr val="tx1"/>
                          </a:solidFill>
                          <a:latin typeface="Arial" pitchFamily="34" charset="0"/>
                          <a:cs typeface="Arial" pitchFamily="34" charset="0"/>
                        </a:defRPr>
                      </a:lvl2pPr>
                      <a:lvl3pPr marL="450850" algn="l">
                        <a:tabLst>
                          <a:tab pos="195263" algn="l"/>
                        </a:tabLst>
                        <a:defRPr sz="1600">
                          <a:solidFill>
                            <a:schemeClr val="tx1"/>
                          </a:solidFill>
                          <a:latin typeface="Arial" pitchFamily="34" charset="0"/>
                          <a:cs typeface="Arial" pitchFamily="34" charset="0"/>
                        </a:defRPr>
                      </a:lvl3pPr>
                      <a:lvl4pPr marL="630238" algn="l">
                        <a:buClr>
                          <a:schemeClr val="tx1"/>
                        </a:buClr>
                        <a:tabLst>
                          <a:tab pos="195263" algn="l"/>
                        </a:tabLst>
                        <a:defRPr sz="1600">
                          <a:solidFill>
                            <a:schemeClr val="tx1"/>
                          </a:solidFill>
                          <a:latin typeface="Arial" pitchFamily="34" charset="0"/>
                          <a:cs typeface="Arial" pitchFamily="34" charset="0"/>
                        </a:defRPr>
                      </a:lvl4pPr>
                      <a:lvl5pPr marL="809625" algn="l">
                        <a:buClr>
                          <a:schemeClr val="tx1"/>
                        </a:buClr>
                        <a:tabLst>
                          <a:tab pos="195263" algn="l"/>
                        </a:tabLst>
                        <a:defRPr sz="1600">
                          <a:solidFill>
                            <a:schemeClr val="tx1"/>
                          </a:solidFill>
                          <a:latin typeface="Arial" pitchFamily="34" charset="0"/>
                          <a:cs typeface="Arial" pitchFamily="34" charset="0"/>
                        </a:defRPr>
                      </a:lvl5pPr>
                      <a:lvl6pPr marL="12668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6pPr>
                      <a:lvl7pPr marL="17240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7pPr>
                      <a:lvl8pPr marL="21812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8pPr>
                      <a:lvl9pPr marL="2638425" fontAlgn="base">
                        <a:spcBef>
                          <a:spcPct val="0"/>
                        </a:spcBef>
                        <a:spcAft>
                          <a:spcPct val="30000"/>
                        </a:spcAft>
                        <a:buClr>
                          <a:schemeClr val="tx1"/>
                        </a:buClr>
                        <a:tabLst>
                          <a:tab pos="195263" algn="l"/>
                        </a:tabLst>
                        <a:defRPr sz="1600">
                          <a:solidFill>
                            <a:schemeClr val="tx1"/>
                          </a:solidFill>
                          <a:latin typeface="Arial" pitchFamily="34" charset="0"/>
                          <a:cs typeface="Arial" pitchFamily="34" charset="0"/>
                        </a:defRPr>
                      </a:lvl9pPr>
                    </a:lstStyle>
                    <a:p>
                      <a:pPr marL="92075" marR="0" lvl="0" indent="-92075" algn="l" defTabSz="914400" rtl="0" eaLnBrk="1" fontAlgn="base" latinLnBrk="0" hangingPunct="1">
                        <a:lnSpc>
                          <a:spcPct val="100000"/>
                        </a:lnSpc>
                        <a:spcBef>
                          <a:spcPct val="0"/>
                        </a:spcBef>
                        <a:spcAft>
                          <a:spcPct val="30000"/>
                        </a:spcAft>
                        <a:buClr>
                          <a:schemeClr val="accent1"/>
                        </a:buClr>
                        <a:buSzTx/>
                        <a:buFont typeface="Wingdings" pitchFamily="2" charset="2"/>
                        <a:buNone/>
                        <a:tabLst>
                          <a:tab pos="195263" algn="l"/>
                        </a:tabLst>
                      </a:pPr>
                      <a:r>
                        <a:rPr kumimoji="0" lang="de-DE" altLang="de-DE" sz="105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Wegfall des Beitragsnachlasses</a:t>
                      </a:r>
                    </a:p>
                  </a:txBody>
                  <a:tcPr marL="96247" marR="96247" marT="72012" marB="72012" horzOverflow="overflow">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57906417"/>
                  </a:ext>
                </a:extLst>
              </a:tr>
            </a:tbl>
          </a:graphicData>
        </a:graphic>
      </p:graphicFrame>
      <p:sp>
        <p:nvSpPr>
          <p:cNvPr id="6" name="Foliennummernplatzhalter 5">
            <a:extLst>
              <a:ext uri="{FF2B5EF4-FFF2-40B4-BE49-F238E27FC236}">
                <a16:creationId xmlns:a16="http://schemas.microsoft.com/office/drawing/2014/main" id="{76D7ACA1-88D6-4D98-B239-0FE9AED72C3D}"/>
              </a:ext>
            </a:extLst>
          </p:cNvPr>
          <p:cNvSpPr>
            <a:spLocks noGrp="1"/>
          </p:cNvSpPr>
          <p:nvPr>
            <p:ph type="sldNum" sz="quarter" idx="11"/>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6</a:t>
            </a:fld>
            <a:endParaRPr lang="en-US" sz="800" b="1" dirty="0">
              <a:solidFill>
                <a:schemeClr val="bg1"/>
              </a:solidFill>
            </a:endParaRPr>
          </a:p>
        </p:txBody>
      </p:sp>
    </p:spTree>
    <p:extLst>
      <p:ext uri="{BB962C8B-B14F-4D97-AF65-F5344CB8AC3E}">
        <p14:creationId xmlns:p14="http://schemas.microsoft.com/office/powerpoint/2010/main" val="273384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5623579" y="743433"/>
            <a:ext cx="6400800" cy="932854"/>
          </a:xfrm>
        </p:spPr>
        <p:txBody>
          <a:bodyPr vert="horz"/>
          <a:lstStyle/>
          <a:p>
            <a:r>
              <a:rPr lang="de-DE" altLang="de-DE" dirty="0"/>
              <a:t>Vorteile eines </a:t>
            </a:r>
            <a:r>
              <a:rPr lang="de-DE" altLang="de-DE" dirty="0">
                <a:solidFill>
                  <a:srgbClr val="13A0D3"/>
                </a:solidFill>
              </a:rPr>
              <a:t>Gruppen-</a:t>
            </a:r>
            <a:br>
              <a:rPr lang="de-DE" altLang="de-DE" dirty="0">
                <a:solidFill>
                  <a:srgbClr val="13A0D3"/>
                </a:solidFill>
              </a:rPr>
            </a:br>
            <a:r>
              <a:rPr lang="de-DE" altLang="de-DE" dirty="0" err="1">
                <a:solidFill>
                  <a:srgbClr val="13A0D3"/>
                </a:solidFill>
              </a:rPr>
              <a:t>versicherungsvertrages</a:t>
            </a:r>
            <a:r>
              <a:rPr lang="de-DE" altLang="de-DE" dirty="0">
                <a:solidFill>
                  <a:srgbClr val="13A0D3"/>
                </a:solidFill>
              </a:rPr>
              <a:t> </a:t>
            </a:r>
            <a:r>
              <a:rPr lang="de-DE" altLang="de-DE" dirty="0"/>
              <a:t>(1/2)</a:t>
            </a:r>
            <a:endParaRPr lang="de-DE" dirty="0">
              <a:solidFill>
                <a:srgbClr val="13A0D3"/>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6569" t="1657" r="26883" b="987"/>
          <a:stretch/>
        </p:blipFill>
        <p:spPr bwMode="auto">
          <a:xfrm>
            <a:off x="0" y="0"/>
            <a:ext cx="49477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2">
            <a:extLst>
              <a:ext uri="{FF2B5EF4-FFF2-40B4-BE49-F238E27FC236}">
                <a16:creationId xmlns:a16="http://schemas.microsoft.com/office/drawing/2014/main" id="{68EF41A0-64AF-A742-BDFD-360E19985467}"/>
              </a:ext>
            </a:extLst>
          </p:cNvPr>
          <p:cNvSpPr>
            <a:spLocks noGrp="1"/>
          </p:cNvSpPr>
          <p:nvPr>
            <p:ph idx="1"/>
          </p:nvPr>
        </p:nvSpPr>
        <p:spPr>
          <a:xfrm>
            <a:off x="5699051" y="1782594"/>
            <a:ext cx="5619750" cy="4308872"/>
          </a:xfrm>
        </p:spPr>
        <p:txBody>
          <a:bodyPr rtlCol="0">
            <a:spAutoFit/>
          </a:bodyPr>
          <a:lstStyle/>
          <a:p>
            <a:pPr eaLnBrk="1" fontAlgn="auto" hangingPunct="1">
              <a:spcAft>
                <a:spcPts val="0"/>
              </a:spcAft>
              <a:defRPr/>
            </a:pPr>
            <a:r>
              <a:rPr lang="de-DE" sz="1400" dirty="0"/>
              <a:t>Es können </a:t>
            </a:r>
            <a:r>
              <a:rPr lang="de-DE" sz="1400" b="1" dirty="0"/>
              <a:t>alle verkaufsoffenen Gruppenversicherungstarife </a:t>
            </a:r>
            <a:br>
              <a:rPr lang="de-DE" sz="1400" b="1" dirty="0"/>
            </a:br>
            <a:r>
              <a:rPr lang="de-DE" sz="1400" dirty="0"/>
              <a:t>der APKV (Voll-, Zusatz-, Tagegeldversicherungen) abgeschlossen </a:t>
            </a:r>
            <a:br>
              <a:rPr lang="de-DE" sz="1400" dirty="0"/>
            </a:br>
            <a:r>
              <a:rPr lang="de-DE" sz="1400" dirty="0"/>
              <a:t>werden – mit Ausnahme der Krankheitskostenvollversicherungstarife der Ärzte-Gruppenversicherung und der Tarife der betrieblichen Krankenversicherung. </a:t>
            </a:r>
          </a:p>
          <a:p>
            <a:pPr eaLnBrk="1" fontAlgn="auto" hangingPunct="1">
              <a:spcAft>
                <a:spcPts val="0"/>
              </a:spcAft>
              <a:defRPr/>
            </a:pPr>
            <a:endParaRPr lang="de-DE" sz="1400" dirty="0"/>
          </a:p>
          <a:p>
            <a:pPr>
              <a:defRPr/>
            </a:pPr>
            <a:r>
              <a:rPr lang="de-DE" sz="1400" dirty="0"/>
              <a:t>Der </a:t>
            </a:r>
            <a:r>
              <a:rPr lang="de-DE" sz="1400" b="1" dirty="0"/>
              <a:t>Beitragsvorteil</a:t>
            </a:r>
            <a:r>
              <a:rPr lang="de-DE" sz="1400" dirty="0"/>
              <a:t> in der Krankheitskostenversicherung liegt </a:t>
            </a:r>
            <a:br>
              <a:rPr lang="de-DE" sz="1400" dirty="0"/>
            </a:br>
            <a:r>
              <a:rPr lang="de-DE" sz="1400" dirty="0"/>
              <a:t>im Neugeschäft bei 33-jährigen </a:t>
            </a:r>
            <a:r>
              <a:rPr lang="de-DE" sz="1400" dirty="0" err="1"/>
              <a:t>Mitarbeiter:innen</a:t>
            </a:r>
            <a:r>
              <a:rPr lang="de-DE" sz="1400" dirty="0"/>
              <a:t> gegenüber </a:t>
            </a:r>
            <a:br>
              <a:rPr lang="de-DE" sz="1400" dirty="0"/>
            </a:br>
            <a:r>
              <a:rPr lang="de-DE" sz="1400" dirty="0"/>
              <a:t>der Einzelversicherung bei 6 %. In der Tagegeldversicherung und in den </a:t>
            </a:r>
            <a:r>
              <a:rPr lang="de-DE" sz="1400" dirty="0" err="1"/>
              <a:t>MeinZahnschutz</a:t>
            </a:r>
            <a:r>
              <a:rPr lang="de-DE" sz="1400" dirty="0"/>
              <a:t>-Tarifen ohne Alterungsrückstellungen liegt der Beitragsvorteil bei 4 %.</a:t>
            </a:r>
          </a:p>
          <a:p>
            <a:pPr eaLnBrk="1" fontAlgn="auto" hangingPunct="1">
              <a:spcAft>
                <a:spcPts val="0"/>
              </a:spcAft>
              <a:defRPr/>
            </a:pPr>
            <a:endParaRPr lang="de-DE" sz="1400" dirty="0"/>
          </a:p>
          <a:p>
            <a:pPr eaLnBrk="1" fontAlgn="auto" hangingPunct="1">
              <a:spcAft>
                <a:spcPts val="0"/>
              </a:spcAft>
              <a:defRPr/>
            </a:pPr>
            <a:r>
              <a:rPr lang="de-DE" sz="1400" b="1" dirty="0"/>
              <a:t>Familienangehörige* </a:t>
            </a:r>
            <a:r>
              <a:rPr lang="de-DE" sz="1400" dirty="0"/>
              <a:t>der </a:t>
            </a:r>
            <a:r>
              <a:rPr lang="de-DE" sz="1400" dirty="0" err="1"/>
              <a:t>Mitarbeiter:innen</a:t>
            </a:r>
            <a:r>
              <a:rPr lang="de-DE" sz="1400" dirty="0"/>
              <a:t> können ebenfalls im </a:t>
            </a:r>
            <a:br>
              <a:rPr lang="de-DE" sz="1400" dirty="0"/>
            </a:br>
            <a:r>
              <a:rPr lang="de-DE" sz="1400" spc="-20" dirty="0"/>
              <a:t>Gruppenversicherungsvertrag versichert werden. Die </a:t>
            </a:r>
            <a:r>
              <a:rPr lang="de-DE" sz="1400" spc="-20" dirty="0" err="1"/>
              <a:t>Mitarbeiter:innen</a:t>
            </a:r>
            <a:r>
              <a:rPr lang="de-DE" sz="1400" spc="-20" dirty="0"/>
              <a:t> </a:t>
            </a:r>
            <a:br>
              <a:rPr lang="de-DE" sz="1400" spc="-20" dirty="0"/>
            </a:br>
            <a:r>
              <a:rPr lang="de-DE" sz="1400" dirty="0"/>
              <a:t>brauchen als </a:t>
            </a:r>
            <a:r>
              <a:rPr lang="de-DE" sz="1400" dirty="0" err="1"/>
              <a:t>Versicherungsnehmer:innen</a:t>
            </a:r>
            <a:r>
              <a:rPr lang="de-DE" sz="1400" dirty="0"/>
              <a:t> keinen eigenen Tarif abzuschließen.</a:t>
            </a:r>
          </a:p>
          <a:p>
            <a:pPr eaLnBrk="1" fontAlgn="auto" hangingPunct="1">
              <a:spcAft>
                <a:spcPts val="0"/>
              </a:spcAft>
              <a:defRPr/>
            </a:pPr>
            <a:endParaRPr lang="de-DE" sz="1400" dirty="0"/>
          </a:p>
          <a:p>
            <a:pPr eaLnBrk="1" fontAlgn="auto" hangingPunct="1">
              <a:spcAft>
                <a:spcPts val="0"/>
              </a:spcAft>
              <a:defRPr/>
            </a:pPr>
            <a:r>
              <a:rPr lang="de-DE" sz="1400" dirty="0"/>
              <a:t>Bei </a:t>
            </a:r>
            <a:r>
              <a:rPr lang="de-DE" sz="1400" b="1" dirty="0"/>
              <a:t>Ausscheiden</a:t>
            </a:r>
            <a:r>
              <a:rPr lang="de-DE" sz="1400" dirty="0"/>
              <a:t> der </a:t>
            </a:r>
            <a:r>
              <a:rPr lang="de-DE" sz="1400" dirty="0" err="1"/>
              <a:t>Mitarbeiter:innen</a:t>
            </a:r>
            <a:r>
              <a:rPr lang="de-DE" sz="1400" dirty="0"/>
              <a:t> aus dem Unternehmen </a:t>
            </a:r>
            <a:br>
              <a:rPr lang="de-DE" sz="1400" dirty="0"/>
            </a:br>
            <a:r>
              <a:rPr lang="de-DE" sz="1400" dirty="0"/>
              <a:t>erfolgt eine </a:t>
            </a:r>
            <a:r>
              <a:rPr lang="de-DE" sz="1400" b="1" dirty="0"/>
              <a:t>Weiterversicherung</a:t>
            </a:r>
            <a:r>
              <a:rPr lang="de-DE" sz="1400" dirty="0"/>
              <a:t> in der Einzelversicherung </a:t>
            </a:r>
            <a:br>
              <a:rPr lang="de-DE" sz="1400" dirty="0"/>
            </a:br>
            <a:r>
              <a:rPr lang="de-DE" sz="1400" dirty="0"/>
              <a:t>mit unverändertem Leistungsumfang.</a:t>
            </a:r>
          </a:p>
        </p:txBody>
      </p:sp>
      <p:sp>
        <p:nvSpPr>
          <p:cNvPr id="12" name="Inhaltsplatzhalter 2">
            <a:extLst>
              <a:ext uri="{FF2B5EF4-FFF2-40B4-BE49-F238E27FC236}">
                <a16:creationId xmlns:a16="http://schemas.microsoft.com/office/drawing/2014/main" id="{183D4DA4-F0DA-4847-B4E8-8E9F9F6D92E4}"/>
              </a:ext>
            </a:extLst>
          </p:cNvPr>
          <p:cNvSpPr txBox="1">
            <a:spLocks/>
          </p:cNvSpPr>
          <p:nvPr/>
        </p:nvSpPr>
        <p:spPr>
          <a:xfrm>
            <a:off x="5699051" y="6091466"/>
            <a:ext cx="5616575" cy="615553"/>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950" indent="-1841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650" indent="-2667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de-DE" sz="800" dirty="0">
                <a:solidFill>
                  <a:schemeClr val="bg1"/>
                </a:solidFill>
              </a:rPr>
              <a:t>* Familienangehörige sind </a:t>
            </a:r>
            <a:r>
              <a:rPr lang="de-DE" sz="800" dirty="0" err="1">
                <a:solidFill>
                  <a:schemeClr val="bg1"/>
                </a:solidFill>
              </a:rPr>
              <a:t>Ehepartner:innen</a:t>
            </a:r>
            <a:r>
              <a:rPr lang="de-DE" sz="800" dirty="0">
                <a:solidFill>
                  <a:schemeClr val="bg1"/>
                </a:solidFill>
              </a:rPr>
              <a:t> oder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 und die Kinder der </a:t>
            </a:r>
            <a:r>
              <a:rPr lang="de-DE" sz="800" dirty="0" err="1">
                <a:solidFill>
                  <a:schemeClr val="bg1"/>
                </a:solidFill>
              </a:rPr>
              <a:t>Mitarbeiter:innen</a:t>
            </a:r>
            <a:r>
              <a:rPr lang="de-DE" sz="800" dirty="0">
                <a:solidFill>
                  <a:schemeClr val="bg1"/>
                </a:solidFill>
              </a:rPr>
              <a:t>, solange diese die Anforderungen an berücksichtigungsfähige Kinder für die Ermittlung des Kinderfreibetrages nach § 32 Abs. 3, Abs. 4 S. 1 N. 1 bis 3 und Abs. 5 des Einkommensteuergesetzes erfüllen. Als Familienangehörige gelten auch die mit ihnen in häuslicher Gemeinschaft lebende nicht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a:t>
            </a:r>
          </a:p>
        </p:txBody>
      </p:sp>
      <p:grpSp>
        <p:nvGrpSpPr>
          <p:cNvPr id="13" name="Gruppieren 9"/>
          <p:cNvGrpSpPr>
            <a:grpSpLocks/>
          </p:cNvGrpSpPr>
          <p:nvPr/>
        </p:nvGrpSpPr>
        <p:grpSpPr bwMode="auto">
          <a:xfrm>
            <a:off x="5083829" y="2074861"/>
            <a:ext cx="539750" cy="539750"/>
            <a:chOff x="1028700" y="3169111"/>
            <a:chExt cx="826270" cy="826270"/>
          </a:xfrm>
        </p:grpSpPr>
        <p:sp>
          <p:nvSpPr>
            <p:cNvPr id="14" name="Ellipse 11">
              <a:extLst>
                <a:ext uri="{FF2B5EF4-FFF2-40B4-BE49-F238E27FC236}">
                  <a16:creationId xmlns:a16="http://schemas.microsoft.com/office/drawing/2014/main" id="{2D3200FF-D15D-AD4C-AB4F-8788D6F2316B}"/>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15" name="Gruppieren 14">
              <a:extLst>
                <a:ext uri="{FF2B5EF4-FFF2-40B4-BE49-F238E27FC236}">
                  <a16:creationId xmlns:a16="http://schemas.microsoft.com/office/drawing/2014/main" id="{91A6EB0E-976A-274C-A4F6-8CD75C626F33}"/>
                </a:ext>
              </a:extLst>
            </p:cNvPr>
            <p:cNvGrpSpPr/>
            <p:nvPr/>
          </p:nvGrpSpPr>
          <p:grpSpPr>
            <a:xfrm>
              <a:off x="1190957" y="3398883"/>
              <a:ext cx="501755" cy="366726"/>
              <a:chOff x="2350410" y="3582246"/>
              <a:chExt cx="2396981" cy="1751924"/>
            </a:xfrm>
            <a:solidFill>
              <a:schemeClr val="bg1"/>
            </a:solidFill>
          </p:grpSpPr>
          <p:sp>
            <p:nvSpPr>
              <p:cNvPr id="16" name="Rechteck 15">
                <a:extLst>
                  <a:ext uri="{FF2B5EF4-FFF2-40B4-BE49-F238E27FC236}">
                    <a16:creationId xmlns:a16="http://schemas.microsoft.com/office/drawing/2014/main" id="{18F55947-6532-6A49-A606-0EF845CD1770}"/>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17" name="Pfeil: Chevron 14">
                <a:extLst>
                  <a:ext uri="{FF2B5EF4-FFF2-40B4-BE49-F238E27FC236}">
                    <a16:creationId xmlns:a16="http://schemas.microsoft.com/office/drawing/2014/main" id="{4ACBFCD4-CCED-204C-848A-59DDD7FC71C0}"/>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18" name="Gruppieren 15"/>
          <p:cNvGrpSpPr>
            <a:grpSpLocks/>
          </p:cNvGrpSpPr>
          <p:nvPr/>
        </p:nvGrpSpPr>
        <p:grpSpPr bwMode="auto">
          <a:xfrm>
            <a:off x="5083829" y="3360109"/>
            <a:ext cx="539750" cy="539750"/>
            <a:chOff x="1028700" y="3169111"/>
            <a:chExt cx="826270" cy="826270"/>
          </a:xfrm>
        </p:grpSpPr>
        <p:sp>
          <p:nvSpPr>
            <p:cNvPr id="19" name="Ellipse 11">
              <a:extLst>
                <a:ext uri="{FF2B5EF4-FFF2-40B4-BE49-F238E27FC236}">
                  <a16:creationId xmlns:a16="http://schemas.microsoft.com/office/drawing/2014/main" id="{5CB4CFD6-00DD-3B46-8AE3-AC9AF74CBF19}"/>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1" name="Gruppieren 20">
              <a:extLst>
                <a:ext uri="{FF2B5EF4-FFF2-40B4-BE49-F238E27FC236}">
                  <a16:creationId xmlns:a16="http://schemas.microsoft.com/office/drawing/2014/main" id="{19BE79A5-DC38-0746-B116-C857DD16F53A}"/>
                </a:ext>
              </a:extLst>
            </p:cNvPr>
            <p:cNvGrpSpPr/>
            <p:nvPr/>
          </p:nvGrpSpPr>
          <p:grpSpPr>
            <a:xfrm>
              <a:off x="1190957" y="3398883"/>
              <a:ext cx="501755" cy="366726"/>
              <a:chOff x="2350410" y="3582246"/>
              <a:chExt cx="2396981" cy="1751924"/>
            </a:xfrm>
            <a:solidFill>
              <a:schemeClr val="bg1"/>
            </a:solidFill>
          </p:grpSpPr>
          <p:sp>
            <p:nvSpPr>
              <p:cNvPr id="22" name="Rechteck 21">
                <a:extLst>
                  <a:ext uri="{FF2B5EF4-FFF2-40B4-BE49-F238E27FC236}">
                    <a16:creationId xmlns:a16="http://schemas.microsoft.com/office/drawing/2014/main" id="{E7F9F8BC-89AC-2A4B-B519-2EFD3DD476B4}"/>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3" name="Pfeil: Chevron 14">
                <a:extLst>
                  <a:ext uri="{FF2B5EF4-FFF2-40B4-BE49-F238E27FC236}">
                    <a16:creationId xmlns:a16="http://schemas.microsoft.com/office/drawing/2014/main" id="{FBE78E79-561F-9149-9379-11128C3C26EA}"/>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4" name="Gruppieren 20"/>
          <p:cNvGrpSpPr>
            <a:grpSpLocks/>
          </p:cNvGrpSpPr>
          <p:nvPr/>
        </p:nvGrpSpPr>
        <p:grpSpPr bwMode="auto">
          <a:xfrm>
            <a:off x="5083829" y="4499718"/>
            <a:ext cx="539750" cy="539750"/>
            <a:chOff x="1028700" y="3169111"/>
            <a:chExt cx="826270" cy="826270"/>
          </a:xfrm>
        </p:grpSpPr>
        <p:sp>
          <p:nvSpPr>
            <p:cNvPr id="25" name="Ellipse 11">
              <a:extLst>
                <a:ext uri="{FF2B5EF4-FFF2-40B4-BE49-F238E27FC236}">
                  <a16:creationId xmlns:a16="http://schemas.microsoft.com/office/drawing/2014/main" id="{AADB82F2-5C66-0448-85DB-115B1F86B366}"/>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6" name="Gruppieren 25">
              <a:extLst>
                <a:ext uri="{FF2B5EF4-FFF2-40B4-BE49-F238E27FC236}">
                  <a16:creationId xmlns:a16="http://schemas.microsoft.com/office/drawing/2014/main" id="{5C8DAD4C-C4C5-0946-9A52-15F27F5F53CF}"/>
                </a:ext>
              </a:extLst>
            </p:cNvPr>
            <p:cNvGrpSpPr/>
            <p:nvPr/>
          </p:nvGrpSpPr>
          <p:grpSpPr>
            <a:xfrm>
              <a:off x="1190957" y="3398883"/>
              <a:ext cx="501755" cy="366726"/>
              <a:chOff x="2350410" y="3582246"/>
              <a:chExt cx="2396981" cy="1751924"/>
            </a:xfrm>
            <a:solidFill>
              <a:schemeClr val="bg1"/>
            </a:solidFill>
          </p:grpSpPr>
          <p:sp>
            <p:nvSpPr>
              <p:cNvPr id="27" name="Rechteck 26">
                <a:extLst>
                  <a:ext uri="{FF2B5EF4-FFF2-40B4-BE49-F238E27FC236}">
                    <a16:creationId xmlns:a16="http://schemas.microsoft.com/office/drawing/2014/main" id="{20DC52CA-FFC2-1649-B170-AD79650CDEC5}"/>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8" name="Pfeil: Chevron 14">
                <a:extLst>
                  <a:ext uri="{FF2B5EF4-FFF2-40B4-BE49-F238E27FC236}">
                    <a16:creationId xmlns:a16="http://schemas.microsoft.com/office/drawing/2014/main" id="{C4D57A2B-EA62-904A-B1F6-DBAA4FE4F835}"/>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9" name="Gruppieren 25"/>
          <p:cNvGrpSpPr>
            <a:grpSpLocks/>
          </p:cNvGrpSpPr>
          <p:nvPr/>
        </p:nvGrpSpPr>
        <p:grpSpPr bwMode="auto">
          <a:xfrm>
            <a:off x="5083829" y="5454220"/>
            <a:ext cx="539750" cy="539750"/>
            <a:chOff x="1028700" y="3169111"/>
            <a:chExt cx="826270" cy="826270"/>
          </a:xfrm>
        </p:grpSpPr>
        <p:sp>
          <p:nvSpPr>
            <p:cNvPr id="30" name="Ellipse 11">
              <a:extLst>
                <a:ext uri="{FF2B5EF4-FFF2-40B4-BE49-F238E27FC236}">
                  <a16:creationId xmlns:a16="http://schemas.microsoft.com/office/drawing/2014/main" id="{7C92D583-BDCE-3D46-8DED-B1115A70561F}"/>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31" name="Gruppieren 30">
              <a:extLst>
                <a:ext uri="{FF2B5EF4-FFF2-40B4-BE49-F238E27FC236}">
                  <a16:creationId xmlns:a16="http://schemas.microsoft.com/office/drawing/2014/main" id="{675496AB-C33E-A641-AEDC-26D2B24DC6BF}"/>
                </a:ext>
              </a:extLst>
            </p:cNvPr>
            <p:cNvGrpSpPr/>
            <p:nvPr/>
          </p:nvGrpSpPr>
          <p:grpSpPr>
            <a:xfrm>
              <a:off x="1190957" y="3398883"/>
              <a:ext cx="501755" cy="366726"/>
              <a:chOff x="2350410" y="3582246"/>
              <a:chExt cx="2396981" cy="1751924"/>
            </a:xfrm>
            <a:solidFill>
              <a:schemeClr val="bg1"/>
            </a:solidFill>
          </p:grpSpPr>
          <p:sp>
            <p:nvSpPr>
              <p:cNvPr id="32" name="Rechteck 31">
                <a:extLst>
                  <a:ext uri="{FF2B5EF4-FFF2-40B4-BE49-F238E27FC236}">
                    <a16:creationId xmlns:a16="http://schemas.microsoft.com/office/drawing/2014/main" id="{7A134FB8-3D97-E447-80BD-CA58021527AA}"/>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33" name="Pfeil: Chevron 14">
                <a:extLst>
                  <a:ext uri="{FF2B5EF4-FFF2-40B4-BE49-F238E27FC236}">
                    <a16:creationId xmlns:a16="http://schemas.microsoft.com/office/drawing/2014/main" id="{2DCED2CC-7359-A64F-9F0B-635B8AE5BBDE}"/>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sp>
        <p:nvSpPr>
          <p:cNvPr id="34"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7</a:t>
            </a:fld>
            <a:endParaRPr lang="en-US" sz="800" b="1" dirty="0">
              <a:solidFill>
                <a:schemeClr val="bg1"/>
              </a:solidFill>
            </a:endParaRPr>
          </a:p>
        </p:txBody>
      </p:sp>
    </p:spTree>
    <p:extLst>
      <p:ext uri="{BB962C8B-B14F-4D97-AF65-F5344CB8AC3E}">
        <p14:creationId xmlns:p14="http://schemas.microsoft.com/office/powerpoint/2010/main" val="222726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5623579" y="741421"/>
            <a:ext cx="6400800" cy="932854"/>
          </a:xfrm>
        </p:spPr>
        <p:txBody>
          <a:bodyPr vert="horz"/>
          <a:lstStyle/>
          <a:p>
            <a:r>
              <a:rPr lang="de-DE" altLang="de-DE" dirty="0"/>
              <a:t>Vorteile eines </a:t>
            </a:r>
            <a:r>
              <a:rPr lang="de-DE" altLang="de-DE" dirty="0">
                <a:solidFill>
                  <a:srgbClr val="13A0D3"/>
                </a:solidFill>
              </a:rPr>
              <a:t>Gruppen-</a:t>
            </a:r>
            <a:br>
              <a:rPr lang="de-DE" altLang="de-DE" dirty="0">
                <a:solidFill>
                  <a:srgbClr val="13A0D3"/>
                </a:solidFill>
              </a:rPr>
            </a:br>
            <a:r>
              <a:rPr lang="de-DE" altLang="de-DE" dirty="0" err="1">
                <a:solidFill>
                  <a:srgbClr val="13A0D3"/>
                </a:solidFill>
              </a:rPr>
              <a:t>versicherungsvertrages</a:t>
            </a:r>
            <a:r>
              <a:rPr lang="de-DE" altLang="de-DE" dirty="0">
                <a:solidFill>
                  <a:srgbClr val="13A0D3"/>
                </a:solidFill>
              </a:rPr>
              <a:t> </a:t>
            </a:r>
            <a:r>
              <a:rPr lang="de-DE" altLang="de-DE" dirty="0"/>
              <a:t>(2/2)</a:t>
            </a:r>
            <a:endParaRPr lang="de-DE" dirty="0">
              <a:solidFill>
                <a:srgbClr val="13A0D3"/>
              </a:solidFill>
            </a:endParaRPr>
          </a:p>
        </p:txBody>
      </p:sp>
      <p:sp>
        <p:nvSpPr>
          <p:cNvPr id="10" name="Inhaltsplatzhalter 2">
            <a:extLst>
              <a:ext uri="{FF2B5EF4-FFF2-40B4-BE49-F238E27FC236}">
                <a16:creationId xmlns:a16="http://schemas.microsoft.com/office/drawing/2014/main" id="{68EF41A0-64AF-A742-BDFD-360E19985467}"/>
              </a:ext>
            </a:extLst>
          </p:cNvPr>
          <p:cNvSpPr>
            <a:spLocks noGrp="1"/>
          </p:cNvSpPr>
          <p:nvPr>
            <p:ph idx="1"/>
          </p:nvPr>
        </p:nvSpPr>
        <p:spPr>
          <a:xfrm>
            <a:off x="5676052" y="2137132"/>
            <a:ext cx="5619750" cy="1292662"/>
          </a:xfrm>
        </p:spPr>
        <p:txBody>
          <a:bodyPr rtlCol="0">
            <a:spAutoFit/>
          </a:bodyPr>
          <a:lstStyle/>
          <a:p>
            <a:pPr>
              <a:defRPr/>
            </a:pPr>
            <a:r>
              <a:rPr lang="de-DE" sz="1400" dirty="0"/>
              <a:t>Wenn </a:t>
            </a:r>
            <a:r>
              <a:rPr lang="de-DE" sz="1400" b="1" dirty="0"/>
              <a:t>zusätzlich</a:t>
            </a:r>
            <a:r>
              <a:rPr lang="de-DE" sz="1400" dirty="0"/>
              <a:t> ein Gruppenversicherungsvertrag der betrieblichen </a:t>
            </a:r>
            <a:br>
              <a:rPr lang="de-DE" sz="1400" dirty="0"/>
            </a:br>
            <a:r>
              <a:rPr lang="de-DE" sz="1400" dirty="0"/>
              <a:t>Krankenversicherung (</a:t>
            </a:r>
            <a:r>
              <a:rPr lang="de-DE" sz="1400" dirty="0" err="1"/>
              <a:t>bKV</a:t>
            </a:r>
            <a:r>
              <a:rPr lang="de-DE" sz="1400" dirty="0"/>
              <a:t>) besteht, dann gilt folgende Vergünstigung:</a:t>
            </a:r>
          </a:p>
          <a:p>
            <a:pPr>
              <a:defRPr/>
            </a:pPr>
            <a:endParaRPr lang="de-DE" sz="1400" dirty="0"/>
          </a:p>
          <a:p>
            <a:pPr>
              <a:defRPr/>
            </a:pPr>
            <a:r>
              <a:rPr lang="de-DE" sz="1400" dirty="0">
                <a:solidFill>
                  <a:srgbClr val="13A0D3"/>
                </a:solidFill>
              </a:rPr>
              <a:t>Verzicht auf allgemeine Wartezeiten </a:t>
            </a:r>
          </a:p>
          <a:p>
            <a:pPr>
              <a:defRPr/>
            </a:pPr>
            <a:r>
              <a:rPr lang="de-DE" sz="1400" dirty="0"/>
              <a:t>In den ersten drei Monaten ab Beginn des Gruppenversicherungs-vertrages entfallen die allgemeinen Wartezeiten.</a:t>
            </a:r>
          </a:p>
        </p:txBody>
      </p:sp>
      <p:grpSp>
        <p:nvGrpSpPr>
          <p:cNvPr id="13" name="Gruppieren 9"/>
          <p:cNvGrpSpPr>
            <a:grpSpLocks/>
          </p:cNvGrpSpPr>
          <p:nvPr/>
        </p:nvGrpSpPr>
        <p:grpSpPr bwMode="auto">
          <a:xfrm>
            <a:off x="5030310" y="2800675"/>
            <a:ext cx="539750" cy="539750"/>
            <a:chOff x="1028700" y="3169111"/>
            <a:chExt cx="826270" cy="826270"/>
          </a:xfrm>
        </p:grpSpPr>
        <p:sp>
          <p:nvSpPr>
            <p:cNvPr id="14" name="Ellipse 11">
              <a:extLst>
                <a:ext uri="{FF2B5EF4-FFF2-40B4-BE49-F238E27FC236}">
                  <a16:creationId xmlns:a16="http://schemas.microsoft.com/office/drawing/2014/main" id="{2D3200FF-D15D-AD4C-AB4F-8788D6F2316B}"/>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15" name="Gruppieren 14">
              <a:extLst>
                <a:ext uri="{FF2B5EF4-FFF2-40B4-BE49-F238E27FC236}">
                  <a16:creationId xmlns:a16="http://schemas.microsoft.com/office/drawing/2014/main" id="{91A6EB0E-976A-274C-A4F6-8CD75C626F33}"/>
                </a:ext>
              </a:extLst>
            </p:cNvPr>
            <p:cNvGrpSpPr/>
            <p:nvPr/>
          </p:nvGrpSpPr>
          <p:grpSpPr>
            <a:xfrm>
              <a:off x="1190957" y="3398883"/>
              <a:ext cx="501755" cy="366726"/>
              <a:chOff x="2350410" y="3582246"/>
              <a:chExt cx="2396981" cy="1751924"/>
            </a:xfrm>
            <a:solidFill>
              <a:schemeClr val="bg1"/>
            </a:solidFill>
          </p:grpSpPr>
          <p:sp>
            <p:nvSpPr>
              <p:cNvPr id="16" name="Rechteck 15">
                <a:extLst>
                  <a:ext uri="{FF2B5EF4-FFF2-40B4-BE49-F238E27FC236}">
                    <a16:creationId xmlns:a16="http://schemas.microsoft.com/office/drawing/2014/main" id="{18F55947-6532-6A49-A606-0EF845CD1770}"/>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17" name="Pfeil: Chevron 14">
                <a:extLst>
                  <a:ext uri="{FF2B5EF4-FFF2-40B4-BE49-F238E27FC236}">
                    <a16:creationId xmlns:a16="http://schemas.microsoft.com/office/drawing/2014/main" id="{4ACBFCD4-CCED-204C-848A-59DDD7FC71C0}"/>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pic>
        <p:nvPicPr>
          <p:cNvPr id="3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570" t="8908" r="26588" b="10159"/>
          <a:stretch/>
        </p:blipFill>
        <p:spPr bwMode="auto">
          <a:xfrm>
            <a:off x="-7938" y="0"/>
            <a:ext cx="49308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8</a:t>
            </a:fld>
            <a:endParaRPr lang="en-US" sz="800" b="1" dirty="0">
              <a:solidFill>
                <a:schemeClr val="bg1"/>
              </a:solidFill>
            </a:endParaRPr>
          </a:p>
        </p:txBody>
      </p:sp>
    </p:spTree>
    <p:extLst>
      <p:ext uri="{BB962C8B-B14F-4D97-AF65-F5344CB8AC3E}">
        <p14:creationId xmlns:p14="http://schemas.microsoft.com/office/powerpoint/2010/main" val="180002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1" imgH="423" progId="TCLayout.ActiveDocument.1">
                  <p:embed/>
                </p:oleObj>
              </mc:Choice>
              <mc:Fallback>
                <p:oleObj name="think-cell Folie" r:id="rId3" imgW="421" imgH="42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5623579" y="741921"/>
            <a:ext cx="6400800" cy="932854"/>
          </a:xfrm>
        </p:spPr>
        <p:txBody>
          <a:bodyPr vert="horz"/>
          <a:lstStyle/>
          <a:p>
            <a:r>
              <a:rPr lang="de-DE" altLang="de-DE" dirty="0"/>
              <a:t>Vorteile eines </a:t>
            </a:r>
            <a:r>
              <a:rPr lang="de-DE" altLang="de-DE" dirty="0">
                <a:solidFill>
                  <a:srgbClr val="13A0D3"/>
                </a:solidFill>
              </a:rPr>
              <a:t>Kollektivvertrages</a:t>
            </a:r>
            <a:endParaRPr lang="de-DE" dirty="0">
              <a:solidFill>
                <a:srgbClr val="13A0D3"/>
              </a:solidFill>
            </a:endParaRPr>
          </a:p>
        </p:txBody>
      </p:sp>
      <p:sp>
        <p:nvSpPr>
          <p:cNvPr id="10" name="Inhaltsplatzhalter 2">
            <a:extLst>
              <a:ext uri="{FF2B5EF4-FFF2-40B4-BE49-F238E27FC236}">
                <a16:creationId xmlns:a16="http://schemas.microsoft.com/office/drawing/2014/main" id="{68EF41A0-64AF-A742-BDFD-360E19985467}"/>
              </a:ext>
            </a:extLst>
          </p:cNvPr>
          <p:cNvSpPr>
            <a:spLocks noGrp="1"/>
          </p:cNvSpPr>
          <p:nvPr>
            <p:ph idx="1"/>
          </p:nvPr>
        </p:nvSpPr>
        <p:spPr>
          <a:xfrm>
            <a:off x="5729571" y="2147803"/>
            <a:ext cx="5619750" cy="3662541"/>
          </a:xfrm>
        </p:spPr>
        <p:txBody>
          <a:bodyPr rtlCol="0">
            <a:spAutoFit/>
          </a:bodyPr>
          <a:lstStyle/>
          <a:p>
            <a:r>
              <a:rPr lang="de-DE" altLang="de-DE" sz="1400" dirty="0"/>
              <a:t>Es können alle </a:t>
            </a:r>
            <a:r>
              <a:rPr lang="de-DE" altLang="de-DE" sz="1400" b="1" dirty="0"/>
              <a:t>rabattfähigen Einzelversicherungstarife </a:t>
            </a:r>
            <a:r>
              <a:rPr lang="de-DE" altLang="de-DE" sz="1400" dirty="0"/>
              <a:t>– </a:t>
            </a:r>
            <a:br>
              <a:rPr lang="de-DE" altLang="de-DE" sz="1400" dirty="0"/>
            </a:br>
            <a:r>
              <a:rPr lang="de-DE" altLang="de-DE" sz="1400" dirty="0"/>
              <a:t>nicht Pflege-Pflichtversicherung – der APKV abgeschlossen </a:t>
            </a:r>
            <a:br>
              <a:rPr lang="de-DE" altLang="de-DE" sz="1400" dirty="0"/>
            </a:br>
            <a:r>
              <a:rPr lang="de-DE" altLang="de-DE" sz="1400" dirty="0"/>
              <a:t>werden.</a:t>
            </a:r>
          </a:p>
          <a:p>
            <a:endParaRPr lang="de-DE" altLang="de-DE" sz="1400" dirty="0"/>
          </a:p>
          <a:p>
            <a:r>
              <a:rPr lang="de-DE" altLang="de-DE" sz="1400" dirty="0"/>
              <a:t>Der </a:t>
            </a:r>
            <a:r>
              <a:rPr lang="de-DE" altLang="de-DE" sz="1400" b="1" dirty="0"/>
              <a:t>Beitragsvorteil</a:t>
            </a:r>
            <a:r>
              <a:rPr lang="de-DE" altLang="de-DE" sz="1400" dirty="0"/>
              <a:t> in der Krankheitskostenversicherung liegt </a:t>
            </a:r>
            <a:br>
              <a:rPr lang="de-DE" altLang="de-DE" sz="1400" dirty="0"/>
            </a:br>
            <a:r>
              <a:rPr lang="de-DE" altLang="de-DE" sz="1400" dirty="0"/>
              <a:t>im Neugeschäft bei 33-jährigen </a:t>
            </a:r>
            <a:r>
              <a:rPr lang="de-DE" altLang="de-DE" sz="1400" dirty="0" err="1"/>
              <a:t>Mitarbeiter:innen</a:t>
            </a:r>
            <a:r>
              <a:rPr lang="de-DE" altLang="de-DE" sz="1400" dirty="0"/>
              <a:t> gegenüber der Einzelversicherung bei 3,5 %. In der Tagegeldversicherung </a:t>
            </a:r>
            <a:r>
              <a:rPr lang="de-DE" sz="1400" dirty="0"/>
              <a:t>und in den </a:t>
            </a:r>
            <a:r>
              <a:rPr lang="de-DE" sz="1400" dirty="0" err="1"/>
              <a:t>MeinZahnschutz</a:t>
            </a:r>
            <a:r>
              <a:rPr lang="de-DE" sz="1400" dirty="0"/>
              <a:t>-Tarifen ohne Alterungsrückstellungen</a:t>
            </a:r>
            <a:r>
              <a:rPr lang="de-DE" altLang="de-DE" sz="1400" dirty="0"/>
              <a:t> liegt der Beitragsvorteil bei 3 %.</a:t>
            </a:r>
          </a:p>
          <a:p>
            <a:endParaRPr lang="de-DE" altLang="de-DE" sz="1400" dirty="0"/>
          </a:p>
          <a:p>
            <a:r>
              <a:rPr lang="de-DE" altLang="de-DE" sz="1400" dirty="0"/>
              <a:t>Familienangehörige* der </a:t>
            </a:r>
            <a:r>
              <a:rPr lang="de-DE" altLang="de-DE" sz="1400" dirty="0" err="1"/>
              <a:t>Mitarbeiter:innen</a:t>
            </a:r>
            <a:r>
              <a:rPr lang="de-DE" altLang="de-DE" sz="1400" dirty="0"/>
              <a:t> können ebenfalls im </a:t>
            </a:r>
            <a:br>
              <a:rPr lang="de-DE" altLang="de-DE" sz="1400" dirty="0"/>
            </a:br>
            <a:r>
              <a:rPr lang="de-DE" altLang="de-DE" sz="1400" dirty="0"/>
              <a:t>Kollektivvertrag versichert werden. Die </a:t>
            </a:r>
            <a:r>
              <a:rPr lang="de-DE" altLang="de-DE" sz="1400" dirty="0" err="1"/>
              <a:t>Mitarbeiter:innen</a:t>
            </a:r>
            <a:br>
              <a:rPr lang="de-DE" altLang="de-DE" sz="1400" dirty="0"/>
            </a:br>
            <a:r>
              <a:rPr lang="de-DE" altLang="de-DE" sz="1400" dirty="0"/>
              <a:t>brauchen als </a:t>
            </a:r>
            <a:r>
              <a:rPr lang="de-DE" altLang="de-DE" sz="1400" dirty="0" err="1"/>
              <a:t>Versicherungsnehmer:innen</a:t>
            </a:r>
            <a:r>
              <a:rPr lang="de-DE" altLang="de-DE" sz="1400" dirty="0"/>
              <a:t> keinen eigenen Tarif abzuschließen.</a:t>
            </a:r>
          </a:p>
          <a:p>
            <a:endParaRPr lang="de-DE" altLang="de-DE" sz="1400" dirty="0"/>
          </a:p>
          <a:p>
            <a:r>
              <a:rPr lang="de-DE" altLang="de-DE" sz="1400" dirty="0"/>
              <a:t>Bei Ausscheiden der </a:t>
            </a:r>
            <a:r>
              <a:rPr lang="de-DE" altLang="de-DE" sz="1400" dirty="0" err="1"/>
              <a:t>Mitarbeiter:innen</a:t>
            </a:r>
            <a:r>
              <a:rPr lang="de-DE" altLang="de-DE" sz="1400" dirty="0"/>
              <a:t> aus dem Unternehmen </a:t>
            </a:r>
            <a:br>
              <a:rPr lang="de-DE" altLang="de-DE" sz="1400" dirty="0"/>
            </a:br>
            <a:r>
              <a:rPr lang="de-DE" altLang="de-DE" sz="1400" dirty="0"/>
              <a:t>erfolgt eine Weiterführung des Tarifs ohne Beitragsvorteil.</a:t>
            </a:r>
          </a:p>
        </p:txBody>
      </p:sp>
      <p:sp>
        <p:nvSpPr>
          <p:cNvPr id="12" name="Inhaltsplatzhalter 2">
            <a:extLst>
              <a:ext uri="{FF2B5EF4-FFF2-40B4-BE49-F238E27FC236}">
                <a16:creationId xmlns:a16="http://schemas.microsoft.com/office/drawing/2014/main" id="{183D4DA4-F0DA-4847-B4E8-8E9F9F6D92E4}"/>
              </a:ext>
            </a:extLst>
          </p:cNvPr>
          <p:cNvSpPr txBox="1">
            <a:spLocks/>
          </p:cNvSpPr>
          <p:nvPr/>
        </p:nvSpPr>
        <p:spPr>
          <a:xfrm>
            <a:off x="5729571" y="5936302"/>
            <a:ext cx="5616575" cy="615553"/>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177800" indent="-1778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1200"/>
              </a:spcBef>
              <a:buFont typeface="Arial" panose="020B0604020202020204" pitchFamily="34" charset="0"/>
              <a:buNone/>
              <a:tabLst/>
              <a:defRPr sz="1600" b="1" kern="1200">
                <a:solidFill>
                  <a:schemeClr val="tx2"/>
                </a:solidFill>
                <a:latin typeface="Arial" panose="020B0604020202020204" pitchFamily="34" charset="0"/>
                <a:ea typeface="+mn-ea"/>
                <a:cs typeface="Arial" panose="020B0604020202020204" pitchFamily="34" charset="0"/>
              </a:defRPr>
            </a:lvl3pPr>
            <a:lvl4pPr marL="361950" indent="-18415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28650" indent="-2667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de-DE" sz="800" dirty="0">
                <a:solidFill>
                  <a:schemeClr val="bg1"/>
                </a:solidFill>
              </a:rPr>
              <a:t>* Familienangehörige sind </a:t>
            </a:r>
            <a:r>
              <a:rPr lang="de-DE" sz="800" dirty="0" err="1">
                <a:solidFill>
                  <a:schemeClr val="bg1"/>
                </a:solidFill>
              </a:rPr>
              <a:t>Ehepartner:innen</a:t>
            </a:r>
            <a:r>
              <a:rPr lang="de-DE" sz="800" dirty="0">
                <a:solidFill>
                  <a:schemeClr val="bg1"/>
                </a:solidFill>
              </a:rPr>
              <a:t> oder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 und die Kinder der </a:t>
            </a:r>
            <a:r>
              <a:rPr lang="de-DE" sz="800" dirty="0" err="1">
                <a:solidFill>
                  <a:schemeClr val="bg1"/>
                </a:solidFill>
              </a:rPr>
              <a:t>Mitarbeiter:innen</a:t>
            </a:r>
            <a:r>
              <a:rPr lang="de-DE" sz="800" dirty="0">
                <a:solidFill>
                  <a:schemeClr val="bg1"/>
                </a:solidFill>
              </a:rPr>
              <a:t>, solange diese die Anforderungen an berücksichtigungsfähige Kinder für die Ermittlung des Kinderfreibetrages nach § 32 Abs. 3, Abs. 4 S. 1 N. 1 bis 3 und Abs. 5 des Einkommensteuergesetzes erfüllen. Als Familienangehörige gelten auch die mit ihnen in häuslicher Gemeinschaft lebende nicht eingetragene </a:t>
            </a:r>
            <a:r>
              <a:rPr lang="de-DE" sz="800" dirty="0" err="1">
                <a:solidFill>
                  <a:schemeClr val="bg1"/>
                </a:solidFill>
              </a:rPr>
              <a:t>Lebenspartner:innen</a:t>
            </a:r>
            <a:r>
              <a:rPr lang="de-DE" sz="800" dirty="0">
                <a:solidFill>
                  <a:schemeClr val="bg1"/>
                </a:solidFill>
              </a:rPr>
              <a:t> der </a:t>
            </a:r>
            <a:r>
              <a:rPr lang="de-DE" sz="800" dirty="0" err="1">
                <a:solidFill>
                  <a:schemeClr val="bg1"/>
                </a:solidFill>
              </a:rPr>
              <a:t>Mitarbeiter:innen</a:t>
            </a:r>
            <a:r>
              <a:rPr lang="de-DE" sz="800" dirty="0">
                <a:solidFill>
                  <a:schemeClr val="bg1"/>
                </a:solidFill>
              </a:rPr>
              <a:t>.</a:t>
            </a:r>
          </a:p>
        </p:txBody>
      </p:sp>
      <p:grpSp>
        <p:nvGrpSpPr>
          <p:cNvPr id="13" name="Gruppieren 9"/>
          <p:cNvGrpSpPr>
            <a:grpSpLocks/>
          </p:cNvGrpSpPr>
          <p:nvPr/>
        </p:nvGrpSpPr>
        <p:grpSpPr bwMode="auto">
          <a:xfrm>
            <a:off x="5083829" y="2199645"/>
            <a:ext cx="539750" cy="539750"/>
            <a:chOff x="1028700" y="3169111"/>
            <a:chExt cx="826270" cy="826270"/>
          </a:xfrm>
        </p:grpSpPr>
        <p:sp>
          <p:nvSpPr>
            <p:cNvPr id="14" name="Ellipse 11">
              <a:extLst>
                <a:ext uri="{FF2B5EF4-FFF2-40B4-BE49-F238E27FC236}">
                  <a16:creationId xmlns:a16="http://schemas.microsoft.com/office/drawing/2014/main" id="{2D3200FF-D15D-AD4C-AB4F-8788D6F2316B}"/>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15" name="Gruppieren 14">
              <a:extLst>
                <a:ext uri="{FF2B5EF4-FFF2-40B4-BE49-F238E27FC236}">
                  <a16:creationId xmlns:a16="http://schemas.microsoft.com/office/drawing/2014/main" id="{91A6EB0E-976A-274C-A4F6-8CD75C626F33}"/>
                </a:ext>
              </a:extLst>
            </p:cNvPr>
            <p:cNvGrpSpPr/>
            <p:nvPr/>
          </p:nvGrpSpPr>
          <p:grpSpPr>
            <a:xfrm>
              <a:off x="1190957" y="3398883"/>
              <a:ext cx="501755" cy="366726"/>
              <a:chOff x="2350410" y="3582246"/>
              <a:chExt cx="2396981" cy="1751924"/>
            </a:xfrm>
            <a:solidFill>
              <a:schemeClr val="bg1"/>
            </a:solidFill>
          </p:grpSpPr>
          <p:sp>
            <p:nvSpPr>
              <p:cNvPr id="16" name="Rechteck 15">
                <a:extLst>
                  <a:ext uri="{FF2B5EF4-FFF2-40B4-BE49-F238E27FC236}">
                    <a16:creationId xmlns:a16="http://schemas.microsoft.com/office/drawing/2014/main" id="{18F55947-6532-6A49-A606-0EF845CD1770}"/>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17" name="Pfeil: Chevron 14">
                <a:extLst>
                  <a:ext uri="{FF2B5EF4-FFF2-40B4-BE49-F238E27FC236}">
                    <a16:creationId xmlns:a16="http://schemas.microsoft.com/office/drawing/2014/main" id="{4ACBFCD4-CCED-204C-848A-59DDD7FC71C0}"/>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18" name="Gruppieren 15"/>
          <p:cNvGrpSpPr>
            <a:grpSpLocks/>
          </p:cNvGrpSpPr>
          <p:nvPr/>
        </p:nvGrpSpPr>
        <p:grpSpPr bwMode="auto">
          <a:xfrm>
            <a:off x="5083829" y="3264660"/>
            <a:ext cx="539750" cy="539750"/>
            <a:chOff x="1028700" y="3169111"/>
            <a:chExt cx="826270" cy="826270"/>
          </a:xfrm>
        </p:grpSpPr>
        <p:sp>
          <p:nvSpPr>
            <p:cNvPr id="19" name="Ellipse 11">
              <a:extLst>
                <a:ext uri="{FF2B5EF4-FFF2-40B4-BE49-F238E27FC236}">
                  <a16:creationId xmlns:a16="http://schemas.microsoft.com/office/drawing/2014/main" id="{5CB4CFD6-00DD-3B46-8AE3-AC9AF74CBF19}"/>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1" name="Gruppieren 20">
              <a:extLst>
                <a:ext uri="{FF2B5EF4-FFF2-40B4-BE49-F238E27FC236}">
                  <a16:creationId xmlns:a16="http://schemas.microsoft.com/office/drawing/2014/main" id="{19BE79A5-DC38-0746-B116-C857DD16F53A}"/>
                </a:ext>
              </a:extLst>
            </p:cNvPr>
            <p:cNvGrpSpPr/>
            <p:nvPr/>
          </p:nvGrpSpPr>
          <p:grpSpPr>
            <a:xfrm>
              <a:off x="1190957" y="3398883"/>
              <a:ext cx="501755" cy="366726"/>
              <a:chOff x="2350410" y="3582246"/>
              <a:chExt cx="2396981" cy="1751924"/>
            </a:xfrm>
            <a:solidFill>
              <a:schemeClr val="bg1"/>
            </a:solidFill>
          </p:grpSpPr>
          <p:sp>
            <p:nvSpPr>
              <p:cNvPr id="22" name="Rechteck 21">
                <a:extLst>
                  <a:ext uri="{FF2B5EF4-FFF2-40B4-BE49-F238E27FC236}">
                    <a16:creationId xmlns:a16="http://schemas.microsoft.com/office/drawing/2014/main" id="{E7F9F8BC-89AC-2A4B-B519-2EFD3DD476B4}"/>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3" name="Pfeil: Chevron 14">
                <a:extLst>
                  <a:ext uri="{FF2B5EF4-FFF2-40B4-BE49-F238E27FC236}">
                    <a16:creationId xmlns:a16="http://schemas.microsoft.com/office/drawing/2014/main" id="{FBE78E79-561F-9149-9379-11128C3C26EA}"/>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4" name="Gruppieren 20"/>
          <p:cNvGrpSpPr>
            <a:grpSpLocks/>
          </p:cNvGrpSpPr>
          <p:nvPr/>
        </p:nvGrpSpPr>
        <p:grpSpPr bwMode="auto">
          <a:xfrm>
            <a:off x="5064832" y="4340298"/>
            <a:ext cx="539750" cy="539750"/>
            <a:chOff x="1028700" y="3169111"/>
            <a:chExt cx="826270" cy="826270"/>
          </a:xfrm>
        </p:grpSpPr>
        <p:sp>
          <p:nvSpPr>
            <p:cNvPr id="25" name="Ellipse 11">
              <a:extLst>
                <a:ext uri="{FF2B5EF4-FFF2-40B4-BE49-F238E27FC236}">
                  <a16:creationId xmlns:a16="http://schemas.microsoft.com/office/drawing/2014/main" id="{AADB82F2-5C66-0448-85DB-115B1F86B366}"/>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26" name="Gruppieren 25">
              <a:extLst>
                <a:ext uri="{FF2B5EF4-FFF2-40B4-BE49-F238E27FC236}">
                  <a16:creationId xmlns:a16="http://schemas.microsoft.com/office/drawing/2014/main" id="{5C8DAD4C-C4C5-0946-9A52-15F27F5F53CF}"/>
                </a:ext>
              </a:extLst>
            </p:cNvPr>
            <p:cNvGrpSpPr/>
            <p:nvPr/>
          </p:nvGrpSpPr>
          <p:grpSpPr>
            <a:xfrm>
              <a:off x="1190957" y="3398883"/>
              <a:ext cx="501755" cy="366726"/>
              <a:chOff x="2350410" y="3582246"/>
              <a:chExt cx="2396981" cy="1751924"/>
            </a:xfrm>
            <a:solidFill>
              <a:schemeClr val="bg1"/>
            </a:solidFill>
          </p:grpSpPr>
          <p:sp>
            <p:nvSpPr>
              <p:cNvPr id="27" name="Rechteck 26">
                <a:extLst>
                  <a:ext uri="{FF2B5EF4-FFF2-40B4-BE49-F238E27FC236}">
                    <a16:creationId xmlns:a16="http://schemas.microsoft.com/office/drawing/2014/main" id="{20DC52CA-FFC2-1649-B170-AD79650CDEC5}"/>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28" name="Pfeil: Chevron 14">
                <a:extLst>
                  <a:ext uri="{FF2B5EF4-FFF2-40B4-BE49-F238E27FC236}">
                    <a16:creationId xmlns:a16="http://schemas.microsoft.com/office/drawing/2014/main" id="{C4D57A2B-EA62-904A-B1F6-DBAA4FE4F835}"/>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grpSp>
        <p:nvGrpSpPr>
          <p:cNvPr id="29" name="Gruppieren 25"/>
          <p:cNvGrpSpPr>
            <a:grpSpLocks/>
          </p:cNvGrpSpPr>
          <p:nvPr/>
        </p:nvGrpSpPr>
        <p:grpSpPr bwMode="auto">
          <a:xfrm>
            <a:off x="5064832" y="5328139"/>
            <a:ext cx="539750" cy="539750"/>
            <a:chOff x="1028700" y="3169111"/>
            <a:chExt cx="826270" cy="826270"/>
          </a:xfrm>
        </p:grpSpPr>
        <p:sp>
          <p:nvSpPr>
            <p:cNvPr id="30" name="Ellipse 11">
              <a:extLst>
                <a:ext uri="{FF2B5EF4-FFF2-40B4-BE49-F238E27FC236}">
                  <a16:creationId xmlns:a16="http://schemas.microsoft.com/office/drawing/2014/main" id="{7C92D583-BDCE-3D46-8DED-B1115A70561F}"/>
                </a:ext>
              </a:extLst>
            </p:cNvPr>
            <p:cNvSpPr/>
            <p:nvPr/>
          </p:nvSpPr>
          <p:spPr>
            <a:xfrm>
              <a:off x="1028700" y="3169111"/>
              <a:ext cx="826270" cy="82627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accent1"/>
                </a:solidFill>
              </a:endParaRPr>
            </a:p>
          </p:txBody>
        </p:sp>
        <p:grpSp>
          <p:nvGrpSpPr>
            <p:cNvPr id="31" name="Gruppieren 30">
              <a:extLst>
                <a:ext uri="{FF2B5EF4-FFF2-40B4-BE49-F238E27FC236}">
                  <a16:creationId xmlns:a16="http://schemas.microsoft.com/office/drawing/2014/main" id="{675496AB-C33E-A641-AEDC-26D2B24DC6BF}"/>
                </a:ext>
              </a:extLst>
            </p:cNvPr>
            <p:cNvGrpSpPr/>
            <p:nvPr/>
          </p:nvGrpSpPr>
          <p:grpSpPr>
            <a:xfrm>
              <a:off x="1190957" y="3398883"/>
              <a:ext cx="501755" cy="366726"/>
              <a:chOff x="2350410" y="3582246"/>
              <a:chExt cx="2396981" cy="1751924"/>
            </a:xfrm>
            <a:solidFill>
              <a:schemeClr val="bg1"/>
            </a:solidFill>
          </p:grpSpPr>
          <p:sp>
            <p:nvSpPr>
              <p:cNvPr id="32" name="Rechteck 31">
                <a:extLst>
                  <a:ext uri="{FF2B5EF4-FFF2-40B4-BE49-F238E27FC236}">
                    <a16:creationId xmlns:a16="http://schemas.microsoft.com/office/drawing/2014/main" id="{7A134FB8-3D97-E447-80BD-CA58021527AA}"/>
                  </a:ext>
                </a:extLst>
              </p:cNvPr>
              <p:cNvSpPr/>
              <p:nvPr/>
            </p:nvSpPr>
            <p:spPr>
              <a:xfrm>
                <a:off x="2350410" y="4306842"/>
                <a:ext cx="2119132" cy="3027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p>
            </p:txBody>
          </p:sp>
          <p:sp>
            <p:nvSpPr>
              <p:cNvPr id="33" name="Pfeil: Chevron 14">
                <a:extLst>
                  <a:ext uri="{FF2B5EF4-FFF2-40B4-BE49-F238E27FC236}">
                    <a16:creationId xmlns:a16="http://schemas.microsoft.com/office/drawing/2014/main" id="{2DCED2CC-7359-A64F-9F0B-635B8AE5BBDE}"/>
                  </a:ext>
                </a:extLst>
              </p:cNvPr>
              <p:cNvSpPr/>
              <p:nvPr/>
            </p:nvSpPr>
            <p:spPr>
              <a:xfrm>
                <a:off x="3416351" y="3582246"/>
                <a:ext cx="1331040" cy="1751924"/>
              </a:xfrm>
              <a:prstGeom prst="chevron">
                <a:avLst>
                  <a:gd name="adj" fmla="val 6816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de-DE">
                  <a:solidFill>
                    <a:schemeClr val="tx1"/>
                  </a:solidFill>
                </a:endParaRPr>
              </a:p>
            </p:txBody>
          </p:sp>
        </p:grpSp>
      </p:grpSp>
      <p:pic>
        <p:nvPicPr>
          <p:cNvPr id="34" name="Grafik 33"/>
          <p:cNvPicPr>
            <a:picLocks noChangeAspect="1"/>
          </p:cNvPicPr>
          <p:nvPr/>
        </p:nvPicPr>
        <p:blipFill>
          <a:blip r:embed="rId5">
            <a:extLst>
              <a:ext uri="{28A0092B-C50C-407E-A947-70E740481C1C}">
                <a14:useLocalDpi xmlns:a14="http://schemas.microsoft.com/office/drawing/2010/main" val="0"/>
              </a:ext>
            </a:extLst>
          </a:blip>
          <a:srcRect l="33899" t="6239" r="21530" b="7301"/>
          <a:stretch>
            <a:fillRect/>
          </a:stretch>
        </p:blipFill>
        <p:spPr bwMode="auto">
          <a:xfrm>
            <a:off x="-295481" y="-1588"/>
            <a:ext cx="53038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oliennummernplatzhalter 5">
            <a:extLst>
              <a:ext uri="{FF2B5EF4-FFF2-40B4-BE49-F238E27FC236}">
                <a16:creationId xmlns:a16="http://schemas.microsoft.com/office/drawing/2014/main" id="{76D7ACA1-88D6-4D98-B239-0FE9AED72C3D}"/>
              </a:ext>
            </a:extLst>
          </p:cNvPr>
          <p:cNvSpPr>
            <a:spLocks noGrp="1"/>
          </p:cNvSpPr>
          <p:nvPr>
            <p:ph type="sldNum" sz="quarter" idx="4294967295"/>
          </p:nvPr>
        </p:nvSpPr>
        <p:spPr>
          <a:xfrm>
            <a:off x="11443580" y="6372000"/>
            <a:ext cx="268995" cy="144000"/>
          </a:xfrm>
          <a:prstGeom prst="rect">
            <a:avLst/>
          </a:prstGeom>
        </p:spPr>
        <p:txBody>
          <a:bodyPr vert="horz" lIns="0" tIns="0" rIns="0" bIns="0" rtlCol="0" anchor="ctr"/>
          <a:lstStyle/>
          <a:p>
            <a:pPr algn="r">
              <a:lnSpc>
                <a:spcPts val="1000"/>
              </a:lnSpc>
            </a:pPr>
            <a:fld id="{0F96B16C-3F5F-44BC-AFCC-8CBCBD90898D}" type="slidenum">
              <a:rPr lang="en-US" sz="800" b="1">
                <a:solidFill>
                  <a:schemeClr val="bg1"/>
                </a:solidFill>
              </a:rPr>
              <a:pPr algn="r">
                <a:lnSpc>
                  <a:spcPts val="1000"/>
                </a:lnSpc>
              </a:pPr>
              <a:t>9</a:t>
            </a:fld>
            <a:endParaRPr lang="en-US" sz="800" b="1" dirty="0">
              <a:solidFill>
                <a:schemeClr val="bg1"/>
              </a:solidFill>
            </a:endParaRPr>
          </a:p>
        </p:txBody>
      </p:sp>
    </p:spTree>
    <p:extLst>
      <p:ext uri="{BB962C8B-B14F-4D97-AF65-F5344CB8AC3E}">
        <p14:creationId xmlns:p14="http://schemas.microsoft.com/office/powerpoint/2010/main" val="254902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BmSbD0T_zeNf5mR644iU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tsb5h1FQxRemehYgvC1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1tsb5h1FQxRemehYgvC1d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tsb5h1FQxRemehYgvC1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1tsb5h1FQxRemehYgvC1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el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6393FDD7-038C-48C7-8557-AFE4634088D5}"/>
    </a:ext>
  </a:extLst>
</a:theme>
</file>

<file path=ppt/theme/theme10.xml><?xml version="1.0" encoding="utf-8"?>
<a:theme xmlns:a="http://schemas.openxmlformats.org/drawingml/2006/main" name="2_Inhaltsfolien weiß">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71561EDD-0F70-484B-B2B5-CBA2D0A4BC85}"/>
    </a:ext>
  </a:extLst>
</a:theme>
</file>

<file path=ppt/theme/theme1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X_Master_ARIAL2021-Oct Lay06" id="{C800C79D-CA7F-4EC4-9CB2-6EBB3C17AD4D}" vid="{C87E91ED-2FA7-49B1-B3D3-61100A72E9BA}"/>
    </a:ext>
  </a:extLst>
</a:theme>
</file>

<file path=ppt/theme/theme1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nner und End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023665BC-BCEE-4E48-A042-050CB673CAF0}"/>
    </a:ext>
  </a:extLst>
</a:theme>
</file>

<file path=ppt/theme/theme3.xml><?xml version="1.0" encoding="utf-8"?>
<a:theme xmlns:a="http://schemas.openxmlformats.org/drawingml/2006/main" name="Inhaltsfolien weiß">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71561EDD-0F70-484B-B2B5-CBA2D0A4BC85}"/>
    </a:ext>
  </a:extLst>
</a:theme>
</file>

<file path=ppt/theme/theme4.xml><?xml version="1.0" encoding="utf-8"?>
<a:theme xmlns:a="http://schemas.openxmlformats.org/drawingml/2006/main" name="Inhaltsfolien blau">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7430816D-39A2-4505-9DFA-1A76FD85BC6E}"/>
    </a:ext>
  </a:extLst>
</a:theme>
</file>

<file path=ppt/theme/theme5.xml><?xml version="1.0" encoding="utf-8"?>
<a:theme xmlns:a="http://schemas.openxmlformats.org/drawingml/2006/main" name="3_Benutzerdefiniertes Design">
  <a:themeElements>
    <a:clrScheme name="Benutzerdefiniert 52">
      <a:dk1>
        <a:srgbClr val="414141"/>
      </a:dk1>
      <a:lt1>
        <a:srgbClr val="FFFFFF"/>
      </a:lt1>
      <a:dk2>
        <a:srgbClr val="003781"/>
      </a:dk2>
      <a:lt2>
        <a:srgbClr val="122B54"/>
      </a:lt2>
      <a:accent1>
        <a:srgbClr val="006192"/>
      </a:accent1>
      <a:accent2>
        <a:srgbClr val="00908D"/>
      </a:accent2>
      <a:accent3>
        <a:srgbClr val="AA2872"/>
      </a:accent3>
      <a:accent4>
        <a:srgbClr val="FAB600"/>
      </a:accent4>
      <a:accent5>
        <a:srgbClr val="F86200"/>
      </a:accent5>
      <a:accent6>
        <a:srgbClr val="5FCD8A"/>
      </a:accent6>
      <a:hlink>
        <a:srgbClr val="414141"/>
      </a:hlink>
      <a:folHlink>
        <a:srgbClr val="4141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renner und End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_PPT_Master_2 DEUTSCH.potx" id="{DD325CB8-2627-4D60-8677-0C3D7A9CCA6E}" vid="{023665BC-BCEE-4E48-A042-050CB673CAF0}"/>
    </a:ext>
  </a:extLst>
</a:theme>
</file>

<file path=ppt/theme/theme7.xml><?xml version="1.0" encoding="utf-8"?>
<a:theme xmlns:a="http://schemas.openxmlformats.org/drawingml/2006/main" name="2_Trenner und Endfolien">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3959A199-0AC8-4542-B49B-A4C0BE0A73BB}"/>
    </a:ext>
  </a:extLst>
</a:theme>
</file>

<file path=ppt/theme/theme8.xml><?xml version="1.0" encoding="utf-8"?>
<a:theme xmlns:a="http://schemas.openxmlformats.org/drawingml/2006/main" name="1_Inhaltsfolien weiß">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Blank.potx" id="{61808EEC-EADB-4653-8504-9124FE845DC5}" vid="{E242EEF2-FFF2-4E4C-A6AD-3A2043CAFE58}"/>
    </a:ext>
  </a:extLst>
</a:theme>
</file>

<file path=ppt/theme/theme9.xml><?xml version="1.0" encoding="utf-8"?>
<a:theme xmlns:a="http://schemas.openxmlformats.org/drawingml/2006/main" name="Benutzerdefiniertes Design">
  <a:themeElements>
    <a:clrScheme name="Benutzerdefiniert 52">
      <a:dk1>
        <a:srgbClr val="414141"/>
      </a:dk1>
      <a:lt1>
        <a:srgbClr val="FFFFFF"/>
      </a:lt1>
      <a:dk2>
        <a:srgbClr val="003781"/>
      </a:dk2>
      <a:lt2>
        <a:srgbClr val="122B54"/>
      </a:lt2>
      <a:accent1>
        <a:srgbClr val="006192"/>
      </a:accent1>
      <a:accent2>
        <a:srgbClr val="00908D"/>
      </a:accent2>
      <a:accent3>
        <a:srgbClr val="AA2872"/>
      </a:accent3>
      <a:accent4>
        <a:srgbClr val="FAB600"/>
      </a:accent4>
      <a:accent5>
        <a:srgbClr val="F86200"/>
      </a:accent5>
      <a:accent6>
        <a:srgbClr val="5FCD8A"/>
      </a:accent6>
      <a:hlink>
        <a:srgbClr val="414141"/>
      </a:hlink>
      <a:folHlink>
        <a:srgbClr val="4141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ff72523-17ba-4b17-bf54-cb9d2c75adb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5274FE46E18244F8CF53D8E7C4EEF8C" ma:contentTypeVersion="14" ma:contentTypeDescription="Ein neues Dokument erstellen." ma:contentTypeScope="" ma:versionID="3440e20c866dba6aefdaa118d9980030">
  <xsd:schema xmlns:xsd="http://www.w3.org/2001/XMLSchema" xmlns:xs="http://www.w3.org/2001/XMLSchema" xmlns:p="http://schemas.microsoft.com/office/2006/metadata/properties" xmlns:ns1="http://schemas.microsoft.com/sharepoint/v3" xmlns:ns2="bff72523-17ba-4b17-bf54-cb9d2c75adb6" xmlns:ns3="95864c26-8e0d-43ef-a369-f044b4430140" targetNamespace="http://schemas.microsoft.com/office/2006/metadata/properties" ma:root="true" ma:fieldsID="a1acd878d54fca4039879354d060cf6d" ns1:_="" ns2:_="" ns3:_="">
    <xsd:import namespace="http://schemas.microsoft.com/sharepoint/v3"/>
    <xsd:import namespace="bff72523-17ba-4b17-bf54-cb9d2c75adb6"/>
    <xsd:import namespace="95864c26-8e0d-43ef-a369-f044b443014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LengthInSeconds" minOccurs="0"/>
                <xsd:element ref="ns2:MediaServiceDateTaken"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ften der einheitlichen Compliancerichtlinie" ma:hidden="true" ma:internalName="_ip_UnifiedCompliancePolicyProperties">
      <xsd:simpleType>
        <xsd:restriction base="dms:Note"/>
      </xsd:simpleType>
    </xsd:element>
    <xsd:element name="_ip_UnifiedCompliancePolicyUIAction" ma:index="11"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f72523-17ba-4b17-bf54-cb9d2c75a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864c26-8e0d-43ef-a369-f044b4430140"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38861-3DAC-4F8A-8FBD-A33F14A90246}">
  <ds:schemaRefs>
    <ds:schemaRef ds:uri="http://purl.org/dc/elements/1.1/"/>
    <ds:schemaRef ds:uri="http://schemas.microsoft.com/office/2006/metadata/properties"/>
    <ds:schemaRef ds:uri="http://purl.org/dc/terms/"/>
    <ds:schemaRef ds:uri="http://schemas.microsoft.com/sharepoint/v3"/>
    <ds:schemaRef ds:uri="http://schemas.microsoft.com/office/infopath/2007/PartnerControls"/>
    <ds:schemaRef ds:uri="http://schemas.microsoft.com/office/2006/documentManagement/types"/>
    <ds:schemaRef ds:uri="bff72523-17ba-4b17-bf54-cb9d2c75adb6"/>
    <ds:schemaRef ds:uri="http://schemas.openxmlformats.org/package/2006/metadata/core-properties"/>
    <ds:schemaRef ds:uri="95864c26-8e0d-43ef-a369-f044b4430140"/>
    <ds:schemaRef ds:uri="http://www.w3.org/XML/1998/namespace"/>
    <ds:schemaRef ds:uri="http://purl.org/dc/dcmitype/"/>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69F0A0AC-785A-414C-8EDF-93B89AC5A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f72523-17ba-4b17-bf54-cb9d2c75adb6"/>
    <ds:schemaRef ds:uri="95864c26-8e0d-43ef-a369-f044b44301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AZD_Master_2022_16zu9_deu</Template>
  <TotalTime>0</TotalTime>
  <Words>3740</Words>
  <Application>Microsoft Office PowerPoint</Application>
  <PresentationFormat>Breitbild</PresentationFormat>
  <Paragraphs>554</Paragraphs>
  <Slides>34</Slides>
  <Notes>3</Notes>
  <HiddenSlides>0</HiddenSlides>
  <MMClips>0</MMClips>
  <ScaleCrop>false</ScaleCrop>
  <HeadingPairs>
    <vt:vector size="8" baseType="variant">
      <vt:variant>
        <vt:lpstr>Verwendete Schriftarten</vt:lpstr>
      </vt:variant>
      <vt:variant>
        <vt:i4>4</vt:i4>
      </vt:variant>
      <vt:variant>
        <vt:lpstr>Design</vt:lpstr>
      </vt:variant>
      <vt:variant>
        <vt:i4>11</vt:i4>
      </vt:variant>
      <vt:variant>
        <vt:lpstr>Eingebettete OLE-Server</vt:lpstr>
      </vt:variant>
      <vt:variant>
        <vt:i4>1</vt:i4>
      </vt:variant>
      <vt:variant>
        <vt:lpstr>Folientitel</vt:lpstr>
      </vt:variant>
      <vt:variant>
        <vt:i4>34</vt:i4>
      </vt:variant>
    </vt:vector>
  </HeadingPairs>
  <TitlesOfParts>
    <vt:vector size="50" baseType="lpstr">
      <vt:lpstr>Arial</vt:lpstr>
      <vt:lpstr>Calibri</vt:lpstr>
      <vt:lpstr>Symbol</vt:lpstr>
      <vt:lpstr>Wingdings</vt:lpstr>
      <vt:lpstr>Titelfolien</vt:lpstr>
      <vt:lpstr>Trenner und Endfolien</vt:lpstr>
      <vt:lpstr>Inhaltsfolien weiß</vt:lpstr>
      <vt:lpstr>Inhaltsfolien blau</vt:lpstr>
      <vt:lpstr>3_Benutzerdefiniertes Design</vt:lpstr>
      <vt:lpstr>1_Trenner und Endfolien</vt:lpstr>
      <vt:lpstr>2_Trenner und Endfolien</vt:lpstr>
      <vt:lpstr>1_Inhaltsfolien weiß</vt:lpstr>
      <vt:lpstr>Benutzerdefiniertes Design</vt:lpstr>
      <vt:lpstr>2_Inhaltsfolien weiß</vt:lpstr>
      <vt:lpstr>Title charts</vt:lpstr>
      <vt:lpstr>think-cell Folie</vt:lpstr>
      <vt:lpstr>Fakultativer       Kollektiv-rahmenvertrag</vt:lpstr>
      <vt:lpstr>Übersicht</vt:lpstr>
      <vt:lpstr>Die fakultative Kollektivversicherung der Allianz – ein echtes WIN-WIN Verhältnis</vt:lpstr>
      <vt:lpstr>Fakultativer </vt:lpstr>
      <vt:lpstr>Funktionsweise einer fakultativen Kollektivversicherung</vt:lpstr>
      <vt:lpstr>Zur Entscheidung für Vermittler:innen: Mögliche Vertragsarten in der Kollektivversicherung</vt:lpstr>
      <vt:lpstr>Vorteile eines Gruppen- versicherungsvertrages (1/2)</vt:lpstr>
      <vt:lpstr>Vorteile eines Gruppen- versicherungsvertrages (2/2)</vt:lpstr>
      <vt:lpstr>Vorteile eines Kollektivvertrages</vt:lpstr>
      <vt:lpstr>Volle Flexibilität: Eine attraktive Auswahl der Tarife der Allianz zu vergünstigten Beiträgen</vt:lpstr>
      <vt:lpstr>Attraktive Produkte in der Zusatzversicherung im Bereich Zahn</vt:lpstr>
      <vt:lpstr>Attraktive Produkte in der Zusatzversicherung im Bereich  Ambulant und Stationär</vt:lpstr>
      <vt:lpstr>Attraktive Produkte in der Zusatzversicherung im Bereich  Tagegeldversicherung</vt:lpstr>
      <vt:lpstr>Spezielles  Konzept mit Einzeltarifen der bKV*</vt:lpstr>
      <vt:lpstr>Funktionsweise der Absicherung mit Einzeltarifen der bKV</vt:lpstr>
      <vt:lpstr>Vorteile des speziellen Konzepts mit Einzeltarifen der bKV</vt:lpstr>
      <vt:lpstr>Konditionen des Gruppenversicherungs-vertrages im Überblick ohne bestehender bKV</vt:lpstr>
      <vt:lpstr>Das Konzept mit Einzeltarifen der bKV (1/2)</vt:lpstr>
      <vt:lpstr>Das Konzept mit Einzeltarifen der bKV (2/2)</vt:lpstr>
      <vt:lpstr>Beiträge für das Konzept mit Einzeltarifen der bKV </vt:lpstr>
      <vt:lpstr>MeinGesundheitsBudget E Leistungsdetails – 1/2</vt:lpstr>
      <vt:lpstr>MeinGesundheitsBudget E Leistungsdetails – 2/2</vt:lpstr>
      <vt:lpstr>So funktioniert MeinGesundheitsBudget</vt:lpstr>
      <vt:lpstr>Baustein Vorsorge E </vt:lpstr>
      <vt:lpstr>Baustein VorsorgeExtra E</vt:lpstr>
      <vt:lpstr>Baustein Krankenhaus bei Unfall E</vt:lpstr>
      <vt:lpstr>PowerPoint-Präsentation</vt:lpstr>
      <vt:lpstr>Übersicht für Kund:innen mit einer Heilkostenvollversicherung</vt:lpstr>
      <vt:lpstr>Übersicht für Kund:innen mit einer privaten Zusatzversicherung</vt:lpstr>
      <vt:lpstr>Rechnungseinreichung leicht gemacht</vt:lpstr>
      <vt:lpstr>Mit dem BonusCheck zur Beitragsrückerstattung </vt:lpstr>
      <vt:lpstr>Die elektronische Patientenakte (ePA)</vt:lpstr>
      <vt:lpstr>Top-Finanzkraft  </vt:lpstr>
      <vt:lpstr>Ausgezeichnete Leistungen</vt:lpstr>
    </vt:vector>
  </TitlesOfParts>
  <Company>Allianz Deutschland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gesundx – die        Extraportion Gesundheit</dc:title>
  <dc:creator>Mannhart, Miriam (Allianz Private Krankenversicherungs AG)</dc:creator>
  <cp:lastModifiedBy>Bergmann, Romy (Allianz Private Krankenversicherungs AG)</cp:lastModifiedBy>
  <cp:revision>194</cp:revision>
  <dcterms:created xsi:type="dcterms:W3CDTF">2023-01-13T15:19:52Z</dcterms:created>
  <dcterms:modified xsi:type="dcterms:W3CDTF">2024-07-16T09:03:00Z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0x01010005274FE46E18244F8CF53D8E7C4EEF8C</vt:lpwstr>
  </property>
  <property fmtid="{D5CDD505-2E9C-101B-9397-08002B2CF9AE}" pid="3" name="_NewReviewCycle">
    <vt:lpwstr/>
  </property>
  <property fmtid="{D5CDD505-2E9C-101B-9397-08002B2CF9AE}" pid="4" name="MSIP_Label_ce5f591a-3248-43e9-9b70-1ad50135772d_Enabled">
    <vt:lpwstr>true</vt:lpwstr>
  </property>
  <property fmtid="{D5CDD505-2E9C-101B-9397-08002B2CF9AE}" pid="5" name="MSIP_Label_ce5f591a-3248-43e9-9b70-1ad50135772d_SetDate">
    <vt:lpwstr>2021-07-29T09:20:11Z</vt:lpwstr>
  </property>
  <property fmtid="{D5CDD505-2E9C-101B-9397-08002B2CF9AE}" pid="6" name="MSIP_Label_ce5f591a-3248-43e9-9b70-1ad50135772d_Method">
    <vt:lpwstr>Privileged</vt:lpwstr>
  </property>
  <property fmtid="{D5CDD505-2E9C-101B-9397-08002B2CF9AE}" pid="7" name="MSIP_Label_ce5f591a-3248-43e9-9b70-1ad50135772d_Name">
    <vt:lpwstr>ce5f591a-3248-43e9-9b70-1ad50135772d</vt:lpwstr>
  </property>
  <property fmtid="{D5CDD505-2E9C-101B-9397-08002B2CF9AE}" pid="8" name="MSIP_Label_ce5f591a-3248-43e9-9b70-1ad50135772d_SiteId">
    <vt:lpwstr>6e06e42d-6925-47c6-b9e7-9581c7ca302a</vt:lpwstr>
  </property>
  <property fmtid="{D5CDD505-2E9C-101B-9397-08002B2CF9AE}" pid="9" name="MSIP_Label_ce5f591a-3248-43e9-9b70-1ad50135772d_ActionId">
    <vt:lpwstr>cae8452c-7462-4e0b-86f6-dfc751feef05</vt:lpwstr>
  </property>
  <property fmtid="{D5CDD505-2E9C-101B-9397-08002B2CF9AE}" pid="10" name="MSIP_Label_ce5f591a-3248-43e9-9b70-1ad50135772d_ContentBits">
    <vt:lpwstr>0</vt:lpwstr>
  </property>
  <property fmtid="{D5CDD505-2E9C-101B-9397-08002B2CF9AE}" pid="11" name="_dlc_DocIdItemGuid">
    <vt:lpwstr>b7a91ce0-13ea-4325-8f42-96169204300b</vt:lpwstr>
  </property>
  <property fmtid="{D5CDD505-2E9C-101B-9397-08002B2CF9AE}" pid="12" name="h3ff8ee5adde4c70922b55406c41b006">
    <vt:lpwstr/>
  </property>
  <property fmtid="{D5CDD505-2E9C-101B-9397-08002B2CF9AE}" pid="13" name="DossierDepartment">
    <vt:lpwstr/>
  </property>
  <property fmtid="{D5CDD505-2E9C-101B-9397-08002B2CF9AE}" pid="14" name="AllianzContractingParties">
    <vt:lpwstr/>
  </property>
  <property fmtid="{D5CDD505-2E9C-101B-9397-08002B2CF9AE}" pid="15" name="MediaServiceImageTags">
    <vt:lpwstr/>
  </property>
  <property fmtid="{D5CDD505-2E9C-101B-9397-08002B2CF9AE}" pid="16" name="j0b55df7a4e5416fb16e4627d9fb00f7">
    <vt:lpwstr/>
  </property>
  <property fmtid="{D5CDD505-2E9C-101B-9397-08002B2CF9AE}" pid="17" name="Document_Class">
    <vt:lpwstr/>
  </property>
  <property fmtid="{D5CDD505-2E9C-101B-9397-08002B2CF9AE}" pid="18" name="g28c2855b00340e8b06f170e4f268d60">
    <vt:lpwstr/>
  </property>
</Properties>
</file>