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29" r:id="rId5"/>
    <p:sldMasterId id="2147483648" r:id="rId6"/>
    <p:sldMasterId id="2147483668" r:id="rId7"/>
  </p:sldMasterIdLst>
  <p:notesMasterIdLst>
    <p:notesMasterId r:id="rId18"/>
  </p:notesMasterIdLst>
  <p:sldIdLst>
    <p:sldId id="358" r:id="rId8"/>
    <p:sldId id="313" r:id="rId9"/>
    <p:sldId id="339" r:id="rId10"/>
    <p:sldId id="256" r:id="rId11"/>
    <p:sldId id="300" r:id="rId12"/>
    <p:sldId id="336" r:id="rId13"/>
    <p:sldId id="359" r:id="rId14"/>
    <p:sldId id="337" r:id="rId15"/>
    <p:sldId id="338" r:id="rId16"/>
    <p:sldId id="269" r:id="rId17"/>
  </p:sldIdLst>
  <p:sldSz cx="12192000" cy="6858000"/>
  <p:notesSz cx="6858000" cy="9144000"/>
  <p:defaultTextStyle>
    <a:defPPr>
      <a:defRPr lang="de-DE"/>
    </a:defPPr>
    <a:lvl1pPr marL="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ner, Andrea (Allianz Lebensversicherungs-AG)" userId="68300c7f-1a2a-4712-986d-5ece8a28c326" providerId="ADAL" clId="{9A9AD603-D1D6-43BC-B576-326E8ADE8009}"/>
    <pc:docChg chg="undo custSel addSld delSld modSld sldOrd">
      <pc:chgData name="Wiener, Andrea (Allianz Lebensversicherungs-AG)" userId="68300c7f-1a2a-4712-986d-5ece8a28c326" providerId="ADAL" clId="{9A9AD603-D1D6-43BC-B576-326E8ADE8009}" dt="2023-11-14T15:35:11.793" v="1945" actId="47"/>
      <pc:docMkLst>
        <pc:docMk/>
      </pc:docMkLst>
      <pc:sldChg chg="modSp mod">
        <pc:chgData name="Wiener, Andrea (Allianz Lebensversicherungs-AG)" userId="68300c7f-1a2a-4712-986d-5ece8a28c326" providerId="ADAL" clId="{9A9AD603-D1D6-43BC-B576-326E8ADE8009}" dt="2023-11-14T13:56:05.169" v="607" actId="6549"/>
        <pc:sldMkLst>
          <pc:docMk/>
          <pc:sldMk cId="3418032456" sldId="256"/>
        </pc:sldMkLst>
        <pc:spChg chg="mod">
          <ac:chgData name="Wiener, Andrea (Allianz Lebensversicherungs-AG)" userId="68300c7f-1a2a-4712-986d-5ece8a28c326" providerId="ADAL" clId="{9A9AD603-D1D6-43BC-B576-326E8ADE8009}" dt="2023-11-14T13:56:05.169" v="607" actId="6549"/>
          <ac:spMkLst>
            <pc:docMk/>
            <pc:sldMk cId="3418032456" sldId="256"/>
            <ac:spMk id="4" creationId="{89A7A182-EF37-4E98-82D0-9EC00BBD7F8E}"/>
          </ac:spMkLst>
        </pc:spChg>
      </pc:sldChg>
      <pc:sldChg chg="addSp delSp modSp add mod ord">
        <pc:chgData name="Wiener, Andrea (Allianz Lebensversicherungs-AG)" userId="68300c7f-1a2a-4712-986d-5ece8a28c326" providerId="ADAL" clId="{9A9AD603-D1D6-43BC-B576-326E8ADE8009}" dt="2023-11-14T15:34:54.765" v="1944"/>
        <pc:sldMkLst>
          <pc:docMk/>
          <pc:sldMk cId="238807694" sldId="269"/>
        </pc:sldMkLst>
        <pc:spChg chg="add mod">
          <ac:chgData name="Wiener, Andrea (Allianz Lebensversicherungs-AG)" userId="68300c7f-1a2a-4712-986d-5ece8a28c326" providerId="ADAL" clId="{9A9AD603-D1D6-43BC-B576-326E8ADE8009}" dt="2023-11-14T15:34:38.778" v="1897" actId="478"/>
          <ac:spMkLst>
            <pc:docMk/>
            <pc:sldMk cId="238807694" sldId="269"/>
            <ac:spMk id="4" creationId="{02CFDCDF-CFB7-68BC-AE97-9C0B1C213411}"/>
          </ac:spMkLst>
        </pc:spChg>
        <pc:picChg chg="del">
          <ac:chgData name="Wiener, Andrea (Allianz Lebensversicherungs-AG)" userId="68300c7f-1a2a-4712-986d-5ece8a28c326" providerId="ADAL" clId="{9A9AD603-D1D6-43BC-B576-326E8ADE8009}" dt="2023-11-14T15:34:38.778" v="1897" actId="478"/>
          <ac:picMkLst>
            <pc:docMk/>
            <pc:sldMk cId="238807694" sldId="269"/>
            <ac:picMk id="5" creationId="{A0BC6E7C-F06B-A3D3-2A43-12D3463FB568}"/>
          </ac:picMkLst>
        </pc:picChg>
        <pc:picChg chg="add mod">
          <ac:chgData name="Wiener, Andrea (Allianz Lebensversicherungs-AG)" userId="68300c7f-1a2a-4712-986d-5ece8a28c326" providerId="ADAL" clId="{9A9AD603-D1D6-43BC-B576-326E8ADE8009}" dt="2023-11-14T15:34:48.132" v="1941" actId="1037"/>
          <ac:picMkLst>
            <pc:docMk/>
            <pc:sldMk cId="238807694" sldId="269"/>
            <ac:picMk id="6" creationId="{C1FA98AA-B662-248C-A3CA-20A280D41193}"/>
          </ac:picMkLst>
        </pc:picChg>
      </pc:sldChg>
      <pc:sldChg chg="add del modTransition">
        <pc:chgData name="Wiener, Andrea (Allianz Lebensversicherungs-AG)" userId="68300c7f-1a2a-4712-986d-5ece8a28c326" providerId="ADAL" clId="{9A9AD603-D1D6-43BC-B576-326E8ADE8009}" dt="2023-11-14T15:35:11.793" v="1945" actId="47"/>
        <pc:sldMkLst>
          <pc:docMk/>
          <pc:sldMk cId="4146956189" sldId="291"/>
        </pc:sldMkLst>
      </pc:sldChg>
      <pc:sldChg chg="modSp del mod">
        <pc:chgData name="Wiener, Andrea (Allianz Lebensversicherungs-AG)" userId="68300c7f-1a2a-4712-986d-5ece8a28c326" providerId="ADAL" clId="{9A9AD603-D1D6-43BC-B576-326E8ADE8009}" dt="2023-11-14T15:34:52.689" v="1942" actId="47"/>
        <pc:sldMkLst>
          <pc:docMk/>
          <pc:sldMk cId="1650580389" sldId="294"/>
        </pc:sldMkLst>
        <pc:spChg chg="mod">
          <ac:chgData name="Wiener, Andrea (Allianz Lebensversicherungs-AG)" userId="68300c7f-1a2a-4712-986d-5ece8a28c326" providerId="ADAL" clId="{9A9AD603-D1D6-43BC-B576-326E8ADE8009}" dt="2023-11-14T15:20:44.856" v="1893" actId="6549"/>
          <ac:spMkLst>
            <pc:docMk/>
            <pc:sldMk cId="1650580389" sldId="294"/>
            <ac:spMk id="7" creationId="{5DA91C4D-D8FF-46FB-8996-9F6E23069A3E}"/>
          </ac:spMkLst>
        </pc:spChg>
      </pc:sldChg>
      <pc:sldChg chg="modSp mod">
        <pc:chgData name="Wiener, Andrea (Allianz Lebensversicherungs-AG)" userId="68300c7f-1a2a-4712-986d-5ece8a28c326" providerId="ADAL" clId="{9A9AD603-D1D6-43BC-B576-326E8ADE8009}" dt="2023-11-14T15:06:18.130" v="861" actId="20577"/>
        <pc:sldMkLst>
          <pc:docMk/>
          <pc:sldMk cId="4084464531" sldId="300"/>
        </pc:sldMkLst>
        <pc:spChg chg="mod">
          <ac:chgData name="Wiener, Andrea (Allianz Lebensversicherungs-AG)" userId="68300c7f-1a2a-4712-986d-5ece8a28c326" providerId="ADAL" clId="{9A9AD603-D1D6-43BC-B576-326E8ADE8009}" dt="2023-11-14T15:06:18.130" v="861" actId="20577"/>
          <ac:spMkLst>
            <pc:docMk/>
            <pc:sldMk cId="4084464531" sldId="300"/>
            <ac:spMk id="5" creationId="{32962D9D-3A4F-4E1E-8E30-1778A7281BFD}"/>
          </ac:spMkLst>
        </pc:spChg>
      </pc:sldChg>
      <pc:sldChg chg="modSp mod">
        <pc:chgData name="Wiener, Andrea (Allianz Lebensversicherungs-AG)" userId="68300c7f-1a2a-4712-986d-5ece8a28c326" providerId="ADAL" clId="{9A9AD603-D1D6-43BC-B576-326E8ADE8009}" dt="2023-11-14T13:57:36.685" v="628" actId="20577"/>
        <pc:sldMkLst>
          <pc:docMk/>
          <pc:sldMk cId="2340602543" sldId="313"/>
        </pc:sldMkLst>
        <pc:spChg chg="mod">
          <ac:chgData name="Wiener, Andrea (Allianz Lebensversicherungs-AG)" userId="68300c7f-1a2a-4712-986d-5ece8a28c326" providerId="ADAL" clId="{9A9AD603-D1D6-43BC-B576-326E8ADE8009}" dt="2023-11-14T13:57:36.685" v="628" actId="20577"/>
          <ac:spMkLst>
            <pc:docMk/>
            <pc:sldMk cId="2340602543" sldId="313"/>
            <ac:spMk id="6" creationId="{E4131024-58E4-45F8-9102-CEF466997446}"/>
          </ac:spMkLst>
        </pc:spChg>
      </pc:sldChg>
      <pc:sldChg chg="modSp mod">
        <pc:chgData name="Wiener, Andrea (Allianz Lebensversicherungs-AG)" userId="68300c7f-1a2a-4712-986d-5ece8a28c326" providerId="ADAL" clId="{9A9AD603-D1D6-43BC-B576-326E8ADE8009}" dt="2023-11-14T15:13:30.553" v="903" actId="21"/>
        <pc:sldMkLst>
          <pc:docMk/>
          <pc:sldMk cId="197839788" sldId="336"/>
        </pc:sldMkLst>
        <pc:spChg chg="mod">
          <ac:chgData name="Wiener, Andrea (Allianz Lebensversicherungs-AG)" userId="68300c7f-1a2a-4712-986d-5ece8a28c326" providerId="ADAL" clId="{9A9AD603-D1D6-43BC-B576-326E8ADE8009}" dt="2023-11-14T15:06:33.556" v="862"/>
          <ac:spMkLst>
            <pc:docMk/>
            <pc:sldMk cId="197839788" sldId="336"/>
            <ac:spMk id="5" creationId="{32962D9D-3A4F-4E1E-8E30-1778A7281BFD}"/>
          </ac:spMkLst>
        </pc:spChg>
        <pc:spChg chg="mod">
          <ac:chgData name="Wiener, Andrea (Allianz Lebensversicherungs-AG)" userId="68300c7f-1a2a-4712-986d-5ece8a28c326" providerId="ADAL" clId="{9A9AD603-D1D6-43BC-B576-326E8ADE8009}" dt="2023-11-14T15:13:30.553" v="903" actId="21"/>
          <ac:spMkLst>
            <pc:docMk/>
            <pc:sldMk cId="197839788" sldId="336"/>
            <ac:spMk id="11" creationId="{A9233E5C-A21A-45D1-A437-573A2EF2AF9D}"/>
          </ac:spMkLst>
        </pc:spChg>
      </pc:sldChg>
      <pc:sldChg chg="addSp delSp modSp mod">
        <pc:chgData name="Wiener, Andrea (Allianz Lebensversicherungs-AG)" userId="68300c7f-1a2a-4712-986d-5ece8a28c326" providerId="ADAL" clId="{9A9AD603-D1D6-43BC-B576-326E8ADE8009}" dt="2023-11-14T15:33:51.467" v="1895" actId="22"/>
        <pc:sldMkLst>
          <pc:docMk/>
          <pc:sldMk cId="2429653129" sldId="337"/>
        </pc:sldMkLst>
        <pc:spChg chg="mod">
          <ac:chgData name="Wiener, Andrea (Allianz Lebensversicherungs-AG)" userId="68300c7f-1a2a-4712-986d-5ece8a28c326" providerId="ADAL" clId="{9A9AD603-D1D6-43BC-B576-326E8ADE8009}" dt="2023-11-14T13:59:54.395" v="713" actId="6549"/>
          <ac:spMkLst>
            <pc:docMk/>
            <pc:sldMk cId="2429653129" sldId="337"/>
            <ac:spMk id="4" creationId="{89A7A182-EF37-4E98-82D0-9EC00BBD7F8E}"/>
          </ac:spMkLst>
        </pc:spChg>
        <pc:spChg chg="mod">
          <ac:chgData name="Wiener, Andrea (Allianz Lebensversicherungs-AG)" userId="68300c7f-1a2a-4712-986d-5ece8a28c326" providerId="ADAL" clId="{9A9AD603-D1D6-43BC-B576-326E8ADE8009}" dt="2023-11-14T15:19:50.975" v="1870"/>
          <ac:spMkLst>
            <pc:docMk/>
            <pc:sldMk cId="2429653129" sldId="337"/>
            <ac:spMk id="5" creationId="{32962D9D-3A4F-4E1E-8E30-1778A7281BFD}"/>
          </ac:spMkLst>
        </pc:spChg>
        <pc:spChg chg="add del">
          <ac:chgData name="Wiener, Andrea (Allianz Lebensversicherungs-AG)" userId="68300c7f-1a2a-4712-986d-5ece8a28c326" providerId="ADAL" clId="{9A9AD603-D1D6-43BC-B576-326E8ADE8009}" dt="2023-11-14T15:33:51.467" v="1895" actId="22"/>
          <ac:spMkLst>
            <pc:docMk/>
            <pc:sldMk cId="2429653129" sldId="337"/>
            <ac:spMk id="7" creationId="{F92C549C-A8DE-0703-31BA-70A7389B91F2}"/>
          </ac:spMkLst>
        </pc:spChg>
      </pc:sldChg>
      <pc:sldChg chg="modSp mod">
        <pc:chgData name="Wiener, Andrea (Allianz Lebensversicherungs-AG)" userId="68300c7f-1a2a-4712-986d-5ece8a28c326" providerId="ADAL" clId="{9A9AD603-D1D6-43BC-B576-326E8ADE8009}" dt="2023-11-09T15:35:43.514" v="5" actId="6549"/>
        <pc:sldMkLst>
          <pc:docMk/>
          <pc:sldMk cId="950005779" sldId="358"/>
        </pc:sldMkLst>
        <pc:spChg chg="mod">
          <ac:chgData name="Wiener, Andrea (Allianz Lebensversicherungs-AG)" userId="68300c7f-1a2a-4712-986d-5ece8a28c326" providerId="ADAL" clId="{9A9AD603-D1D6-43BC-B576-326E8ADE8009}" dt="2023-11-09T15:35:43.514" v="5" actId="6549"/>
          <ac:spMkLst>
            <pc:docMk/>
            <pc:sldMk cId="950005779" sldId="358"/>
            <ac:spMk id="8" creationId="{7AD26D70-5616-4C05-9FA2-2E55246088AA}"/>
          </ac:spMkLst>
        </pc:spChg>
      </pc:sldChg>
      <pc:sldChg chg="addSp delSp modSp add mod">
        <pc:chgData name="Wiener, Andrea (Allianz Lebensversicherungs-AG)" userId="68300c7f-1a2a-4712-986d-5ece8a28c326" providerId="ADAL" clId="{9A9AD603-D1D6-43BC-B576-326E8ADE8009}" dt="2023-11-14T15:19:37.124" v="1869" actId="6549"/>
        <pc:sldMkLst>
          <pc:docMk/>
          <pc:sldMk cId="3194954006" sldId="359"/>
        </pc:sldMkLst>
        <pc:spChg chg="mod">
          <ac:chgData name="Wiener, Andrea (Allianz Lebensversicherungs-AG)" userId="68300c7f-1a2a-4712-986d-5ece8a28c326" providerId="ADAL" clId="{9A9AD603-D1D6-43BC-B576-326E8ADE8009}" dt="2023-11-14T14:36:15.895" v="774" actId="20577"/>
          <ac:spMkLst>
            <pc:docMk/>
            <pc:sldMk cId="3194954006" sldId="359"/>
            <ac:spMk id="4" creationId="{89A7A182-EF37-4E98-82D0-9EC00BBD7F8E}"/>
          </ac:spMkLst>
        </pc:spChg>
        <pc:spChg chg="mod">
          <ac:chgData name="Wiener, Andrea (Allianz Lebensversicherungs-AG)" userId="68300c7f-1a2a-4712-986d-5ece8a28c326" providerId="ADAL" clId="{9A9AD603-D1D6-43BC-B576-326E8ADE8009}" dt="2023-11-14T15:07:06.794" v="897" actId="20577"/>
          <ac:spMkLst>
            <pc:docMk/>
            <pc:sldMk cId="3194954006" sldId="359"/>
            <ac:spMk id="5" creationId="{32962D9D-3A4F-4E1E-8E30-1778A7281BFD}"/>
          </ac:spMkLst>
        </pc:spChg>
        <pc:spChg chg="mod">
          <ac:chgData name="Wiener, Andrea (Allianz Lebensversicherungs-AG)" userId="68300c7f-1a2a-4712-986d-5ece8a28c326" providerId="ADAL" clId="{9A9AD603-D1D6-43BC-B576-326E8ADE8009}" dt="2023-11-14T15:19:37.124" v="1869" actId="6549"/>
          <ac:spMkLst>
            <pc:docMk/>
            <pc:sldMk cId="3194954006" sldId="359"/>
            <ac:spMk id="11" creationId="{A9233E5C-A21A-45D1-A437-573A2EF2AF9D}"/>
          </ac:spMkLst>
        </pc:spChg>
        <pc:picChg chg="del">
          <ac:chgData name="Wiener, Andrea (Allianz Lebensversicherungs-AG)" userId="68300c7f-1a2a-4712-986d-5ece8a28c326" providerId="ADAL" clId="{9A9AD603-D1D6-43BC-B576-326E8ADE8009}" dt="2023-11-14T15:04:29.312" v="775" actId="478"/>
          <ac:picMkLst>
            <pc:docMk/>
            <pc:sldMk cId="3194954006" sldId="359"/>
            <ac:picMk id="3" creationId="{00000000-0000-0000-0000-000000000000}"/>
          </ac:picMkLst>
        </pc:picChg>
        <pc:picChg chg="add mod">
          <ac:chgData name="Wiener, Andrea (Allianz Lebensversicherungs-AG)" userId="68300c7f-1a2a-4712-986d-5ece8a28c326" providerId="ADAL" clId="{9A9AD603-D1D6-43BC-B576-326E8ADE8009}" dt="2023-11-14T15:07:51.697" v="900" actId="14100"/>
          <ac:picMkLst>
            <pc:docMk/>
            <pc:sldMk cId="3194954006" sldId="359"/>
            <ac:picMk id="6" creationId="{6BA3CB4A-04DD-DC10-799C-DD7A337476D2}"/>
          </ac:picMkLst>
        </pc:picChg>
      </pc:sldChg>
      <pc:sldChg chg="del">
        <pc:chgData name="Wiener, Andrea (Allianz Lebensversicherungs-AG)" userId="68300c7f-1a2a-4712-986d-5ece8a28c326" providerId="ADAL" clId="{9A9AD603-D1D6-43BC-B576-326E8ADE8009}" dt="2023-11-09T15:42:09.086" v="210" actId="47"/>
        <pc:sldMkLst>
          <pc:docMk/>
          <pc:sldMk cId="1329922867" sldId="3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3D90-D258-41E1-BFE3-29A340648A7E}" type="datetimeFigureOut">
              <a:rPr lang="de-DE" smtClean="0"/>
              <a:t>14.11.2023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E0F7A-EA63-40E1-97FB-D173EE3BA0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4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75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51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272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02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878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4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01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05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55A5846-4501-444B-8F41-80542581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1773239"/>
            <a:ext cx="11233151" cy="1620000"/>
          </a:xfrm>
        </p:spPr>
        <p:txBody>
          <a:bodyPr rIns="216000" anchor="b" anchorCtr="0"/>
          <a:lstStyle>
            <a:lvl1pPr algn="l">
              <a:lnSpc>
                <a:spcPts val="8500"/>
              </a:lnSpc>
              <a:defRPr sz="85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6" y="3384000"/>
            <a:ext cx="7416800" cy="1656000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  <a:p>
            <a:pPr lvl="0"/>
            <a:r>
              <a:rPr lang="de-DE"/>
              <a:t>Zweite Zeile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179C16DE-E856-43D9-8CC3-1F8444D9F57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16000" y="5772439"/>
            <a:ext cx="1282161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303" rtl="0" eaLnBrk="1" latinLnBrk="0" hangingPunct="1">
              <a:lnSpc>
                <a:spcPct val="100000"/>
              </a:lnSpc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tx1"/>
                </a:solidFill>
              </a:rPr>
              <a:t>© Allianz 2021</a:t>
            </a:r>
          </a:p>
        </p:txBody>
      </p:sp>
    </p:spTree>
    <p:extLst>
      <p:ext uri="{BB962C8B-B14F-4D97-AF65-F5344CB8AC3E}">
        <p14:creationId xmlns:p14="http://schemas.microsoft.com/office/powerpoint/2010/main" val="15582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761017-7A9E-407D-8DCD-CEDEF7758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platzhalter 11">
            <a:extLst>
              <a:ext uri="{FF2B5EF4-FFF2-40B4-BE49-F238E27FC236}">
                <a16:creationId xmlns:a16="http://schemas.microsoft.com/office/drawing/2014/main" id="{727A807A-44F9-421E-99A3-97AA64680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rafik 13">
            <a:extLst>
              <a:ext uri="{FF2B5EF4-FFF2-40B4-BE49-F238E27FC236}">
                <a16:creationId xmlns:a16="http://schemas.microsoft.com/office/drawing/2014/main" id="{CE079E16-C310-4874-A85B-DA706D4C21CA}"/>
              </a:ext>
            </a:extLst>
          </p:cNvPr>
          <p:cNvSpPr>
            <a:spLocks noChangeAspect="1"/>
          </p:cNvSpPr>
          <p:nvPr userDrawn="1"/>
        </p:nvSpPr>
        <p:spPr>
          <a:xfrm>
            <a:off x="3810098" y="1143097"/>
            <a:ext cx="4571808" cy="4571807"/>
          </a:xfrm>
          <a:custGeom>
            <a:avLst/>
            <a:gdLst>
              <a:gd name="connsiteX0" fmla="*/ 3048606 w 5327650"/>
              <a:gd name="connsiteY0" fmla="*/ 4158431 h 5327649"/>
              <a:gd name="connsiteX1" fmla="*/ 3048606 w 5327650"/>
              <a:gd name="connsiteY1" fmla="*/ 1218444 h 5327649"/>
              <a:gd name="connsiteX2" fmla="*/ 2737659 w 5327650"/>
              <a:gd name="connsiteY2" fmla="*/ 905364 h 5327649"/>
              <a:gd name="connsiteX3" fmla="*/ 2049870 w 5327650"/>
              <a:gd name="connsiteY3" fmla="*/ 905364 h 5327649"/>
              <a:gd name="connsiteX4" fmla="*/ 2049870 w 5327650"/>
              <a:gd name="connsiteY4" fmla="*/ 1233529 h 5327649"/>
              <a:gd name="connsiteX5" fmla="*/ 2090888 w 5327650"/>
              <a:gd name="connsiteY5" fmla="*/ 1233529 h 5327649"/>
              <a:gd name="connsiteX6" fmla="*/ 2278251 w 5327650"/>
              <a:gd name="connsiteY6" fmla="*/ 1458216 h 5327649"/>
              <a:gd name="connsiteX7" fmla="*/ 2278251 w 5327650"/>
              <a:gd name="connsiteY7" fmla="*/ 4158431 h 5327649"/>
              <a:gd name="connsiteX8" fmla="*/ 3048606 w 5327650"/>
              <a:gd name="connsiteY8" fmla="*/ 4158431 h 5327649"/>
              <a:gd name="connsiteX9" fmla="*/ 3387869 w 5327650"/>
              <a:gd name="connsiteY9" fmla="*/ 4158431 h 5327649"/>
              <a:gd name="connsiteX10" fmla="*/ 4152137 w 5327650"/>
              <a:gd name="connsiteY10" fmla="*/ 4158431 h 5327649"/>
              <a:gd name="connsiteX11" fmla="*/ 4152137 w 5327650"/>
              <a:gd name="connsiteY11" fmla="*/ 1868687 h 5327649"/>
              <a:gd name="connsiteX12" fmla="*/ 3839602 w 5327650"/>
              <a:gd name="connsiteY12" fmla="*/ 1556136 h 5327649"/>
              <a:gd name="connsiteX13" fmla="*/ 3387869 w 5327650"/>
              <a:gd name="connsiteY13" fmla="*/ 1556136 h 5327649"/>
              <a:gd name="connsiteX14" fmla="*/ 3387869 w 5327650"/>
              <a:gd name="connsiteY14" fmla="*/ 4158431 h 5327649"/>
              <a:gd name="connsiteX15" fmla="*/ 1940840 w 5327650"/>
              <a:gd name="connsiteY15" fmla="*/ 4158431 h 5327649"/>
              <a:gd name="connsiteX16" fmla="*/ 1940840 w 5327650"/>
              <a:gd name="connsiteY16" fmla="*/ 1556136 h 5327649"/>
              <a:gd name="connsiteX17" fmla="*/ 1488048 w 5327650"/>
              <a:gd name="connsiteY17" fmla="*/ 1556136 h 5327649"/>
              <a:gd name="connsiteX18" fmla="*/ 1176307 w 5327650"/>
              <a:gd name="connsiteY18" fmla="*/ 1868687 h 5327649"/>
              <a:gd name="connsiteX19" fmla="*/ 1176307 w 5327650"/>
              <a:gd name="connsiteY19" fmla="*/ 4158431 h 5327649"/>
              <a:gd name="connsiteX20" fmla="*/ 1940840 w 5327650"/>
              <a:gd name="connsiteY20" fmla="*/ 4158431 h 5327649"/>
              <a:gd name="connsiteX21" fmla="*/ 4875123 w 5327650"/>
              <a:gd name="connsiteY21" fmla="*/ 2664222 h 5327649"/>
              <a:gd name="connsiteX22" fmla="*/ 2664090 w 5327650"/>
              <a:gd name="connsiteY22" fmla="*/ 4901565 h 5327649"/>
              <a:gd name="connsiteX23" fmla="*/ 452792 w 5327650"/>
              <a:gd name="connsiteY23" fmla="*/ 2664222 h 5327649"/>
              <a:gd name="connsiteX24" fmla="*/ 2664090 w 5327650"/>
              <a:gd name="connsiteY24" fmla="*/ 426350 h 5327649"/>
              <a:gd name="connsiteX25" fmla="*/ 4875123 w 5327650"/>
              <a:gd name="connsiteY25" fmla="*/ 2664222 h 5327649"/>
              <a:gd name="connsiteX26" fmla="*/ 5327650 w 5327650"/>
              <a:gd name="connsiteY26" fmla="*/ 2657341 h 5327649"/>
              <a:gd name="connsiteX27" fmla="*/ 2667530 w 5327650"/>
              <a:gd name="connsiteY27" fmla="*/ 0 h 5327649"/>
              <a:gd name="connsiteX28" fmla="*/ 2660649 w 5327650"/>
              <a:gd name="connsiteY28" fmla="*/ 0 h 5327649"/>
              <a:gd name="connsiteX29" fmla="*/ 0 w 5327650"/>
              <a:gd name="connsiteY29" fmla="*/ 2664222 h 5327649"/>
              <a:gd name="connsiteX30" fmla="*/ 2664090 w 5327650"/>
              <a:gd name="connsiteY30" fmla="*/ 5327650 h 5327649"/>
              <a:gd name="connsiteX31" fmla="*/ 5327650 w 5327650"/>
              <a:gd name="connsiteY31" fmla="*/ 2670838 h 5327649"/>
              <a:gd name="connsiteX32" fmla="*/ 5327650 w 5327650"/>
              <a:gd name="connsiteY32" fmla="*/ 2657341 h 53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27650" h="5327649">
                <a:moveTo>
                  <a:pt x="3048606" y="4158431"/>
                </a:moveTo>
                <a:lnTo>
                  <a:pt x="3048606" y="1218444"/>
                </a:lnTo>
                <a:cubicBezTo>
                  <a:pt x="3048606" y="984230"/>
                  <a:pt x="2965245" y="905364"/>
                  <a:pt x="2737659" y="905364"/>
                </a:cubicBezTo>
                <a:lnTo>
                  <a:pt x="2049870" y="905364"/>
                </a:lnTo>
                <a:lnTo>
                  <a:pt x="2049870" y="1233529"/>
                </a:lnTo>
                <a:lnTo>
                  <a:pt x="2090888" y="1233529"/>
                </a:lnTo>
                <a:cubicBezTo>
                  <a:pt x="2248082" y="1233529"/>
                  <a:pt x="2278251" y="1268992"/>
                  <a:pt x="2278251" y="1458216"/>
                </a:cubicBezTo>
                <a:lnTo>
                  <a:pt x="2278251" y="4158431"/>
                </a:lnTo>
                <a:lnTo>
                  <a:pt x="3048606" y="4158431"/>
                </a:lnTo>
                <a:close/>
                <a:moveTo>
                  <a:pt x="3387869" y="4158431"/>
                </a:moveTo>
                <a:lnTo>
                  <a:pt x="4152137" y="4158431"/>
                </a:lnTo>
                <a:lnTo>
                  <a:pt x="4152137" y="1868687"/>
                </a:lnTo>
                <a:cubicBezTo>
                  <a:pt x="4152137" y="1638972"/>
                  <a:pt x="4063484" y="1556136"/>
                  <a:pt x="3839602" y="1556136"/>
                </a:cubicBezTo>
                <a:lnTo>
                  <a:pt x="3387869" y="1556136"/>
                </a:lnTo>
                <a:lnTo>
                  <a:pt x="3387869" y="4158431"/>
                </a:lnTo>
                <a:close/>
                <a:moveTo>
                  <a:pt x="1940840" y="4158431"/>
                </a:moveTo>
                <a:lnTo>
                  <a:pt x="1940840" y="1556136"/>
                </a:lnTo>
                <a:lnTo>
                  <a:pt x="1488048" y="1556136"/>
                </a:lnTo>
                <a:cubicBezTo>
                  <a:pt x="1264166" y="1556136"/>
                  <a:pt x="1176307" y="1638972"/>
                  <a:pt x="1176307" y="1868687"/>
                </a:cubicBezTo>
                <a:lnTo>
                  <a:pt x="1176307" y="4158431"/>
                </a:lnTo>
                <a:lnTo>
                  <a:pt x="1940840" y="4158431"/>
                </a:lnTo>
                <a:close/>
                <a:moveTo>
                  <a:pt x="4875123" y="2664222"/>
                </a:moveTo>
                <a:cubicBezTo>
                  <a:pt x="4875123" y="3959679"/>
                  <a:pt x="3943869" y="4901565"/>
                  <a:pt x="2664090" y="4901565"/>
                </a:cubicBezTo>
                <a:cubicBezTo>
                  <a:pt x="1384310" y="4901565"/>
                  <a:pt x="452792" y="3959679"/>
                  <a:pt x="452792" y="2664222"/>
                </a:cubicBezTo>
                <a:cubicBezTo>
                  <a:pt x="452792" y="1368500"/>
                  <a:pt x="1384310" y="426350"/>
                  <a:pt x="2664090" y="426350"/>
                </a:cubicBezTo>
                <a:cubicBezTo>
                  <a:pt x="3943869" y="426350"/>
                  <a:pt x="4875123" y="1374323"/>
                  <a:pt x="4875123" y="2664222"/>
                </a:cubicBezTo>
                <a:close/>
                <a:moveTo>
                  <a:pt x="5327650" y="2657341"/>
                </a:moveTo>
                <a:cubicBezTo>
                  <a:pt x="5324210" y="1138520"/>
                  <a:pt x="4187599" y="1588"/>
                  <a:pt x="2667530" y="0"/>
                </a:cubicBezTo>
                <a:lnTo>
                  <a:pt x="2660649" y="0"/>
                </a:lnTo>
                <a:cubicBezTo>
                  <a:pt x="1137670" y="1588"/>
                  <a:pt x="0" y="1141961"/>
                  <a:pt x="0" y="2664222"/>
                </a:cubicBezTo>
                <a:cubicBezTo>
                  <a:pt x="0" y="4189395"/>
                  <a:pt x="1139258" y="5327650"/>
                  <a:pt x="2664090" y="5327650"/>
                </a:cubicBezTo>
                <a:cubicBezTo>
                  <a:pt x="4186011" y="5327650"/>
                  <a:pt x="5324210" y="4192835"/>
                  <a:pt x="5327650" y="2670838"/>
                </a:cubicBezTo>
                <a:lnTo>
                  <a:pt x="5327650" y="26573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25000"/>
                  <a:lumMod val="100000"/>
                </a:schemeClr>
              </a:gs>
            </a:gsLst>
            <a:lin ang="18900000" scaled="1"/>
            <a:tileRect/>
          </a:gradFill>
          <a:ln w="264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905" dirty="0"/>
          </a:p>
        </p:txBody>
      </p:sp>
    </p:spTree>
    <p:extLst>
      <p:ext uri="{BB962C8B-B14F-4D97-AF65-F5344CB8AC3E}">
        <p14:creationId xmlns:p14="http://schemas.microsoft.com/office/powerpoint/2010/main" val="6481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12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84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BDB62-A86B-4312-84AC-605A043A5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D2575-F934-4AA7-8FDB-F583B1E8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1C0ECB-E7FD-4CFC-BB65-99367A5A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49666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D43DDA6-9E28-4292-8A58-91764D9BF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40169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4185851"/>
            <a:ext cx="3600451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6E1E7D-62F9-4031-8EDE-4D54A0DCE1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92E55E2-AF52-4C0E-A959-DF683F5CE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A88299-44D9-4594-9216-B685B54549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551487E-C11A-4467-98A1-8C3C5A14A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1130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928000" cy="6084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2000" y="1332000"/>
            <a:ext cx="2460575" cy="4752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26A08E-050C-4C68-BDE6-F1BB5A27A3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970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E36F-7715-457D-8887-3CAB56AFC0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46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+ head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5775" y="-1"/>
            <a:ext cx="7896225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2563200"/>
            <a:ext cx="3600449" cy="2404799"/>
          </a:xfrm>
        </p:spPr>
        <p:txBody>
          <a:bodyPr anchor="b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EB6A8EB-A666-4A27-9824-30E6CEF93D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0780CC6-0AAA-43D9-B97A-2EF6ED7D8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76068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0" y="1008001"/>
            <a:ext cx="6203950" cy="5850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3168000"/>
            <a:ext cx="3600449" cy="2997850"/>
          </a:xfrm>
        </p:spPr>
        <p:txBody>
          <a:bodyPr anchor="t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B4B0E92-1B2C-41F7-B669-32B6FD566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12110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2315702"/>
            <a:ext cx="11233776" cy="28876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bg1"/>
                </a:solidFill>
              </a:defRPr>
            </a:lvl1pPr>
            <a:lvl2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Mastertitel</a:t>
            </a:r>
          </a:p>
          <a:p>
            <a:pPr lvl="1"/>
            <a:r>
              <a:rPr lang="de-DE"/>
              <a:t>Untertitelformat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86C3196C-51EB-4FB9-9C8C-351F403DEE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16000" y="5772439"/>
            <a:ext cx="1282161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303" rtl="0" eaLnBrk="1" latinLnBrk="0" hangingPunct="1">
              <a:lnSpc>
                <a:spcPct val="100000"/>
              </a:lnSpc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bg1"/>
                </a:solidFill>
              </a:rPr>
              <a:t>© Allianz 2021</a:t>
            </a:r>
          </a:p>
        </p:txBody>
      </p:sp>
    </p:spTree>
    <p:extLst>
      <p:ext uri="{BB962C8B-B14F-4D97-AF65-F5344CB8AC3E}">
        <p14:creationId xmlns:p14="http://schemas.microsoft.com/office/powerpoint/2010/main" val="229612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+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2" y="1044000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5508626" cy="1439863"/>
          </a:xfrm>
        </p:spPr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176000"/>
            <a:ext cx="3816349" cy="1989850"/>
          </a:xfrm>
        </p:spPr>
        <p:txBody>
          <a:bodyPr anchor="t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838915D-D3FB-443D-B066-9871FCA0D9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000" y="1044000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DA06E5-3D83-444D-925F-F4A41465D6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3952" y="3582001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4C057F-21D1-4235-9674-D17DA9EE8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0000" y="3582001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9F8AF55-CD46-430D-AC56-3428F98D0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55086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3025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2525" y="1808163"/>
            <a:ext cx="2940050" cy="4357687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00EDD0-042C-48C5-946C-9122C18A1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CB8C84-525E-4B57-BAF4-5CD06402D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57245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8742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0" y="3024000"/>
            <a:ext cx="4152573" cy="3141849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A37E33-1BC4-4258-8988-7DB0EC8D5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0300" y="0"/>
            <a:ext cx="4320000" cy="234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631362-B5E9-4A03-8563-BC489D509F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6895624-7DAF-4916-BF2D-DA99D815D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76250"/>
            <a:ext cx="5025082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8940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BF6088-36A1-4310-BB51-1649635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99506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58946-949A-488B-8C82-A425EDC09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434015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F6E46-F87C-4B64-99C8-86D0AD8F8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38627-407D-4004-A6C9-31955AAD8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91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FB93F98-2502-4A46-903A-C90B11A87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0" y="-152396"/>
            <a:ext cx="1104853" cy="9373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64DFD-E38D-49D7-BB64-174EB574BF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68A33C7-022A-46B7-AC45-09A692D08C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610" y="1808162"/>
            <a:ext cx="7400615" cy="4357687"/>
          </a:xfrm>
        </p:spPr>
        <p:txBody>
          <a:bodyPr/>
          <a:lstStyle>
            <a:lvl1pPr>
              <a:lnSpc>
                <a:spcPts val="3800"/>
              </a:lnSpc>
              <a:spcAft>
                <a:spcPts val="3000"/>
              </a:spcAft>
              <a:defRPr sz="3800"/>
            </a:lvl1pPr>
            <a:lvl2pPr marL="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0E780E-8236-45DA-A6AF-143D4C7283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69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lea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3F4184-F695-473F-B37A-0DA4B8E546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D1BC4-FEF0-4830-B116-C4AAB3BFE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0" y="3024000"/>
            <a:ext cx="5232125" cy="2248991"/>
          </a:xfrm>
        </p:spPr>
        <p:txBody>
          <a:bodyPr/>
          <a:lstStyle>
            <a:lvl1pPr>
              <a:lnSpc>
                <a:spcPts val="3800"/>
              </a:lnSpc>
              <a:defRPr sz="3800">
                <a:solidFill>
                  <a:schemeClr val="tx1"/>
                </a:solidFill>
              </a:defRPr>
            </a:lvl1pPr>
            <a:lvl2pPr marL="0" indent="0" algn="r">
              <a:lnSpc>
                <a:spcPts val="3800"/>
              </a:lnSpc>
              <a:buNone/>
              <a:defRPr sz="3800">
                <a:solidFill>
                  <a:srgbClr val="13A0D3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AAF74-D43E-4774-9DEC-557D0F40A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F2B9096-2D8C-433C-8C26-F6A72A4C02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63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1DF75E5-F9FE-4B14-8C90-B1BF90164CF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4691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E809D7-298E-4784-9AE3-F5FC40D20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EEF68F-5357-4EC1-854D-F85E9950B8D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104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40182DB-D138-4445-9088-170FAB7AB94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5739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FD059CA-F54D-436B-83BF-7C80E05A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577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F0C00D3-5C3B-4DEC-B521-74B05D0D8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212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7955563-D116-42F8-9493-607FD96D81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89571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3939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094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08163"/>
            <a:ext cx="11233150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B47329-9857-4D53-8AEE-0DA821EB3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2ED1243-6147-42B8-9521-E858A885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BA18CC5-0EE1-4A52-A8DC-E8A87E5CEB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186953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66B618-3572-4A35-AE43-3071208EAA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83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D0B0C-A748-4D32-9576-AC3B06930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3C9E28-168F-4D13-868D-27257D6C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A950C1-7AA2-4F73-AC21-33D3D0370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8466069-A1D4-43E3-9D57-F1BB85187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33302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6B8A2-A7F5-4CCA-9AAF-45B703C2E4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1CFEB79-DAF0-459A-90C1-93E72C7A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5C63E0E-3BF5-4908-9362-9309FED3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DFEF79D-1387-4178-94B9-1DC016DC9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D142C95E-C2F8-4F78-A54D-A69241CB121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EAE339A-6B80-4E81-A55D-5C7A743CA5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F867C49-9429-44E7-8D7C-BE8830218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131385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133B21-53A9-4C10-9A93-A4D7F9A03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43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BDFD4E2-0908-44C9-B61C-E96E93B1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560388-B2D9-46A0-B80F-A4F52B824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B801B0-E6B4-4F96-8CE5-F9E84D58C4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5A5C9BE-C1FB-44B5-B87B-4817825EC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040198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ED9665-CC57-45BB-925F-9031ABDF5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A99CC9-05C0-45B6-8C99-173138DC65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59C485C-B44D-40A1-BE56-1CA8AA189B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78221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/Content side by sid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1BBB61B-6E7A-4BFF-9CB2-ED26389C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11" y="1808162"/>
            <a:ext cx="3584264" cy="435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7BF0A-6C84-41F6-BF3F-CBB13FEE33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775" y="1808162"/>
            <a:ext cx="7416800" cy="43576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DA1E9D5-A24F-4523-B6CC-0D44E010C4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E89875-00B9-49CB-9A52-F4F62C2F70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701F698-4425-4620-94EB-05146EF47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921681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28BB5-45D7-4A7F-B5F7-BB60CFEF3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0" y="-152396"/>
            <a:ext cx="1103268" cy="9360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AFA79-6410-48B1-BD41-CB373E0AA9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7FF25BD-BB7E-4BA1-98E8-46EBC01F6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610" y="1808162"/>
            <a:ext cx="7400615" cy="4357687"/>
          </a:xfrm>
        </p:spPr>
        <p:txBody>
          <a:bodyPr/>
          <a:lstStyle>
            <a:lvl1pPr>
              <a:lnSpc>
                <a:spcPts val="3800"/>
              </a:lnSpc>
              <a:spcAft>
                <a:spcPts val="3000"/>
              </a:spcAft>
              <a:defRPr sz="3800"/>
            </a:lvl1pPr>
            <a:lvl2pPr marL="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1C1F5E-AD8D-491B-B3B3-0EF68361C6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96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620000"/>
            <a:ext cx="11233150" cy="1676355"/>
          </a:xfrm>
        </p:spPr>
        <p:txBody>
          <a:bodyPr rIns="216000" anchor="b" anchorCtr="0"/>
          <a:lstStyle>
            <a:lvl1pPr algn="l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tx1"/>
                </a:solidFill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Untertitelformat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4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rgbClr val="122B54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92D22C-1315-4D74-BBBB-BCE2FB771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2789B9-E108-4B68-95AC-2F43EFACBD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76155D-28BD-4C10-BAB6-57A10E8FE8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1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620000"/>
            <a:ext cx="11233150" cy="1676355"/>
          </a:xfrm>
        </p:spPr>
        <p:txBody>
          <a:bodyPr rIns="216000" anchor="b" anchorCtr="0"/>
          <a:lstStyle>
            <a:lvl1pPr algn="l">
              <a:lnSpc>
                <a:spcPct val="80000"/>
              </a:lnSpc>
              <a:defRPr sz="8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8500">
                <a:solidFill>
                  <a:srgbClr val="13A0D3"/>
                </a:solidFill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Untertitelformat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6FE83-F99B-4339-865C-D01C13BF52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40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old typo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  <a:prstGeom prst="rect">
            <a:avLst/>
          </a:prstGeom>
        </p:spPr>
        <p:txBody>
          <a:bodyPr rIns="216000" anchor="b" anchorCtr="0"/>
          <a:lstStyle>
            <a:lvl1pPr algn="r">
              <a:lnSpc>
                <a:spcPct val="80000"/>
              </a:lnSpc>
              <a:defRPr sz="20002"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  <a:prstGeom prst="rect">
            <a:avLst/>
          </a:prstGeo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20002">
                <a:solidFill>
                  <a:srgbClr val="13A0D3"/>
                </a:solidFill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4903B4-6642-4AFF-90D9-E8903BFF6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4A9CB5-CAA2-4A49-8F24-799255B5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old typo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</p:spPr>
        <p:txBody>
          <a:bodyPr rIns="216000" anchor="b" anchorCtr="0"/>
          <a:lstStyle>
            <a:lvl1pPr algn="r">
              <a:lnSpc>
                <a:spcPct val="80000"/>
              </a:lnSpc>
              <a:defRPr sz="20002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20002">
                <a:solidFill>
                  <a:srgbClr val="13A0D3"/>
                </a:solidFill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4BF3A5-0D07-42B9-83A0-4BB19773B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62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 + imag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30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969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49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07" r:id="rId2"/>
    <p:sldLayoutId id="2147483708" r:id="rId3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A2F4508-9777-4819-A665-39ABDE492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58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4" r:id="rId2"/>
    <p:sldLayoutId id="2147483736" r:id="rId3"/>
    <p:sldLayoutId id="2147483733" r:id="rId4"/>
    <p:sldLayoutId id="2147483735" r:id="rId5"/>
    <p:sldLayoutId id="2147483738" r:id="rId6"/>
    <p:sldLayoutId id="2147483705" r:id="rId7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29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92" r:id="rId2"/>
    <p:sldLayoutId id="2147483652" r:id="rId3"/>
    <p:sldLayoutId id="2147483663" r:id="rId4"/>
    <p:sldLayoutId id="2147483698" r:id="rId5"/>
    <p:sldLayoutId id="2147483655" r:id="rId6"/>
    <p:sldLayoutId id="2147483695" r:id="rId7"/>
    <p:sldLayoutId id="2147483696" r:id="rId8"/>
    <p:sldLayoutId id="2147483697" r:id="rId9"/>
    <p:sldLayoutId id="2147483699" r:id="rId10"/>
    <p:sldLayoutId id="2147483684" r:id="rId11"/>
    <p:sldLayoutId id="2147483694" r:id="rId12"/>
    <p:sldLayoutId id="2147483654" r:id="rId13"/>
    <p:sldLayoutId id="2147483702" r:id="rId14"/>
    <p:sldLayoutId id="2147483687" r:id="rId15"/>
    <p:sldLayoutId id="2147483688" r:id="rId16"/>
    <p:sldLayoutId id="2147483661" r:id="rId17"/>
    <p:sldLayoutId id="2147483704" r:id="rId18"/>
    <p:sldLayoutId id="2147483740" r:id="rId19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537BF08-75BA-421A-99FE-E0E5618D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B4F9080-C8C2-406E-9CAD-3E76991A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AF2E81-26A4-440F-A8A4-A0986FA3C60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135B86A6-138A-4A28-AB13-4C24B97C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88D4DA1-666E-4D7E-9EEA-96C02103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1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78" r:id="rId3"/>
    <p:sldLayoutId id="2147483679" r:id="rId4"/>
    <p:sldLayoutId id="2147483703" r:id="rId5"/>
    <p:sldLayoutId id="2147483681" r:id="rId6"/>
    <p:sldLayoutId id="2147483683" r:id="rId7"/>
    <p:sldLayoutId id="2147483671" r:id="rId8"/>
    <p:sldLayoutId id="2147483672" r:id="rId9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176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nifiedservice.allianz.de/?id=297&amp;code=fLFS43bJNXnjc_XVTbEGlv5Jg9c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isonline.allianz.de/leben/firmen/digitales-bav-management/firmenonline.html#arbeitnehmer-portal" TargetMode="External"/><Relationship Id="rId2" Type="http://schemas.openxmlformats.org/officeDocument/2006/relationships/hyperlink" Target="https://unifiedservice.allianz.de/?id=297&amp;code=fLFS43bJNXnjc_XVTbEGlv5Jg9c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akler.allianz.de/leben/firmen/digitales-bav-management/firmenonline.html#arbeitnehmer-porta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ler.allianz.de/leben/firmen/digitales-bav-management/firmenonline.html#arbeitnehmer-portal" TargetMode="External"/><Relationship Id="rId2" Type="http://schemas.openxmlformats.org/officeDocument/2006/relationships/hyperlink" Target="https://amisonline.allianz.de/leben/firmen/digitales-bav-management/firmenonline.html#arbeitnehmer-portal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firmenonline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5C425FE-77CA-4FE6-B632-152A38FCC151}"/>
              </a:ext>
            </a:extLst>
          </p:cNvPr>
          <p:cNvSpPr/>
          <p:nvPr/>
        </p:nvSpPr>
        <p:spPr>
          <a:xfrm>
            <a:off x="11112759" y="4655976"/>
            <a:ext cx="998375" cy="905069"/>
          </a:xfrm>
          <a:prstGeom prst="ellipse">
            <a:avLst/>
          </a:prstGeom>
          <a:solidFill>
            <a:schemeClr val="bg2">
              <a:lumMod val="50000"/>
              <a:alpha val="46000"/>
            </a:scheme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E1A45A6-AAFC-4D86-9200-4A15BD345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0622541" y="5394300"/>
            <a:ext cx="2052917" cy="128400"/>
          </a:xfrm>
        </p:spPr>
        <p:txBody>
          <a:bodyPr/>
          <a:lstStyle/>
          <a:p>
            <a:r>
              <a:rPr lang="de-DE" dirty="0"/>
              <a:t>© Allianz Lebensversicherungs-AG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98AEBA-199A-4BF6-8FB1-7D6A67A46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/>
          <a:lstStyle/>
          <a:p>
            <a:r>
              <a:rPr lang="de-DE" dirty="0"/>
              <a:t>Andrea Wiener</a:t>
            </a:r>
          </a:p>
          <a:p>
            <a:r>
              <a:rPr lang="de-DE" noProof="0" dirty="0"/>
              <a:t>Alexander Herter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F4F302BB-326D-4195-A983-4A410F1E4A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8891" y="5960091"/>
            <a:ext cx="1692900" cy="546124"/>
          </a:xfrm>
        </p:spPr>
        <p:txBody>
          <a:bodyPr/>
          <a:lstStyle/>
          <a:p>
            <a:r>
              <a:rPr lang="de-DE" noProof="0" dirty="0"/>
              <a:t>Stuttgart</a:t>
            </a:r>
            <a:br>
              <a:rPr lang="de-DE" noProof="0" dirty="0"/>
            </a:br>
            <a:r>
              <a:rPr lang="de-DE" noProof="0" dirty="0"/>
              <a:t>16. November 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14011F-6C1A-36B2-FAE2-9AA5F011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69" y="0"/>
            <a:ext cx="6764331" cy="6010275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AD26D70-5616-4C05-9FA2-2E5524608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657746"/>
            <a:ext cx="6265975" cy="3130154"/>
          </a:xfrm>
        </p:spPr>
        <p:txBody>
          <a:bodyPr/>
          <a:lstStyle/>
          <a:p>
            <a:pPr>
              <a:lnSpc>
                <a:spcPts val="3700"/>
              </a:lnSpc>
              <a:spcBef>
                <a:spcPts val="300"/>
              </a:spcBef>
            </a:pPr>
            <a:r>
              <a:rPr lang="de-DE" sz="3700" dirty="0" err="1">
                <a:ea typeface="+mn-ea"/>
                <a:cs typeface="+mn-cs"/>
              </a:rPr>
              <a:t>FirmenOnline</a:t>
            </a:r>
            <a:r>
              <a:rPr lang="de-DE" sz="3700" dirty="0">
                <a:ea typeface="+mn-ea"/>
                <a:cs typeface="+mn-cs"/>
              </a:rPr>
              <a:t> Basisschulung</a:t>
            </a:r>
            <a:br>
              <a:rPr lang="de-DE" sz="3700" dirty="0">
                <a:ea typeface="+mn-ea"/>
                <a:cs typeface="+mn-cs"/>
              </a:rPr>
            </a:br>
            <a:br>
              <a:rPr lang="de-DE" sz="3700" dirty="0">
                <a:ea typeface="+mn-ea"/>
                <a:cs typeface="+mn-cs"/>
              </a:rPr>
            </a:br>
            <a:r>
              <a:rPr lang="de-DE" sz="3700" dirty="0">
                <a:solidFill>
                  <a:schemeClr val="accent4"/>
                </a:solidFill>
                <a:ea typeface="+mn-ea"/>
                <a:cs typeface="+mn-cs"/>
              </a:rPr>
              <a:t>Das</a:t>
            </a:r>
            <a:r>
              <a:rPr lang="de-DE" sz="3700" dirty="0">
                <a:ea typeface="+mn-ea"/>
                <a:cs typeface="+mn-cs"/>
              </a:rPr>
              <a:t> </a:t>
            </a:r>
            <a:r>
              <a:rPr lang="de-DE" sz="3700" dirty="0">
                <a:solidFill>
                  <a:schemeClr val="accent4"/>
                </a:solidFill>
                <a:ea typeface="+mn-ea"/>
                <a:cs typeface="+mn-cs"/>
              </a:rPr>
              <a:t>Arbeitgeber-Portal - Mitarbeiter einfach und überall informieren</a:t>
            </a:r>
          </a:p>
        </p:txBody>
      </p:sp>
    </p:spTree>
    <p:extLst>
      <p:ext uri="{BB962C8B-B14F-4D97-AF65-F5344CB8AC3E}">
        <p14:creationId xmlns:p14="http://schemas.microsoft.com/office/powerpoint/2010/main" val="95000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13EFD8-8D78-48CD-81B2-5ACAB1CFD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pPr marL="0" marR="0" lvl="0" indent="0" algn="r" defTabSz="91420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6B16C-3F5F-44BC-AFCC-8CBCBD90898D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205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004527-194A-49CC-8169-298EF90F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366367"/>
            <a:ext cx="3600451" cy="1439863"/>
          </a:xfrm>
        </p:spPr>
        <p:txBody>
          <a:bodyPr/>
          <a:lstStyle/>
          <a:p>
            <a:r>
              <a:rPr lang="de-DE" sz="4400" b="1" dirty="0"/>
              <a:t>Ihre Fragen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2CFDCDF-CFB7-68BC-AE97-9C0B1C2134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FA98AA-B662-248C-A3CA-20A280D41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51" y="853447"/>
            <a:ext cx="6764331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B5584A8-9430-426E-9E9F-AE626D75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13A0D3"/>
                </a:solidFill>
              </a:rPr>
              <a:t>Agenda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131024-58E4-45F8-9102-CEF46699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Mit dem Arbeitnehmer-Portal informieren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Einrichtung eines Arbeitnehmer-Portals</a:t>
            </a:r>
          </a:p>
          <a:p>
            <a:pPr lvl="4"/>
            <a:r>
              <a:rPr lang="de-DE" dirty="0"/>
              <a:t>Link zum Konfigurator</a:t>
            </a:r>
          </a:p>
          <a:p>
            <a:pPr lvl="4"/>
            <a:r>
              <a:rPr lang="de-DE" dirty="0"/>
              <a:t>Hinweise zum Datenschutz und Impressum</a:t>
            </a:r>
          </a:p>
          <a:p>
            <a:pPr lvl="1"/>
            <a:endParaRPr lang="de-DE" dirty="0"/>
          </a:p>
          <a:p>
            <a:pPr lvl="1"/>
            <a:r>
              <a:rPr lang="de-DE" b="1" dirty="0"/>
              <a:t>Live-Demo:</a:t>
            </a:r>
          </a:p>
          <a:p>
            <a:pPr lvl="4"/>
            <a:r>
              <a:rPr lang="de-DE" dirty="0"/>
              <a:t>Konfiguration eines Arbeitnehmer-Portals</a:t>
            </a:r>
          </a:p>
          <a:p>
            <a:pPr lvl="4"/>
            <a:r>
              <a:rPr lang="de-DE" dirty="0"/>
              <a:t>Gestaltungsmöglichkeiten </a:t>
            </a:r>
          </a:p>
          <a:p>
            <a:pPr lvl="1"/>
            <a:endParaRPr lang="de-DE" b="1" dirty="0"/>
          </a:p>
          <a:p>
            <a:pPr lvl="1"/>
            <a:r>
              <a:rPr lang="de-DE" dirty="0"/>
              <a:t>Übermittlung an den Arbeitgeber</a:t>
            </a:r>
          </a:p>
          <a:p>
            <a:pPr lvl="4"/>
            <a:r>
              <a:rPr lang="de-DE" dirty="0"/>
              <a:t>Zustimmung des Arbeitgebers</a:t>
            </a:r>
          </a:p>
          <a:p>
            <a:pPr lvl="4"/>
            <a:r>
              <a:rPr lang="de-DE" dirty="0"/>
              <a:t>Einsatz des Arbeitnehmer-Portals beim Arbeitgeber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Wo finde ich Informationen?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93B16C-AD0D-42E5-92A8-8C3B5451B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60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89" y="789849"/>
            <a:ext cx="9324974" cy="932854"/>
          </a:xfrm>
        </p:spPr>
        <p:txBody>
          <a:bodyPr/>
          <a:lstStyle/>
          <a:p>
            <a:r>
              <a:rPr lang="de-DE" dirty="0"/>
              <a:t>Mit dem </a:t>
            </a:r>
            <a:r>
              <a:rPr lang="de-DE" dirty="0">
                <a:solidFill>
                  <a:srgbClr val="13A0D3"/>
                </a:solidFill>
              </a:rPr>
              <a:t>Arbeitnehmer-Portal </a:t>
            </a:r>
            <a:r>
              <a:rPr lang="de-DE" dirty="0"/>
              <a:t>informieren</a:t>
            </a:r>
            <a:endParaRPr lang="de-DE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9233E5C-A21A-45D1-A437-573A2EF2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6" y="1910119"/>
            <a:ext cx="6374304" cy="4063450"/>
          </a:xfrm>
        </p:spPr>
        <p:txBody>
          <a:bodyPr/>
          <a:lstStyle/>
          <a:p>
            <a:r>
              <a:rPr lang="de-DE" sz="1600" b="1" dirty="0"/>
              <a:t>Voll flexibel und bestens informiert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Zeitgemäße und firmenindividuelle Arbeitnehmeransprache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Mitarbeiter einfach und überall über die Betriebsrente informieren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Dank Multi-Device-Fähigkeit von Smartphone, Tablet oder PC aus.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b="1" dirty="0"/>
              <a:t>Entscheidungshilfe und Beratung</a:t>
            </a:r>
          </a:p>
          <a:p>
            <a:r>
              <a:rPr lang="de-DE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Über den </a:t>
            </a:r>
            <a:r>
              <a:rPr lang="de-DE" sz="1600" dirty="0" err="1"/>
              <a:t>bAV</a:t>
            </a:r>
            <a:r>
              <a:rPr lang="de-DE" sz="1600" dirty="0"/>
              <a:t>-Schnellrechner erste Optionen berechnen.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Über die Angebotsanfrage mit einem Klick zum Vermittler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Einbindung Terminierungstool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b="1" dirty="0"/>
              <a:t>Einrichtung des Arbeitnehmer-Portals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Ganz einfach in wenigen Schritten über den </a:t>
            </a:r>
            <a:r>
              <a:rPr lang="de-DE" sz="1600" dirty="0">
                <a:sym typeface="Wingdings" panose="05000000000000000000" pitchFamily="2" charset="2"/>
                <a:hlinkClick r:id="rId2"/>
              </a:rPr>
              <a:t>Konfigurator</a:t>
            </a:r>
            <a:endParaRPr lang="de-DE" sz="1600" dirty="0"/>
          </a:p>
          <a:p>
            <a:pPr marL="179705" indent="-179705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1600" dirty="0">
              <a:cs typeface="Arial" panose="020B0604020202020204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67B75-DBB7-4AB5-98D0-194D2FE83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17942" y="628654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454" y="3048672"/>
            <a:ext cx="5153744" cy="3820058"/>
          </a:xfrm>
          <a:prstGeom prst="rect">
            <a:avLst/>
          </a:prstGeom>
        </p:spPr>
      </p:pic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F21D7D0-F58D-4FAA-9067-9C2645151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476250"/>
            <a:ext cx="9324973" cy="252000"/>
          </a:xfrm>
        </p:spPr>
        <p:txBody>
          <a:bodyPr/>
          <a:lstStyle/>
          <a:p>
            <a:r>
              <a:rPr lang="de-DE" dirty="0"/>
              <a:t>Arbeitnehmer-Portal</a:t>
            </a:r>
          </a:p>
        </p:txBody>
      </p:sp>
    </p:spTree>
    <p:extLst>
      <p:ext uri="{BB962C8B-B14F-4D97-AF65-F5344CB8AC3E}">
        <p14:creationId xmlns:p14="http://schemas.microsoft.com/office/powerpoint/2010/main" val="188953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Einrichtung eines </a:t>
            </a:r>
            <a:r>
              <a:rPr lang="de-DE" dirty="0">
                <a:solidFill>
                  <a:srgbClr val="13A0D3"/>
                </a:solidFill>
              </a:rPr>
              <a:t>Arbeitnehmer-Portals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9233E5C-A21A-45D1-A437-573A2EF2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2173923"/>
            <a:ext cx="11233151" cy="4357687"/>
          </a:xfrm>
        </p:spPr>
        <p:txBody>
          <a:bodyPr/>
          <a:lstStyle/>
          <a:p>
            <a:r>
              <a:rPr lang="de-DE" dirty="0"/>
              <a:t>Die Einrichtung eines Arbeitnehmer-Portals funktioniert ganz einfach in wenigen Schritten über den Konfigurator.</a:t>
            </a:r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Zum </a:t>
            </a:r>
            <a:r>
              <a:rPr lang="de-DE" dirty="0">
                <a:sym typeface="Wingdings" panose="05000000000000000000" pitchFamily="2" charset="2"/>
                <a:hlinkClick r:id="rId2"/>
              </a:rPr>
              <a:t>Konfigurator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Den Link finden Sie außerdem in Ihren Vertriebsportalen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  <a:hlinkClick r:id="rId3"/>
              </a:rPr>
              <a:t>AmisOnline</a:t>
            </a:r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  <a:hlinkClick r:id="rId4"/>
              </a:rPr>
              <a:t>Maklerportal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F21D7D0-F58D-4FAA-9067-9C2645151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Arbeitnehmer-Portal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2C24F9D-9679-4584-AB89-DDF35E96D2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0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Hinweise zum </a:t>
            </a:r>
            <a:r>
              <a:rPr lang="de-DE" dirty="0">
                <a:solidFill>
                  <a:srgbClr val="13A0D3"/>
                </a:solidFill>
              </a:rPr>
              <a:t>Datenschutz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9233E5C-A21A-45D1-A437-573A2EF2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808163"/>
            <a:ext cx="11233151" cy="4357687"/>
          </a:xfrm>
        </p:spPr>
        <p:txBody>
          <a:bodyPr/>
          <a:lstStyle/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r>
              <a:rPr lang="de-DE" sz="1600" dirty="0"/>
              <a:t>	Datenschutzbeauftragter bzw. Verantwortlicher für die Daten kann auch eine juristische Person sein</a:t>
            </a:r>
            <a:br>
              <a:rPr lang="de-DE" sz="1600" dirty="0"/>
            </a:br>
            <a:r>
              <a:rPr lang="de-DE" sz="1600" dirty="0"/>
              <a:t>	(z.B.: Commerzbank, Maklerhaus GmbH etc.)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962D9D-3A4F-4E1E-8E30-1778A7281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0715" y="476250"/>
            <a:ext cx="9324973" cy="252000"/>
          </a:xfrm>
        </p:spPr>
        <p:txBody>
          <a:bodyPr/>
          <a:lstStyle/>
          <a:p>
            <a:r>
              <a:rPr lang="de-DE" dirty="0"/>
              <a:t>Einrichtung eines Arbeitnehmer-Portals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B2A06E-3B97-49C8-8487-A03D771C2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49" y="1661104"/>
            <a:ext cx="7384610" cy="323716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539E2A7-967C-4E93-8BD2-ACB6071F3DC5}"/>
              </a:ext>
            </a:extLst>
          </p:cNvPr>
          <p:cNvGrpSpPr>
            <a:grpSpLocks noChangeAspect="1"/>
          </p:cNvGrpSpPr>
          <p:nvPr/>
        </p:nvGrpSpPr>
        <p:grpSpPr>
          <a:xfrm>
            <a:off x="840422" y="5218971"/>
            <a:ext cx="347432" cy="347677"/>
            <a:chOff x="10455168" y="3858604"/>
            <a:chExt cx="328296" cy="328528"/>
          </a:xfrm>
          <a:solidFill>
            <a:schemeClr val="bg1"/>
          </a:solidFill>
        </p:grpSpPr>
        <p:sp>
          <p:nvSpPr>
            <p:cNvPr id="10" name="Freihandform 1794">
              <a:extLst>
                <a:ext uri="{FF2B5EF4-FFF2-40B4-BE49-F238E27FC236}">
                  <a16:creationId xmlns:a16="http://schemas.microsoft.com/office/drawing/2014/main" id="{5E1F8435-84E0-4C42-8FEB-A0751F89245E}"/>
                </a:ext>
              </a:extLst>
            </p:cNvPr>
            <p:cNvSpPr/>
            <p:nvPr/>
          </p:nvSpPr>
          <p:spPr>
            <a:xfrm>
              <a:off x="10455168" y="3858604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4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4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4" y="1376"/>
                  </a:cubicBezTo>
                  <a:close/>
                  <a:moveTo>
                    <a:pt x="704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4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4" y="0"/>
                  </a:cubicBezTo>
                  <a:close/>
                </a:path>
              </a:pathLst>
            </a:custGeom>
            <a:grpFill/>
            <a:ln cap="flat">
              <a:solidFill>
                <a:schemeClr val="bg1"/>
              </a:solidFill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de-DE" sz="1905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ihandform 1795">
              <a:extLst>
                <a:ext uri="{FF2B5EF4-FFF2-40B4-BE49-F238E27FC236}">
                  <a16:creationId xmlns:a16="http://schemas.microsoft.com/office/drawing/2014/main" id="{17DCA15D-1B51-4AAA-8712-14AF75BD079A}"/>
                </a:ext>
              </a:extLst>
            </p:cNvPr>
            <p:cNvSpPr/>
            <p:nvPr/>
          </p:nvSpPr>
          <p:spPr>
            <a:xfrm>
              <a:off x="10599060" y="3990156"/>
              <a:ext cx="40513" cy="1308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5" h="563">
                  <a:moveTo>
                    <a:pt x="139" y="529"/>
                  </a:moveTo>
                  <a:lnTo>
                    <a:pt x="34" y="529"/>
                  </a:lnTo>
                  <a:lnTo>
                    <a:pt x="34" y="34"/>
                  </a:lnTo>
                  <a:lnTo>
                    <a:pt x="139" y="34"/>
                  </a:lnTo>
                  <a:close/>
                  <a:moveTo>
                    <a:pt x="158" y="0"/>
                  </a:moveTo>
                  <a:lnTo>
                    <a:pt x="17" y="0"/>
                  </a:lnTo>
                  <a:cubicBezTo>
                    <a:pt x="6" y="0"/>
                    <a:pt x="0" y="7"/>
                    <a:pt x="0" y="17"/>
                  </a:cubicBezTo>
                  <a:lnTo>
                    <a:pt x="0" y="546"/>
                  </a:lnTo>
                  <a:cubicBezTo>
                    <a:pt x="0" y="557"/>
                    <a:pt x="6" y="563"/>
                    <a:pt x="17" y="563"/>
                  </a:cubicBezTo>
                  <a:lnTo>
                    <a:pt x="158" y="563"/>
                  </a:lnTo>
                  <a:cubicBezTo>
                    <a:pt x="167" y="563"/>
                    <a:pt x="175" y="557"/>
                    <a:pt x="175" y="546"/>
                  </a:cubicBezTo>
                  <a:lnTo>
                    <a:pt x="175" y="17"/>
                  </a:lnTo>
                  <a:cubicBezTo>
                    <a:pt x="175" y="7"/>
                    <a:pt x="167" y="0"/>
                    <a:pt x="158" y="0"/>
                  </a:cubicBezTo>
                  <a:close/>
                </a:path>
              </a:pathLst>
            </a:custGeom>
            <a:grpFill/>
            <a:ln cap="flat">
              <a:solidFill>
                <a:schemeClr val="bg1"/>
              </a:solidFill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de-DE" sz="1905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ihandform 1796">
              <a:extLst>
                <a:ext uri="{FF2B5EF4-FFF2-40B4-BE49-F238E27FC236}">
                  <a16:creationId xmlns:a16="http://schemas.microsoft.com/office/drawing/2014/main" id="{3F5181E5-45B9-4766-B8FB-3468D645FC6E}"/>
                </a:ext>
              </a:extLst>
            </p:cNvPr>
            <p:cNvSpPr/>
            <p:nvPr/>
          </p:nvSpPr>
          <p:spPr>
            <a:xfrm>
              <a:off x="10594636" y="3924264"/>
              <a:ext cx="48895" cy="488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211">
                  <a:moveTo>
                    <a:pt x="105" y="177"/>
                  </a:moveTo>
                  <a:cubicBezTo>
                    <a:pt x="67" y="177"/>
                    <a:pt x="36" y="146"/>
                    <a:pt x="36" y="105"/>
                  </a:cubicBezTo>
                  <a:cubicBezTo>
                    <a:pt x="36" y="67"/>
                    <a:pt x="67" y="36"/>
                    <a:pt x="105" y="36"/>
                  </a:cubicBezTo>
                  <a:cubicBezTo>
                    <a:pt x="146" y="36"/>
                    <a:pt x="177" y="67"/>
                    <a:pt x="177" y="105"/>
                  </a:cubicBezTo>
                  <a:cubicBezTo>
                    <a:pt x="177" y="146"/>
                    <a:pt x="146" y="177"/>
                    <a:pt x="105" y="177"/>
                  </a:cubicBezTo>
                  <a:close/>
                  <a:moveTo>
                    <a:pt x="105" y="0"/>
                  </a:moveTo>
                  <a:cubicBezTo>
                    <a:pt x="48" y="0"/>
                    <a:pt x="0" y="48"/>
                    <a:pt x="0" y="105"/>
                  </a:cubicBezTo>
                  <a:cubicBezTo>
                    <a:pt x="0" y="165"/>
                    <a:pt x="48" y="211"/>
                    <a:pt x="105" y="211"/>
                  </a:cubicBezTo>
                  <a:cubicBezTo>
                    <a:pt x="165" y="211"/>
                    <a:pt x="211" y="165"/>
                    <a:pt x="211" y="105"/>
                  </a:cubicBezTo>
                  <a:cubicBezTo>
                    <a:pt x="211" y="48"/>
                    <a:pt x="165" y="0"/>
                    <a:pt x="105" y="0"/>
                  </a:cubicBezTo>
                  <a:close/>
                </a:path>
              </a:pathLst>
            </a:custGeom>
            <a:grpFill/>
            <a:ln cap="flat">
              <a:solidFill>
                <a:schemeClr val="bg1"/>
              </a:solidFill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de-DE" sz="1905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46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Hinweise zum </a:t>
            </a:r>
            <a:r>
              <a:rPr lang="de-DE" dirty="0">
                <a:solidFill>
                  <a:srgbClr val="13A0D3"/>
                </a:solidFill>
              </a:rPr>
              <a:t>Impressum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9233E5C-A21A-45D1-A437-573A2EF2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663563"/>
            <a:ext cx="11233151" cy="4502288"/>
          </a:xfrm>
        </p:spPr>
        <p:txBody>
          <a:bodyPr/>
          <a:lstStyle/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0" lvl="2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b="1" dirty="0">
                <a:sym typeface="Wingdings" panose="05000000000000000000" pitchFamily="2" charset="2"/>
              </a:rPr>
              <a:t>Makler</a:t>
            </a:r>
            <a:r>
              <a:rPr lang="de-DE" sz="1600" dirty="0">
                <a:sym typeface="Wingdings" panose="05000000000000000000" pitchFamily="2" charset="2"/>
              </a:rPr>
              <a:t> müssen die URL zur Impressumseite eintragen oder manuelle Eingaben vornehmen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Und können außerdem ihr Logo hochladen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Bei der </a:t>
            </a:r>
            <a:r>
              <a:rPr lang="de-DE" sz="1600" b="1" dirty="0">
                <a:sym typeface="Wingdings" panose="05000000000000000000" pitchFamily="2" charset="2"/>
              </a:rPr>
              <a:t>ABV </a:t>
            </a:r>
            <a:r>
              <a:rPr lang="de-DE" sz="1600" dirty="0">
                <a:sym typeface="Wingdings" panose="05000000000000000000" pitchFamily="2" charset="2"/>
              </a:rPr>
              <a:t>ist das Impressum zur </a:t>
            </a:r>
            <a:r>
              <a:rPr lang="de-DE" sz="1600" dirty="0" err="1">
                <a:sym typeface="Wingdings" panose="05000000000000000000" pitchFamily="2" charset="2"/>
              </a:rPr>
              <a:t>homepage</a:t>
            </a:r>
            <a:r>
              <a:rPr lang="de-DE" sz="1600" dirty="0">
                <a:sym typeface="Wingdings" panose="05000000000000000000" pitchFamily="2" charset="2"/>
              </a:rPr>
              <a:t> der Vertreterseite fest hinterlegt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Beim </a:t>
            </a:r>
            <a:r>
              <a:rPr lang="de-DE" sz="1600" b="1" dirty="0">
                <a:sym typeface="Wingdings" panose="05000000000000000000" pitchFamily="2" charset="2"/>
              </a:rPr>
              <a:t>Bankenvertrieb der ABV </a:t>
            </a:r>
            <a:r>
              <a:rPr lang="de-DE" sz="1600" dirty="0">
                <a:sym typeface="Wingdings" panose="05000000000000000000" pitchFamily="2" charset="2"/>
              </a:rPr>
              <a:t>muss die URL zur Impressumseite eingetragen oder manuelle Eingaben vorgenommen werden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Bei </a:t>
            </a:r>
            <a:r>
              <a:rPr lang="de-DE" sz="1600" b="1" dirty="0">
                <a:sym typeface="Wingdings" panose="05000000000000000000" pitchFamily="2" charset="2"/>
              </a:rPr>
              <a:t>APP</a:t>
            </a:r>
            <a:r>
              <a:rPr lang="de-DE" sz="1600" dirty="0">
                <a:sym typeface="Wingdings" panose="05000000000000000000" pitchFamily="2" charset="2"/>
              </a:rPr>
              <a:t> ist das Impressum zur </a:t>
            </a:r>
            <a:r>
              <a:rPr lang="de-DE" sz="1600" dirty="0" err="1">
                <a:sym typeface="Wingdings" panose="05000000000000000000" pitchFamily="2" charset="2"/>
              </a:rPr>
              <a:t>homepage</a:t>
            </a:r>
            <a:r>
              <a:rPr lang="de-DE" sz="1600" dirty="0">
                <a:sym typeface="Wingdings" panose="05000000000000000000" pitchFamily="2" charset="2"/>
              </a:rPr>
              <a:t> von APP fest hinterlegt</a:t>
            </a:r>
            <a:endParaRPr lang="de-DE" sz="16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962D9D-3A4F-4E1E-8E30-1778A7281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Einrichtung eines Arbeitnehmer-Portals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B2A06E-3B97-49C8-8487-A03D771C2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1663563"/>
            <a:ext cx="6007608" cy="27702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783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Zustimmung vom </a:t>
            </a:r>
            <a:r>
              <a:rPr lang="de-DE">
                <a:solidFill>
                  <a:srgbClr val="13A0D3"/>
                </a:solidFill>
              </a:rPr>
              <a:t>Arbeitgeber </a:t>
            </a:r>
            <a:r>
              <a:rPr lang="de-DE"/>
              <a:t>einholen</a:t>
            </a:r>
            <a:endParaRPr lang="de-DE" dirty="0">
              <a:solidFill>
                <a:srgbClr val="13A0D3"/>
              </a:solidFill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9233E5C-A21A-45D1-A437-573A2EF2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663563"/>
            <a:ext cx="11233151" cy="4502288"/>
          </a:xfrm>
        </p:spPr>
        <p:txBody>
          <a:bodyPr/>
          <a:lstStyle/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0" lvl="2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 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de-DE" sz="1600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400" dirty="0"/>
              <a:t>Sobald die Zustimmung vorliegt, kann außerdem das (bis zu diesem Zeitpunkt) verpflichtendes Passwort entfernt werden, wenn der Arbeitgeber keinen Passwortschutz möchte.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400" dirty="0"/>
              <a:t>Der Zustimmungsbutton ist außerdem für die Steuerung der Funktionen für das Passwort und das Weiterleitungs-Icon zuständig.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400" dirty="0"/>
              <a:t>Zu Nachweiszwecken legen Sie bitte die Zustimmung des Arbeitgebers in Ihren Unterlagen ab!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962D9D-3A4F-4E1E-8E30-1778A7281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Arbeitnehmer-Portal – Übermittlung an den Arbeitgeber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B2A06E-3B97-49C8-8487-A03D771C2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A3CB4A-04DD-DC10-799C-DD7A3374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11" y="1912073"/>
            <a:ext cx="8217384" cy="26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5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Übermittlung des </a:t>
            </a:r>
            <a:r>
              <a:rPr lang="de-DE" dirty="0">
                <a:solidFill>
                  <a:srgbClr val="13A0D3"/>
                </a:solidFill>
              </a:rPr>
              <a:t>Arbeitnehmer-Portals </a:t>
            </a:r>
            <a:r>
              <a:rPr lang="de-DE" dirty="0"/>
              <a:t>an den Arbeitgeber</a:t>
            </a:r>
            <a:endParaRPr lang="de-DE" dirty="0">
              <a:solidFill>
                <a:srgbClr val="13A0D3"/>
              </a:solidFill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9233E5C-A21A-45D1-A437-573A2EF2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2084831"/>
            <a:ext cx="11233151" cy="4081019"/>
          </a:xfrm>
        </p:spPr>
        <p:txBody>
          <a:bodyPr/>
          <a:lstStyle/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Über das Icon „Weiterleiten“ erhalten Sie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die Zugangsdaten zum Arbeitnehmerportal (URL) und Angabe des Passwortes (soweit vorhanden)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eine Email-Vorlage zum Herunterladen im </a:t>
            </a:r>
            <a:r>
              <a:rPr lang="de-DE" sz="1600" dirty="0" err="1">
                <a:sym typeface="Wingdings" panose="05000000000000000000" pitchFamily="2" charset="2"/>
              </a:rPr>
              <a:t>FirmenOnline</a:t>
            </a:r>
            <a:r>
              <a:rPr lang="de-DE" sz="1600" dirty="0">
                <a:sym typeface="Wingdings" panose="05000000000000000000" pitchFamily="2" charset="2"/>
              </a:rPr>
              <a:t>-Design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eine Email-Vorlage zum Herunterladen einer </a:t>
            </a:r>
            <a:r>
              <a:rPr lang="de-DE" sz="1600" dirty="0" err="1">
                <a:sym typeface="Wingdings" panose="05000000000000000000" pitchFamily="2" charset="2"/>
              </a:rPr>
              <a:t>Mitarbeiterinformatiom</a:t>
            </a:r>
            <a:r>
              <a:rPr lang="de-DE" sz="1600" dirty="0">
                <a:sym typeface="Wingdings" panose="05000000000000000000" pitchFamily="2" charset="2"/>
              </a:rPr>
              <a:t> im </a:t>
            </a:r>
            <a:r>
              <a:rPr lang="de-DE" sz="1600" dirty="0" err="1">
                <a:sym typeface="Wingdings" panose="05000000000000000000" pitchFamily="2" charset="2"/>
              </a:rPr>
              <a:t>FirmenOnline</a:t>
            </a:r>
            <a:r>
              <a:rPr lang="de-DE" sz="1600" dirty="0">
                <a:sym typeface="Wingdings" panose="05000000000000000000" pitchFamily="2" charset="2"/>
              </a:rPr>
              <a:t>-Design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Ein Teaser-Bild zur Einbindung ins Firmenintranet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sz="1600" dirty="0"/>
              <a:t>Gedrucktes Plakat zum </a:t>
            </a:r>
            <a:r>
              <a:rPr lang="de-DE" sz="1600" dirty="0" err="1"/>
              <a:t>bAV</a:t>
            </a:r>
            <a:r>
              <a:rPr lang="de-DE" sz="1600" dirty="0"/>
              <a:t>-Angebot zur Aushändigung an Ihren Kunden (Link zur Drucksachenbestellung)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de-DE" sz="1600" dirty="0">
              <a:sym typeface="Wingdings" panose="05000000000000000000" pitchFamily="2" charset="2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962D9D-3A4F-4E1E-8E30-1778A7281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Arbeitnehmer-Portal – Übermittlung an den Arbeitgeber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B2A06E-3B97-49C8-8487-A03D771C2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2123689"/>
            <a:ext cx="11027664" cy="21688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8933688" y="3493008"/>
            <a:ext cx="1143000" cy="57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65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Wo finde ich </a:t>
            </a:r>
            <a:r>
              <a:rPr lang="de-DE" dirty="0">
                <a:solidFill>
                  <a:srgbClr val="13A0D3"/>
                </a:solidFill>
              </a:rPr>
              <a:t>Informationen?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9233E5C-A21A-45D1-A437-573A2EF2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2084831"/>
            <a:ext cx="11233151" cy="4081019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In Ihren Vertriebsportalen (auf der Landingpage und den vertiefenden Informationen)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  <a:hlinkClick r:id="rId2"/>
              </a:rPr>
              <a:t>AmisOnline</a:t>
            </a:r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  <a:hlinkClick r:id="rId3"/>
              </a:rPr>
              <a:t>Maklerportal</a:t>
            </a:r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Auf der Landingpage von </a:t>
            </a:r>
            <a:r>
              <a:rPr lang="de-DE" dirty="0" err="1">
                <a:sym typeface="Wingdings" panose="05000000000000000000" pitchFamily="2" charset="2"/>
              </a:rPr>
              <a:t>FirmenOnline</a:t>
            </a:r>
            <a:endParaRPr lang="de-DE" dirty="0">
              <a:sym typeface="Wingdings" panose="05000000000000000000" pitchFamily="2" charset="2"/>
            </a:endParaRPr>
          </a:p>
          <a:p>
            <a:endParaRPr lang="de-DE">
              <a:sym typeface="Wingdings" panose="05000000000000000000" pitchFamily="2" charset="2"/>
            </a:endParaRPr>
          </a:p>
          <a:p>
            <a:r>
              <a:rPr lang="de-DE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  <a:hlinkClick r:id="rId4"/>
              </a:rPr>
              <a:t>www.firmenonline.de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962D9D-3A4F-4E1E-8E30-1778A7281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Arbeitnehmer-Portal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B2A06E-3B97-49C8-8487-A03D771C2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01369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charts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2.xml><?xml version="1.0" encoding="utf-8"?>
<a:theme xmlns:a="http://schemas.openxmlformats.org/drawingml/2006/main" name="Divider + end charts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3.xml><?xml version="1.0" encoding="utf-8"?>
<a:theme xmlns:a="http://schemas.openxmlformats.org/drawingml/2006/main" name="Content charts whit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4.xml><?xml version="1.0" encoding="utf-8"?>
<a:theme xmlns:a="http://schemas.openxmlformats.org/drawingml/2006/main" name="Content charts blu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 oder Email" ma:contentTypeID="0x010100125D78925D459C4792E0AB097CA57A8700FAC6EE99810BDC4EBF7068FDAC12E07A" ma:contentTypeVersion="41" ma:contentTypeDescription="Standard-Inhaltstyp für Dokumente/ Emails ohne besondere Relevanz." ma:contentTypeScope="" ma:versionID="e29338d984e11918992bc4c9c09b9ad2">
  <xsd:schema xmlns:xsd="http://www.w3.org/2001/XMLSchema" xmlns:xs="http://www.w3.org/2001/XMLSchema" xmlns:p="http://schemas.microsoft.com/office/2006/metadata/properties" xmlns:ns1="http://schemas.microsoft.com/sharepoint/v3" xmlns:ns2="c27cf8af-65d7-4264-9ae5-7a696d441928" xmlns:ns3="fff4caa5-044e-4b85-8155-89b3a7b61d28" targetNamespace="http://schemas.microsoft.com/office/2006/metadata/properties" ma:root="true" ma:fieldsID="0d9823c7a977edb247ca142486ba01e4" ns1:_="" ns2:_="" ns3:_="">
    <xsd:import namespace="http://schemas.microsoft.com/sharepoint/v3"/>
    <xsd:import namespace="c27cf8af-65d7-4264-9ae5-7a696d441928"/>
    <xsd:import namespace="fff4caa5-044e-4b85-8155-89b3a7b61d28"/>
    <xsd:element name="properties">
      <xsd:complexType>
        <xsd:sequence>
          <xsd:element name="documentManagement">
            <xsd:complexType>
              <xsd:all>
                <xsd:element ref="ns2:ContractType" minOccurs="0"/>
                <xsd:element ref="ns2:ContractStatus" minOccurs="0"/>
                <xsd:element ref="ns2:ContractManagers" minOccurs="0"/>
                <xsd:element ref="ns2:OutsourcingAgreement" minOccurs="0"/>
                <xsd:element ref="ns2:ContractDate" minOccurs="0"/>
                <xsd:element ref="ns2:ContractExpirationDate" minOccurs="0"/>
                <xsd:element ref="ns2:MaterialContract" minOccurs="0"/>
                <xsd:element ref="ns2:ExternalContractingParties" minOccurs="0"/>
                <xsd:element ref="ns2:PlaceOfOriginal" minOccurs="0"/>
                <xsd:element ref="ns2:ConversationID" minOccurs="0"/>
                <xsd:element ref="ns2:DocumentClass" minOccurs="0"/>
                <xsd:element ref="ns1:DocumentSetDescrip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9" nillable="true" ma:displayName="Beschreibung" ma:description="Eine Beschreibung der Dokumentenmappe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cf8af-65d7-4264-9ae5-7a696d441928" elementFormDefault="qualified">
    <xsd:import namespace="http://schemas.microsoft.com/office/2006/documentManagement/types"/>
    <xsd:import namespace="http://schemas.microsoft.com/office/infopath/2007/PartnerControls"/>
    <xsd:element name="ContractType" ma:index="8" nillable="true" ma:displayName="Vertragsart" ma:description="Attribut zur Klassifizierung des Vertrags. Bitte wählen Sie einen Wert aus der Kategorie Standard Vertragsarten oder Besondere Vertragsarten." ma:format="Dropdown" ma:hidden="true" ma:internalName="ContractType" ma:readOnly="false">
      <xsd:simpleType>
        <xsd:restriction base="dms:Choice">
          <xsd:enumeration value="Standard Vertragsarten (bitte wählen Sie einen Wert aus der Liste):"/>
          <xsd:enumeration value="-----------------------"/>
          <xsd:enumeration value="Dienstleistungsvereinbarung"/>
          <xsd:enumeration value="Kaufvertrag"/>
          <xsd:enumeration value="Kreditvertrag"/>
          <xsd:enumeration value="Vertraulichkeitsvereinbarung"/>
          <xsd:enumeration value="Kooperationsvertrag"/>
          <xsd:enumeration value="Absichtserklärung, Einverständniserklärung"/>
          <xsd:enumeration value="Versicherungsvertrag"/>
          <xsd:enumeration value="Sicherheit, Verwaltungsschreiben, Beglaubigung"/>
          <xsd:enumeration value="Sonstiges"/>
          <xsd:enumeration value="-----------------------"/>
          <xsd:enumeration value="Besondere Vertragsarten (bitte wählen Sie einen Wert aus der Liste):"/>
          <xsd:enumeration value="-----------------------"/>
          <xsd:enumeration value="Arbeitsvertrag"/>
          <xsd:enumeration value="Miet- oder Leasingvertrag"/>
          <xsd:enumeration value="Lizenzvereinbarung"/>
          <xsd:enumeration value="Datenschutzvereinbarung"/>
          <xsd:enumeration value="Vertretungsvereinbarung (gebundener Vertreter)"/>
          <xsd:enumeration value="Provisionsvereinbarung (Makler)"/>
          <xsd:enumeration value="Vertriebsvereinbarung"/>
          <xsd:enumeration value="Arbeitgeber - Betriebsrat / Gewerkschaftsvertrag"/>
          <xsd:enumeration value="Investitions- oder Finanzierungsvertrag"/>
          <xsd:enumeration value="Rückversicherungsvertrag"/>
          <xsd:enumeration value="Aktionärsvertrag"/>
          <xsd:enumeration value="Kontrollabkommen oder Gewinnabführungsvertrag"/>
          <xsd:enumeration value="Joint-Venture-Vertrag"/>
          <xsd:enumeration value="Sicherheitsübereignungsvertrag"/>
          <xsd:enumeration value="Beteiligung oder Unternehmenskauf / Fusionsvertrag"/>
          <xsd:enumeration value="Vertrag mit einem Mitglied des Vorstands oder Aufsichtsrats"/>
        </xsd:restriction>
      </xsd:simpleType>
    </xsd:element>
    <xsd:element name="ContractStatus" ma:index="9" nillable="true" ma:displayName="Vertragsstatus" ma:default="Entwurf" ma:description="Status des Vertrags" ma:format="Dropdown" ma:hidden="true" ma:internalName="ContractStatus" ma:readOnly="false">
      <xsd:simpleType>
        <xsd:restriction base="dms:Choice">
          <xsd:enumeration value="Entwurf"/>
          <xsd:enumeration value="Aktiv"/>
          <xsd:enumeration value="Abgelaufen"/>
        </xsd:restriction>
      </xsd:simpleType>
    </xsd:element>
    <xsd:element name="ContractManagers" ma:index="10" nillable="true" ma:displayName="Vertragsmanager" ma:description="Person(en), die den Vertrag managen und über detailierte Informationen darüber besitzen." ma:hidden="true" ma:list="UserInfo" ma:internalName="ContractManag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utsourcingAgreement" ma:index="11" nillable="true" ma:displayName="Auslagerungsvertrag" ma:description="Kennzeichnung, ob der Vertrag ein Auslagerungsvertrag gemäß der gruppenweiten Auslagerungsrichtlinie darstellt." ma:format="Dropdown" ma:hidden="true" ma:internalName="OutsourcingAgreement" ma:readOnly="false">
      <xsd:simpleType>
        <xsd:restriction base="dms:Boolean"/>
      </xsd:simpleType>
    </xsd:element>
    <xsd:element name="ContractDate" ma:index="12" nillable="true" ma:displayName="Vertragsdatum" ma:description="Datum, an dem der Vertrag geschlossen wurde." ma:format="DateOnly" ma:hidden="true" ma:internalName="ContractDate" ma:readOnly="false">
      <xsd:simpleType>
        <xsd:restriction base="dms:DateTime"/>
      </xsd:simpleType>
    </xsd:element>
    <xsd:element name="ContractExpirationDate" ma:index="13" nillable="true" ma:displayName="Außerkrafttreten des Vertrags" ma:description="Datum, an dem der Vertrag außer Kraft tritt/ trat." ma:format="DateOnly" ma:hidden="true" ma:internalName="ContractExpirationDate" ma:readOnly="false">
      <xsd:simpleType>
        <xsd:restriction base="dms:DateTime"/>
      </xsd:simpleType>
    </xsd:element>
    <xsd:element name="MaterialContract" ma:index="14" nillable="true" ma:displayName="Materieller Vertrag" ma:description="Kennzeichnung, ob der Vertrag von wesentlicher Bedeutung ist." ma:format="Dropdown" ma:hidden="true" ma:internalName="MaterialContract" ma:readOnly="false">
      <xsd:simpleType>
        <xsd:restriction base="dms:Boolean"/>
      </xsd:simpleType>
    </xsd:element>
    <xsd:element name="ExternalContractingParties" ma:index="15" nillable="true" ma:displayName="Externe Vertragspartner" ma:description="Name(n) der externen Vertragspartei(en)" ma:hidden="true" ma:internalName="ExternalContractingParties" ma:readOnly="false">
      <xsd:simpleType>
        <xsd:restriction base="dms:Text"/>
      </xsd:simpleType>
    </xsd:element>
    <xsd:element name="PlaceOfOriginal" ma:index="16" nillable="true" ma:displayName="Ort des Originaldokuments" ma:description="Ort der analogen Originalversion des Vertrags, falls vorhanden." ma:hidden="true" ma:internalName="PlaceOfOriginal" ma:readOnly="false">
      <xsd:simpleType>
        <xsd:restriction base="dms:Text"/>
      </xsd:simpleType>
    </xsd:element>
    <xsd:element name="ConversationID" ma:index="17" nillable="true" ma:displayName="Konversations-ID der Email." ma:description="Konversations-ID" ma:hidden="true" ma:internalName="ConversationID" ma:readOnly="false">
      <xsd:simpleType>
        <xsd:restriction base="dms:Text"/>
      </xsd:simpleType>
    </xsd:element>
    <xsd:element name="DocumentClass" ma:index="18" nillable="true" ma:displayName="Dokumentenkategorie" ma:description="Attribut zur Klassifizierung des Dokuments gemäß den Vorgaben zur Dokumentenaufbewahrung." ma:format="Dropdown" ma:hidden="true" ma:internalName="DocumentClass" ma:readOnly="false">
      <xsd:simpleType>
        <xsd:restriction base="dms:Choice">
          <xsd:enumeration value="Geschäftsbrief"/>
          <xsd:enumeration value="Buchhaltungsdokument"/>
          <xsd:enumeration value="Wichtige Dokumentation oder Entscheidun"/>
          <xsd:enumeration value="Entscheidung einer Aufsichtsbehörde"/>
          <xsd:enumeration value="Entscheidung einer Behörde"/>
          <xsd:enumeration value="Entscheidungsdokumentation des Vorstands"/>
          <xsd:enumeration value="Entscheidungsdokumentation des Aufsichtsrats"/>
          <xsd:enumeration value="Finanzbericht oder Buchhaltung"/>
          <xsd:enumeration value="Geschäftsbuch oder Liste von Vermögenswerten"/>
          <xsd:enumeration value="Finanzbericht oder Buchhaltung"/>
          <xsd:enumeration value="Unternehmensrichtlinie"/>
          <xsd:enumeration value="Statusbericht, Gesellschaftervertrag, oder sonstiges Gesellschaftsdokument"/>
          <xsd:enumeration value="Dokumentation über Anti-Geldwäsche oder ökonomische Sanktionen"/>
        </xsd:restriction>
      </xsd:simpleType>
    </xsd:element>
    <xsd:element name="TaxCatchAll" ma:index="28" nillable="true" ma:displayName="Taxonomy Catch All Column" ma:hidden="true" ma:list="{c413fb93-ba48-4460-9a98-d9482d155da3}" ma:internalName="TaxCatchAll" ma:showField="CatchAllData" ma:web="c27cf8af-65d7-4264-9ae5-7a696d44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4caa5-044e-4b85-8155-89b3a7b61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10820af1-e82f-496e-bbcb-d9502914b7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f4caa5-044e-4b85-8155-89b3a7b61d28">
      <Terms xmlns="http://schemas.microsoft.com/office/infopath/2007/PartnerControls"/>
    </lcf76f155ced4ddcb4097134ff3c332f>
    <ContractStatus xmlns="c27cf8af-65d7-4264-9ae5-7a696d441928">Entwurf</ContractStatus>
    <ContractDate xmlns="c27cf8af-65d7-4264-9ae5-7a696d441928" xsi:nil="true"/>
    <ExternalContractingParties xmlns="c27cf8af-65d7-4264-9ae5-7a696d441928" xsi:nil="true"/>
    <OutsourcingAgreement xmlns="c27cf8af-65d7-4264-9ae5-7a696d441928" xsi:nil="true"/>
    <MaterialContract xmlns="c27cf8af-65d7-4264-9ae5-7a696d441928" xsi:nil="true"/>
    <TaxCatchAll xmlns="c27cf8af-65d7-4264-9ae5-7a696d441928" xsi:nil="true"/>
    <PlaceOfOriginal xmlns="c27cf8af-65d7-4264-9ae5-7a696d441928" xsi:nil="true"/>
    <ContractType xmlns="c27cf8af-65d7-4264-9ae5-7a696d441928" xsi:nil="true"/>
    <ContractManagers xmlns="c27cf8af-65d7-4264-9ae5-7a696d441928">
      <UserInfo>
        <DisplayName/>
        <AccountId xsi:nil="true"/>
        <AccountType/>
      </UserInfo>
    </ContractManagers>
    <ContractExpirationDate xmlns="c27cf8af-65d7-4264-9ae5-7a696d441928" xsi:nil="true"/>
    <DocumentSetDescription xmlns="http://schemas.microsoft.com/sharepoint/v3" xsi:nil="true"/>
    <ConversationID xmlns="c27cf8af-65d7-4264-9ae5-7a696d441928" xsi:nil="true"/>
    <DocumentClass xmlns="c27cf8af-65d7-4264-9ae5-7a696d441928" xsi:nil="true"/>
  </documentManagement>
</p:properties>
</file>

<file path=customXml/itemProps1.xml><?xml version="1.0" encoding="utf-8"?>
<ds:datastoreItem xmlns:ds="http://schemas.openxmlformats.org/officeDocument/2006/customXml" ds:itemID="{897AFFE1-97A6-4A0B-B6E8-C5564A297D60}"/>
</file>

<file path=customXml/itemProps2.xml><?xml version="1.0" encoding="utf-8"?>
<ds:datastoreItem xmlns:ds="http://schemas.openxmlformats.org/officeDocument/2006/customXml" ds:itemID="{979EEEB4-116B-45D7-A00E-4485C1BF49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238861-3DAC-4F8A-8FBD-A33F14A9024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ccbc2e3-576a-4233-8399-f4063d88a55b"/>
    <ds:schemaRef ds:uri="a785ad58-1d57-4f8a-aa71-77170459bd0d"/>
    <ds:schemaRef ds:uri="http://www.w3.org/XML/1998/namespace"/>
    <ds:schemaRef ds:uri="http://purl.org/dc/dcmitype/"/>
    <ds:schemaRef ds:uri="fff4caa5-044e-4b85-8155-89b3a7b61d28"/>
    <ds:schemaRef ds:uri="c27cf8af-65d7-4264-9ae5-7a696d44192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DesignAllianz Benutzerfarben</Template>
  <TotalTime>0</TotalTime>
  <Words>434</Words>
  <Application>Microsoft Office PowerPoint</Application>
  <PresentationFormat>Breitbild</PresentationFormat>
  <Paragraphs>132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Title charts</vt:lpstr>
      <vt:lpstr>Divider + end charts</vt:lpstr>
      <vt:lpstr>Content charts white</vt:lpstr>
      <vt:lpstr>Content charts blue</vt:lpstr>
      <vt:lpstr>FirmenOnline Basisschulung  Das Arbeitgeber-Portal - Mitarbeiter einfach und überall informieren</vt:lpstr>
      <vt:lpstr>Agenda</vt:lpstr>
      <vt:lpstr>Mit dem Arbeitnehmer-Portal informieren</vt:lpstr>
      <vt:lpstr>Einrichtung eines Arbeitnehmer-Portals</vt:lpstr>
      <vt:lpstr>Hinweise zum Datenschutz</vt:lpstr>
      <vt:lpstr>Hinweise zum Impressum</vt:lpstr>
      <vt:lpstr>Zustimmung vom Arbeitgeber einholen</vt:lpstr>
      <vt:lpstr>Übermittlung des Arbeitnehmer-Portals an den Arbeitgeber</vt:lpstr>
      <vt:lpstr>Wo finde ich Informationen?</vt:lpstr>
      <vt:lpstr>Ihre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Arbeitnehmer-Portal</dc:title>
  <dc:creator>Mik Schulz</dc:creator>
  <cp:lastModifiedBy>Wiener, Andrea (Allianz Lebensversicherungs-AG)</cp:lastModifiedBy>
  <cp:revision>494</cp:revision>
  <dcterms:created xsi:type="dcterms:W3CDTF">2021-05-25T12:15:33Z</dcterms:created>
  <dcterms:modified xsi:type="dcterms:W3CDTF">2023-11-14T15:35:31Z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0x010100125D78925D459C4792E0AB097CA57A8700FAC6EE99810BDC4EBF7068FDAC12E07A</vt:lpwstr>
  </property>
  <property fmtid="{D5CDD505-2E9C-101B-9397-08002B2CF9AE}" pid="3" name="_NewReviewCycle">
    <vt:lpwstr/>
  </property>
  <property fmtid="{D5CDD505-2E9C-101B-9397-08002B2CF9AE}" pid="4" name="MSIP_Label_ce5f591a-3248-43e9-9b70-1ad50135772d_Enabled">
    <vt:lpwstr>true</vt:lpwstr>
  </property>
  <property fmtid="{D5CDD505-2E9C-101B-9397-08002B2CF9AE}" pid="5" name="MSIP_Label_ce5f591a-3248-43e9-9b70-1ad50135772d_SetDate">
    <vt:lpwstr>2021-07-29T09:20:11Z</vt:lpwstr>
  </property>
  <property fmtid="{D5CDD505-2E9C-101B-9397-08002B2CF9AE}" pid="6" name="MSIP_Label_ce5f591a-3248-43e9-9b70-1ad50135772d_Method">
    <vt:lpwstr>Privileged</vt:lpwstr>
  </property>
  <property fmtid="{D5CDD505-2E9C-101B-9397-08002B2CF9AE}" pid="7" name="MSIP_Label_ce5f591a-3248-43e9-9b70-1ad50135772d_Name">
    <vt:lpwstr>ce5f591a-3248-43e9-9b70-1ad50135772d</vt:lpwstr>
  </property>
  <property fmtid="{D5CDD505-2E9C-101B-9397-08002B2CF9AE}" pid="8" name="MSIP_Label_ce5f591a-3248-43e9-9b70-1ad50135772d_SiteId">
    <vt:lpwstr>6e06e42d-6925-47c6-b9e7-9581c7ca302a</vt:lpwstr>
  </property>
  <property fmtid="{D5CDD505-2E9C-101B-9397-08002B2CF9AE}" pid="9" name="MSIP_Label_ce5f591a-3248-43e9-9b70-1ad50135772d_ActionId">
    <vt:lpwstr>cae8452c-7462-4e0b-86f6-dfc751feef05</vt:lpwstr>
  </property>
  <property fmtid="{D5CDD505-2E9C-101B-9397-08002B2CF9AE}" pid="10" name="MSIP_Label_ce5f591a-3248-43e9-9b70-1ad50135772d_ContentBits">
    <vt:lpwstr>0</vt:lpwstr>
  </property>
  <property fmtid="{D5CDD505-2E9C-101B-9397-08002B2CF9AE}" pid="11" name="Order">
    <vt:r8>100</vt:r8>
  </property>
  <property fmtid="{D5CDD505-2E9C-101B-9397-08002B2CF9AE}" pid="12" name="MediaServiceImageTags">
    <vt:lpwstr/>
  </property>
  <property fmtid="{D5CDD505-2E9C-101B-9397-08002B2CF9AE}" pid="13" name="_AdHocReviewCycleID">
    <vt:i4>-664091865</vt:i4>
  </property>
  <property fmtid="{D5CDD505-2E9C-101B-9397-08002B2CF9AE}" pid="14" name="_EmailSubject">
    <vt:lpwstr>Folien AN-Portal</vt:lpwstr>
  </property>
  <property fmtid="{D5CDD505-2E9C-101B-9397-08002B2CF9AE}" pid="15" name="_AuthorEmail">
    <vt:lpwstr>andrea.wiener@allianz.de</vt:lpwstr>
  </property>
  <property fmtid="{D5CDD505-2E9C-101B-9397-08002B2CF9AE}" pid="16" name="_AuthorEmailDisplayName">
    <vt:lpwstr>Wiener, Andrea (Allianz Lebensversicherungs-AG)</vt:lpwstr>
  </property>
</Properties>
</file>