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9.svg" ContentType="image/svg+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Lst>
  <p:notesMasterIdLst>
    <p:notesMasterId r:id="rId46"/>
  </p:notesMasterIdLst>
  <p:sldIdLst>
    <p:sldId id="256" r:id="rId8"/>
    <p:sldId id="460" r:id="rId9"/>
    <p:sldId id="550" r:id="rId10"/>
    <p:sldId id="529" r:id="rId11"/>
    <p:sldId id="466" r:id="rId12"/>
    <p:sldId id="537" r:id="rId13"/>
    <p:sldId id="269" r:id="rId14"/>
    <p:sldId id="272" r:id="rId15"/>
    <p:sldId id="275" r:id="rId16"/>
    <p:sldId id="512" r:id="rId17"/>
    <p:sldId id="549" r:id="rId18"/>
    <p:sldId id="278" r:id="rId19"/>
    <p:sldId id="368" r:id="rId20"/>
    <p:sldId id="539" r:id="rId21"/>
    <p:sldId id="540" r:id="rId22"/>
    <p:sldId id="541" r:id="rId23"/>
    <p:sldId id="542" r:id="rId24"/>
    <p:sldId id="543" r:id="rId25"/>
    <p:sldId id="397" r:id="rId26"/>
    <p:sldId id="281" r:id="rId27"/>
    <p:sldId id="499" r:id="rId28"/>
    <p:sldId id="502" r:id="rId29"/>
    <p:sldId id="505" r:id="rId30"/>
    <p:sldId id="508" r:id="rId31"/>
    <p:sldId id="388" r:id="rId32"/>
    <p:sldId id="511" r:id="rId33"/>
    <p:sldId id="514" r:id="rId34"/>
    <p:sldId id="475" r:id="rId35"/>
    <p:sldId id="548" r:id="rId36"/>
    <p:sldId id="290" r:id="rId37"/>
    <p:sldId id="481" r:id="rId38"/>
    <p:sldId id="293" r:id="rId39"/>
    <p:sldId id="296" r:id="rId40"/>
    <p:sldId id="487" r:id="rId41"/>
    <p:sldId id="302" r:id="rId42"/>
    <p:sldId id="314" r:id="rId43"/>
    <p:sldId id="311" r:id="rId44"/>
    <p:sldId id="317" r:id="rId45"/>
  </p:sldIdLst>
  <p:sldSz cx="12192000" cy="6858000"/>
  <p:notesSz cx="6858000" cy="9144000"/>
  <p:custDataLst>
    <p:tags r:id="rId47"/>
  </p:custDataLst>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94660"/>
  </p:normalViewPr>
  <p:slideViewPr>
    <p:cSldViewPr snapToGrid="0" showGuides="1">
      <p:cViewPr varScale="1">
        <p:scale>
          <a:sx n="105" d="100"/>
          <a:sy n="105" d="100"/>
        </p:scale>
        <p:origin x="138" y="58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Tabelle1!$B$1</c:f>
              <c:strCache>
                <c:ptCount val="1"/>
                <c:pt idx="0">
                  <c:v>Verkauf</c:v>
                </c:pt>
              </c:strCache>
            </c:strRef>
          </c:tx>
          <c:spPr>
            <a:solidFill>
              <a:schemeClr val="tx1"/>
            </a:solidFill>
            <a:ln w="25400">
              <a:solidFill>
                <a:schemeClr val="accent4"/>
              </a:solidFill>
            </a:ln>
            <a:effectLst/>
          </c:spPr>
          <c:explosion val="4"/>
          <c:dPt>
            <c:idx val="0"/>
            <c:bubble3D val="0"/>
            <c:spPr>
              <a:solidFill>
                <a:srgbClr val="A6276F"/>
              </a:solidFill>
              <a:ln w="25400">
                <a:solidFill>
                  <a:srgbClr val="A6276F"/>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5B-4EB7-AE59-B3AFE066FE13}"/>
              </c:ext>
            </c:extLst>
          </c:dPt>
          <c:dPt>
            <c:idx val="1"/>
            <c:bubble3D val="0"/>
            <c:spPr>
              <a:solidFill>
                <a:srgbClr val="F86200"/>
              </a:solidFill>
              <a:ln w="25400">
                <a:solidFill>
                  <a:srgbClr val="F86200"/>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5B-4EB7-AE59-B3AFE066FE13}"/>
              </c:ext>
            </c:extLst>
          </c:dPt>
          <c:dPt>
            <c:idx val="2"/>
            <c:bubble3D val="0"/>
            <c:spPr>
              <a:solidFill>
                <a:srgbClr val="FAB600"/>
              </a:solidFill>
              <a:ln w="25400">
                <a:solidFill>
                  <a:srgbClr val="FAB600"/>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5B-4EB7-AE59-B3AFE066FE13}"/>
              </c:ext>
            </c:extLst>
          </c:dPt>
          <c:dPt>
            <c:idx val="3"/>
            <c:bubble3D val="0"/>
            <c:spPr>
              <a:solidFill>
                <a:srgbClr val="122B54"/>
              </a:solidFill>
              <a:ln w="25400">
                <a:solidFill>
                  <a:schemeClr val="accent1"/>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5B-4EB7-AE59-B3AFE066FE13}"/>
              </c:ext>
            </c:extLst>
          </c:dPt>
          <c:dPt>
            <c:idx val="4"/>
            <c:bubble3D val="0"/>
            <c:spPr>
              <a:solidFill>
                <a:srgbClr val="006192"/>
              </a:solidFill>
              <a:ln w="25400">
                <a:solidFill>
                  <a:schemeClr val="accent2"/>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645B-4EB7-AE59-B3AFE066FE13}"/>
              </c:ext>
            </c:extLst>
          </c:dPt>
          <c:dPt>
            <c:idx val="5"/>
            <c:bubble3D val="0"/>
            <c:spPr>
              <a:solidFill>
                <a:srgbClr val="007AB3"/>
              </a:solidFill>
              <a:ln w="25400">
                <a:solidFill>
                  <a:schemeClr val="accent3"/>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645B-4EB7-AE59-B3AFE066FE13}"/>
              </c:ext>
            </c:extLst>
          </c:dPt>
          <c:dPt>
            <c:idx val="6"/>
            <c:bubble3D val="0"/>
            <c:spPr>
              <a:solidFill>
                <a:srgbClr val="13A0D3"/>
              </a:solidFill>
              <a:ln w="25400">
                <a:solidFill>
                  <a:schemeClr val="accent4"/>
                </a:solidFill>
              </a:ln>
              <a:effectLst/>
            </c:spPr>
            <c:extLst>
              <c:ext xmlns:c16="http://schemas.microsoft.com/office/drawing/2014/chart" uri="{C3380CC4-5D6E-409C-BE32-E72D297353CC}">
                <c16:uniqueId val="{0000000E-D5AF-4D28-9A2A-288BB53B2E72}"/>
              </c:ext>
            </c:extLst>
          </c:dPt>
          <c:dPt>
            <c:idx val="7"/>
            <c:bubble3D val="0"/>
            <c:spPr>
              <a:solidFill>
                <a:srgbClr val="B5DAE6"/>
              </a:solidFill>
              <a:ln w="25400">
                <a:solidFill>
                  <a:schemeClr val="accent5"/>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D-645B-4EB7-AE59-B3AFE066FE13}"/>
              </c:ext>
            </c:extLst>
          </c:dPt>
          <c:cat>
            <c:strRef>
              <c:f>Tabelle1!$A$2:$A$9</c:f>
              <c:strCache>
                <c:ptCount val="8"/>
                <c:pt idx="0">
                  <c:v>Aktien</c:v>
                </c:pt>
                <c:pt idx="1">
                  <c:v>Infrastruktur/erneuerbare Energien</c:v>
                </c:pt>
                <c:pt idx="2">
                  <c:v>Immobilien</c:v>
                </c:pt>
                <c:pt idx="3">
                  <c:v>Unternehmensanleihen</c:v>
                </c:pt>
                <c:pt idx="4">
                  <c:v>Staatsanleihen Schwellenländer</c:v>
                </c:pt>
                <c:pt idx="5">
                  <c:v>Staatsanleihen Industrieländer</c:v>
                </c:pt>
                <c:pt idx="6">
                  <c:v>Pfandbriefe</c:v>
                </c:pt>
                <c:pt idx="7">
                  <c:v>Baufinanzierung</c:v>
                </c:pt>
              </c:strCache>
            </c:strRef>
          </c:cat>
          <c:val>
            <c:numRef>
              <c:f>Tabelle1!$B$2:$B$9</c:f>
              <c:numCache>
                <c:formatCode>General</c:formatCode>
                <c:ptCount val="8"/>
                <c:pt idx="0">
                  <c:v>6</c:v>
                </c:pt>
                <c:pt idx="1">
                  <c:v>12</c:v>
                </c:pt>
                <c:pt idx="2">
                  <c:v>12</c:v>
                </c:pt>
                <c:pt idx="3">
                  <c:v>20</c:v>
                </c:pt>
                <c:pt idx="4">
                  <c:v>6</c:v>
                </c:pt>
                <c:pt idx="5">
                  <c:v>19</c:v>
                </c:pt>
                <c:pt idx="6">
                  <c:v>11</c:v>
                </c:pt>
                <c:pt idx="7">
                  <c:v>14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645B-4EB7-AE59-B3AFE066FE1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08.04.2024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F3E0F7A-EA63-40E1-97FB-D173EE3BA0CC}" type="slidenum">
              <a:rPr lang="de-DE" smtClean="0"/>
              <a:t>11</a:t>
            </a:fld>
            <a:endParaRPr lang="de-DE"/>
          </a:p>
        </p:txBody>
      </p:sp>
    </p:spTree>
    <p:extLst>
      <p:ext uri="{BB962C8B-B14F-4D97-AF65-F5344CB8AC3E}">
        <p14:creationId xmlns:p14="http://schemas.microsoft.com/office/powerpoint/2010/main" val="353215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14205" rtl="0" eaLnBrk="1" fontAlgn="auto" latinLnBrk="0" hangingPunct="1">
              <a:lnSpc>
                <a:spcPct val="100000"/>
              </a:lnSpc>
              <a:spcBef>
                <a:spcPct val="0"/>
              </a:spcBef>
              <a:spcAft>
                <a:spcPct val="0"/>
              </a:spcAft>
              <a:buClrTx/>
              <a:buSzTx/>
              <a:buFontTx/>
              <a:buNone/>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05" rtl="0" eaLnBrk="1" fontAlgn="auto" latinLnBrk="0" hangingPunct="1">
                <a:lnSpc>
                  <a:spcPct val="100000"/>
                </a:lnSpc>
                <a:spcBef>
                  <a:spcPct val="0"/>
                </a:spcBef>
                <a:spcAft>
                  <a:spcPct val="0"/>
                </a:spcAft>
                <a:buClrTx/>
                <a:buSzTx/>
                <a:buFontTx/>
                <a:buNone/>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61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de-DE" smtClean="0"/>
              <a:t>25</a:t>
            </a:fld>
            <a:endParaRPr lang="de-DE"/>
          </a:p>
        </p:txBody>
      </p:sp>
    </p:spTree>
    <p:extLst>
      <p:ext uri="{BB962C8B-B14F-4D97-AF65-F5344CB8AC3E}">
        <p14:creationId xmlns:p14="http://schemas.microsoft.com/office/powerpoint/2010/main" val="3420245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t>‹Nr.›</a:t>
            </a:fld>
            <a:endParaRPr lang="de-DE"/>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gradFill>
          <a:ln w="264" cap="flat">
            <a:noFill/>
            <a:prstDash val="solid"/>
            <a:miter/>
          </a:ln>
        </p:spPr>
        <p:txBody>
          <a:bodyPr rtlCol="0" anchor="ctr"/>
          <a:lstStyle/>
          <a:p>
            <a:endParaRPr lang="de-DE" sz="1905"/>
          </a:p>
        </p:txBody>
      </p:sp>
    </p:spTree>
    <p:extLst>
      <p:ext uri="{BB962C8B-B14F-4D97-AF65-F5344CB8AC3E}">
        <p14:creationId xmlns:p14="http://schemas.microsoft.com/office/powerpoint/2010/main" val="6481350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5761276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68984386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560970737"/>
      </p:ext>
    </p:extLst>
  </p:cSld>
  <p:clrMapOvr>
    <a:masterClrMapping/>
  </p:clrMapOv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30874646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764915960"/>
      </p:ext>
    </p:extLst>
  </p:cSld>
  <p:clrMapOvr>
    <a:masterClrMapping/>
  </p:clrMapOvr>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26016920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Tree>
    <p:extLst>
      <p:ext uri="{BB962C8B-B14F-4D97-AF65-F5344CB8AC3E}">
        <p14:creationId xmlns:p14="http://schemas.microsoft.com/office/powerpoint/2010/main" val="1552637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94283675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597431466"/>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56096368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t>‹Nr.›</a:t>
            </a:fld>
            <a:endParaRPr lang="de-DE"/>
          </a:p>
        </p:txBody>
      </p:sp>
    </p:spTree>
    <p:extLst>
      <p:ext uri="{BB962C8B-B14F-4D97-AF65-F5344CB8AC3E}">
        <p14:creationId xmlns:p14="http://schemas.microsoft.com/office/powerpoint/2010/main" val="91316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1044055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14746291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4.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6" name="Grafik 5">
            <a:extLst>
              <a:ext uri="{FF2B5EF4-FFF2-40B4-BE49-F238E27FC236}">
                <a16:creationId xmlns:a16="http://schemas.microsoft.com/office/drawing/2014/main" id="{517A2EDA-7A2A-4BAF-84A5-B711B8383F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a:p>
        </p:txBody>
      </p:sp>
      <p:pic>
        <p:nvPicPr>
          <p:cNvPr id="10" name="Grafik 9">
            <a:extLst>
              <a:ext uri="{FF2B5EF4-FFF2-40B4-BE49-F238E27FC236}">
                <a16:creationId xmlns:a16="http://schemas.microsoft.com/office/drawing/2014/main" id="{02C6B5F1-CED0-4A47-98B3-C7AD8004E0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4110" userDrawn="1">
          <p15:clr>
            <a:srgbClr val="F26B43"/>
          </p15:clr>
        </p15:guide>
        <p15:guide id="24"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9" name="Grafik 8">
            <a:extLst>
              <a:ext uri="{FF2B5EF4-FFF2-40B4-BE49-F238E27FC236}">
                <a16:creationId xmlns:a16="http://schemas.microsoft.com/office/drawing/2014/main" id="{566DEB18-BBD7-44DA-AA15-D29EF8863A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t>‹Nr.›</a:t>
            </a:fld>
            <a:endParaRPr lang="de-DE"/>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a:p>
        </p:txBody>
      </p:sp>
      <p:pic>
        <p:nvPicPr>
          <p:cNvPr id="9" name="Grafik 8">
            <a:extLst>
              <a:ext uri="{FF2B5EF4-FFF2-40B4-BE49-F238E27FC236}">
                <a16:creationId xmlns:a16="http://schemas.microsoft.com/office/drawing/2014/main" id="{B1499D7A-52EE-47E6-8AED-84C36775F8B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transition/>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image" Target="../media/image34.emf"/><Relationship Id="rId10" Type="http://schemas.openxmlformats.org/officeDocument/2006/relationships/image" Target="../media/image38.png"/><Relationship Id="rId4" Type="http://schemas.openxmlformats.org/officeDocument/2006/relationships/oleObject" Target="../embeddings/oleObject1.bin"/><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xml"/><Relationship Id="rId4" Type="http://schemas.openxmlformats.org/officeDocument/2006/relationships/hyperlink" Target="https://http:/www.firmenonline.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svtx:article/content/picture/@tmpUrl&#10;svtx:size=1-1&#10;svtxbackup:w=539.9329&#10;svtxbackup:h=539.9329&#10;svtxbackup:x=420.0671&#10;svtxbackup:y=0.06707764">
            <a:extLst>
              <a:ext uri="{FF2B5EF4-FFF2-40B4-BE49-F238E27FC236}">
                <a16:creationId xmlns:a16="http://schemas.microsoft.com/office/drawing/2014/main" id="{1E425B3B-542B-4BA5-AE64-62D448F530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852" y="852"/>
            <a:ext cx="6857148" cy="6857148"/>
          </a:xfrm>
          <a:prstGeom prst="rect">
            <a:avLst/>
          </a:prstGeom>
          <a:noFill/>
        </p:spPr>
      </p:pic>
      <p:sp>
        <p:nvSpPr>
          <p:cNvPr id="9" name="Titel 7" descr="svtx:article/content/headline">
            <a:extLst>
              <a:ext uri="{FF2B5EF4-FFF2-40B4-BE49-F238E27FC236}">
                <a16:creationId xmlns:a16="http://schemas.microsoft.com/office/drawing/2014/main" id="{ED516052-E804-49DE-B2D3-697D5BB711D0}"/>
              </a:ext>
            </a:extLst>
          </p:cNvPr>
          <p:cNvSpPr>
            <a:spLocks noGrp="1"/>
          </p:cNvSpPr>
          <p:nvPr>
            <p:ph type="ctrTitle"/>
          </p:nvPr>
        </p:nvSpPr>
        <p:spPr>
          <a:xfrm>
            <a:off x="468313" y="2162345"/>
            <a:ext cx="4680000" cy="2400235"/>
          </a:xfrm>
        </p:spPr>
        <p:txBody>
          <a:bodyPr anchor="t" anchorCtr="0"/>
          <a:lstStyle/>
          <a:p>
            <a:pPr>
              <a:lnSpc>
                <a:spcPts val="4500"/>
              </a:lnSpc>
            </a:pPr>
            <a:r>
              <a:rPr lang="de-DE" sz="4500" b="0" i="0" u="none" dirty="0"/>
              <a:t>Allianz Support Fund</a:t>
            </a:r>
          </a:p>
        </p:txBody>
      </p:sp>
      <p:sp>
        <p:nvSpPr>
          <p:cNvPr id="10" name="Untertitel 8" descr="svtx:article/content/subline">
            <a:extLst>
              <a:ext uri="{FF2B5EF4-FFF2-40B4-BE49-F238E27FC236}">
                <a16:creationId xmlns:a16="http://schemas.microsoft.com/office/drawing/2014/main" id="{2ABCEB36-D2F1-43BC-8206-BC4CE6E826F4}"/>
              </a:ext>
            </a:extLst>
          </p:cNvPr>
          <p:cNvSpPr>
            <a:spLocks noGrp="1"/>
          </p:cNvSpPr>
          <p:nvPr>
            <p:ph type="subTitle" idx="1"/>
          </p:nvPr>
        </p:nvSpPr>
        <p:spPr>
          <a:xfrm>
            <a:off x="468313" y="4079459"/>
            <a:ext cx="4680000" cy="562065"/>
          </a:xfrm>
        </p:spPr>
        <p:txBody>
          <a:bodyPr/>
          <a:lstStyle/>
          <a:p>
            <a:r>
              <a:rPr lang="de-DE" b="0" i="0" u="none" dirty="0"/>
              <a:t>The </a:t>
            </a:r>
            <a:r>
              <a:rPr lang="de-DE" b="0" i="0" u="none" dirty="0" err="1"/>
              <a:t>attractive</a:t>
            </a:r>
            <a:r>
              <a:rPr lang="de-DE" b="0" i="0" u="none" dirty="0"/>
              <a:t> </a:t>
            </a:r>
            <a:r>
              <a:rPr lang="de-DE" b="0" i="0" u="none" dirty="0" err="1"/>
              <a:t>occupational</a:t>
            </a:r>
            <a:r>
              <a:rPr lang="de-DE" b="0" i="0" u="none" dirty="0"/>
              <a:t> </a:t>
            </a:r>
            <a:r>
              <a:rPr lang="de-DE" b="0" i="0" u="none" dirty="0" err="1"/>
              <a:t>pension</a:t>
            </a:r>
            <a:r>
              <a:rPr lang="de-DE" b="0" i="0" u="none" dirty="0"/>
              <a:t> </a:t>
            </a:r>
            <a:r>
              <a:rPr lang="de-DE" b="0" i="0" u="none" dirty="0" err="1"/>
              <a:t>for</a:t>
            </a:r>
            <a:r>
              <a:rPr lang="de-DE" b="0" i="0" u="none" dirty="0"/>
              <a:t> </a:t>
            </a:r>
            <a:r>
              <a:rPr lang="de-DE" b="0" i="0" u="none" dirty="0" err="1"/>
              <a:t>specialist</a:t>
            </a:r>
            <a:r>
              <a:rPr lang="de-DE" b="0" i="0" u="none" dirty="0"/>
              <a:t> and </a:t>
            </a:r>
            <a:r>
              <a:rPr lang="de-DE" b="0" i="0" u="none" dirty="0" err="1"/>
              <a:t>executive</a:t>
            </a:r>
            <a:r>
              <a:rPr lang="de-DE" b="0" i="0" u="none" dirty="0"/>
              <a:t> </a:t>
            </a:r>
            <a:r>
              <a:rPr lang="de-DE" b="0" i="0" u="none" dirty="0" err="1"/>
              <a:t>staff</a:t>
            </a:r>
            <a:endParaRPr lang="de-DE" b="0" i="0" u="none" dirty="0"/>
          </a:p>
        </p:txBody>
      </p:sp>
      <p:sp>
        <p:nvSpPr>
          <p:cNvPr id="11" name="Textplatzhalter 11" descr="svtx:article/content/productprovider">
            <a:extLst>
              <a:ext uri="{FF2B5EF4-FFF2-40B4-BE49-F238E27FC236}">
                <a16:creationId xmlns:a16="http://schemas.microsoft.com/office/drawing/2014/main" id="{A1866413-8F8A-45FB-BAF3-9F94B25C4B6D}"/>
              </a:ext>
            </a:extLst>
          </p:cNvPr>
          <p:cNvSpPr>
            <a:spLocks noGrp="1"/>
          </p:cNvSpPr>
          <p:nvPr>
            <p:ph type="body" sz="quarter" idx="11"/>
          </p:nvPr>
        </p:nvSpPr>
        <p:spPr>
          <a:xfrm>
            <a:off x="468312" y="5968800"/>
            <a:ext cx="2352526" cy="546124"/>
          </a:xfrm>
        </p:spPr>
        <p:txBody>
          <a:bodyPr/>
          <a:lstStyle/>
          <a:p>
            <a:r>
              <a:rPr lang="de-DE" b="0" i="0" u="none"/>
              <a:t>© Allianz Lebensversicherungs-AG</a:t>
            </a:r>
          </a:p>
        </p:txBody>
      </p:sp>
      <p:sp>
        <p:nvSpPr>
          <p:cNvPr id="12" name="Textplatzhalter 23">
            <a:extLst>
              <a:ext uri="{FF2B5EF4-FFF2-40B4-BE49-F238E27FC236}">
                <a16:creationId xmlns:a16="http://schemas.microsoft.com/office/drawing/2014/main" id="{3FB1A729-96AE-470F-BCC8-0EB58F430A45}"/>
              </a:ext>
            </a:extLst>
          </p:cNvPr>
          <p:cNvSpPr>
            <a:spLocks noGrp="1"/>
          </p:cNvSpPr>
          <p:nvPr>
            <p:ph type="body" sz="quarter" idx="14"/>
          </p:nvPr>
        </p:nvSpPr>
        <p:spPr>
          <a:xfrm rot="-5400000">
            <a:off x="9980824" y="4736982"/>
            <a:ext cx="3324899" cy="171053"/>
          </a:xfrm>
        </p:spPr>
        <p:txBody>
          <a:bodyPr/>
          <a:lstStyle/>
          <a:p>
            <a:r>
              <a:rPr lang="de-DE">
                <a:solidFill>
                  <a:schemeClr val="bg1"/>
                </a:solidFill>
              </a:rPr>
              <a:t>© Allianz</a:t>
            </a:r>
          </a:p>
        </p:txBody>
      </p:sp>
      <p:sp>
        <p:nvSpPr>
          <p:cNvPr id="13" name="Untertitel 8" descr="svtx:article/content/strapline">
            <a:extLst>
              <a:ext uri="{FF2B5EF4-FFF2-40B4-BE49-F238E27FC236}">
                <a16:creationId xmlns:a16="http://schemas.microsoft.com/office/drawing/2014/main" id="{2A31CC9A-7616-42B1-B2B3-8136E63C8100}"/>
              </a:ext>
            </a:extLst>
          </p:cNvPr>
          <p:cNvSpPr txBox="1"/>
          <p:nvPr/>
        </p:nvSpPr>
        <p:spPr>
          <a:xfrm>
            <a:off x="468314" y="1550223"/>
            <a:ext cx="4680000" cy="531099"/>
          </a:xfrm>
          <a:prstGeom prst="rect">
            <a:avLst/>
          </a:prstGeom>
        </p:spPr>
        <p:txBody>
          <a:bodyPr vert="horz" lIns="0" tIns="0" rIns="216000" bIns="0" rtlCol="0" anchor="b" anchorCtr="0">
            <a:noAutofit/>
          </a:bodyPr>
          <a:lstStyle>
            <a:defPPr>
              <a:defRPr lang="de-DE"/>
            </a:defPPr>
            <a:lvl1pPr marL="0" indent="0" algn="l" defTabSz="914400" rtl="0" eaLnBrk="1" latinLnBrk="0" hangingPunct="1">
              <a:lnSpc>
                <a:spcPct val="100000"/>
              </a:lnSpc>
              <a:spcBef>
                <a:spcPct val="0"/>
              </a:spcBef>
              <a:buFont typeface="+mj-lt"/>
              <a:buNone/>
              <a:defRPr sz="1500" kern="1200">
                <a:solidFill>
                  <a:schemeClr val="bg1"/>
                </a:solidFill>
                <a:latin typeface="+mn-lt"/>
                <a:ea typeface="+mn-ea"/>
                <a:cs typeface="+mn-cs"/>
              </a:defRPr>
            </a:lvl1pPr>
            <a:lvl2pPr marL="457200" indent="0" algn="ctr" defTabSz="914400" rtl="0" eaLnBrk="1" latinLnBrk="0" hangingPunct="1">
              <a:lnSpc>
                <a:spcPct val="100000"/>
              </a:lnSpc>
              <a:spcBef>
                <a:spcPct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ct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b="0" i="0" u="none"/>
              <a:t>Building the best retirement plan with tax advantages </a:t>
            </a:r>
          </a:p>
        </p:txBody>
      </p:sp>
      <p:sp>
        <p:nvSpPr>
          <p:cNvPr id="14" name="Textplatzhalter 11" descr="svtx:article/content/infodate">
            <a:extLst>
              <a:ext uri="{FF2B5EF4-FFF2-40B4-BE49-F238E27FC236}">
                <a16:creationId xmlns:a16="http://schemas.microsoft.com/office/drawing/2014/main" id="{4B475558-4890-42C4-B56F-4BCE4A2B814C}"/>
              </a:ext>
            </a:extLst>
          </p:cNvPr>
          <p:cNvSpPr txBox="1"/>
          <p:nvPr/>
        </p:nvSpPr>
        <p:spPr>
          <a:xfrm>
            <a:off x="2962055" y="5968800"/>
            <a:ext cx="1029792" cy="546124"/>
          </a:xfrm>
          <a:prstGeom prst="rect">
            <a:avLst/>
          </a:prstGeom>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b="0" i="0" u="none"/>
              <a:t>Version: </a:t>
            </a:r>
            <a:br>
              <a:rPr lang="de-DE" b="0" i="0" u="none"/>
            </a:br>
            <a:r>
              <a:rPr lang="de-DE" b="0" i="0" u="none"/>
              <a:t>January 2024</a:t>
            </a:r>
          </a:p>
        </p:txBody>
      </p:sp>
      <p:pic>
        <p:nvPicPr>
          <p:cNvPr id="15" name="Grafik 14" descr="svtx:article/content/logo/@tmpUrl&#10;svtx:framefix=center&#10;svtx:orHide" hidden="1">
            <a:extLst>
              <a:ext uri="{FF2B5EF4-FFF2-40B4-BE49-F238E27FC236}">
                <a16:creationId xmlns:a16="http://schemas.microsoft.com/office/drawing/2014/main" id="{1688855F-E13C-4BE0-A650-0E30DDFF44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624" y="5272711"/>
            <a:ext cx="762016" cy="762016"/>
          </a:xfrm>
          <a:prstGeom prst="rect">
            <a:avLst/>
          </a:prstGeom>
          <a:noFill/>
        </p:spPr>
      </p:pic>
      <p:sp>
        <p:nvSpPr>
          <p:cNvPr id="2" name="Textfeld 1">
            <a:extLst>
              <a:ext uri="{FF2B5EF4-FFF2-40B4-BE49-F238E27FC236}">
                <a16:creationId xmlns:a16="http://schemas.microsoft.com/office/drawing/2014/main" id="{EECB2441-798D-DFA9-BF7B-93CC8E00E678}"/>
              </a:ext>
            </a:extLst>
          </p:cNvPr>
          <p:cNvSpPr txBox="1"/>
          <p:nvPr/>
        </p:nvSpPr>
        <p:spPr>
          <a:xfrm>
            <a:off x="463200" y="4822508"/>
            <a:ext cx="4679999" cy="1222624"/>
          </a:xfrm>
          <a:prstGeom prst="rect">
            <a:avLst/>
          </a:prstGeom>
          <a:solidFill>
            <a:srgbClr val="FAB600"/>
          </a:solidFill>
        </p:spPr>
        <p:txBody>
          <a:bodyPr wrap="square" lIns="72000" tIns="72000" rIns="72000" bIns="72000" rtlCol="0" anchor="t" anchorCtr="0">
            <a:spAutoFit/>
          </a:bodyPr>
          <a:lstStyle/>
          <a:p>
            <a:pPr algn="l"/>
            <a:r>
              <a:rPr lang="de-DE" sz="1400" dirty="0" err="1">
                <a:solidFill>
                  <a:schemeClr val="bg1"/>
                </a:solidFill>
              </a:rPr>
              <a:t>Our</a:t>
            </a:r>
            <a:r>
              <a:rPr lang="de-DE" sz="1400" dirty="0">
                <a:solidFill>
                  <a:schemeClr val="bg1"/>
                </a:solidFill>
              </a:rPr>
              <a:t> General </a:t>
            </a:r>
            <a:r>
              <a:rPr lang="de-DE" sz="1400" dirty="0" err="1">
                <a:solidFill>
                  <a:schemeClr val="bg1"/>
                </a:solidFill>
              </a:rPr>
              <a:t>Tearms</a:t>
            </a:r>
            <a:r>
              <a:rPr lang="de-DE" sz="1400" dirty="0">
                <a:solidFill>
                  <a:schemeClr val="bg1"/>
                </a:solidFill>
              </a:rPr>
              <a:t> and </a:t>
            </a:r>
            <a:r>
              <a:rPr lang="de-DE" sz="1400" dirty="0" err="1">
                <a:solidFill>
                  <a:schemeClr val="bg1"/>
                </a:solidFill>
              </a:rPr>
              <a:t>Conditions</a:t>
            </a:r>
            <a:r>
              <a:rPr lang="de-DE" sz="1400" dirty="0">
                <a:solidFill>
                  <a:schemeClr val="bg1"/>
                </a:solidFill>
              </a:rPr>
              <a:t> </a:t>
            </a:r>
            <a:r>
              <a:rPr lang="de-DE" sz="1400" dirty="0" err="1">
                <a:solidFill>
                  <a:schemeClr val="bg1"/>
                </a:solidFill>
              </a:rPr>
              <a:t>for</a:t>
            </a:r>
            <a:r>
              <a:rPr lang="de-DE" sz="1400" dirty="0">
                <a:solidFill>
                  <a:schemeClr val="bg1"/>
                </a:solidFill>
              </a:rPr>
              <a:t> Insurance </a:t>
            </a:r>
            <a:r>
              <a:rPr lang="de-DE" sz="1400" dirty="0" err="1">
                <a:solidFill>
                  <a:schemeClr val="bg1"/>
                </a:solidFill>
              </a:rPr>
              <a:t>Contracts</a:t>
            </a:r>
            <a:r>
              <a:rPr lang="de-DE" sz="1400" dirty="0">
                <a:solidFill>
                  <a:schemeClr val="bg1"/>
                </a:solidFill>
              </a:rPr>
              <a:t> </a:t>
            </a:r>
            <a:r>
              <a:rPr lang="de-DE" sz="1400" dirty="0" err="1">
                <a:solidFill>
                  <a:schemeClr val="bg1"/>
                </a:solidFill>
              </a:rPr>
              <a:t>apply</a:t>
            </a:r>
            <a:r>
              <a:rPr lang="de-DE" sz="1400" dirty="0">
                <a:solidFill>
                  <a:schemeClr val="bg1"/>
                </a:solidFill>
              </a:rPr>
              <a:t>. Providing </a:t>
            </a:r>
            <a:r>
              <a:rPr lang="de-DE" sz="1400" dirty="0" err="1">
                <a:solidFill>
                  <a:schemeClr val="bg1"/>
                </a:solidFill>
              </a:rPr>
              <a:t>this</a:t>
            </a:r>
            <a:r>
              <a:rPr lang="de-DE" sz="1400" dirty="0">
                <a:solidFill>
                  <a:schemeClr val="bg1"/>
                </a:solidFill>
              </a:rPr>
              <a:t> </a:t>
            </a:r>
            <a:r>
              <a:rPr lang="de-DE" sz="1400" dirty="0" err="1">
                <a:solidFill>
                  <a:schemeClr val="bg1"/>
                </a:solidFill>
              </a:rPr>
              <a:t>information</a:t>
            </a:r>
            <a:r>
              <a:rPr lang="de-DE" sz="1400" dirty="0">
                <a:solidFill>
                  <a:schemeClr val="bg1"/>
                </a:solidFill>
              </a:rPr>
              <a:t> in English </a:t>
            </a:r>
            <a:r>
              <a:rPr lang="de-DE" sz="1400" dirty="0" err="1">
                <a:solidFill>
                  <a:schemeClr val="bg1"/>
                </a:solidFill>
              </a:rPr>
              <a:t>is</a:t>
            </a:r>
            <a:r>
              <a:rPr lang="de-DE" sz="1400" dirty="0">
                <a:solidFill>
                  <a:schemeClr val="bg1"/>
                </a:solidFill>
              </a:rPr>
              <a:t> a </a:t>
            </a:r>
            <a:r>
              <a:rPr lang="de-DE" sz="1400" dirty="0" err="1">
                <a:solidFill>
                  <a:schemeClr val="bg1"/>
                </a:solidFill>
              </a:rPr>
              <a:t>special</a:t>
            </a:r>
            <a:r>
              <a:rPr lang="de-DE" sz="1400" dirty="0">
                <a:solidFill>
                  <a:schemeClr val="bg1"/>
                </a:solidFill>
              </a:rPr>
              <a:t> </a:t>
            </a:r>
            <a:r>
              <a:rPr lang="de-DE" sz="1400" dirty="0" err="1">
                <a:solidFill>
                  <a:schemeClr val="bg1"/>
                </a:solidFill>
              </a:rPr>
              <a:t>service</a:t>
            </a:r>
            <a:r>
              <a:rPr lang="de-DE" sz="1400" dirty="0">
                <a:solidFill>
                  <a:schemeClr val="bg1"/>
                </a:solidFill>
              </a:rPr>
              <a:t> </a:t>
            </a:r>
            <a:r>
              <a:rPr lang="de-DE" sz="1400" dirty="0" err="1">
                <a:solidFill>
                  <a:schemeClr val="bg1"/>
                </a:solidFill>
              </a:rPr>
              <a:t>for</a:t>
            </a:r>
            <a:r>
              <a:rPr lang="de-DE" sz="1400" dirty="0">
                <a:solidFill>
                  <a:schemeClr val="bg1"/>
                </a:solidFill>
              </a:rPr>
              <a:t> </a:t>
            </a:r>
            <a:r>
              <a:rPr lang="de-DE" sz="1400" dirty="0" err="1">
                <a:solidFill>
                  <a:schemeClr val="bg1"/>
                </a:solidFill>
              </a:rPr>
              <a:t>you.All</a:t>
            </a:r>
            <a:r>
              <a:rPr lang="de-DE" sz="1400" dirty="0">
                <a:solidFill>
                  <a:schemeClr val="bg1"/>
                </a:solidFill>
              </a:rPr>
              <a:t> </a:t>
            </a:r>
            <a:r>
              <a:rPr lang="de-DE" sz="1400" dirty="0" err="1">
                <a:solidFill>
                  <a:schemeClr val="bg1"/>
                </a:solidFill>
              </a:rPr>
              <a:t>policy</a:t>
            </a:r>
            <a:r>
              <a:rPr lang="de-DE" sz="1400" dirty="0">
                <a:solidFill>
                  <a:schemeClr val="bg1"/>
                </a:solidFill>
              </a:rPr>
              <a:t> </a:t>
            </a:r>
            <a:r>
              <a:rPr lang="de-DE" sz="1400" dirty="0" err="1">
                <a:solidFill>
                  <a:schemeClr val="bg1"/>
                </a:solidFill>
              </a:rPr>
              <a:t>documents</a:t>
            </a:r>
            <a:r>
              <a:rPr lang="de-DE" sz="1400" dirty="0">
                <a:solidFill>
                  <a:schemeClr val="bg1"/>
                </a:solidFill>
              </a:rPr>
              <a:t> </a:t>
            </a:r>
            <a:r>
              <a:rPr lang="de-DE" sz="1400" dirty="0" err="1">
                <a:solidFill>
                  <a:schemeClr val="bg1"/>
                </a:solidFill>
              </a:rPr>
              <a:t>sent</a:t>
            </a:r>
            <a:r>
              <a:rPr lang="de-DE" sz="1400" dirty="0">
                <a:solidFill>
                  <a:schemeClr val="bg1"/>
                </a:solidFill>
              </a:rPr>
              <a:t> </a:t>
            </a:r>
            <a:r>
              <a:rPr lang="de-DE" sz="1400" dirty="0" err="1">
                <a:solidFill>
                  <a:schemeClr val="bg1"/>
                </a:solidFill>
              </a:rPr>
              <a:t>to</a:t>
            </a:r>
            <a:r>
              <a:rPr lang="de-DE" sz="1400" dirty="0">
                <a:solidFill>
                  <a:schemeClr val="bg1"/>
                </a:solidFill>
              </a:rPr>
              <a:t> </a:t>
            </a:r>
            <a:r>
              <a:rPr lang="de-DE" sz="1400" dirty="0" err="1">
                <a:solidFill>
                  <a:schemeClr val="bg1"/>
                </a:solidFill>
              </a:rPr>
              <a:t>you</a:t>
            </a:r>
            <a:r>
              <a:rPr lang="de-DE" sz="1400" dirty="0">
                <a:solidFill>
                  <a:schemeClr val="bg1"/>
                </a:solidFill>
              </a:rPr>
              <a:t> </a:t>
            </a:r>
            <a:r>
              <a:rPr lang="de-DE" sz="1400" dirty="0" err="1">
                <a:solidFill>
                  <a:schemeClr val="bg1"/>
                </a:solidFill>
              </a:rPr>
              <a:t>shall</a:t>
            </a:r>
            <a:r>
              <a:rPr lang="de-DE" sz="1400" dirty="0">
                <a:solidFill>
                  <a:schemeClr val="bg1"/>
                </a:solidFill>
              </a:rPr>
              <a:t> </a:t>
            </a:r>
            <a:r>
              <a:rPr lang="de-DE" sz="1400" dirty="0" err="1">
                <a:solidFill>
                  <a:schemeClr val="bg1"/>
                </a:solidFill>
              </a:rPr>
              <a:t>be</a:t>
            </a:r>
            <a:r>
              <a:rPr lang="de-DE" sz="1400" dirty="0">
                <a:solidFill>
                  <a:schemeClr val="bg1"/>
                </a:solidFill>
              </a:rPr>
              <a:t> in German. All </a:t>
            </a:r>
            <a:r>
              <a:rPr lang="de-DE" sz="1400" dirty="0" err="1">
                <a:solidFill>
                  <a:schemeClr val="bg1"/>
                </a:solidFill>
              </a:rPr>
              <a:t>communications</a:t>
            </a:r>
            <a:r>
              <a:rPr lang="de-DE" sz="1400" dirty="0">
                <a:solidFill>
                  <a:schemeClr val="bg1"/>
                </a:solidFill>
              </a:rPr>
              <a:t> on </a:t>
            </a:r>
            <a:r>
              <a:rPr lang="de-DE" sz="1400" dirty="0" err="1">
                <a:solidFill>
                  <a:schemeClr val="bg1"/>
                </a:solidFill>
              </a:rPr>
              <a:t>your</a:t>
            </a:r>
            <a:r>
              <a:rPr lang="de-DE" sz="1400" dirty="0">
                <a:solidFill>
                  <a:schemeClr val="bg1"/>
                </a:solidFill>
              </a:rPr>
              <a:t> </a:t>
            </a:r>
            <a:r>
              <a:rPr lang="de-DE" sz="1400" dirty="0" err="1">
                <a:solidFill>
                  <a:schemeClr val="bg1"/>
                </a:solidFill>
              </a:rPr>
              <a:t>policy</a:t>
            </a:r>
            <a:r>
              <a:rPr lang="de-DE" sz="1400" dirty="0">
                <a:solidFill>
                  <a:schemeClr val="bg1"/>
                </a:solidFill>
              </a:rPr>
              <a:t> </a:t>
            </a:r>
            <a:r>
              <a:rPr lang="de-DE" sz="1400" dirty="0" err="1">
                <a:solidFill>
                  <a:schemeClr val="bg1"/>
                </a:solidFill>
              </a:rPr>
              <a:t>relationship</a:t>
            </a:r>
            <a:r>
              <a:rPr lang="de-DE" sz="1400" dirty="0">
                <a:solidFill>
                  <a:schemeClr val="bg1"/>
                </a:solidFill>
              </a:rPr>
              <a:t> </a:t>
            </a:r>
            <a:r>
              <a:rPr lang="de-DE" sz="1400" dirty="0" err="1">
                <a:solidFill>
                  <a:schemeClr val="bg1"/>
                </a:solidFill>
              </a:rPr>
              <a:t>shall</a:t>
            </a:r>
            <a:r>
              <a:rPr lang="de-DE" sz="1400" dirty="0">
                <a:solidFill>
                  <a:schemeClr val="bg1"/>
                </a:solidFill>
              </a:rPr>
              <a:t> also </a:t>
            </a:r>
            <a:r>
              <a:rPr lang="de-DE" sz="1400" dirty="0" err="1">
                <a:solidFill>
                  <a:schemeClr val="bg1"/>
                </a:solidFill>
              </a:rPr>
              <a:t>be</a:t>
            </a:r>
            <a:r>
              <a:rPr lang="de-DE" sz="1400" dirty="0">
                <a:solidFill>
                  <a:schemeClr val="bg1"/>
                </a:solidFill>
              </a:rPr>
              <a:t> in German</a:t>
            </a:r>
          </a:p>
        </p:txBody>
      </p:sp>
    </p:spTree>
    <p:extLst>
      <p:ext uri="{BB962C8B-B14F-4D97-AF65-F5344CB8AC3E}">
        <p14:creationId xmlns:p14="http://schemas.microsoft.com/office/powerpoint/2010/main" val="2805513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descr="svtx:article/content/headline">
            <a:extLst>
              <a:ext uri="{FF2B5EF4-FFF2-40B4-BE49-F238E27FC236}">
                <a16:creationId xmlns:a16="http://schemas.microsoft.com/office/drawing/2014/main" id="{226A1703-1698-404D-A4D5-329568143CF6}"/>
              </a:ext>
            </a:extLst>
          </p:cNvPr>
          <p:cNvSpPr>
            <a:spLocks noGrp="1"/>
          </p:cNvSpPr>
          <p:nvPr>
            <p:ph type="title"/>
          </p:nvPr>
        </p:nvSpPr>
        <p:spPr>
          <a:xfrm>
            <a:off x="479427" y="875309"/>
            <a:ext cx="9324974" cy="932854"/>
          </a:xfrm>
        </p:spPr>
        <p:txBody>
          <a:bodyPr/>
          <a:lstStyle/>
          <a:p>
            <a:r>
              <a:rPr lang="de-DE" b="0" i="0" u="none"/>
              <a:t>The Allianz pension concepts</a:t>
            </a:r>
          </a:p>
        </p:txBody>
      </p:sp>
      <p:sp>
        <p:nvSpPr>
          <p:cNvPr id="15" name="Inhaltsplatzhalter 15" descr="svtx:article/content/body">
            <a:extLst>
              <a:ext uri="{FF2B5EF4-FFF2-40B4-BE49-F238E27FC236}">
                <a16:creationId xmlns:a16="http://schemas.microsoft.com/office/drawing/2014/main" id="{544A0244-7067-40CF-8C75-0FD00B559AD9}"/>
              </a:ext>
            </a:extLst>
          </p:cNvPr>
          <p:cNvSpPr>
            <a:spLocks noGrp="1"/>
          </p:cNvSpPr>
          <p:nvPr>
            <p:ph idx="1"/>
          </p:nvPr>
        </p:nvSpPr>
        <p:spPr>
          <a:xfrm>
            <a:off x="479424" y="1808163"/>
            <a:ext cx="11233151" cy="738664"/>
          </a:xfrm>
        </p:spPr>
        <p:txBody>
          <a:bodyPr anchor="b" anchorCtr="0">
            <a:noAutofit/>
          </a:bodyPr>
          <a:lstStyle/>
          <a:p>
            <a:r>
              <a:rPr lang="de-DE" sz="1600" b="0" i="0" u="none"/>
              <a:t>Our pension concepts meet various needs and wishes. The customers can individually define the balance between yield opportunities and securities and decide wether they want to fully entrust the Allianz experts with the investment or wether they want to have a say in the decision. Our customer can choose different pension concepts.</a:t>
            </a:r>
          </a:p>
        </p:txBody>
      </p:sp>
      <p:sp>
        <p:nvSpPr>
          <p:cNvPr id="18" name="Textplatzhalter 16" descr="svtxtr:svtx:pptx_transfrom_strapline_bold">
            <a:extLst>
              <a:ext uri="{FF2B5EF4-FFF2-40B4-BE49-F238E27FC236}">
                <a16:creationId xmlns:a16="http://schemas.microsoft.com/office/drawing/2014/main" id="{668C9138-8CD1-4979-9AA8-DE28661D07DA}"/>
              </a:ext>
            </a:extLst>
          </p:cNvPr>
          <p:cNvSpPr>
            <a:spLocks noGrp="1"/>
          </p:cNvSpPr>
          <p:nvPr>
            <p:ph type="body" sz="quarter" idx="12"/>
          </p:nvPr>
        </p:nvSpPr>
        <p:spPr>
          <a:xfrm>
            <a:off x="479424" y="476250"/>
            <a:ext cx="9324973" cy="252000"/>
          </a:xfrm>
        </p:spPr>
        <p:txBody>
          <a:bodyPr/>
          <a:lstStyle/>
          <a:p>
            <a:r>
              <a:rPr lang="de-DE" b="1" i="0" u="none"/>
              <a:t>The Allianz Support Fund – balance between yield opportunities and security</a:t>
            </a:r>
          </a:p>
        </p:txBody>
      </p:sp>
      <p:sp>
        <p:nvSpPr>
          <p:cNvPr id="20" name="Foliennummernplatzhalter 6">
            <a:extLst>
              <a:ext uri="{FF2B5EF4-FFF2-40B4-BE49-F238E27FC236}">
                <a16:creationId xmlns:a16="http://schemas.microsoft.com/office/drawing/2014/main" id="{662EAD6C-DE19-4985-B5DE-773E41DD04A1}"/>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10</a:t>
            </a:fld>
            <a:endParaRPr lang="de-DE"/>
          </a:p>
        </p:txBody>
      </p:sp>
      <p:pic>
        <p:nvPicPr>
          <p:cNvPr id="21" name="Grafik 20" descr="svtx:article/content/picture/@tmpUrl&#10;svtx:size=4-1&#10;svtxbackup:w=883.88824&#10;svtxbackup:h=220.97205&#10;svtxbackup:x=38.361664&#10;svtxbackup:y=211.92639">
            <a:extLst>
              <a:ext uri="{FF2B5EF4-FFF2-40B4-BE49-F238E27FC236}">
                <a16:creationId xmlns:a16="http://schemas.microsoft.com/office/drawing/2014/main" id="{DB50D565-A7A9-4879-845A-68EB33D97EA9}"/>
              </a:ext>
            </a:extLst>
          </p:cNvPr>
          <p:cNvPicPr>
            <a:picLocks noChangeAspect="1"/>
          </p:cNvPicPr>
          <p:nvPr/>
        </p:nvPicPr>
        <p:blipFill>
          <a:blip r:embed="rId2"/>
          <a:stretch>
            <a:fillRect/>
          </a:stretch>
        </p:blipFill>
        <p:spPr>
          <a:xfrm>
            <a:off x="487193" y="2691465"/>
            <a:ext cx="11225381" cy="2806345"/>
          </a:xfrm>
          <a:prstGeom prst="rect">
            <a:avLst/>
          </a:prstGeom>
        </p:spPr>
      </p:pic>
      <p:sp>
        <p:nvSpPr>
          <p:cNvPr id="8" name="Fußzeilenplatzhalter 9" descr="svtx:article/content/footnote">
            <a:extLst>
              <a:ext uri="{FF2B5EF4-FFF2-40B4-BE49-F238E27FC236}">
                <a16:creationId xmlns:a16="http://schemas.microsoft.com/office/drawing/2014/main" id="{C5A902C5-76F1-4AD1-BD0E-AA6AB5FFB837}"/>
              </a:ext>
            </a:extLst>
          </p:cNvPr>
          <p:cNvSpPr>
            <a:spLocks noGrp="1"/>
          </p:cNvSpPr>
          <p:nvPr>
            <p:ph type="ftr" sz="quarter" idx="13"/>
          </p:nvPr>
        </p:nvSpPr>
        <p:spPr>
          <a:xfrm>
            <a:off x="479426" y="6165850"/>
            <a:ext cx="9324974" cy="350150"/>
          </a:xfrm>
        </p:spPr>
        <p:txBody>
          <a:bodyPr/>
          <a:lstStyle/>
          <a:p>
            <a:endParaRPr/>
          </a:p>
        </p:txBody>
      </p:sp>
    </p:spTree>
    <p:extLst>
      <p:ext uri="{BB962C8B-B14F-4D97-AF65-F5344CB8AC3E}">
        <p14:creationId xmlns:p14="http://schemas.microsoft.com/office/powerpoint/2010/main" val="3672053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abgerundete Ecken 74">
            <a:extLst>
              <a:ext uri="{FF2B5EF4-FFF2-40B4-BE49-F238E27FC236}">
                <a16:creationId xmlns:a16="http://schemas.microsoft.com/office/drawing/2014/main" id="{178D25AB-029B-855D-060E-847763149D6B}"/>
              </a:ext>
            </a:extLst>
          </p:cNvPr>
          <p:cNvSpPr/>
          <p:nvPr/>
        </p:nvSpPr>
        <p:spPr>
          <a:xfrm>
            <a:off x="6220486" y="3071649"/>
            <a:ext cx="1679768" cy="1066811"/>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abgerundete Ecken 73">
            <a:extLst>
              <a:ext uri="{FF2B5EF4-FFF2-40B4-BE49-F238E27FC236}">
                <a16:creationId xmlns:a16="http://schemas.microsoft.com/office/drawing/2014/main" id="{1905E3FA-1806-2181-F7B8-155472A7FF1B}"/>
              </a:ext>
            </a:extLst>
          </p:cNvPr>
          <p:cNvSpPr/>
          <p:nvPr/>
        </p:nvSpPr>
        <p:spPr>
          <a:xfrm>
            <a:off x="8112125" y="4226441"/>
            <a:ext cx="3600449" cy="1008006"/>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abgerundete Ecken 72">
            <a:extLst>
              <a:ext uri="{FF2B5EF4-FFF2-40B4-BE49-F238E27FC236}">
                <a16:creationId xmlns:a16="http://schemas.microsoft.com/office/drawing/2014/main" id="{1917ED8E-BBB2-0626-B19A-DA255F74FDB5}"/>
              </a:ext>
            </a:extLst>
          </p:cNvPr>
          <p:cNvSpPr/>
          <p:nvPr/>
        </p:nvSpPr>
        <p:spPr>
          <a:xfrm>
            <a:off x="8112123" y="3081168"/>
            <a:ext cx="3600451" cy="1034575"/>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a:xfrm>
            <a:off x="479426" y="489296"/>
            <a:ext cx="10293589" cy="887067"/>
          </a:xfrm>
        </p:spPr>
        <p:txBody>
          <a:bodyPr vert="horz"/>
          <a:lstStyle/>
          <a:p>
            <a:r>
              <a:rPr lang="en-US" dirty="0"/>
              <a:t>Modern guarantees open up scope for an attractive capital investment with Allianz </a:t>
            </a:r>
            <a:r>
              <a:rPr lang="en-US" dirty="0" err="1"/>
              <a:t>Ukasse</a:t>
            </a:r>
            <a:endParaRPr lang="de-DE" dirty="0">
              <a:ea typeface="+mn-lt"/>
              <a:cs typeface="+mn-lt"/>
            </a:endParaRPr>
          </a:p>
        </p:txBody>
      </p:sp>
      <p:sp>
        <p:nvSpPr>
          <p:cNvPr id="20" name="Textfeld 19"/>
          <p:cNvSpPr txBox="1"/>
          <p:nvPr/>
        </p:nvSpPr>
        <p:spPr>
          <a:xfrm>
            <a:off x="552194" y="1840381"/>
            <a:ext cx="7632699" cy="5098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781"/>
                </a:solidFill>
                <a:effectLst/>
                <a:uLnTx/>
                <a:uFillTx/>
                <a:latin typeface="Arial"/>
                <a:cs typeface="Arial"/>
              </a:rPr>
              <a:t>The basis for good provision is strong security assets, combined with tailored pension concepts and modern guarantee levels.</a:t>
            </a:r>
            <a:endParaRPr kumimoji="0" lang="de-DE" sz="1600" b="0" i="0" u="none" strike="noStrike" kern="1200" cap="none" spc="0" normalizeH="0" baseline="0" noProof="0">
              <a:ln>
                <a:noFill/>
              </a:ln>
              <a:solidFill>
                <a:srgbClr val="003781"/>
              </a:solidFill>
              <a:effectLst/>
              <a:uLnTx/>
              <a:uFillTx/>
              <a:latin typeface="Arial"/>
              <a:cs typeface="Arial"/>
            </a:endParaRPr>
          </a:p>
        </p:txBody>
      </p:sp>
      <p:sp>
        <p:nvSpPr>
          <p:cNvPr id="9" name="Rechteck: abgerundete Ecken 8">
            <a:extLst>
              <a:ext uri="{FF2B5EF4-FFF2-40B4-BE49-F238E27FC236}">
                <a16:creationId xmlns:a16="http://schemas.microsoft.com/office/drawing/2014/main" id="{2725B7CB-B47F-4679-9553-4BE5B8183055}"/>
              </a:ext>
            </a:extLst>
          </p:cNvPr>
          <p:cNvSpPr/>
          <p:nvPr/>
        </p:nvSpPr>
        <p:spPr>
          <a:xfrm>
            <a:off x="479139" y="2381445"/>
            <a:ext cx="5508625" cy="2853001"/>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a:solidFill>
                  <a:schemeClr val="bg1"/>
                </a:solidFill>
              </a:rPr>
              <a:t>Powerful stability component</a:t>
            </a:r>
          </a:p>
          <a:p>
            <a:pPr algn="ctr"/>
            <a:r>
              <a:rPr lang="en-US" sz="1050">
                <a:solidFill>
                  <a:schemeClr val="bg1"/>
                </a:solidFill>
              </a:rPr>
              <a:t>The broadly diversified security assets as a stable basis for all pension solutions</a:t>
            </a:r>
            <a:endParaRPr lang="de-DE" sz="1050" spc="-10">
              <a:solidFill>
                <a:schemeClr val="bg1"/>
              </a:solidFill>
            </a:endParaRPr>
          </a:p>
        </p:txBody>
      </p:sp>
      <p:sp>
        <p:nvSpPr>
          <p:cNvPr id="76" name="Rechteck: abgerundete Ecken 75">
            <a:extLst>
              <a:ext uri="{FF2B5EF4-FFF2-40B4-BE49-F238E27FC236}">
                <a16:creationId xmlns:a16="http://schemas.microsoft.com/office/drawing/2014/main" id="{FB55ED5C-6279-4931-8CBA-3D06625B090A}"/>
              </a:ext>
            </a:extLst>
          </p:cNvPr>
          <p:cNvSpPr/>
          <p:nvPr/>
        </p:nvSpPr>
        <p:spPr>
          <a:xfrm>
            <a:off x="6203948" y="2374710"/>
            <a:ext cx="1692278" cy="648000"/>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Capital market opportunities at Allianz Leben</a:t>
            </a:r>
            <a:endParaRPr lang="de-DE" sz="1400">
              <a:solidFill>
                <a:schemeClr val="bg1"/>
              </a:solidFill>
            </a:endParaRPr>
          </a:p>
        </p:txBody>
      </p:sp>
      <p:sp>
        <p:nvSpPr>
          <p:cNvPr id="92" name="Rechteck: abgerundete Ecken 91">
            <a:extLst>
              <a:ext uri="{FF2B5EF4-FFF2-40B4-BE49-F238E27FC236}">
                <a16:creationId xmlns:a16="http://schemas.microsoft.com/office/drawing/2014/main" id="{A53A1FAB-60AD-4E92-9947-8CB47DA5495A}"/>
              </a:ext>
            </a:extLst>
          </p:cNvPr>
          <p:cNvSpPr/>
          <p:nvPr/>
        </p:nvSpPr>
        <p:spPr>
          <a:xfrm>
            <a:off x="8112123" y="2374710"/>
            <a:ext cx="3600451" cy="648000"/>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ts val="100"/>
              </a:spcBef>
              <a:spcAft>
                <a:spcPts val="2400"/>
              </a:spcAft>
              <a:defRPr/>
            </a:pPr>
            <a:r>
              <a:rPr lang="en-US" sz="1400" spc="-80">
                <a:solidFill>
                  <a:srgbClr val="003781"/>
                </a:solidFill>
                <a:cs typeface="Arial"/>
              </a:rPr>
              <a:t>Modern, individual guarantee levels for a sustainable pension plan via the occupational pension scheme</a:t>
            </a:r>
            <a:endParaRPr lang="de-DE" sz="1400" spc="-80">
              <a:solidFill>
                <a:srgbClr val="003781"/>
              </a:solidFill>
              <a:cs typeface="Arial"/>
            </a:endParaRPr>
          </a:p>
        </p:txBody>
      </p:sp>
      <p:grpSp>
        <p:nvGrpSpPr>
          <p:cNvPr id="11" name="Gruppieren 10">
            <a:extLst>
              <a:ext uri="{FF2B5EF4-FFF2-40B4-BE49-F238E27FC236}">
                <a16:creationId xmlns:a16="http://schemas.microsoft.com/office/drawing/2014/main" id="{866FFD03-6E8A-4C78-BBF3-0A37B448F04F}"/>
              </a:ext>
            </a:extLst>
          </p:cNvPr>
          <p:cNvGrpSpPr/>
          <p:nvPr/>
        </p:nvGrpSpPr>
        <p:grpSpPr>
          <a:xfrm>
            <a:off x="3832249" y="5514312"/>
            <a:ext cx="4527502" cy="651538"/>
            <a:chOff x="4295776" y="5514312"/>
            <a:chExt cx="4527502" cy="651538"/>
          </a:xfrm>
        </p:grpSpPr>
        <p:grpSp>
          <p:nvGrpSpPr>
            <p:cNvPr id="93" name="Gruppieren 92">
              <a:extLst>
                <a:ext uri="{FF2B5EF4-FFF2-40B4-BE49-F238E27FC236}">
                  <a16:creationId xmlns:a16="http://schemas.microsoft.com/office/drawing/2014/main" id="{1E0E5ACF-1867-4C3C-BD41-61F815F73A7E}"/>
                </a:ext>
              </a:extLst>
            </p:cNvPr>
            <p:cNvGrpSpPr>
              <a:grpSpLocks noChangeAspect="1"/>
            </p:cNvGrpSpPr>
            <p:nvPr/>
          </p:nvGrpSpPr>
          <p:grpSpPr>
            <a:xfrm>
              <a:off x="4295776" y="5514312"/>
              <a:ext cx="651538" cy="651538"/>
              <a:chOff x="3783873" y="2971740"/>
              <a:chExt cx="328528" cy="328528"/>
            </a:xfrm>
            <a:solidFill>
              <a:srgbClr val="F86200"/>
            </a:solidFill>
          </p:grpSpPr>
          <p:sp>
            <p:nvSpPr>
              <p:cNvPr id="94" name="Freihandform 1151">
                <a:extLst>
                  <a:ext uri="{FF2B5EF4-FFF2-40B4-BE49-F238E27FC236}">
                    <a16:creationId xmlns:a16="http://schemas.microsoft.com/office/drawing/2014/main" id="{660C2084-DF91-43B4-A264-CDA2FA588777}"/>
                  </a:ext>
                </a:extLst>
              </p:cNvPr>
              <p:cNvSpPr/>
              <p:nvPr/>
            </p:nvSpPr>
            <p:spPr>
              <a:xfrm>
                <a:off x="3783873"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a:ea typeface="Arial Unicode MS" pitchFamily="2"/>
                  <a:cs typeface="Arial Unicode MS" pitchFamily="2"/>
                </a:endParaRPr>
              </a:p>
            </p:txBody>
          </p:sp>
          <p:sp>
            <p:nvSpPr>
              <p:cNvPr id="110" name="Freihandform 1152">
                <a:extLst>
                  <a:ext uri="{FF2B5EF4-FFF2-40B4-BE49-F238E27FC236}">
                    <a16:creationId xmlns:a16="http://schemas.microsoft.com/office/drawing/2014/main" id="{E9156439-EBDF-4B38-A265-89DD9FBE7822}"/>
                  </a:ext>
                </a:extLst>
              </p:cNvPr>
              <p:cNvSpPr/>
              <p:nvPr/>
            </p:nvSpPr>
            <p:spPr>
              <a:xfrm>
                <a:off x="3849299" y="3049507"/>
                <a:ext cx="196977" cy="176721"/>
              </a:xfrm>
              <a:custGeom>
                <a:avLst/>
                <a:gdLst/>
                <a:ahLst/>
                <a:cxnLst>
                  <a:cxn ang="3cd4">
                    <a:pos x="hc" y="t"/>
                  </a:cxn>
                  <a:cxn ang="cd2">
                    <a:pos x="l" y="vc"/>
                  </a:cxn>
                  <a:cxn ang="cd4">
                    <a:pos x="hc" y="b"/>
                  </a:cxn>
                  <a:cxn ang="0">
                    <a:pos x="r" y="vc"/>
                  </a:cxn>
                </a:cxnLst>
                <a:rect l="l" t="t" r="r" b="b"/>
                <a:pathLst>
                  <a:path w="845" h="760">
                    <a:moveTo>
                      <a:pt x="665" y="570"/>
                    </a:moveTo>
                    <a:cubicBezTo>
                      <a:pt x="591" y="570"/>
                      <a:pt x="530" y="513"/>
                      <a:pt x="519" y="443"/>
                    </a:cubicBezTo>
                    <a:cubicBezTo>
                      <a:pt x="587" y="443"/>
                      <a:pt x="733" y="443"/>
                      <a:pt x="811" y="443"/>
                    </a:cubicBezTo>
                    <a:cubicBezTo>
                      <a:pt x="803" y="513"/>
                      <a:pt x="741" y="570"/>
                      <a:pt x="665" y="570"/>
                    </a:cubicBezTo>
                    <a:close/>
                    <a:moveTo>
                      <a:pt x="665" y="117"/>
                    </a:moveTo>
                    <a:lnTo>
                      <a:pt x="803" y="407"/>
                    </a:lnTo>
                    <a:lnTo>
                      <a:pt x="530" y="407"/>
                    </a:lnTo>
                    <a:close/>
                    <a:moveTo>
                      <a:pt x="424" y="104"/>
                    </a:moveTo>
                    <a:cubicBezTo>
                      <a:pt x="405" y="104"/>
                      <a:pt x="390" y="89"/>
                      <a:pt x="390" y="70"/>
                    </a:cubicBezTo>
                    <a:cubicBezTo>
                      <a:pt x="390" y="51"/>
                      <a:pt x="405" y="36"/>
                      <a:pt x="424" y="36"/>
                    </a:cubicBezTo>
                    <a:cubicBezTo>
                      <a:pt x="443" y="36"/>
                      <a:pt x="460" y="51"/>
                      <a:pt x="460" y="70"/>
                    </a:cubicBezTo>
                    <a:cubicBezTo>
                      <a:pt x="460" y="89"/>
                      <a:pt x="443" y="104"/>
                      <a:pt x="424" y="104"/>
                    </a:cubicBezTo>
                    <a:close/>
                    <a:moveTo>
                      <a:pt x="320" y="407"/>
                    </a:moveTo>
                    <a:lnTo>
                      <a:pt x="47" y="407"/>
                    </a:lnTo>
                    <a:lnTo>
                      <a:pt x="185" y="117"/>
                    </a:lnTo>
                    <a:close/>
                    <a:moveTo>
                      <a:pt x="182" y="570"/>
                    </a:moveTo>
                    <a:cubicBezTo>
                      <a:pt x="108" y="570"/>
                      <a:pt x="47" y="513"/>
                      <a:pt x="39" y="443"/>
                    </a:cubicBezTo>
                    <a:cubicBezTo>
                      <a:pt x="77" y="443"/>
                      <a:pt x="130" y="443"/>
                      <a:pt x="180" y="443"/>
                    </a:cubicBezTo>
                    <a:lnTo>
                      <a:pt x="229" y="443"/>
                    </a:lnTo>
                    <a:cubicBezTo>
                      <a:pt x="267" y="443"/>
                      <a:pt x="303" y="443"/>
                      <a:pt x="328" y="443"/>
                    </a:cubicBezTo>
                    <a:cubicBezTo>
                      <a:pt x="320" y="513"/>
                      <a:pt x="259" y="570"/>
                      <a:pt x="182" y="570"/>
                    </a:cubicBezTo>
                    <a:close/>
                    <a:moveTo>
                      <a:pt x="690" y="89"/>
                    </a:moveTo>
                    <a:lnTo>
                      <a:pt x="760" y="89"/>
                    </a:lnTo>
                    <a:cubicBezTo>
                      <a:pt x="771" y="89"/>
                      <a:pt x="777" y="81"/>
                      <a:pt x="777" y="72"/>
                    </a:cubicBezTo>
                    <a:cubicBezTo>
                      <a:pt x="777" y="62"/>
                      <a:pt x="771" y="53"/>
                      <a:pt x="760" y="53"/>
                    </a:cubicBezTo>
                    <a:lnTo>
                      <a:pt x="491" y="53"/>
                    </a:lnTo>
                    <a:cubicBezTo>
                      <a:pt x="485" y="24"/>
                      <a:pt x="458" y="0"/>
                      <a:pt x="424" y="0"/>
                    </a:cubicBezTo>
                    <a:cubicBezTo>
                      <a:pt x="392" y="0"/>
                      <a:pt x="364" y="24"/>
                      <a:pt x="356" y="53"/>
                    </a:cubicBezTo>
                    <a:lnTo>
                      <a:pt x="89" y="53"/>
                    </a:lnTo>
                    <a:cubicBezTo>
                      <a:pt x="79" y="53"/>
                      <a:pt x="70" y="62"/>
                      <a:pt x="70" y="72"/>
                    </a:cubicBezTo>
                    <a:cubicBezTo>
                      <a:pt x="70" y="81"/>
                      <a:pt x="79" y="89"/>
                      <a:pt x="89" y="89"/>
                    </a:cubicBezTo>
                    <a:lnTo>
                      <a:pt x="157" y="89"/>
                    </a:lnTo>
                    <a:lnTo>
                      <a:pt x="3" y="415"/>
                    </a:lnTo>
                    <a:cubicBezTo>
                      <a:pt x="3" y="420"/>
                      <a:pt x="0" y="422"/>
                      <a:pt x="0" y="424"/>
                    </a:cubicBezTo>
                    <a:cubicBezTo>
                      <a:pt x="0" y="523"/>
                      <a:pt x="83" y="604"/>
                      <a:pt x="182" y="604"/>
                    </a:cubicBezTo>
                    <a:cubicBezTo>
                      <a:pt x="284" y="604"/>
                      <a:pt x="364" y="525"/>
                      <a:pt x="364" y="426"/>
                    </a:cubicBezTo>
                    <a:lnTo>
                      <a:pt x="364" y="424"/>
                    </a:lnTo>
                    <a:cubicBezTo>
                      <a:pt x="364" y="422"/>
                      <a:pt x="364" y="420"/>
                      <a:pt x="364" y="417"/>
                    </a:cubicBezTo>
                    <a:lnTo>
                      <a:pt x="210" y="89"/>
                    </a:lnTo>
                    <a:lnTo>
                      <a:pt x="356" y="89"/>
                    </a:lnTo>
                    <a:cubicBezTo>
                      <a:pt x="364" y="113"/>
                      <a:pt x="384" y="132"/>
                      <a:pt x="407" y="138"/>
                    </a:cubicBezTo>
                    <a:lnTo>
                      <a:pt x="407" y="724"/>
                    </a:lnTo>
                    <a:lnTo>
                      <a:pt x="303" y="724"/>
                    </a:lnTo>
                    <a:cubicBezTo>
                      <a:pt x="295" y="724"/>
                      <a:pt x="286" y="733"/>
                      <a:pt x="286" y="741"/>
                    </a:cubicBezTo>
                    <a:cubicBezTo>
                      <a:pt x="286" y="752"/>
                      <a:pt x="295" y="760"/>
                      <a:pt x="303" y="760"/>
                    </a:cubicBezTo>
                    <a:lnTo>
                      <a:pt x="544" y="760"/>
                    </a:lnTo>
                    <a:cubicBezTo>
                      <a:pt x="555" y="760"/>
                      <a:pt x="563" y="752"/>
                      <a:pt x="563" y="741"/>
                    </a:cubicBezTo>
                    <a:cubicBezTo>
                      <a:pt x="563" y="733"/>
                      <a:pt x="555" y="724"/>
                      <a:pt x="544" y="724"/>
                    </a:cubicBezTo>
                    <a:lnTo>
                      <a:pt x="443" y="724"/>
                    </a:lnTo>
                    <a:lnTo>
                      <a:pt x="443" y="138"/>
                    </a:lnTo>
                    <a:cubicBezTo>
                      <a:pt x="466" y="132"/>
                      <a:pt x="485" y="113"/>
                      <a:pt x="491" y="89"/>
                    </a:cubicBezTo>
                    <a:lnTo>
                      <a:pt x="640" y="89"/>
                    </a:lnTo>
                    <a:lnTo>
                      <a:pt x="485" y="417"/>
                    </a:lnTo>
                    <a:cubicBezTo>
                      <a:pt x="483" y="420"/>
                      <a:pt x="483" y="422"/>
                      <a:pt x="483" y="424"/>
                    </a:cubicBezTo>
                    <a:cubicBezTo>
                      <a:pt x="483" y="426"/>
                      <a:pt x="483" y="426"/>
                      <a:pt x="483" y="426"/>
                    </a:cubicBezTo>
                    <a:cubicBezTo>
                      <a:pt x="485" y="525"/>
                      <a:pt x="566" y="604"/>
                      <a:pt x="665" y="604"/>
                    </a:cubicBezTo>
                    <a:cubicBezTo>
                      <a:pt x="767" y="604"/>
                      <a:pt x="847" y="523"/>
                      <a:pt x="847" y="424"/>
                    </a:cubicBezTo>
                    <a:cubicBezTo>
                      <a:pt x="847" y="422"/>
                      <a:pt x="847" y="420"/>
                      <a:pt x="845" y="415"/>
                    </a:cubicBezTo>
                    <a:close/>
                  </a:path>
                </a:pathLst>
              </a:custGeom>
              <a:grpFill/>
              <a:ln cap="flat">
                <a:noFill/>
                <a:prstDash val="solid"/>
              </a:ln>
            </p:spPr>
            <p:txBody>
              <a:bodyPr vert="horz" wrap="none" lIns="95246" tIns="47623" rIns="95246" bIns="47623" anchor="ctr" anchorCtr="1" compatLnSpc="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a:ea typeface="Arial Unicode MS" pitchFamily="2"/>
                  <a:cs typeface="Arial Unicode MS" pitchFamily="2"/>
                </a:endParaRPr>
              </a:p>
            </p:txBody>
          </p:sp>
        </p:grpSp>
        <p:sp>
          <p:nvSpPr>
            <p:cNvPr id="10" name="Textfeld 9">
              <a:extLst>
                <a:ext uri="{FF2B5EF4-FFF2-40B4-BE49-F238E27FC236}">
                  <a16:creationId xmlns:a16="http://schemas.microsoft.com/office/drawing/2014/main" id="{5D92880C-24F1-4133-BBAE-9FF274FC7F2B}"/>
                </a:ext>
              </a:extLst>
            </p:cNvPr>
            <p:cNvSpPr txBox="1"/>
            <p:nvPr/>
          </p:nvSpPr>
          <p:spPr>
            <a:xfrm>
              <a:off x="5090615" y="5514312"/>
              <a:ext cx="3732663" cy="651538"/>
            </a:xfrm>
            <a:prstGeom prst="rect">
              <a:avLst/>
            </a:prstGeom>
            <a:noFill/>
          </p:spPr>
          <p:txBody>
            <a:bodyPr wrap="square" lIns="0" tIns="0" rIns="0" bIns="0" rtlCol="0" anchor="ctr" anchorCtr="0">
              <a:noAutofit/>
            </a:bodyPr>
            <a:lstStyle/>
            <a:p>
              <a:pPr algn="ctr"/>
              <a:r>
                <a:rPr lang="en-US" sz="1600">
                  <a:solidFill>
                    <a:schemeClr val="bg1"/>
                  </a:solidFill>
                </a:rPr>
                <a:t>Potential returns and security for more retirement provision</a:t>
              </a:r>
              <a:endParaRPr lang="de-DE" sz="1600">
                <a:solidFill>
                  <a:schemeClr val="bg1"/>
                </a:solidFill>
              </a:endParaRPr>
            </a:p>
          </p:txBody>
        </p:sp>
      </p:grpSp>
      <p:sp>
        <p:nvSpPr>
          <p:cNvPr id="12" name="Gleichschenkliges Dreieck 11">
            <a:extLst>
              <a:ext uri="{FF2B5EF4-FFF2-40B4-BE49-F238E27FC236}">
                <a16:creationId xmlns:a16="http://schemas.microsoft.com/office/drawing/2014/main" id="{9829B275-007D-4EA2-A697-293B87F504B1}"/>
              </a:ext>
            </a:extLst>
          </p:cNvPr>
          <p:cNvSpPr/>
          <p:nvPr/>
        </p:nvSpPr>
        <p:spPr>
          <a:xfrm flipV="1">
            <a:off x="479425" y="5341718"/>
            <a:ext cx="11245657" cy="219551"/>
          </a:xfrm>
          <a:prstGeom prst="triangle">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358ECC5-1965-005F-FCE5-8F830C0E2F78}"/>
              </a:ext>
            </a:extLst>
          </p:cNvPr>
          <p:cNvSpPr txBox="1"/>
          <p:nvPr/>
        </p:nvSpPr>
        <p:spPr>
          <a:xfrm>
            <a:off x="1204697" y="3026680"/>
            <a:ext cx="4057508" cy="198831"/>
          </a:xfrm>
          <a:prstGeom prst="rect">
            <a:avLst/>
          </a:prstGeom>
          <a:noFill/>
        </p:spPr>
        <p:txBody>
          <a:bodyPr wrap="square" lIns="0" tIns="0" rIns="0" bIns="0" rtlCol="0" anchor="t" anchorCtr="0">
            <a:noAutofit/>
          </a:bodyPr>
          <a:lstStyle/>
          <a:p>
            <a:pPr algn="l"/>
            <a:r>
              <a:rPr lang="en-US" sz="1200" b="1">
                <a:solidFill>
                  <a:schemeClr val="bg1"/>
                </a:solidFill>
              </a:rPr>
              <a:t>Exemplary investment structure of Allianz Leben</a:t>
            </a:r>
            <a:r>
              <a:rPr lang="en-US" sz="1200" b="1" baseline="30000">
                <a:solidFill>
                  <a:schemeClr val="bg1"/>
                </a:solidFill>
              </a:rPr>
              <a:t>1</a:t>
            </a:r>
            <a:endParaRPr lang="de-DE" sz="1200" b="1" baseline="30000">
              <a:solidFill>
                <a:schemeClr val="bg1"/>
              </a:solidFill>
            </a:endParaRPr>
          </a:p>
        </p:txBody>
      </p:sp>
      <p:graphicFrame>
        <p:nvGraphicFramePr>
          <p:cNvPr id="31" name="Diagramm 30">
            <a:extLst>
              <a:ext uri="{FF2B5EF4-FFF2-40B4-BE49-F238E27FC236}">
                <a16:creationId xmlns:a16="http://schemas.microsoft.com/office/drawing/2014/main" id="{1038554B-DA7E-22CB-FB2A-027ACB3CB60D}"/>
              </a:ext>
            </a:extLst>
          </p:cNvPr>
          <p:cNvGraphicFramePr>
            <a:graphicFrameLocks noChangeAspect="1"/>
          </p:cNvGraphicFramePr>
          <p:nvPr/>
        </p:nvGraphicFramePr>
        <p:xfrm>
          <a:off x="633924" y="3178952"/>
          <a:ext cx="2079560" cy="2079296"/>
        </p:xfrm>
        <a:graphic>
          <a:graphicData uri="http://schemas.openxmlformats.org/drawingml/2006/chart">
            <c:chart xmlns:c="http://schemas.openxmlformats.org/drawingml/2006/chart" xmlns:r="http://schemas.openxmlformats.org/officeDocument/2006/relationships" r:id="rId6"/>
          </a:graphicData>
        </a:graphic>
      </p:graphicFrame>
      <p:grpSp>
        <p:nvGrpSpPr>
          <p:cNvPr id="52" name="Gruppieren 51">
            <a:extLst>
              <a:ext uri="{FF2B5EF4-FFF2-40B4-BE49-F238E27FC236}">
                <a16:creationId xmlns:a16="http://schemas.microsoft.com/office/drawing/2014/main" id="{76891FF4-9756-A9E2-F61D-14E1806A9ACD}"/>
              </a:ext>
            </a:extLst>
          </p:cNvPr>
          <p:cNvGrpSpPr/>
          <p:nvPr/>
        </p:nvGrpSpPr>
        <p:grpSpPr>
          <a:xfrm>
            <a:off x="2785985" y="3467568"/>
            <a:ext cx="3069844" cy="1113620"/>
            <a:chOff x="5361816" y="3206061"/>
            <a:chExt cx="4965510" cy="1753755"/>
          </a:xfrm>
        </p:grpSpPr>
        <p:sp>
          <p:nvSpPr>
            <p:cNvPr id="53" name="Abgerundetes Rechteck 2">
              <a:extLst>
                <a:ext uri="{FF2B5EF4-FFF2-40B4-BE49-F238E27FC236}">
                  <a16:creationId xmlns:a16="http://schemas.microsoft.com/office/drawing/2014/main" id="{478FEC78-91FB-BECB-7E49-52EAA0FCF729}"/>
                </a:ext>
              </a:extLst>
            </p:cNvPr>
            <p:cNvSpPr/>
            <p:nvPr/>
          </p:nvSpPr>
          <p:spPr>
            <a:xfrm>
              <a:off x="5528910" y="3670884"/>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fr-FR" sz="800" b="0" i="0" u="none" strike="noStrike" kern="1200" cap="none" spc="0" normalizeH="0" baseline="0" noProof="0">
                  <a:ln>
                    <a:noFill/>
                  </a:ln>
                  <a:solidFill>
                    <a:schemeClr val="bg1"/>
                  </a:solidFill>
                  <a:effectLst/>
                  <a:uLnTx/>
                  <a:uFillTx/>
                  <a:latin typeface="Arial"/>
                  <a:ea typeface="+mn-ea"/>
                  <a:cs typeface="+mn-cs"/>
                </a:rPr>
                <a:t>Infrastructure/</a:t>
              </a:r>
              <a:r>
                <a:rPr kumimoji="0" lang="fr-FR" sz="800" b="0" i="0" u="none" strike="noStrike" kern="1200" cap="none" spc="0" normalizeH="0" baseline="0" noProof="0" err="1">
                  <a:ln>
                    <a:noFill/>
                  </a:ln>
                  <a:solidFill>
                    <a:schemeClr val="bg1"/>
                  </a:solidFill>
                  <a:effectLst/>
                  <a:uLnTx/>
                  <a:uFillTx/>
                  <a:latin typeface="Arial"/>
                  <a:ea typeface="+mn-ea"/>
                  <a:cs typeface="+mn-cs"/>
                </a:rPr>
                <a:t>renewable</a:t>
              </a:r>
              <a:r>
                <a:rPr kumimoji="0" lang="fr-FR" sz="800" b="0" i="0" u="none" strike="noStrike" kern="1200" cap="none" spc="0" normalizeH="0" baseline="0" noProof="0">
                  <a:ln>
                    <a:noFill/>
                  </a:ln>
                  <a:solidFill>
                    <a:schemeClr val="bg1"/>
                  </a:solidFill>
                  <a:effectLst/>
                  <a:uLnTx/>
                  <a:uFillTx/>
                  <a:latin typeface="Arial"/>
                  <a:ea typeface="+mn-ea"/>
                  <a:cs typeface="+mn-cs"/>
                </a:rPr>
                <a:t> </a:t>
              </a:r>
              <a:r>
                <a:rPr kumimoji="0" lang="fr-FR" sz="800" b="0" i="0" u="none" strike="noStrike" kern="1200" cap="none" spc="0" normalizeH="0" baseline="0" noProof="0" err="1">
                  <a:ln>
                    <a:noFill/>
                  </a:ln>
                  <a:solidFill>
                    <a:schemeClr val="bg1"/>
                  </a:solidFill>
                  <a:effectLst/>
                  <a:uLnTx/>
                  <a:uFillTx/>
                  <a:latin typeface="Arial"/>
                  <a:ea typeface="+mn-ea"/>
                  <a:cs typeface="+mn-cs"/>
                </a:rPr>
                <a:t>energies</a:t>
              </a:r>
              <a:r>
                <a:rPr kumimoji="0" lang="fr-FR" sz="800" b="0" i="0" u="none" strike="noStrike" kern="1200" cap="none" spc="0" normalizeH="0" baseline="0" noProof="0">
                  <a:ln>
                    <a:noFill/>
                  </a:ln>
                  <a:solidFill>
                    <a:schemeClr val="bg1"/>
                  </a:solidFill>
                  <a:effectLst/>
                  <a:uLnTx/>
                  <a:uFillTx/>
                  <a:latin typeface="Arial"/>
                  <a:ea typeface="+mn-ea"/>
                  <a:cs typeface="+mn-cs"/>
                </a:rPr>
                <a:t>/</a:t>
              </a:r>
              <a:r>
                <a:rPr kumimoji="0" lang="fr-FR" sz="800" b="0" i="0" u="none" strike="noStrike" kern="1200" cap="none" spc="0" normalizeH="0" baseline="0" noProof="0" err="1">
                  <a:ln>
                    <a:noFill/>
                  </a:ln>
                  <a:solidFill>
                    <a:schemeClr val="bg1"/>
                  </a:solidFill>
                  <a:effectLst/>
                  <a:uLnTx/>
                  <a:uFillTx/>
                  <a:latin typeface="Arial"/>
                  <a:ea typeface="+mn-ea"/>
                  <a:cs typeface="+mn-cs"/>
                </a:rPr>
                <a:t>private</a:t>
              </a:r>
              <a:r>
                <a:rPr kumimoji="0" lang="fr-FR" sz="800" b="0" i="0" u="none" strike="noStrike" kern="1200" cap="none" spc="0" normalizeH="0" baseline="0" noProof="0">
                  <a:ln>
                    <a:noFill/>
                  </a:ln>
                  <a:solidFill>
                    <a:schemeClr val="bg1"/>
                  </a:solidFill>
                  <a:effectLst/>
                  <a:uLnTx/>
                  <a:uFillTx/>
                  <a:latin typeface="Arial"/>
                  <a:ea typeface="+mn-ea"/>
                  <a:cs typeface="+mn-cs"/>
                </a:rPr>
                <a:t> </a:t>
              </a:r>
              <a:r>
                <a:rPr kumimoji="0" lang="fr-FR" sz="800" b="0" i="0" u="none" strike="noStrike" kern="1200" cap="none" spc="0" normalizeH="0" baseline="0" noProof="0" err="1">
                  <a:ln>
                    <a:noFill/>
                  </a:ln>
                  <a:solidFill>
                    <a:schemeClr val="bg1"/>
                  </a:solidFill>
                  <a:effectLst/>
                  <a:uLnTx/>
                  <a:uFillTx/>
                  <a:latin typeface="Arial"/>
                  <a:ea typeface="+mn-ea"/>
                  <a:cs typeface="+mn-cs"/>
                </a:rPr>
                <a:t>equity</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4" name="Abgerundetes Rechteck 5">
              <a:extLst>
                <a:ext uri="{FF2B5EF4-FFF2-40B4-BE49-F238E27FC236}">
                  <a16:creationId xmlns:a16="http://schemas.microsoft.com/office/drawing/2014/main" id="{1B3B9E17-71F1-83DF-3F31-332AEADC8ECD}"/>
                </a:ext>
              </a:extLst>
            </p:cNvPr>
            <p:cNvSpPr/>
            <p:nvPr/>
          </p:nvSpPr>
          <p:spPr>
            <a:xfrm>
              <a:off x="5528910" y="3206061"/>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Shares</a:t>
              </a:r>
            </a:p>
          </p:txBody>
        </p:sp>
        <p:sp>
          <p:nvSpPr>
            <p:cNvPr id="55" name="Abgerundetes Rechteck 6">
              <a:extLst>
                <a:ext uri="{FF2B5EF4-FFF2-40B4-BE49-F238E27FC236}">
                  <a16:creationId xmlns:a16="http://schemas.microsoft.com/office/drawing/2014/main" id="{BBAEBFCC-6A91-B72A-D82A-CF6B9D8F4476}"/>
                </a:ext>
              </a:extLst>
            </p:cNvPr>
            <p:cNvSpPr/>
            <p:nvPr/>
          </p:nvSpPr>
          <p:spPr>
            <a:xfrm>
              <a:off x="5528910" y="4136606"/>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Real </a:t>
              </a:r>
              <a:r>
                <a:rPr kumimoji="0" lang="de-DE" sz="800" b="0" i="0" u="none" strike="noStrike" kern="1200" cap="none" spc="0" normalizeH="0" baseline="0" noProof="0" err="1">
                  <a:ln>
                    <a:noFill/>
                  </a:ln>
                  <a:solidFill>
                    <a:schemeClr val="bg1"/>
                  </a:solidFill>
                  <a:effectLst/>
                  <a:uLnTx/>
                  <a:uFillTx/>
                  <a:latin typeface="Arial"/>
                  <a:ea typeface="+mn-ea"/>
                  <a:cs typeface="+mn-cs"/>
                </a:rPr>
                <a:t>estate</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6" name="Abgerundetes Rechteck 7">
              <a:extLst>
                <a:ext uri="{FF2B5EF4-FFF2-40B4-BE49-F238E27FC236}">
                  <a16:creationId xmlns:a16="http://schemas.microsoft.com/office/drawing/2014/main" id="{536F2E06-97CA-1A9C-ABFA-7D9FC174A690}"/>
                </a:ext>
              </a:extLst>
            </p:cNvPr>
            <p:cNvSpPr/>
            <p:nvPr/>
          </p:nvSpPr>
          <p:spPr>
            <a:xfrm>
              <a:off x="5528910" y="4599816"/>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Corporate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7" name="Abgerundetes Rechteck 8">
              <a:extLst>
                <a:ext uri="{FF2B5EF4-FFF2-40B4-BE49-F238E27FC236}">
                  <a16:creationId xmlns:a16="http://schemas.microsoft.com/office/drawing/2014/main" id="{5A47CBB7-1D03-601A-16F0-9E19288DF273}"/>
                </a:ext>
              </a:extLst>
            </p:cNvPr>
            <p:cNvSpPr/>
            <p:nvPr/>
          </p:nvSpPr>
          <p:spPr>
            <a:xfrm>
              <a:off x="8011700" y="3211872"/>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Emerging </a:t>
              </a:r>
              <a:r>
                <a:rPr kumimoji="0" lang="de-DE" sz="800" b="0" i="0" u="none" strike="noStrike" kern="1200" cap="none" spc="0" normalizeH="0" baseline="0" noProof="0" err="1">
                  <a:ln>
                    <a:noFill/>
                  </a:ln>
                  <a:solidFill>
                    <a:schemeClr val="bg1"/>
                  </a:solidFill>
                  <a:effectLst/>
                  <a:uLnTx/>
                  <a:uFillTx/>
                  <a:latin typeface="Arial"/>
                  <a:ea typeface="+mn-ea"/>
                  <a:cs typeface="+mn-cs"/>
                </a:rPr>
                <a:t>market</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government</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8" name="Abgerundetes Rechteck 9">
              <a:extLst>
                <a:ext uri="{FF2B5EF4-FFF2-40B4-BE49-F238E27FC236}">
                  <a16:creationId xmlns:a16="http://schemas.microsoft.com/office/drawing/2014/main" id="{7554018F-532A-4213-5780-605E25898705}"/>
                </a:ext>
              </a:extLst>
            </p:cNvPr>
            <p:cNvSpPr/>
            <p:nvPr/>
          </p:nvSpPr>
          <p:spPr>
            <a:xfrm>
              <a:off x="8011700" y="4599816"/>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Real </a:t>
              </a:r>
              <a:r>
                <a:rPr kumimoji="0" lang="de-DE" sz="800" b="0" i="0" u="none" strike="noStrike" kern="1200" cap="none" spc="0" normalizeH="0" baseline="0" noProof="0" err="1">
                  <a:ln>
                    <a:noFill/>
                  </a:ln>
                  <a:solidFill>
                    <a:schemeClr val="bg1"/>
                  </a:solidFill>
                  <a:effectLst/>
                  <a:uLnTx/>
                  <a:uFillTx/>
                  <a:latin typeface="Arial"/>
                  <a:ea typeface="+mn-ea"/>
                  <a:cs typeface="+mn-cs"/>
                </a:rPr>
                <a:t>estate</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financing</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60" name="Abgerundetes Rechteck 10">
              <a:extLst>
                <a:ext uri="{FF2B5EF4-FFF2-40B4-BE49-F238E27FC236}">
                  <a16:creationId xmlns:a16="http://schemas.microsoft.com/office/drawing/2014/main" id="{4F7E8191-4DDF-6F69-476C-473E664969DD}"/>
                </a:ext>
              </a:extLst>
            </p:cNvPr>
            <p:cNvSpPr/>
            <p:nvPr/>
          </p:nvSpPr>
          <p:spPr>
            <a:xfrm>
              <a:off x="8011700" y="4133460"/>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err="1">
                  <a:ln>
                    <a:noFill/>
                  </a:ln>
                  <a:solidFill>
                    <a:schemeClr val="bg1"/>
                  </a:solidFill>
                  <a:effectLst/>
                  <a:uLnTx/>
                  <a:uFillTx/>
                  <a:latin typeface="Arial"/>
                  <a:ea typeface="+mn-ea"/>
                  <a:cs typeface="+mn-cs"/>
                </a:rPr>
                <a:t>Mortgage</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r>
                <a:rPr kumimoji="0" lang="de-DE" sz="800" b="0" i="0" u="none" strike="noStrike" kern="1200" cap="none" spc="0" normalizeH="0" baseline="0" noProof="0">
                  <a:ln>
                    <a:noFill/>
                  </a:ln>
                  <a:solidFill>
                    <a:schemeClr val="bg1"/>
                  </a:solidFill>
                  <a:effectLst/>
                  <a:uLnTx/>
                  <a:uFillTx/>
                  <a:latin typeface="Arial"/>
                  <a:ea typeface="+mn-ea"/>
                  <a:cs typeface="+mn-cs"/>
                </a:rPr>
                <a:t>/</a:t>
              </a:r>
              <a:r>
                <a:rPr kumimoji="0" lang="de-DE" sz="800" b="0" i="0" u="none" strike="noStrike" kern="1200" cap="none" spc="0" normalizeH="0" baseline="0" noProof="0" err="1">
                  <a:ln>
                    <a:noFill/>
                  </a:ln>
                  <a:solidFill>
                    <a:schemeClr val="bg1"/>
                  </a:solidFill>
                  <a:effectLst/>
                  <a:uLnTx/>
                  <a:uFillTx/>
                  <a:latin typeface="Arial"/>
                  <a:ea typeface="+mn-ea"/>
                  <a:cs typeface="+mn-cs"/>
                </a:rPr>
                <a:t>collateralized</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loans</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61" name="Abgerundetes Rechteck 29">
              <a:extLst>
                <a:ext uri="{FF2B5EF4-FFF2-40B4-BE49-F238E27FC236}">
                  <a16:creationId xmlns:a16="http://schemas.microsoft.com/office/drawing/2014/main" id="{CE67CDA4-7DD2-2F07-90FB-EEDD16862FD9}"/>
                </a:ext>
              </a:extLst>
            </p:cNvPr>
            <p:cNvSpPr/>
            <p:nvPr/>
          </p:nvSpPr>
          <p:spPr>
            <a:xfrm>
              <a:off x="8011700" y="3671839"/>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Government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Industrialized</a:t>
              </a:r>
              <a:r>
                <a:rPr kumimoji="0" lang="de-DE" sz="800" b="0" i="0" u="none" strike="noStrike" kern="1200" cap="none" spc="0" normalizeH="0" baseline="0" noProof="0">
                  <a:ln>
                    <a:noFill/>
                  </a:ln>
                  <a:solidFill>
                    <a:schemeClr val="bg1"/>
                  </a:solidFill>
                  <a:effectLst/>
                  <a:uLnTx/>
                  <a:uFillTx/>
                  <a:latin typeface="Arial"/>
                  <a:ea typeface="+mn-ea"/>
                  <a:cs typeface="+mn-cs"/>
                </a:rPr>
                <a:t> countries</a:t>
              </a:r>
            </a:p>
          </p:txBody>
        </p:sp>
        <p:sp>
          <p:nvSpPr>
            <p:cNvPr id="62" name="Oval 53">
              <a:extLst>
                <a:ext uri="{FF2B5EF4-FFF2-40B4-BE49-F238E27FC236}">
                  <a16:creationId xmlns:a16="http://schemas.microsoft.com/office/drawing/2014/main" id="{8B13C3F8-4CA0-F378-7C90-1C9F0C0117BD}"/>
                </a:ext>
              </a:extLst>
            </p:cNvPr>
            <p:cNvSpPr/>
            <p:nvPr/>
          </p:nvSpPr>
          <p:spPr>
            <a:xfrm>
              <a:off x="5361816" y="3263490"/>
              <a:ext cx="226668" cy="226668"/>
            </a:xfrm>
            <a:prstGeom prst="ellipse">
              <a:avLst/>
            </a:prstGeom>
            <a:solidFill>
              <a:schemeClr val="tx1"/>
            </a:solidFill>
            <a:ln w="19050">
              <a:solidFill>
                <a:srgbClr val="A62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3" name="Oval 54">
              <a:extLst>
                <a:ext uri="{FF2B5EF4-FFF2-40B4-BE49-F238E27FC236}">
                  <a16:creationId xmlns:a16="http://schemas.microsoft.com/office/drawing/2014/main" id="{F781E6EB-EDC2-D792-0B7C-C75AEB369BC7}"/>
                </a:ext>
              </a:extLst>
            </p:cNvPr>
            <p:cNvSpPr/>
            <p:nvPr/>
          </p:nvSpPr>
          <p:spPr>
            <a:xfrm>
              <a:off x="5361816" y="3729773"/>
              <a:ext cx="226668" cy="226668"/>
            </a:xfrm>
            <a:prstGeom prst="ellipse">
              <a:avLst/>
            </a:prstGeom>
            <a:solidFill>
              <a:schemeClr val="tx1"/>
            </a:solidFill>
            <a:ln w="19050">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4" name="Oval 12">
              <a:extLst>
                <a:ext uri="{FF2B5EF4-FFF2-40B4-BE49-F238E27FC236}">
                  <a16:creationId xmlns:a16="http://schemas.microsoft.com/office/drawing/2014/main" id="{CC3AF593-6EC8-D592-6EEE-7515E6EAFB28}"/>
                </a:ext>
              </a:extLst>
            </p:cNvPr>
            <p:cNvSpPr/>
            <p:nvPr/>
          </p:nvSpPr>
          <p:spPr>
            <a:xfrm>
              <a:off x="5361816" y="4208167"/>
              <a:ext cx="226668" cy="226668"/>
            </a:xfrm>
            <a:prstGeom prst="ellipse">
              <a:avLst/>
            </a:prstGeom>
            <a:solidFill>
              <a:schemeClr val="tx1"/>
            </a:solid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5" name="Oval 13">
              <a:extLst>
                <a:ext uri="{FF2B5EF4-FFF2-40B4-BE49-F238E27FC236}">
                  <a16:creationId xmlns:a16="http://schemas.microsoft.com/office/drawing/2014/main" id="{4CB148C0-48D6-D306-FC16-962B640A0DD5}"/>
                </a:ext>
              </a:extLst>
            </p:cNvPr>
            <p:cNvSpPr/>
            <p:nvPr/>
          </p:nvSpPr>
          <p:spPr>
            <a:xfrm>
              <a:off x="5361816" y="4668394"/>
              <a:ext cx="226668" cy="226668"/>
            </a:xfrm>
            <a:prstGeom prst="ellipse">
              <a:avLst/>
            </a:prstGeom>
            <a:solidFill>
              <a:schemeClr val="tx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6" name="Oval 14">
              <a:extLst>
                <a:ext uri="{FF2B5EF4-FFF2-40B4-BE49-F238E27FC236}">
                  <a16:creationId xmlns:a16="http://schemas.microsoft.com/office/drawing/2014/main" id="{0D7B2904-99D5-CC30-2131-D896DEE89FDB}"/>
                </a:ext>
              </a:extLst>
            </p:cNvPr>
            <p:cNvSpPr/>
            <p:nvPr/>
          </p:nvSpPr>
          <p:spPr>
            <a:xfrm>
              <a:off x="7808290" y="3263490"/>
              <a:ext cx="226668" cy="226668"/>
            </a:xfrm>
            <a:prstGeom prst="ellipse">
              <a:avLst/>
            </a:prstGeom>
            <a:solidFill>
              <a:schemeClr val="tx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7" name="Oval 15">
              <a:extLst>
                <a:ext uri="{FF2B5EF4-FFF2-40B4-BE49-F238E27FC236}">
                  <a16:creationId xmlns:a16="http://schemas.microsoft.com/office/drawing/2014/main" id="{EF241D43-2F8D-2E82-F747-B042D5801775}"/>
                </a:ext>
              </a:extLst>
            </p:cNvPr>
            <p:cNvSpPr/>
            <p:nvPr/>
          </p:nvSpPr>
          <p:spPr>
            <a:xfrm>
              <a:off x="7808290" y="3729773"/>
              <a:ext cx="226668" cy="226668"/>
            </a:xfrm>
            <a:prstGeom prst="ellipse">
              <a:avLst/>
            </a:prstGeom>
            <a:solidFill>
              <a:schemeClr val="tx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8" name="Oval 16">
              <a:extLst>
                <a:ext uri="{FF2B5EF4-FFF2-40B4-BE49-F238E27FC236}">
                  <a16:creationId xmlns:a16="http://schemas.microsoft.com/office/drawing/2014/main" id="{EEC45E67-99F5-442B-D1BE-1C4569F87DFF}"/>
                </a:ext>
              </a:extLst>
            </p:cNvPr>
            <p:cNvSpPr/>
            <p:nvPr/>
          </p:nvSpPr>
          <p:spPr>
            <a:xfrm>
              <a:off x="7808290" y="4208167"/>
              <a:ext cx="226668" cy="226668"/>
            </a:xfrm>
            <a:prstGeom prst="ellipse">
              <a:avLst/>
            </a:prstGeom>
            <a:solidFill>
              <a:schemeClr val="tx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9" name="Oval 17">
              <a:extLst>
                <a:ext uri="{FF2B5EF4-FFF2-40B4-BE49-F238E27FC236}">
                  <a16:creationId xmlns:a16="http://schemas.microsoft.com/office/drawing/2014/main" id="{DC0958A6-96DB-960B-8C68-49390AA1D745}"/>
                </a:ext>
              </a:extLst>
            </p:cNvPr>
            <p:cNvSpPr/>
            <p:nvPr/>
          </p:nvSpPr>
          <p:spPr>
            <a:xfrm>
              <a:off x="7808290" y="4668394"/>
              <a:ext cx="226668" cy="226668"/>
            </a:xfrm>
            <a:prstGeom prst="ellipse">
              <a:avLst/>
            </a:prstGeom>
            <a:solidFill>
              <a:schemeClr val="tx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grpSp>
      <p:sp>
        <p:nvSpPr>
          <p:cNvPr id="89" name="Oval 10">
            <a:extLst>
              <a:ext uri="{FF2B5EF4-FFF2-40B4-BE49-F238E27FC236}">
                <a16:creationId xmlns:a16="http://schemas.microsoft.com/office/drawing/2014/main" id="{D1D8AECD-667F-BD75-B605-7090BA139792}"/>
              </a:ext>
            </a:extLst>
          </p:cNvPr>
          <p:cNvSpPr/>
          <p:nvPr/>
        </p:nvSpPr>
        <p:spPr>
          <a:xfrm>
            <a:off x="8248142" y="3144398"/>
            <a:ext cx="580166" cy="580166"/>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90" name="Oval 11">
            <a:extLst>
              <a:ext uri="{FF2B5EF4-FFF2-40B4-BE49-F238E27FC236}">
                <a16:creationId xmlns:a16="http://schemas.microsoft.com/office/drawing/2014/main" id="{2211D133-C7AA-2497-988F-80D192974CFB}"/>
              </a:ext>
            </a:extLst>
          </p:cNvPr>
          <p:cNvSpPr/>
          <p:nvPr/>
        </p:nvSpPr>
        <p:spPr>
          <a:xfrm>
            <a:off x="9792154" y="3144398"/>
            <a:ext cx="580166" cy="580166"/>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91" name="Abgerundetes Rechteck 13">
            <a:extLst>
              <a:ext uri="{FF2B5EF4-FFF2-40B4-BE49-F238E27FC236}">
                <a16:creationId xmlns:a16="http://schemas.microsoft.com/office/drawing/2014/main" id="{7E26D0B0-127B-437B-0452-2F37CC87FA29}"/>
              </a:ext>
            </a:extLst>
          </p:cNvPr>
          <p:cNvSpPr/>
          <p:nvPr/>
        </p:nvSpPr>
        <p:spPr>
          <a:xfrm>
            <a:off x="8223701" y="3849004"/>
            <a:ext cx="3374132" cy="336610"/>
          </a:xfrm>
          <a:prstGeom prst="roundRect">
            <a:avLst>
              <a:gd name="adj" fmla="val 50000"/>
            </a:avLst>
          </a:prstGeom>
          <a:solidFill>
            <a:srgbClr val="FFFFFF"/>
          </a:solidFill>
          <a:ln w="1587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1800" b="0" i="0" u="none" strike="noStrike" kern="0" cap="none" spc="0" normalizeH="0" baseline="0" noProof="0">
              <a:ln>
                <a:noFill/>
              </a:ln>
              <a:solidFill>
                <a:srgbClr val="000000"/>
              </a:solidFill>
              <a:effectLst/>
              <a:uLnTx/>
              <a:uFillTx/>
            </a:endParaRPr>
          </a:p>
        </p:txBody>
      </p:sp>
      <p:sp>
        <p:nvSpPr>
          <p:cNvPr id="95" name="Rechteck 94">
            <a:extLst>
              <a:ext uri="{FF2B5EF4-FFF2-40B4-BE49-F238E27FC236}">
                <a16:creationId xmlns:a16="http://schemas.microsoft.com/office/drawing/2014/main" id="{216E72E2-C98E-446F-8E58-2E701DB9D3D5}"/>
              </a:ext>
            </a:extLst>
          </p:cNvPr>
          <p:cNvSpPr/>
          <p:nvPr/>
        </p:nvSpPr>
        <p:spPr>
          <a:xfrm>
            <a:off x="8207266" y="3290978"/>
            <a:ext cx="660809" cy="30777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sz="1400" cap="all" spc="-100">
                <a:solidFill>
                  <a:schemeClr val="bg1"/>
                </a:solidFill>
                <a:latin typeface="Arial" panose="020B0604020202020204" pitchFamily="34" charset="0"/>
                <a:cs typeface="Arial" panose="020B0604020202020204" pitchFamily="34" charset="0"/>
              </a:rPr>
              <a:t>90</a:t>
            </a:r>
            <a:r>
              <a:rPr lang="de-DE" sz="1000" cap="all" spc="-100">
                <a:solidFill>
                  <a:schemeClr val="bg1"/>
                </a:solidFill>
                <a:latin typeface="Arial" panose="020B0604020202020204" pitchFamily="34" charset="0"/>
                <a:cs typeface="Arial" panose="020B0604020202020204" pitchFamily="34" charset="0"/>
              </a:rPr>
              <a:t> </a:t>
            </a:r>
            <a:r>
              <a:rPr lang="de-DE" sz="1400" cap="all" spc="-100">
                <a:solidFill>
                  <a:schemeClr val="bg1"/>
                </a:solidFill>
                <a:latin typeface="Arial" panose="020B0604020202020204" pitchFamily="34" charset="0"/>
                <a:cs typeface="Arial" panose="020B0604020202020204" pitchFamily="34" charset="0"/>
              </a:rPr>
              <a:t>%</a:t>
            </a:r>
            <a:r>
              <a:rPr lang="de-DE" sz="1400" cap="all" spc="-100" baseline="30000">
                <a:solidFill>
                  <a:schemeClr val="bg1"/>
                </a:solidFill>
                <a:latin typeface="Arial" panose="020B0604020202020204" pitchFamily="34" charset="0"/>
                <a:cs typeface="Arial" panose="020B0604020202020204" pitchFamily="34" charset="0"/>
              </a:rPr>
              <a:t>2</a:t>
            </a:r>
            <a:endParaRPr lang="de-DE" sz="1600" cap="all" spc="-100" baseline="30000">
              <a:solidFill>
                <a:schemeClr val="bg1"/>
              </a:solidFill>
              <a:latin typeface="Arial" panose="020B0604020202020204" pitchFamily="34" charset="0"/>
              <a:cs typeface="Arial" panose="020B0604020202020204" pitchFamily="34" charset="0"/>
            </a:endParaRPr>
          </a:p>
        </p:txBody>
      </p:sp>
      <p:grpSp>
        <p:nvGrpSpPr>
          <p:cNvPr id="96" name="Gruppieren 95">
            <a:extLst>
              <a:ext uri="{FF2B5EF4-FFF2-40B4-BE49-F238E27FC236}">
                <a16:creationId xmlns:a16="http://schemas.microsoft.com/office/drawing/2014/main" id="{C4C43274-81D0-A569-F2C3-478CC18C69D2}"/>
              </a:ext>
            </a:extLst>
          </p:cNvPr>
          <p:cNvGrpSpPr/>
          <p:nvPr/>
        </p:nvGrpSpPr>
        <p:grpSpPr>
          <a:xfrm>
            <a:off x="8945819" y="3126545"/>
            <a:ext cx="785575" cy="766272"/>
            <a:chOff x="8668014" y="3636142"/>
            <a:chExt cx="785575" cy="766272"/>
          </a:xfrm>
        </p:grpSpPr>
        <p:sp>
          <p:nvSpPr>
            <p:cNvPr id="97" name="Oval 12">
              <a:extLst>
                <a:ext uri="{FF2B5EF4-FFF2-40B4-BE49-F238E27FC236}">
                  <a16:creationId xmlns:a16="http://schemas.microsoft.com/office/drawing/2014/main" id="{A842DA5F-EB03-12BD-C3F1-11662001261F}"/>
                </a:ext>
              </a:extLst>
            </p:cNvPr>
            <p:cNvSpPr/>
            <p:nvPr/>
          </p:nvSpPr>
          <p:spPr>
            <a:xfrm>
              <a:off x="8668014" y="3636142"/>
              <a:ext cx="766272" cy="76627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98" name="Rechteck 97">
              <a:extLst>
                <a:ext uri="{FF2B5EF4-FFF2-40B4-BE49-F238E27FC236}">
                  <a16:creationId xmlns:a16="http://schemas.microsoft.com/office/drawing/2014/main" id="{E341A5C6-DD5F-1D39-6467-B7896292464B}"/>
                </a:ext>
              </a:extLst>
            </p:cNvPr>
            <p:cNvSpPr/>
            <p:nvPr/>
          </p:nvSpPr>
          <p:spPr>
            <a:xfrm>
              <a:off x="8687316" y="3795728"/>
              <a:ext cx="766273" cy="369332"/>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cap="all" spc="-100">
                  <a:solidFill>
                    <a:schemeClr val="bg1"/>
                  </a:solidFill>
                  <a:latin typeface="Arial" panose="020B0604020202020204" pitchFamily="34" charset="0"/>
                  <a:cs typeface="Arial" panose="020B0604020202020204" pitchFamily="34" charset="0"/>
                </a:rPr>
                <a:t>80</a:t>
              </a:r>
              <a:r>
                <a:rPr lang="de-DE" sz="1100" cap="all" spc="-100">
                  <a:solidFill>
                    <a:schemeClr val="bg1"/>
                  </a:solidFill>
                  <a:latin typeface="Arial" panose="020B0604020202020204" pitchFamily="34" charset="0"/>
                  <a:cs typeface="Arial" panose="020B0604020202020204" pitchFamily="34" charset="0"/>
                </a:rPr>
                <a:t> </a:t>
              </a:r>
              <a:r>
                <a:rPr lang="de-DE" cap="all" spc="-100">
                  <a:solidFill>
                    <a:schemeClr val="bg1"/>
                  </a:solidFill>
                  <a:latin typeface="Arial" panose="020B0604020202020204" pitchFamily="34" charset="0"/>
                  <a:cs typeface="Arial" panose="020B0604020202020204" pitchFamily="34" charset="0"/>
                </a:rPr>
                <a:t>%</a:t>
              </a:r>
              <a:endParaRPr lang="de-DE" sz="2000" cap="all" spc="-100">
                <a:solidFill>
                  <a:schemeClr val="bg1"/>
                </a:solidFill>
                <a:latin typeface="Arial" panose="020B0604020202020204" pitchFamily="34" charset="0"/>
                <a:cs typeface="Arial" panose="020B0604020202020204" pitchFamily="34" charset="0"/>
              </a:endParaRPr>
            </a:p>
          </p:txBody>
        </p:sp>
      </p:grpSp>
      <p:sp>
        <p:nvSpPr>
          <p:cNvPr id="99" name="Rechteck 98">
            <a:extLst>
              <a:ext uri="{FF2B5EF4-FFF2-40B4-BE49-F238E27FC236}">
                <a16:creationId xmlns:a16="http://schemas.microsoft.com/office/drawing/2014/main" id="{17097C3A-BDB9-A053-BD6F-0123455F6404}"/>
              </a:ext>
            </a:extLst>
          </p:cNvPr>
          <p:cNvSpPr/>
          <p:nvPr/>
        </p:nvSpPr>
        <p:spPr>
          <a:xfrm>
            <a:off x="9784626" y="3290978"/>
            <a:ext cx="641629" cy="30777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sz="1400" cap="all" spc="-100">
                <a:solidFill>
                  <a:schemeClr val="bg1"/>
                </a:solidFill>
                <a:latin typeface="Arial" panose="020B0604020202020204" pitchFamily="34" charset="0"/>
                <a:cs typeface="Arial" panose="020B0604020202020204" pitchFamily="34" charset="0"/>
              </a:rPr>
              <a:t>60</a:t>
            </a:r>
            <a:r>
              <a:rPr lang="de-DE" sz="1000" cap="all" spc="-100">
                <a:solidFill>
                  <a:schemeClr val="bg1"/>
                </a:solidFill>
                <a:latin typeface="Arial" panose="020B0604020202020204" pitchFamily="34" charset="0"/>
                <a:cs typeface="Arial" panose="020B0604020202020204" pitchFamily="34" charset="0"/>
              </a:rPr>
              <a:t> </a:t>
            </a:r>
            <a:r>
              <a:rPr lang="de-DE" sz="1400" cap="all" spc="-100">
                <a:solidFill>
                  <a:schemeClr val="bg1"/>
                </a:solidFill>
                <a:latin typeface="Arial" panose="020B0604020202020204" pitchFamily="34" charset="0"/>
                <a:cs typeface="Arial" panose="020B0604020202020204" pitchFamily="34" charset="0"/>
              </a:rPr>
              <a:t>%</a:t>
            </a:r>
            <a:r>
              <a:rPr lang="de-DE" sz="1400" cap="all" spc="-100" baseline="30000">
                <a:solidFill>
                  <a:schemeClr val="bg1"/>
                </a:solidFill>
                <a:latin typeface="Arial" panose="020B0604020202020204" pitchFamily="34" charset="0"/>
                <a:cs typeface="Arial" panose="020B0604020202020204" pitchFamily="34" charset="0"/>
              </a:rPr>
              <a:t>3</a:t>
            </a:r>
            <a:endParaRPr lang="de-DE" sz="1600" cap="all" spc="-100" baseline="30000">
              <a:solidFill>
                <a:schemeClr val="bg1"/>
              </a:solidFill>
              <a:latin typeface="Arial" panose="020B0604020202020204" pitchFamily="34" charset="0"/>
              <a:cs typeface="Arial" panose="020B0604020202020204" pitchFamily="34" charset="0"/>
            </a:endParaRPr>
          </a:p>
        </p:txBody>
      </p:sp>
      <p:grpSp>
        <p:nvGrpSpPr>
          <p:cNvPr id="100" name="Gruppieren 99">
            <a:extLst>
              <a:ext uri="{FF2B5EF4-FFF2-40B4-BE49-F238E27FC236}">
                <a16:creationId xmlns:a16="http://schemas.microsoft.com/office/drawing/2014/main" id="{3EA044C1-A974-523F-0C6E-390758CA1C69}"/>
              </a:ext>
            </a:extLst>
          </p:cNvPr>
          <p:cNvGrpSpPr/>
          <p:nvPr/>
        </p:nvGrpSpPr>
        <p:grpSpPr>
          <a:xfrm>
            <a:off x="8874820" y="3757756"/>
            <a:ext cx="902928" cy="963982"/>
            <a:chOff x="5345537" y="4104780"/>
            <a:chExt cx="1073261" cy="1145833"/>
          </a:xfrm>
        </p:grpSpPr>
        <p:grpSp>
          <p:nvGrpSpPr>
            <p:cNvPr id="101" name="Gruppieren 100">
              <a:extLst>
                <a:ext uri="{FF2B5EF4-FFF2-40B4-BE49-F238E27FC236}">
                  <a16:creationId xmlns:a16="http://schemas.microsoft.com/office/drawing/2014/main" id="{84C361D4-138A-8637-7429-3C1AD0967CC0}"/>
                </a:ext>
              </a:extLst>
            </p:cNvPr>
            <p:cNvGrpSpPr/>
            <p:nvPr/>
          </p:nvGrpSpPr>
          <p:grpSpPr>
            <a:xfrm>
              <a:off x="5345537" y="4104780"/>
              <a:ext cx="1073261" cy="545472"/>
              <a:chOff x="5345537" y="4104780"/>
              <a:chExt cx="1073261" cy="545472"/>
            </a:xfrm>
          </p:grpSpPr>
          <p:sp>
            <p:nvSpPr>
              <p:cNvPr id="103" name="Abgerundetes Rechteck 20">
                <a:extLst>
                  <a:ext uri="{FF2B5EF4-FFF2-40B4-BE49-F238E27FC236}">
                    <a16:creationId xmlns:a16="http://schemas.microsoft.com/office/drawing/2014/main" id="{56DE549E-2EF0-BB16-2B35-A1F3ADAFC7AD}"/>
                  </a:ext>
                </a:extLst>
              </p:cNvPr>
              <p:cNvSpPr/>
              <p:nvPr/>
            </p:nvSpPr>
            <p:spPr>
              <a:xfrm>
                <a:off x="5345537" y="4104780"/>
                <a:ext cx="1073261" cy="545472"/>
              </a:xfrm>
              <a:prstGeom prst="roundRect">
                <a:avLst>
                  <a:gd name="adj" fmla="val 50000"/>
                </a:avLst>
              </a:prstGeom>
              <a:solidFill>
                <a:schemeClr val="tx1"/>
              </a:solidFill>
              <a:ln w="12700" cap="flat">
                <a:no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1800" b="0" i="0" u="none" strike="noStrike" kern="0" cap="none" spc="0" normalizeH="0" baseline="0" noProof="0">
                  <a:ln>
                    <a:noFill/>
                  </a:ln>
                  <a:solidFill>
                    <a:srgbClr val="000000"/>
                  </a:solidFill>
                  <a:effectLst/>
                  <a:uLnTx/>
                  <a:uFillTx/>
                </a:endParaRPr>
              </a:p>
            </p:txBody>
          </p:sp>
          <p:sp>
            <p:nvSpPr>
              <p:cNvPr id="104" name="Abgerundetes Rechteck 21">
                <a:extLst>
                  <a:ext uri="{FF2B5EF4-FFF2-40B4-BE49-F238E27FC236}">
                    <a16:creationId xmlns:a16="http://schemas.microsoft.com/office/drawing/2014/main" id="{422154B4-2131-4968-FE79-BEA915D92798}"/>
                  </a:ext>
                </a:extLst>
              </p:cNvPr>
              <p:cNvSpPr/>
              <p:nvPr/>
            </p:nvSpPr>
            <p:spPr>
              <a:xfrm>
                <a:off x="5414782" y="4148780"/>
                <a:ext cx="941123" cy="448638"/>
              </a:xfrm>
              <a:prstGeom prst="roundRect">
                <a:avLst>
                  <a:gd name="adj" fmla="val 50000"/>
                </a:avLst>
              </a:prstGeom>
              <a:solidFill>
                <a:schemeClr val="tx1"/>
              </a:solidFill>
              <a:ln w="15875" cap="flat">
                <a:solidFill>
                  <a:srgbClr val="F86200"/>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1800" b="0" i="0" u="none" strike="noStrike" kern="0" cap="none" spc="0" normalizeH="0" baseline="0" noProof="0">
                  <a:ln>
                    <a:noFill/>
                  </a:ln>
                  <a:solidFill>
                    <a:srgbClr val="000000"/>
                  </a:solidFill>
                  <a:effectLst/>
                  <a:uLnTx/>
                  <a:uFillTx/>
                </a:endParaRPr>
              </a:p>
            </p:txBody>
          </p:sp>
          <p:sp>
            <p:nvSpPr>
              <p:cNvPr id="105" name="Rechteck 175">
                <a:extLst>
                  <a:ext uri="{FF2B5EF4-FFF2-40B4-BE49-F238E27FC236}">
                    <a16:creationId xmlns:a16="http://schemas.microsoft.com/office/drawing/2014/main" id="{DC13DE6F-2729-A86D-4EEE-11D9E0CEAABB}"/>
                  </a:ext>
                </a:extLst>
              </p:cNvPr>
              <p:cNvSpPr/>
              <p:nvPr/>
            </p:nvSpPr>
            <p:spPr>
              <a:xfrm rot="2700000">
                <a:off x="5992937" y="4284823"/>
                <a:ext cx="174372" cy="174372"/>
              </a:xfrm>
              <a:custGeom>
                <a:avLst/>
                <a:gdLst>
                  <a:gd name="connsiteX0" fmla="*/ 0 w 562684"/>
                  <a:gd name="connsiteY0" fmla="*/ 0 h 562684"/>
                  <a:gd name="connsiteX1" fmla="*/ 562684 w 562684"/>
                  <a:gd name="connsiteY1" fmla="*/ 0 h 562684"/>
                  <a:gd name="connsiteX2" fmla="*/ 562684 w 562684"/>
                  <a:gd name="connsiteY2" fmla="*/ 562684 h 562684"/>
                  <a:gd name="connsiteX3" fmla="*/ 562684 w 562684"/>
                  <a:gd name="connsiteY3" fmla="*/ 562684 h 562684"/>
                  <a:gd name="connsiteX4" fmla="*/ 91440 w 562684"/>
                  <a:gd name="connsiteY4" fmla="*/ 654124 h 654124"/>
                </a:gdLst>
                <a:ahLst/>
                <a:cxnLst>
                  <a:cxn ang="0">
                    <a:pos x="connsiteX0" y="connsiteY0"/>
                  </a:cxn>
                  <a:cxn ang="0">
                    <a:pos x="connsiteX1" y="connsiteY1"/>
                  </a:cxn>
                  <a:cxn ang="0">
                    <a:pos x="connsiteX2" y="connsiteY2"/>
                  </a:cxn>
                </a:cxnLst>
                <a:rect l="l" t="t" r="r" b="b"/>
                <a:pathLst>
                  <a:path w="562684" h="562684">
                    <a:moveTo>
                      <a:pt x="0" y="0"/>
                    </a:moveTo>
                    <a:lnTo>
                      <a:pt x="562684" y="0"/>
                    </a:lnTo>
                    <a:lnTo>
                      <a:pt x="562684" y="562684"/>
                    </a:lnTo>
                  </a:path>
                </a:pathLst>
              </a:custGeom>
              <a:ln w="15875">
                <a:solidFill>
                  <a:srgbClr val="F862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106" name="Rechteck 175">
                <a:extLst>
                  <a:ext uri="{FF2B5EF4-FFF2-40B4-BE49-F238E27FC236}">
                    <a16:creationId xmlns:a16="http://schemas.microsoft.com/office/drawing/2014/main" id="{8DA806C1-778E-D9F3-7E16-5EE1D6D7CBCD}"/>
                  </a:ext>
                </a:extLst>
              </p:cNvPr>
              <p:cNvSpPr/>
              <p:nvPr/>
            </p:nvSpPr>
            <p:spPr>
              <a:xfrm rot="13500000">
                <a:off x="5603381" y="4284823"/>
                <a:ext cx="174372" cy="174372"/>
              </a:xfrm>
              <a:custGeom>
                <a:avLst/>
                <a:gdLst>
                  <a:gd name="connsiteX0" fmla="*/ 0 w 562684"/>
                  <a:gd name="connsiteY0" fmla="*/ 0 h 562684"/>
                  <a:gd name="connsiteX1" fmla="*/ 562684 w 562684"/>
                  <a:gd name="connsiteY1" fmla="*/ 0 h 562684"/>
                  <a:gd name="connsiteX2" fmla="*/ 562684 w 562684"/>
                  <a:gd name="connsiteY2" fmla="*/ 562684 h 562684"/>
                  <a:gd name="connsiteX3" fmla="*/ 562684 w 562684"/>
                  <a:gd name="connsiteY3" fmla="*/ 562684 h 562684"/>
                  <a:gd name="connsiteX4" fmla="*/ 91440 w 562684"/>
                  <a:gd name="connsiteY4" fmla="*/ 654124 h 654124"/>
                </a:gdLst>
                <a:ahLst/>
                <a:cxnLst>
                  <a:cxn ang="0">
                    <a:pos x="connsiteX0" y="connsiteY0"/>
                  </a:cxn>
                  <a:cxn ang="0">
                    <a:pos x="connsiteX1" y="connsiteY1"/>
                  </a:cxn>
                  <a:cxn ang="0">
                    <a:pos x="connsiteX2" y="connsiteY2"/>
                  </a:cxn>
                </a:cxnLst>
                <a:rect l="l" t="t" r="r" b="b"/>
                <a:pathLst>
                  <a:path w="562684" h="562684">
                    <a:moveTo>
                      <a:pt x="0" y="0"/>
                    </a:moveTo>
                    <a:lnTo>
                      <a:pt x="562684" y="0"/>
                    </a:lnTo>
                    <a:lnTo>
                      <a:pt x="562684" y="562684"/>
                    </a:lnTo>
                  </a:path>
                </a:pathLst>
              </a:custGeom>
              <a:ln w="15875">
                <a:solidFill>
                  <a:srgbClr val="F862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sp>
          <p:nvSpPr>
            <p:cNvPr id="102" name="Grafik 39" descr="Nach rechts zeigender Finger, Handrücken">
              <a:extLst>
                <a:ext uri="{FF2B5EF4-FFF2-40B4-BE49-F238E27FC236}">
                  <a16:creationId xmlns:a16="http://schemas.microsoft.com/office/drawing/2014/main" id="{644EE0AF-90E0-8431-FD44-DFCA2C940522}"/>
                </a:ext>
              </a:extLst>
            </p:cNvPr>
            <p:cNvSpPr/>
            <p:nvPr/>
          </p:nvSpPr>
          <p:spPr>
            <a:xfrm rot="14288552">
              <a:off x="5805292" y="4644831"/>
              <a:ext cx="720149" cy="491415"/>
            </a:xfrm>
            <a:custGeom>
              <a:avLst/>
              <a:gdLst>
                <a:gd name="connsiteX0" fmla="*/ 491580 w 530335"/>
                <a:gd name="connsiteY0" fmla="*/ 87370 h 361890"/>
                <a:gd name="connsiteX1" fmla="*/ 241610 w 530335"/>
                <a:gd name="connsiteY1" fmla="*/ 87370 h 361890"/>
                <a:gd name="connsiteX2" fmla="*/ 241547 w 530335"/>
                <a:gd name="connsiteY2" fmla="*/ 87307 h 361890"/>
                <a:gd name="connsiteX3" fmla="*/ 241610 w 530335"/>
                <a:gd name="connsiteY3" fmla="*/ 87245 h 361890"/>
                <a:gd name="connsiteX4" fmla="*/ 299440 w 530335"/>
                <a:gd name="connsiteY4" fmla="*/ 74430 h 361890"/>
                <a:gd name="connsiteX5" fmla="*/ 322363 w 530335"/>
                <a:gd name="connsiteY5" fmla="*/ 60398 h 361890"/>
                <a:gd name="connsiteX6" fmla="*/ 315627 w 530335"/>
                <a:gd name="connsiteY6" fmla="*/ 7772 h 361890"/>
                <a:gd name="connsiteX7" fmla="*/ 309791 w 530335"/>
                <a:gd name="connsiteY7" fmla="*/ 4065 h 361890"/>
                <a:gd name="connsiteX8" fmla="*/ 283000 w 530335"/>
                <a:gd name="connsiteY8" fmla="*/ 1108 h 361890"/>
                <a:gd name="connsiteX9" fmla="*/ 115505 w 530335"/>
                <a:gd name="connsiteY9" fmla="*/ 38343 h 361890"/>
                <a:gd name="connsiteX10" fmla="*/ 94884 w 530335"/>
                <a:gd name="connsiteY10" fmla="*/ 52362 h 361890"/>
                <a:gd name="connsiteX11" fmla="*/ 43730 w 530335"/>
                <a:gd name="connsiteY11" fmla="*/ 118565 h 361890"/>
                <a:gd name="connsiteX12" fmla="*/ 0 w 530335"/>
                <a:gd name="connsiteY12" fmla="*/ 118565 h 361890"/>
                <a:gd name="connsiteX13" fmla="*/ 0 w 530335"/>
                <a:gd name="connsiteY13" fmla="*/ 131043 h 361890"/>
                <a:gd name="connsiteX14" fmla="*/ 46793 w 530335"/>
                <a:gd name="connsiteY14" fmla="*/ 131043 h 361890"/>
                <a:gd name="connsiteX15" fmla="*/ 51735 w 530335"/>
                <a:gd name="connsiteY15" fmla="*/ 128616 h 361890"/>
                <a:gd name="connsiteX16" fmla="*/ 104699 w 530335"/>
                <a:gd name="connsiteY16" fmla="*/ 60074 h 361890"/>
                <a:gd name="connsiteX17" fmla="*/ 118649 w 530335"/>
                <a:gd name="connsiteY17" fmla="*/ 50409 h 361890"/>
                <a:gd name="connsiteX18" fmla="*/ 286107 w 530335"/>
                <a:gd name="connsiteY18" fmla="*/ 13193 h 361890"/>
                <a:gd name="connsiteX19" fmla="*/ 303209 w 530335"/>
                <a:gd name="connsiteY19" fmla="*/ 14734 h 361890"/>
                <a:gd name="connsiteX20" fmla="*/ 315314 w 530335"/>
                <a:gd name="connsiteY20" fmla="*/ 48093 h 361890"/>
                <a:gd name="connsiteX21" fmla="*/ 298130 w 530335"/>
                <a:gd name="connsiteY21" fmla="*/ 61939 h 361890"/>
                <a:gd name="connsiteX22" fmla="*/ 182706 w 530335"/>
                <a:gd name="connsiteY22" fmla="*/ 87519 h 361890"/>
                <a:gd name="connsiteX23" fmla="*/ 177976 w 530335"/>
                <a:gd name="connsiteY23" fmla="*/ 94968 h 361890"/>
                <a:gd name="connsiteX24" fmla="*/ 184054 w 530335"/>
                <a:gd name="connsiteY24" fmla="*/ 99848 h 361890"/>
                <a:gd name="connsiteX25" fmla="*/ 491773 w 530335"/>
                <a:gd name="connsiteY25" fmla="*/ 99848 h 361890"/>
                <a:gd name="connsiteX26" fmla="*/ 517847 w 530335"/>
                <a:gd name="connsiteY26" fmla="*/ 123819 h 361890"/>
                <a:gd name="connsiteX27" fmla="*/ 494407 w 530335"/>
                <a:gd name="connsiteY27" fmla="*/ 149731 h 361890"/>
                <a:gd name="connsiteX28" fmla="*/ 492890 w 530335"/>
                <a:gd name="connsiteY28" fmla="*/ 149761 h 361890"/>
                <a:gd name="connsiteX29" fmla="*/ 324434 w 530335"/>
                <a:gd name="connsiteY29" fmla="*/ 149761 h 361890"/>
                <a:gd name="connsiteX30" fmla="*/ 318488 w 530335"/>
                <a:gd name="connsiteY30" fmla="*/ 156293 h 361890"/>
                <a:gd name="connsiteX31" fmla="*/ 325020 w 530335"/>
                <a:gd name="connsiteY31" fmla="*/ 162239 h 361890"/>
                <a:gd name="connsiteX32" fmla="*/ 341379 w 530335"/>
                <a:gd name="connsiteY32" fmla="*/ 166120 h 361890"/>
                <a:gd name="connsiteX33" fmla="*/ 331191 w 530335"/>
                <a:gd name="connsiteY33" fmla="*/ 223557 h 361890"/>
                <a:gd name="connsiteX34" fmla="*/ 326457 w 530335"/>
                <a:gd name="connsiteY34" fmla="*/ 231002 h 361890"/>
                <a:gd name="connsiteX35" fmla="*/ 328134 w 530335"/>
                <a:gd name="connsiteY35" fmla="*/ 234057 h 361890"/>
                <a:gd name="connsiteX36" fmla="*/ 336912 w 530335"/>
                <a:gd name="connsiteY36" fmla="*/ 255532 h 361890"/>
                <a:gd name="connsiteX37" fmla="*/ 304381 w 530335"/>
                <a:gd name="connsiteY37" fmla="*/ 287021 h 361890"/>
                <a:gd name="connsiteX38" fmla="*/ 301973 w 530335"/>
                <a:gd name="connsiteY38" fmla="*/ 287021 h 361890"/>
                <a:gd name="connsiteX39" fmla="*/ 295735 w 530335"/>
                <a:gd name="connsiteY39" fmla="*/ 293261 h 361890"/>
                <a:gd name="connsiteX40" fmla="*/ 297562 w 530335"/>
                <a:gd name="connsiteY40" fmla="*/ 297671 h 361890"/>
                <a:gd name="connsiteX41" fmla="*/ 305717 w 530335"/>
                <a:gd name="connsiteY41" fmla="*/ 318453 h 361890"/>
                <a:gd name="connsiteX42" fmla="*/ 273192 w 530335"/>
                <a:gd name="connsiteY42" fmla="*/ 349412 h 361890"/>
                <a:gd name="connsiteX43" fmla="*/ 162217 w 530335"/>
                <a:gd name="connsiteY43" fmla="*/ 349412 h 361890"/>
                <a:gd name="connsiteX44" fmla="*/ 78189 w 530335"/>
                <a:gd name="connsiteY44" fmla="*/ 319926 h 361890"/>
                <a:gd name="connsiteX45" fmla="*/ 31196 w 530335"/>
                <a:gd name="connsiteY45" fmla="*/ 299499 h 361890"/>
                <a:gd name="connsiteX46" fmla="*/ 0 w 530335"/>
                <a:gd name="connsiteY46" fmla="*/ 299499 h 361890"/>
                <a:gd name="connsiteX47" fmla="*/ 0 w 530335"/>
                <a:gd name="connsiteY47" fmla="*/ 311977 h 361890"/>
                <a:gd name="connsiteX48" fmla="*/ 31196 w 530335"/>
                <a:gd name="connsiteY48" fmla="*/ 311977 h 361890"/>
                <a:gd name="connsiteX49" fmla="*/ 70502 w 530335"/>
                <a:gd name="connsiteY49" fmla="*/ 329771 h 361890"/>
                <a:gd name="connsiteX50" fmla="*/ 162217 w 530335"/>
                <a:gd name="connsiteY50" fmla="*/ 361890 h 361890"/>
                <a:gd name="connsiteX51" fmla="*/ 272799 w 530335"/>
                <a:gd name="connsiteY51" fmla="*/ 361890 h 361890"/>
                <a:gd name="connsiteX52" fmla="*/ 318195 w 530335"/>
                <a:gd name="connsiteY52" fmla="*/ 317648 h 361890"/>
                <a:gd name="connsiteX53" fmla="*/ 313622 w 530335"/>
                <a:gd name="connsiteY53" fmla="*/ 298781 h 361890"/>
                <a:gd name="connsiteX54" fmla="*/ 348645 w 530335"/>
                <a:gd name="connsiteY54" fmla="*/ 247555 h 361890"/>
                <a:gd name="connsiteX55" fmla="*/ 342883 w 530335"/>
                <a:gd name="connsiteY55" fmla="*/ 232647 h 361890"/>
                <a:gd name="connsiteX56" fmla="*/ 364165 w 530335"/>
                <a:gd name="connsiteY56" fmla="*/ 175230 h 361890"/>
                <a:gd name="connsiteX57" fmla="*/ 355080 w 530335"/>
                <a:gd name="connsiteY57" fmla="*/ 162332 h 361890"/>
                <a:gd name="connsiteX58" fmla="*/ 355124 w 530335"/>
                <a:gd name="connsiteY58" fmla="*/ 162233 h 361890"/>
                <a:gd name="connsiteX59" fmla="*/ 492890 w 530335"/>
                <a:gd name="connsiteY59" fmla="*/ 162233 h 361890"/>
                <a:gd name="connsiteX60" fmla="*/ 530334 w 530335"/>
                <a:gd name="connsiteY60" fmla="*/ 125598 h 361890"/>
                <a:gd name="connsiteX61" fmla="*/ 530325 w 530335"/>
                <a:gd name="connsiteY61" fmla="*/ 124280 h 361890"/>
                <a:gd name="connsiteX62" fmla="*/ 491580 w 530335"/>
                <a:gd name="connsiteY62" fmla="*/ 87370 h 36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0335" h="361890">
                  <a:moveTo>
                    <a:pt x="491580" y="87370"/>
                  </a:moveTo>
                  <a:lnTo>
                    <a:pt x="241610" y="87370"/>
                  </a:lnTo>
                  <a:cubicBezTo>
                    <a:pt x="241575" y="87370"/>
                    <a:pt x="241547" y="87342"/>
                    <a:pt x="241547" y="87307"/>
                  </a:cubicBezTo>
                  <a:cubicBezTo>
                    <a:pt x="241547" y="87273"/>
                    <a:pt x="241575" y="87245"/>
                    <a:pt x="241610" y="87245"/>
                  </a:cubicBezTo>
                  <a:lnTo>
                    <a:pt x="299440" y="74430"/>
                  </a:lnTo>
                  <a:cubicBezTo>
                    <a:pt x="308492" y="72591"/>
                    <a:pt x="316608" y="67624"/>
                    <a:pt x="322363" y="60398"/>
                  </a:cubicBezTo>
                  <a:cubicBezTo>
                    <a:pt x="335035" y="44006"/>
                    <a:pt x="332019" y="20445"/>
                    <a:pt x="315627" y="7772"/>
                  </a:cubicBezTo>
                  <a:cubicBezTo>
                    <a:pt x="313800" y="6359"/>
                    <a:pt x="311847" y="5119"/>
                    <a:pt x="309791" y="4065"/>
                  </a:cubicBezTo>
                  <a:cubicBezTo>
                    <a:pt x="301480" y="-20"/>
                    <a:pt x="292002" y="-1066"/>
                    <a:pt x="283000" y="1108"/>
                  </a:cubicBezTo>
                  <a:lnTo>
                    <a:pt x="115505" y="38343"/>
                  </a:lnTo>
                  <a:cubicBezTo>
                    <a:pt x="107359" y="40797"/>
                    <a:pt x="100162" y="45690"/>
                    <a:pt x="94884" y="52362"/>
                  </a:cubicBezTo>
                  <a:lnTo>
                    <a:pt x="43730" y="118565"/>
                  </a:lnTo>
                  <a:lnTo>
                    <a:pt x="0" y="118565"/>
                  </a:lnTo>
                  <a:lnTo>
                    <a:pt x="0" y="131043"/>
                  </a:lnTo>
                  <a:lnTo>
                    <a:pt x="46793" y="131043"/>
                  </a:lnTo>
                  <a:cubicBezTo>
                    <a:pt x="48727" y="131044"/>
                    <a:pt x="50553" y="130147"/>
                    <a:pt x="51735" y="128616"/>
                  </a:cubicBezTo>
                  <a:lnTo>
                    <a:pt x="104699" y="60074"/>
                  </a:lnTo>
                  <a:cubicBezTo>
                    <a:pt x="108279" y="55530"/>
                    <a:pt x="113138" y="52164"/>
                    <a:pt x="118649" y="50409"/>
                  </a:cubicBezTo>
                  <a:lnTo>
                    <a:pt x="286107" y="13193"/>
                  </a:lnTo>
                  <a:cubicBezTo>
                    <a:pt x="291821" y="11805"/>
                    <a:pt x="297834" y="12347"/>
                    <a:pt x="303209" y="14734"/>
                  </a:cubicBezTo>
                  <a:cubicBezTo>
                    <a:pt x="315763" y="20603"/>
                    <a:pt x="321183" y="35538"/>
                    <a:pt x="315314" y="48093"/>
                  </a:cubicBezTo>
                  <a:cubicBezTo>
                    <a:pt x="312032" y="55115"/>
                    <a:pt x="305689" y="60225"/>
                    <a:pt x="298130" y="61939"/>
                  </a:cubicBezTo>
                  <a:lnTo>
                    <a:pt x="182706" y="87519"/>
                  </a:lnTo>
                  <a:cubicBezTo>
                    <a:pt x="179343" y="88270"/>
                    <a:pt x="177225" y="91604"/>
                    <a:pt x="177976" y="94968"/>
                  </a:cubicBezTo>
                  <a:cubicBezTo>
                    <a:pt x="178611" y="97816"/>
                    <a:pt x="181136" y="99843"/>
                    <a:pt x="184054" y="99848"/>
                  </a:cubicBezTo>
                  <a:lnTo>
                    <a:pt x="491773" y="99848"/>
                  </a:lnTo>
                  <a:cubicBezTo>
                    <a:pt x="505466" y="99608"/>
                    <a:pt x="516937" y="110154"/>
                    <a:pt x="517847" y="123819"/>
                  </a:cubicBezTo>
                  <a:cubicBezTo>
                    <a:pt x="518530" y="137447"/>
                    <a:pt x="508036" y="149048"/>
                    <a:pt x="494407" y="149731"/>
                  </a:cubicBezTo>
                  <a:cubicBezTo>
                    <a:pt x="493902" y="149756"/>
                    <a:pt x="493396" y="149766"/>
                    <a:pt x="492890" y="149761"/>
                  </a:cubicBezTo>
                  <a:lnTo>
                    <a:pt x="324434" y="149761"/>
                  </a:lnTo>
                  <a:cubicBezTo>
                    <a:pt x="320988" y="149923"/>
                    <a:pt x="318326" y="152847"/>
                    <a:pt x="318488" y="156293"/>
                  </a:cubicBezTo>
                  <a:cubicBezTo>
                    <a:pt x="318650" y="159739"/>
                    <a:pt x="321575" y="162401"/>
                    <a:pt x="325020" y="162239"/>
                  </a:cubicBezTo>
                  <a:cubicBezTo>
                    <a:pt x="330773" y="161297"/>
                    <a:pt x="336663" y="162694"/>
                    <a:pt x="341379" y="166120"/>
                  </a:cubicBezTo>
                  <a:cubicBezTo>
                    <a:pt x="367178" y="187701"/>
                    <a:pt x="354394" y="218403"/>
                    <a:pt x="331191" y="223557"/>
                  </a:cubicBezTo>
                  <a:cubicBezTo>
                    <a:pt x="327827" y="224305"/>
                    <a:pt x="325708" y="227639"/>
                    <a:pt x="326457" y="231002"/>
                  </a:cubicBezTo>
                  <a:cubicBezTo>
                    <a:pt x="326714" y="232159"/>
                    <a:pt x="327296" y="233219"/>
                    <a:pt x="328134" y="234057"/>
                  </a:cubicBezTo>
                  <a:cubicBezTo>
                    <a:pt x="333773" y="239781"/>
                    <a:pt x="336927" y="247497"/>
                    <a:pt x="336912" y="255532"/>
                  </a:cubicBezTo>
                  <a:cubicBezTo>
                    <a:pt x="336427" y="273124"/>
                    <a:pt x="321980" y="287109"/>
                    <a:pt x="304381" y="287021"/>
                  </a:cubicBezTo>
                  <a:lnTo>
                    <a:pt x="301973" y="287021"/>
                  </a:lnTo>
                  <a:cubicBezTo>
                    <a:pt x="298527" y="287021"/>
                    <a:pt x="295735" y="289815"/>
                    <a:pt x="295735" y="293261"/>
                  </a:cubicBezTo>
                  <a:cubicBezTo>
                    <a:pt x="295736" y="294915"/>
                    <a:pt x="296393" y="296501"/>
                    <a:pt x="297562" y="297671"/>
                  </a:cubicBezTo>
                  <a:cubicBezTo>
                    <a:pt x="302966" y="303219"/>
                    <a:pt x="305906" y="310711"/>
                    <a:pt x="305717" y="318453"/>
                  </a:cubicBezTo>
                  <a:cubicBezTo>
                    <a:pt x="304896" y="335809"/>
                    <a:pt x="290567" y="349448"/>
                    <a:pt x="273192" y="349412"/>
                  </a:cubicBezTo>
                  <a:lnTo>
                    <a:pt x="162217" y="349412"/>
                  </a:lnTo>
                  <a:cubicBezTo>
                    <a:pt x="115979" y="349412"/>
                    <a:pt x="95901" y="333752"/>
                    <a:pt x="78189" y="319926"/>
                  </a:cubicBezTo>
                  <a:cubicBezTo>
                    <a:pt x="64725" y="309425"/>
                    <a:pt x="52003" y="299499"/>
                    <a:pt x="31196" y="299499"/>
                  </a:cubicBezTo>
                  <a:lnTo>
                    <a:pt x="0" y="299499"/>
                  </a:lnTo>
                  <a:lnTo>
                    <a:pt x="0" y="311977"/>
                  </a:lnTo>
                  <a:lnTo>
                    <a:pt x="31196" y="311977"/>
                  </a:lnTo>
                  <a:cubicBezTo>
                    <a:pt x="47711" y="311977"/>
                    <a:pt x="57774" y="319826"/>
                    <a:pt x="70502" y="329771"/>
                  </a:cubicBezTo>
                  <a:cubicBezTo>
                    <a:pt x="88857" y="344084"/>
                    <a:pt x="111680" y="361890"/>
                    <a:pt x="162217" y="361890"/>
                  </a:cubicBezTo>
                  <a:lnTo>
                    <a:pt x="272799" y="361890"/>
                  </a:lnTo>
                  <a:cubicBezTo>
                    <a:pt x="297478" y="362025"/>
                    <a:pt x="317694" y="342322"/>
                    <a:pt x="318195" y="317648"/>
                  </a:cubicBezTo>
                  <a:cubicBezTo>
                    <a:pt x="318152" y="311090"/>
                    <a:pt x="316586" y="304631"/>
                    <a:pt x="313622" y="298781"/>
                  </a:cubicBezTo>
                  <a:cubicBezTo>
                    <a:pt x="337439" y="294307"/>
                    <a:pt x="353120" y="271372"/>
                    <a:pt x="348645" y="247555"/>
                  </a:cubicBezTo>
                  <a:cubicBezTo>
                    <a:pt x="347653" y="242275"/>
                    <a:pt x="345700" y="237222"/>
                    <a:pt x="342883" y="232647"/>
                  </a:cubicBezTo>
                  <a:cubicBezTo>
                    <a:pt x="364615" y="222668"/>
                    <a:pt x="374143" y="196962"/>
                    <a:pt x="364165" y="175230"/>
                  </a:cubicBezTo>
                  <a:cubicBezTo>
                    <a:pt x="361952" y="170411"/>
                    <a:pt x="358873" y="166039"/>
                    <a:pt x="355080" y="162332"/>
                  </a:cubicBezTo>
                  <a:cubicBezTo>
                    <a:pt x="355024" y="162276"/>
                    <a:pt x="355043" y="162233"/>
                    <a:pt x="355124" y="162233"/>
                  </a:cubicBezTo>
                  <a:lnTo>
                    <a:pt x="492890" y="162233"/>
                  </a:lnTo>
                  <a:cubicBezTo>
                    <a:pt x="513346" y="162456"/>
                    <a:pt x="530111" y="146054"/>
                    <a:pt x="530334" y="125598"/>
                  </a:cubicBezTo>
                  <a:cubicBezTo>
                    <a:pt x="530338" y="125159"/>
                    <a:pt x="530335" y="124719"/>
                    <a:pt x="530325" y="124280"/>
                  </a:cubicBezTo>
                  <a:cubicBezTo>
                    <a:pt x="529580" y="103495"/>
                    <a:pt x="512377" y="87106"/>
                    <a:pt x="491580" y="87370"/>
                  </a:cubicBezTo>
                  <a:close/>
                </a:path>
              </a:pathLst>
            </a:custGeom>
            <a:solidFill>
              <a:schemeClr val="bg1"/>
            </a:solidFill>
            <a:ln w="0" cap="flat">
              <a:no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2400" b="0" i="0" u="none" strike="noStrike" kern="0" cap="none" spc="0" normalizeH="0" baseline="0" noProof="0">
                <a:ln>
                  <a:noFill/>
                </a:ln>
                <a:solidFill>
                  <a:srgbClr val="000000"/>
                </a:solidFill>
                <a:effectLst/>
                <a:uLnTx/>
                <a:uFillTx/>
              </a:endParaRPr>
            </a:p>
          </p:txBody>
        </p:sp>
      </p:grpSp>
      <p:sp>
        <p:nvSpPr>
          <p:cNvPr id="7" name="Rechteck: abgerundete Ecken 6">
            <a:extLst>
              <a:ext uri="{FF2B5EF4-FFF2-40B4-BE49-F238E27FC236}">
                <a16:creationId xmlns:a16="http://schemas.microsoft.com/office/drawing/2014/main" id="{2805807C-8798-0BA2-BF5C-C34E0D3C9025}"/>
              </a:ext>
            </a:extLst>
          </p:cNvPr>
          <p:cNvSpPr/>
          <p:nvPr/>
        </p:nvSpPr>
        <p:spPr>
          <a:xfrm>
            <a:off x="6216458" y="4223905"/>
            <a:ext cx="1679768" cy="1034575"/>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E8864795-BD65-B72D-ADB5-CF81BDAD985D}"/>
              </a:ext>
            </a:extLst>
          </p:cNvPr>
          <p:cNvGrpSpPr/>
          <p:nvPr/>
        </p:nvGrpSpPr>
        <p:grpSpPr>
          <a:xfrm>
            <a:off x="6260541" y="3178952"/>
            <a:ext cx="1579093" cy="400339"/>
            <a:chOff x="6273998" y="3077358"/>
            <a:chExt cx="1579093" cy="400339"/>
          </a:xfrm>
        </p:grpSpPr>
        <p:sp>
          <p:nvSpPr>
            <p:cNvPr id="17" name="Abgerundetes Rechteck 78">
              <a:extLst>
                <a:ext uri="{FF2B5EF4-FFF2-40B4-BE49-F238E27FC236}">
                  <a16:creationId xmlns:a16="http://schemas.microsoft.com/office/drawing/2014/main" id="{2A42EB12-CA30-DA0E-CF37-126330496A1F}"/>
                </a:ext>
              </a:extLst>
            </p:cNvPr>
            <p:cNvSpPr/>
            <p:nvPr/>
          </p:nvSpPr>
          <p:spPr>
            <a:xfrm>
              <a:off x="6412136" y="3138594"/>
              <a:ext cx="1428504" cy="277867"/>
            </a:xfrm>
            <a:prstGeom prst="roundRect">
              <a:avLst>
                <a:gd name="adj" fmla="val 50000"/>
              </a:avLst>
            </a:prstGeom>
            <a:solidFill>
              <a:srgbClr val="007D8C"/>
            </a:solidFill>
            <a:ln>
              <a:noFill/>
            </a:ln>
          </p:spPr>
          <p:txBody>
            <a:bodyPr rot="0" spcFirstLastPara="0" vertOverflow="overflow" horzOverflow="overflow" vert="horz" wrap="square" lIns="107922" tIns="107922" rIns="107922" bIns="107922" numCol="1" spcCol="0" rtlCol="0" fromWordArt="0" anchor="t" anchorCtr="0" forceAA="0" compatLnSpc="1">
              <a:prstTxWarp prst="textNoShape">
                <a:avLst/>
              </a:prstTxWarp>
              <a:noAutofit/>
            </a:bodyPr>
            <a:lstStyle/>
            <a:p>
              <a:pPr defTabSz="1218438">
                <a:spcBef>
                  <a:spcPts val="100"/>
                </a:spcBef>
                <a:spcAft>
                  <a:spcPts val="100"/>
                </a:spcAft>
                <a:defRPr/>
              </a:pPr>
              <a:endParaRPr lang="de-DE" sz="1400" kern="0">
                <a:solidFill>
                  <a:srgbClr val="000000"/>
                </a:solidFill>
                <a:latin typeface="Arial" panose="020B0604020202020204"/>
                <a:cs typeface="Arial" pitchFamily="34" charset="0"/>
              </a:endParaRPr>
            </a:p>
          </p:txBody>
        </p:sp>
        <p:sp>
          <p:nvSpPr>
            <p:cNvPr id="18" name="Textfeld 17">
              <a:extLst>
                <a:ext uri="{FF2B5EF4-FFF2-40B4-BE49-F238E27FC236}">
                  <a16:creationId xmlns:a16="http://schemas.microsoft.com/office/drawing/2014/main" id="{BF33E7BF-E75A-85F9-E10C-9102AAFFB14A}"/>
                </a:ext>
              </a:extLst>
            </p:cNvPr>
            <p:cNvSpPr txBox="1"/>
            <p:nvPr/>
          </p:nvSpPr>
          <p:spPr>
            <a:xfrm>
              <a:off x="6632174" y="3120238"/>
              <a:ext cx="1220917" cy="314578"/>
            </a:xfrm>
            <a:prstGeom prst="rect">
              <a:avLst/>
            </a:prstGeom>
            <a:ln>
              <a:noFill/>
            </a:ln>
          </p:spPr>
          <p:txBody>
            <a:bodyPr vert="horz" wrap="none" lIns="71948" tIns="71948" rIns="71948" bIns="71948" rtlCol="0">
              <a:spAutoFit/>
            </a:bodyPr>
            <a:lstStyle/>
            <a:p>
              <a:pPr defTabSz="1218438">
                <a:defRPr/>
              </a:pPr>
              <a:r>
                <a:rPr lang="de-DE" sz="1100" b="1" kern="0">
                  <a:solidFill>
                    <a:srgbClr val="FFFFFF"/>
                  </a:solidFill>
                  <a:latin typeface="Allianz Neo" panose="020B0504020203020204" pitchFamily="34" charset="0"/>
                  <a:cs typeface="Arial" pitchFamily="34" charset="0"/>
                </a:rPr>
                <a:t>KomfortDynamik</a:t>
              </a:r>
            </a:p>
          </p:txBody>
        </p:sp>
        <p:pic>
          <p:nvPicPr>
            <p:cNvPr id="21" name="Grafik 20">
              <a:extLst>
                <a:ext uri="{FF2B5EF4-FFF2-40B4-BE49-F238E27FC236}">
                  <a16:creationId xmlns:a16="http://schemas.microsoft.com/office/drawing/2014/main" id="{3515B051-4A4E-78CC-1B51-B810C161C9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73998" y="3077358"/>
              <a:ext cx="400339" cy="400339"/>
            </a:xfrm>
            <a:prstGeom prst="rect">
              <a:avLst/>
            </a:prstGeom>
            <a:ln>
              <a:noFill/>
            </a:ln>
          </p:spPr>
        </p:pic>
      </p:grpSp>
      <p:grpSp>
        <p:nvGrpSpPr>
          <p:cNvPr id="22" name="Gruppieren 21">
            <a:extLst>
              <a:ext uri="{FF2B5EF4-FFF2-40B4-BE49-F238E27FC236}">
                <a16:creationId xmlns:a16="http://schemas.microsoft.com/office/drawing/2014/main" id="{FC7C495C-23DC-D03B-F7E2-658B4CCFBDCD}"/>
              </a:ext>
            </a:extLst>
          </p:cNvPr>
          <p:cNvGrpSpPr/>
          <p:nvPr/>
        </p:nvGrpSpPr>
        <p:grpSpPr>
          <a:xfrm>
            <a:off x="6266766" y="4268571"/>
            <a:ext cx="1584060" cy="400339"/>
            <a:chOff x="6273998" y="3532540"/>
            <a:chExt cx="1584060" cy="400339"/>
          </a:xfrm>
        </p:grpSpPr>
        <p:sp>
          <p:nvSpPr>
            <p:cNvPr id="28" name="Abgerundetes Rechteck 106">
              <a:extLst>
                <a:ext uri="{FF2B5EF4-FFF2-40B4-BE49-F238E27FC236}">
                  <a16:creationId xmlns:a16="http://schemas.microsoft.com/office/drawing/2014/main" id="{50D2F093-7C87-74AD-4F60-F7539428FF7C}"/>
                </a:ext>
              </a:extLst>
            </p:cNvPr>
            <p:cNvSpPr/>
            <p:nvPr/>
          </p:nvSpPr>
          <p:spPr>
            <a:xfrm>
              <a:off x="6511090" y="3606542"/>
              <a:ext cx="1346968" cy="256465"/>
            </a:xfrm>
            <a:prstGeom prst="roundRect">
              <a:avLst>
                <a:gd name="adj" fmla="val 50000"/>
              </a:avLst>
            </a:prstGeom>
            <a:solidFill>
              <a:srgbClr val="006192"/>
            </a:solidFill>
            <a:ln>
              <a:noFill/>
            </a:ln>
          </p:spPr>
          <p:txBody>
            <a:bodyPr rot="0" spcFirstLastPara="0" vertOverflow="overflow" horzOverflow="overflow" vert="horz" wrap="square" lIns="107922" tIns="107922" rIns="107922" bIns="107922" numCol="1" spcCol="0" rtlCol="0" fromWordArt="0" anchor="t" anchorCtr="0" forceAA="0" compatLnSpc="1">
              <a:prstTxWarp prst="textNoShape">
                <a:avLst/>
              </a:prstTxWarp>
              <a:noAutofit/>
            </a:bodyPr>
            <a:lstStyle/>
            <a:p>
              <a:pPr defTabSz="1218438">
                <a:spcBef>
                  <a:spcPts val="100"/>
                </a:spcBef>
                <a:spcAft>
                  <a:spcPts val="100"/>
                </a:spcAft>
                <a:defRPr/>
              </a:pPr>
              <a:endParaRPr lang="de-DE" sz="1400" kern="0">
                <a:solidFill>
                  <a:srgbClr val="000000"/>
                </a:solidFill>
                <a:latin typeface="Arial" panose="020B0604020202020204"/>
                <a:cs typeface="Arial" pitchFamily="34" charset="0"/>
              </a:endParaRPr>
            </a:p>
          </p:txBody>
        </p:sp>
        <p:sp>
          <p:nvSpPr>
            <p:cNvPr id="29" name="Textfeld 28">
              <a:extLst>
                <a:ext uri="{FF2B5EF4-FFF2-40B4-BE49-F238E27FC236}">
                  <a16:creationId xmlns:a16="http://schemas.microsoft.com/office/drawing/2014/main" id="{353347D3-EC06-CA9D-CF86-6EB400DC224A}"/>
                </a:ext>
              </a:extLst>
            </p:cNvPr>
            <p:cNvSpPr txBox="1"/>
            <p:nvPr/>
          </p:nvSpPr>
          <p:spPr>
            <a:xfrm>
              <a:off x="6644267" y="3576547"/>
              <a:ext cx="884286" cy="314578"/>
            </a:xfrm>
            <a:prstGeom prst="rect">
              <a:avLst/>
            </a:prstGeom>
            <a:ln>
              <a:noFill/>
            </a:ln>
          </p:spPr>
          <p:txBody>
            <a:bodyPr vert="horz" wrap="none" lIns="71948" tIns="71948" rIns="71948" bIns="71948" rtlCol="0">
              <a:spAutoFit/>
            </a:bodyPr>
            <a:lstStyle/>
            <a:p>
              <a:pPr defTabSz="1218438">
                <a:defRPr/>
              </a:pPr>
              <a:r>
                <a:rPr lang="de-DE" sz="1100" b="1" kern="0">
                  <a:solidFill>
                    <a:srgbClr val="FFFFFF"/>
                  </a:solidFill>
                  <a:latin typeface="Allianz Neo" panose="020B0504020203020204" pitchFamily="34" charset="0"/>
                  <a:cs typeface="Arial" pitchFamily="34" charset="0"/>
                </a:rPr>
                <a:t>Perspektive</a:t>
              </a:r>
            </a:p>
          </p:txBody>
        </p:sp>
        <p:pic>
          <p:nvPicPr>
            <p:cNvPr id="32" name="Grafik 31">
              <a:extLst>
                <a:ext uri="{FF2B5EF4-FFF2-40B4-BE49-F238E27FC236}">
                  <a16:creationId xmlns:a16="http://schemas.microsoft.com/office/drawing/2014/main" id="{B9BDA21C-FD41-7DCA-F1AA-AF076BC1BF8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73998" y="3532540"/>
              <a:ext cx="400339" cy="400339"/>
            </a:xfrm>
            <a:prstGeom prst="rect">
              <a:avLst/>
            </a:prstGeom>
            <a:ln>
              <a:noFill/>
            </a:ln>
          </p:spPr>
        </p:pic>
      </p:grpSp>
      <p:grpSp>
        <p:nvGrpSpPr>
          <p:cNvPr id="33" name="Gruppieren 32">
            <a:extLst>
              <a:ext uri="{FF2B5EF4-FFF2-40B4-BE49-F238E27FC236}">
                <a16:creationId xmlns:a16="http://schemas.microsoft.com/office/drawing/2014/main" id="{77CE3937-FBC2-12EC-BC57-E5ADE2C288A0}"/>
              </a:ext>
            </a:extLst>
          </p:cNvPr>
          <p:cNvGrpSpPr/>
          <p:nvPr/>
        </p:nvGrpSpPr>
        <p:grpSpPr>
          <a:xfrm>
            <a:off x="6266766" y="4700543"/>
            <a:ext cx="1566642" cy="400339"/>
            <a:chOff x="6273998" y="3970498"/>
            <a:chExt cx="1566642" cy="400339"/>
          </a:xfrm>
        </p:grpSpPr>
        <p:grpSp>
          <p:nvGrpSpPr>
            <p:cNvPr id="34" name="Gruppieren 33">
              <a:extLst>
                <a:ext uri="{FF2B5EF4-FFF2-40B4-BE49-F238E27FC236}">
                  <a16:creationId xmlns:a16="http://schemas.microsoft.com/office/drawing/2014/main" id="{B00A7E85-FC2A-B502-8F90-F0B123192B36}"/>
                </a:ext>
              </a:extLst>
            </p:cNvPr>
            <p:cNvGrpSpPr/>
            <p:nvPr/>
          </p:nvGrpSpPr>
          <p:grpSpPr>
            <a:xfrm>
              <a:off x="6397205" y="4013378"/>
              <a:ext cx="1443435" cy="314578"/>
              <a:chOff x="6397205" y="3971793"/>
              <a:chExt cx="1443435" cy="314578"/>
            </a:xfrm>
          </p:grpSpPr>
          <p:sp>
            <p:nvSpPr>
              <p:cNvPr id="36" name="Abgerundetes Rechteck 102">
                <a:extLst>
                  <a:ext uri="{FF2B5EF4-FFF2-40B4-BE49-F238E27FC236}">
                    <a16:creationId xmlns:a16="http://schemas.microsoft.com/office/drawing/2014/main" id="{E66CE081-D75D-87EC-E900-558C5713AE1C}"/>
                  </a:ext>
                </a:extLst>
              </p:cNvPr>
              <p:cNvSpPr/>
              <p:nvPr/>
            </p:nvSpPr>
            <p:spPr>
              <a:xfrm>
                <a:off x="6397205" y="4017523"/>
                <a:ext cx="1443435" cy="223119"/>
              </a:xfrm>
              <a:prstGeom prst="roundRect">
                <a:avLst>
                  <a:gd name="adj" fmla="val 50000"/>
                </a:avLst>
              </a:prstGeom>
              <a:solidFill>
                <a:srgbClr val="FDD25C">
                  <a:lumMod val="50000"/>
                </a:srgbClr>
              </a:solidFill>
              <a:ln>
                <a:noFill/>
              </a:ln>
            </p:spPr>
            <p:txBody>
              <a:bodyPr rot="0" spcFirstLastPara="0" vertOverflow="overflow" horzOverflow="overflow" vert="horz" wrap="square" lIns="107922" tIns="107922" rIns="107922" bIns="107922" numCol="1" spcCol="0" rtlCol="0" fromWordArt="0" anchor="t" anchorCtr="0" forceAA="0" compatLnSpc="1">
                <a:prstTxWarp prst="textNoShape">
                  <a:avLst/>
                </a:prstTxWarp>
                <a:noAutofit/>
              </a:bodyPr>
              <a:lstStyle/>
              <a:p>
                <a:pPr defTabSz="1218438">
                  <a:spcBef>
                    <a:spcPts val="100"/>
                  </a:spcBef>
                  <a:spcAft>
                    <a:spcPts val="100"/>
                  </a:spcAft>
                  <a:defRPr/>
                </a:pPr>
                <a:endParaRPr lang="de-DE" sz="1200" b="1" kern="0">
                  <a:solidFill>
                    <a:srgbClr val="000000"/>
                  </a:solidFill>
                  <a:latin typeface="Arial" panose="020B0604020202020204"/>
                  <a:cs typeface="Arial" pitchFamily="34" charset="0"/>
                </a:endParaRPr>
              </a:p>
            </p:txBody>
          </p:sp>
          <p:sp>
            <p:nvSpPr>
              <p:cNvPr id="37" name="Textfeld 36">
                <a:extLst>
                  <a:ext uri="{FF2B5EF4-FFF2-40B4-BE49-F238E27FC236}">
                    <a16:creationId xmlns:a16="http://schemas.microsoft.com/office/drawing/2014/main" id="{5318B3C3-45FB-80AD-EA73-F36B14A701DA}"/>
                  </a:ext>
                </a:extLst>
              </p:cNvPr>
              <p:cNvSpPr txBox="1"/>
              <p:nvPr/>
            </p:nvSpPr>
            <p:spPr>
              <a:xfrm>
                <a:off x="6655139" y="3971793"/>
                <a:ext cx="877874" cy="314578"/>
              </a:xfrm>
              <a:prstGeom prst="rect">
                <a:avLst/>
              </a:prstGeom>
              <a:ln>
                <a:noFill/>
              </a:ln>
            </p:spPr>
            <p:txBody>
              <a:bodyPr vert="horz" wrap="none" lIns="71948" tIns="71948" rIns="71948" bIns="71948" rtlCol="0" anchor="ctr" anchorCtr="0">
                <a:spAutoFit/>
              </a:bodyPr>
              <a:lstStyle/>
              <a:p>
                <a:pPr defTabSz="1218438">
                  <a:defRPr/>
                </a:pPr>
                <a:r>
                  <a:rPr lang="de-DE" sz="1100" b="1">
                    <a:solidFill>
                      <a:srgbClr val="FFFFFF"/>
                    </a:solidFill>
                    <a:latin typeface="Allianz Neo" panose="020B0504020203020204" pitchFamily="34" charset="0"/>
                    <a:cs typeface="Arial" pitchFamily="34" charset="0"/>
                  </a:rPr>
                  <a:t>IndexSelect</a:t>
                </a:r>
                <a:endParaRPr lang="de-DE" sz="1100" b="1" baseline="30000">
                  <a:solidFill>
                    <a:srgbClr val="FFFFFF"/>
                  </a:solidFill>
                  <a:latin typeface="Allianz Neo" panose="020B0504020203020204" pitchFamily="34" charset="0"/>
                  <a:cs typeface="Arial" pitchFamily="34" charset="0"/>
                </a:endParaRPr>
              </a:p>
            </p:txBody>
          </p:sp>
        </p:grpSp>
        <p:pic>
          <p:nvPicPr>
            <p:cNvPr id="35" name="Grafik 34">
              <a:extLst>
                <a:ext uri="{FF2B5EF4-FFF2-40B4-BE49-F238E27FC236}">
                  <a16:creationId xmlns:a16="http://schemas.microsoft.com/office/drawing/2014/main" id="{EB02D190-DFF7-B320-FCD8-3C96A5309D8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73998" y="3970498"/>
              <a:ext cx="400339" cy="400339"/>
            </a:xfrm>
            <a:prstGeom prst="rect">
              <a:avLst/>
            </a:prstGeom>
            <a:ln>
              <a:noFill/>
            </a:ln>
          </p:spPr>
        </p:pic>
      </p:grpSp>
      <p:grpSp>
        <p:nvGrpSpPr>
          <p:cNvPr id="38" name="Gruppieren 37">
            <a:extLst>
              <a:ext uri="{FF2B5EF4-FFF2-40B4-BE49-F238E27FC236}">
                <a16:creationId xmlns:a16="http://schemas.microsoft.com/office/drawing/2014/main" id="{839F2A0C-A5EF-F2FC-9E60-A043D59E4253}"/>
              </a:ext>
            </a:extLst>
          </p:cNvPr>
          <p:cNvGrpSpPr/>
          <p:nvPr/>
        </p:nvGrpSpPr>
        <p:grpSpPr>
          <a:xfrm>
            <a:off x="7877686" y="4035121"/>
            <a:ext cx="251707" cy="251707"/>
            <a:chOff x="7860219" y="3573794"/>
            <a:chExt cx="314578" cy="314578"/>
          </a:xfrm>
        </p:grpSpPr>
        <p:sp>
          <p:nvSpPr>
            <p:cNvPr id="39" name="Ellipse 38">
              <a:extLst>
                <a:ext uri="{FF2B5EF4-FFF2-40B4-BE49-F238E27FC236}">
                  <a16:creationId xmlns:a16="http://schemas.microsoft.com/office/drawing/2014/main" id="{C14A3714-01F1-775D-E58E-F779904197A0}"/>
                </a:ext>
              </a:extLst>
            </p:cNvPr>
            <p:cNvSpPr/>
            <p:nvPr/>
          </p:nvSpPr>
          <p:spPr>
            <a:xfrm>
              <a:off x="7866697" y="3580272"/>
              <a:ext cx="301622" cy="301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95E6A56A-EFD9-4E62-0C14-6A9EF5007E85}"/>
                </a:ext>
              </a:extLst>
            </p:cNvPr>
            <p:cNvGrpSpPr/>
            <p:nvPr/>
          </p:nvGrpSpPr>
          <p:grpSpPr>
            <a:xfrm>
              <a:off x="7860219" y="3573794"/>
              <a:ext cx="314578" cy="314578"/>
              <a:chOff x="7844338" y="3561203"/>
              <a:chExt cx="347677" cy="347677"/>
            </a:xfrm>
            <a:solidFill>
              <a:schemeClr val="tx1"/>
            </a:solidFill>
          </p:grpSpPr>
          <p:sp>
            <p:nvSpPr>
              <p:cNvPr id="41" name="Freihandform 1356">
                <a:extLst>
                  <a:ext uri="{FF2B5EF4-FFF2-40B4-BE49-F238E27FC236}">
                    <a16:creationId xmlns:a16="http://schemas.microsoft.com/office/drawing/2014/main" id="{8C51E7AB-CC6E-B765-CDA2-EA8C7121FD79}"/>
                  </a:ext>
                </a:extLst>
              </p:cNvPr>
              <p:cNvSpPr/>
              <p:nvPr/>
            </p:nvSpPr>
            <p:spPr>
              <a:xfrm>
                <a:off x="7844338" y="3561203"/>
                <a:ext cx="347677" cy="347677"/>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solidFill>
                  <a:schemeClr val="tx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2" name="Freihandform 1357">
                <a:extLst>
                  <a:ext uri="{FF2B5EF4-FFF2-40B4-BE49-F238E27FC236}">
                    <a16:creationId xmlns:a16="http://schemas.microsoft.com/office/drawing/2014/main" id="{2517E6B8-C2B2-7515-0381-00454E9C0B3D}"/>
                  </a:ext>
                </a:extLst>
              </p:cNvPr>
              <p:cNvSpPr/>
              <p:nvPr/>
            </p:nvSpPr>
            <p:spPr>
              <a:xfrm>
                <a:off x="7913578" y="3630689"/>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solidFill>
                  <a:srgbClr val="F86200"/>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43" name="Gruppieren 42">
            <a:extLst>
              <a:ext uri="{FF2B5EF4-FFF2-40B4-BE49-F238E27FC236}">
                <a16:creationId xmlns:a16="http://schemas.microsoft.com/office/drawing/2014/main" id="{2CF23100-9F42-46D4-C88E-70DB86FD6A2A}"/>
              </a:ext>
            </a:extLst>
          </p:cNvPr>
          <p:cNvGrpSpPr/>
          <p:nvPr/>
        </p:nvGrpSpPr>
        <p:grpSpPr>
          <a:xfrm>
            <a:off x="5974694" y="4035123"/>
            <a:ext cx="251707" cy="251707"/>
            <a:chOff x="7860219" y="3573794"/>
            <a:chExt cx="314578" cy="314578"/>
          </a:xfrm>
        </p:grpSpPr>
        <p:sp>
          <p:nvSpPr>
            <p:cNvPr id="44" name="Ellipse 43">
              <a:extLst>
                <a:ext uri="{FF2B5EF4-FFF2-40B4-BE49-F238E27FC236}">
                  <a16:creationId xmlns:a16="http://schemas.microsoft.com/office/drawing/2014/main" id="{05D5CD92-FA10-4835-F680-80C1D4AD1DBF}"/>
                </a:ext>
              </a:extLst>
            </p:cNvPr>
            <p:cNvSpPr/>
            <p:nvPr/>
          </p:nvSpPr>
          <p:spPr>
            <a:xfrm>
              <a:off x="7866697" y="3580272"/>
              <a:ext cx="301622" cy="301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052CBAF8-757E-B764-CA8A-C84CBF1EAA58}"/>
                </a:ext>
              </a:extLst>
            </p:cNvPr>
            <p:cNvGrpSpPr/>
            <p:nvPr/>
          </p:nvGrpSpPr>
          <p:grpSpPr>
            <a:xfrm>
              <a:off x="7860219" y="3573794"/>
              <a:ext cx="314578" cy="314578"/>
              <a:chOff x="7844338" y="3561203"/>
              <a:chExt cx="347677" cy="347677"/>
            </a:xfrm>
            <a:solidFill>
              <a:schemeClr val="tx1"/>
            </a:solidFill>
          </p:grpSpPr>
          <p:sp>
            <p:nvSpPr>
              <p:cNvPr id="46" name="Freihandform 1356">
                <a:extLst>
                  <a:ext uri="{FF2B5EF4-FFF2-40B4-BE49-F238E27FC236}">
                    <a16:creationId xmlns:a16="http://schemas.microsoft.com/office/drawing/2014/main" id="{7F64C20F-9E6C-878F-68CB-CA6DB8CBF0A5}"/>
                  </a:ext>
                </a:extLst>
              </p:cNvPr>
              <p:cNvSpPr/>
              <p:nvPr/>
            </p:nvSpPr>
            <p:spPr>
              <a:xfrm>
                <a:off x="7844338" y="3561203"/>
                <a:ext cx="347677" cy="347677"/>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solidFill>
                  <a:schemeClr val="tx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7" name="Freihandform 1357">
                <a:extLst>
                  <a:ext uri="{FF2B5EF4-FFF2-40B4-BE49-F238E27FC236}">
                    <a16:creationId xmlns:a16="http://schemas.microsoft.com/office/drawing/2014/main" id="{3217C467-361C-E08A-16E9-73C54AF35C6E}"/>
                  </a:ext>
                </a:extLst>
              </p:cNvPr>
              <p:cNvSpPr/>
              <p:nvPr/>
            </p:nvSpPr>
            <p:spPr>
              <a:xfrm>
                <a:off x="7913578" y="3630689"/>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solidFill>
                  <a:srgbClr val="F86200"/>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48" name="Gruppieren 47">
            <a:extLst>
              <a:ext uri="{FF2B5EF4-FFF2-40B4-BE49-F238E27FC236}">
                <a16:creationId xmlns:a16="http://schemas.microsoft.com/office/drawing/2014/main" id="{18BCD142-64F7-964E-A5A2-7335A5A2A9F3}"/>
              </a:ext>
            </a:extLst>
          </p:cNvPr>
          <p:cNvGrpSpPr/>
          <p:nvPr/>
        </p:nvGrpSpPr>
        <p:grpSpPr>
          <a:xfrm>
            <a:off x="6255570" y="3612485"/>
            <a:ext cx="1623831" cy="406590"/>
            <a:chOff x="2290607" y="5660971"/>
            <a:chExt cx="1623831" cy="406590"/>
          </a:xfrm>
        </p:grpSpPr>
        <p:sp>
          <p:nvSpPr>
            <p:cNvPr id="49" name="Abgerundetes Rechteck 106">
              <a:extLst>
                <a:ext uri="{FF2B5EF4-FFF2-40B4-BE49-F238E27FC236}">
                  <a16:creationId xmlns:a16="http://schemas.microsoft.com/office/drawing/2014/main" id="{EEB648C3-BFA4-9A69-39D2-8D837F7A18E2}"/>
                </a:ext>
              </a:extLst>
            </p:cNvPr>
            <p:cNvSpPr/>
            <p:nvPr/>
          </p:nvSpPr>
          <p:spPr>
            <a:xfrm>
              <a:off x="2393836" y="5746733"/>
              <a:ext cx="1468896" cy="223992"/>
            </a:xfrm>
            <a:prstGeom prst="roundRect">
              <a:avLst>
                <a:gd name="adj" fmla="val 50000"/>
              </a:avLst>
            </a:prstGeom>
            <a:solidFill>
              <a:srgbClr val="407D71"/>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100"/>
                </a:spcBef>
                <a:spcAft>
                  <a:spcPts val="100"/>
                </a:spcAft>
                <a:buClrTx/>
                <a:buSzTx/>
                <a:buFontTx/>
                <a:buNone/>
                <a:defRPr/>
              </a:pPr>
              <a:endParaRPr kumimoji="0" lang="de-DE" sz="1400" i="0" u="none" strike="noStrike" kern="0" cap="none" spc="0" normalizeH="0" baseline="0" noProof="0">
                <a:ln>
                  <a:noFill/>
                </a:ln>
                <a:solidFill>
                  <a:srgbClr val="000000"/>
                </a:solidFill>
                <a:effectLst/>
                <a:uLnTx/>
                <a:uFillTx/>
                <a:latin typeface="+mj-lt"/>
              </a:endParaRPr>
            </a:p>
          </p:txBody>
        </p:sp>
        <p:pic>
          <p:nvPicPr>
            <p:cNvPr id="50" name="Grafik 49">
              <a:extLst>
                <a:ext uri="{FF2B5EF4-FFF2-40B4-BE49-F238E27FC236}">
                  <a16:creationId xmlns:a16="http://schemas.microsoft.com/office/drawing/2014/main" id="{C80681A3-AF1D-DDC0-8137-7153041EE7C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290607" y="5660971"/>
              <a:ext cx="408969" cy="406590"/>
            </a:xfrm>
            <a:prstGeom prst="rect">
              <a:avLst/>
            </a:prstGeom>
          </p:spPr>
        </p:pic>
        <p:sp>
          <p:nvSpPr>
            <p:cNvPr id="51" name="Textfeld 50">
              <a:extLst>
                <a:ext uri="{FF2B5EF4-FFF2-40B4-BE49-F238E27FC236}">
                  <a16:creationId xmlns:a16="http://schemas.microsoft.com/office/drawing/2014/main" id="{61CFBABF-55B4-43D1-5310-141F7858202A}"/>
                </a:ext>
              </a:extLst>
            </p:cNvPr>
            <p:cNvSpPr txBox="1"/>
            <p:nvPr/>
          </p:nvSpPr>
          <p:spPr>
            <a:xfrm>
              <a:off x="2691296" y="5746854"/>
              <a:ext cx="1223142" cy="226591"/>
            </a:xfrm>
            <a:prstGeom prst="rect">
              <a:avLst/>
            </a:prstGeom>
          </p:spPr>
          <p:txBody>
            <a:bodyPr vert="horz" wrap="none" lIns="36000" tIns="36000" rIns="72000" bIns="36000" rtlCol="0">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r>
                <a:rPr kumimoji="0" lang="de-DE" sz="1000" b="1" i="0" u="none" strike="noStrike" kern="0" cap="none" spc="0" normalizeH="0" baseline="0" noProof="0" err="1">
                  <a:ln>
                    <a:noFill/>
                  </a:ln>
                  <a:solidFill>
                    <a:srgbClr val="FFFFFF"/>
                  </a:solidFill>
                  <a:effectLst/>
                  <a:uLnTx/>
                  <a:uFillTx/>
                  <a:latin typeface="+mj-lt"/>
                </a:rPr>
                <a:t>InvestFlex</a:t>
              </a:r>
              <a:r>
                <a:rPr kumimoji="0" lang="de-DE" sz="1000" b="1" i="0" u="none" strike="noStrike" kern="0" cap="none" spc="0" normalizeH="0" baseline="0" noProof="0">
                  <a:ln>
                    <a:noFill/>
                  </a:ln>
                  <a:solidFill>
                    <a:srgbClr val="FFFFFF"/>
                  </a:solidFill>
                  <a:effectLst/>
                  <a:uLnTx/>
                  <a:uFillTx/>
                  <a:latin typeface="+mj-lt"/>
                </a:rPr>
                <a:t> (Green)</a:t>
              </a:r>
            </a:p>
          </p:txBody>
        </p:sp>
      </p:grpSp>
      <p:sp>
        <p:nvSpPr>
          <p:cNvPr id="70" name="Foliennummernplatzhalter 4">
            <a:extLst>
              <a:ext uri="{FF2B5EF4-FFF2-40B4-BE49-F238E27FC236}">
                <a16:creationId xmlns:a16="http://schemas.microsoft.com/office/drawing/2014/main" id="{29BFBE6C-CE6B-F91B-F6D3-EA467405AF86}"/>
              </a:ext>
            </a:extLst>
          </p:cNvPr>
          <p:cNvSpPr>
            <a:spLocks noGrp="1"/>
          </p:cNvSpPr>
          <p:nvPr>
            <p:ph type="sldNum" sz="quarter" idx="11"/>
          </p:nvPr>
        </p:nvSpPr>
        <p:spPr>
          <a:xfrm>
            <a:off x="11443580" y="6372000"/>
            <a:ext cx="268995" cy="144000"/>
          </a:xfrm>
        </p:spPr>
        <p:txBody>
          <a:bodyPr/>
          <a:lstStyle/>
          <a:p>
            <a:pPr marL="0" marR="0" lvl="0" indent="0" algn="r" defTabSz="914400"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a:cs typeface="Arial"/>
              </a:rPr>
              <a:pPr marL="0" marR="0" lvl="0" indent="0" algn="r" defTabSz="914400" rtl="0" eaLnBrk="1" fontAlgn="auto" latinLnBrk="0" hangingPunct="1">
                <a:lnSpc>
                  <a:spcPts val="1000"/>
                </a:lnSpc>
                <a:spcBef>
                  <a:spcPts val="0"/>
                </a:spcBef>
                <a:spcAft>
                  <a:spcPts val="0"/>
                </a:spcAft>
                <a:buClrTx/>
                <a:buSzTx/>
                <a:buFontTx/>
                <a:buNone/>
                <a:tabLst/>
                <a:defRPr/>
              </a:pPr>
              <a:t>11</a:t>
            </a:fld>
            <a:endParaRPr kumimoji="0" lang="de-DE" sz="800" b="1" i="0" u="none" strike="noStrike" kern="1200" cap="none" spc="0" normalizeH="0" baseline="0" noProof="0">
              <a:ln>
                <a:noFill/>
              </a:ln>
              <a:solidFill>
                <a:srgbClr val="003781"/>
              </a:solidFill>
              <a:effectLst/>
              <a:uLnTx/>
              <a:uFillTx/>
              <a:latin typeface="Arial"/>
              <a:cs typeface="Arial"/>
            </a:endParaRPr>
          </a:p>
        </p:txBody>
      </p:sp>
      <p:grpSp>
        <p:nvGrpSpPr>
          <p:cNvPr id="3" name="Gruppieren 2">
            <a:extLst>
              <a:ext uri="{FF2B5EF4-FFF2-40B4-BE49-F238E27FC236}">
                <a16:creationId xmlns:a16="http://schemas.microsoft.com/office/drawing/2014/main" id="{1BDEC1B9-E21C-3162-6264-C615DFC8F8F5}"/>
              </a:ext>
            </a:extLst>
          </p:cNvPr>
          <p:cNvGrpSpPr/>
          <p:nvPr/>
        </p:nvGrpSpPr>
        <p:grpSpPr>
          <a:xfrm>
            <a:off x="8252588" y="4341569"/>
            <a:ext cx="785575" cy="766272"/>
            <a:chOff x="8668014" y="3636142"/>
            <a:chExt cx="785575" cy="766272"/>
          </a:xfrm>
        </p:grpSpPr>
        <p:sp>
          <p:nvSpPr>
            <p:cNvPr id="5" name="Oval 12">
              <a:extLst>
                <a:ext uri="{FF2B5EF4-FFF2-40B4-BE49-F238E27FC236}">
                  <a16:creationId xmlns:a16="http://schemas.microsoft.com/office/drawing/2014/main" id="{0B8A4C94-F0EE-08DC-4C95-061ADF8383FD}"/>
                </a:ext>
              </a:extLst>
            </p:cNvPr>
            <p:cNvSpPr/>
            <p:nvPr/>
          </p:nvSpPr>
          <p:spPr>
            <a:xfrm>
              <a:off x="8668014" y="3636142"/>
              <a:ext cx="766272" cy="76627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8" name="Rechteck 7">
              <a:extLst>
                <a:ext uri="{FF2B5EF4-FFF2-40B4-BE49-F238E27FC236}">
                  <a16:creationId xmlns:a16="http://schemas.microsoft.com/office/drawing/2014/main" id="{17D52774-9309-861C-B9B2-7C585BEF6FB2}"/>
                </a:ext>
              </a:extLst>
            </p:cNvPr>
            <p:cNvSpPr/>
            <p:nvPr/>
          </p:nvSpPr>
          <p:spPr>
            <a:xfrm>
              <a:off x="8687316" y="3830564"/>
              <a:ext cx="766273" cy="369332"/>
            </a:xfrm>
            <a:prstGeom prst="rect">
              <a:avLst/>
            </a:prstGeom>
          </p:spPr>
          <p:txBody>
            <a:bodyPr wrap="square" lIns="91440" tIns="45720" rIns="91440" bIns="45720" anchor="t">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cap="all" spc="-100">
                  <a:solidFill>
                    <a:schemeClr val="bg1"/>
                  </a:solidFill>
                  <a:latin typeface="Arial"/>
                  <a:cs typeface="Arial"/>
                </a:rPr>
                <a:t>90 %</a:t>
              </a:r>
              <a:r>
                <a:rPr lang="de-DE" cap="all" spc="-100" baseline="30000">
                  <a:solidFill>
                    <a:schemeClr val="bg1"/>
                  </a:solidFill>
                  <a:latin typeface="Arial"/>
                  <a:cs typeface="Arial"/>
                </a:rPr>
                <a:t>2</a:t>
              </a:r>
              <a:endParaRPr lang="de-DE" sz="2000" cap="all" spc="-100" baseline="30000">
                <a:solidFill>
                  <a:srgbClr val="FF0000"/>
                </a:solidFill>
                <a:latin typeface="Arial" panose="020B0604020202020204" pitchFamily="34" charset="0"/>
                <a:cs typeface="Arial" panose="020B0604020202020204" pitchFamily="34" charset="0"/>
              </a:endParaRPr>
            </a:p>
          </p:txBody>
        </p:sp>
      </p:grpSp>
      <p:sp>
        <p:nvSpPr>
          <p:cNvPr id="19" name="Fußzeilenplatzhalter 4">
            <a:extLst>
              <a:ext uri="{FF2B5EF4-FFF2-40B4-BE49-F238E27FC236}">
                <a16:creationId xmlns:a16="http://schemas.microsoft.com/office/drawing/2014/main" id="{5EFFCEC9-5F11-DEAC-695C-90BC8FC2E935}"/>
              </a:ext>
            </a:extLst>
          </p:cNvPr>
          <p:cNvSpPr txBox="1">
            <a:spLocks/>
          </p:cNvSpPr>
          <p:nvPr/>
        </p:nvSpPr>
        <p:spPr>
          <a:xfrm>
            <a:off x="479426" y="6165850"/>
            <a:ext cx="9324974" cy="350150"/>
          </a:xfrm>
          <a:prstGeom prst="rect">
            <a:avLst/>
          </a:prstGeom>
        </p:spPr>
        <p:txBody>
          <a:bodyPr lIns="91440" tIns="45720" rIns="91440" bIns="45720" anchor="t"/>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kumimoji="0" lang="de-DE" sz="800" b="0" i="0" u="none" strike="noStrike" kern="1200" cap="none" spc="0" normalizeH="0" baseline="30000" noProof="0" dirty="0">
                <a:ln>
                  <a:noFill/>
                </a:ln>
                <a:solidFill>
                  <a:schemeClr val="bg1"/>
                </a:solidFill>
                <a:effectLst/>
                <a:uLnTx/>
                <a:uFillTx/>
                <a:ea typeface="+mn-ea"/>
                <a:cs typeface="+mn-cs"/>
              </a:rPr>
              <a:t>1</a:t>
            </a:r>
            <a:r>
              <a:rPr kumimoji="0" lang="de-DE" sz="800" b="0" i="0" u="none" strike="noStrike" kern="1200" cap="none" spc="0" normalizeH="0" baseline="0" noProof="0" dirty="0">
                <a:ln>
                  <a:noFill/>
                </a:ln>
                <a:solidFill>
                  <a:schemeClr val="bg1"/>
                </a:solidFill>
                <a:effectLst/>
                <a:uLnTx/>
                <a:uFillTx/>
                <a:ea typeface="+mn-ea"/>
                <a:cs typeface="+mn-cs"/>
              </a:rPr>
              <a:t> </a:t>
            </a:r>
            <a:r>
              <a:rPr kumimoji="0" lang="en-US" sz="800" b="0" i="0" u="none" strike="noStrike" kern="1200" cap="none" spc="0" normalizeH="0" baseline="0" noProof="0" dirty="0">
                <a:ln>
                  <a:noFill/>
                </a:ln>
                <a:solidFill>
                  <a:schemeClr val="bg1"/>
                </a:solidFill>
                <a:effectLst/>
                <a:uLnTx/>
                <a:uFillTx/>
                <a:ea typeface="+mn-ea"/>
                <a:cs typeface="+mn-cs"/>
              </a:rPr>
              <a:t>Allianz Lebensversicherungs-AG, according to market values in percent, as at 30.09.2023.</a:t>
            </a:r>
          </a:p>
          <a:p>
            <a:r>
              <a:rPr kumimoji="0" lang="en-US" sz="800" b="0" i="0" u="none" strike="noStrike" kern="1200" cap="none" spc="0" normalizeH="0" baseline="30000" noProof="0" dirty="0">
                <a:ln>
                  <a:noFill/>
                </a:ln>
                <a:solidFill>
                  <a:schemeClr val="bg1"/>
                </a:solidFill>
                <a:effectLst/>
                <a:uLnTx/>
                <a:uFillTx/>
                <a:ea typeface="+mn-ea"/>
                <a:cs typeface="+mn-cs"/>
              </a:rPr>
              <a:t>2</a:t>
            </a:r>
            <a:r>
              <a:rPr kumimoji="0" lang="en-US" sz="800" b="0" i="0" u="none" strike="noStrike" kern="1200" cap="none" spc="0" normalizeH="0" baseline="0" noProof="0" dirty="0">
                <a:ln>
                  <a:noFill/>
                </a:ln>
                <a:solidFill>
                  <a:schemeClr val="bg1"/>
                </a:solidFill>
                <a:effectLst/>
                <a:uLnTx/>
                <a:uFillTx/>
                <a:ea typeface="+mn-ea"/>
                <a:cs typeface="+mn-cs"/>
              </a:rPr>
              <a:t> Guarantee level of 90 % for regular premiums only possible with St-tariffs.</a:t>
            </a:r>
          </a:p>
          <a:p>
            <a:r>
              <a:rPr kumimoji="0" lang="en-US" sz="800" b="0" i="0" u="none" strike="noStrike" kern="1200" cap="none" spc="0" normalizeH="0" baseline="30000" noProof="0" dirty="0">
                <a:ln>
                  <a:noFill/>
                </a:ln>
                <a:solidFill>
                  <a:schemeClr val="bg1"/>
                </a:solidFill>
                <a:effectLst/>
                <a:uLnTx/>
                <a:uFillTx/>
                <a:ea typeface="+mn-ea"/>
                <a:cs typeface="+mn-cs"/>
              </a:rPr>
              <a:t>3</a:t>
            </a:r>
            <a:r>
              <a:rPr kumimoji="0" lang="en-US" sz="800" b="0" i="0" u="none" strike="noStrike" kern="1200" cap="none" spc="0" normalizeH="0" baseline="0" noProof="0" dirty="0">
                <a:ln>
                  <a:noFill/>
                </a:ln>
                <a:solidFill>
                  <a:schemeClr val="bg1"/>
                </a:solidFill>
                <a:effectLst/>
                <a:uLnTx/>
                <a:uFillTx/>
                <a:ea typeface="+mn-ea"/>
                <a:cs typeface="+mn-cs"/>
              </a:rPr>
              <a:t> With </a:t>
            </a:r>
            <a:r>
              <a:rPr kumimoji="0" lang="en-US" sz="800" b="0" i="0" u="none" strike="noStrike" kern="1200" cap="none" spc="0" normalizeH="0" baseline="0" noProof="0" dirty="0" err="1">
                <a:ln>
                  <a:noFill/>
                </a:ln>
                <a:solidFill>
                  <a:schemeClr val="bg1"/>
                </a:solidFill>
                <a:effectLst/>
                <a:uLnTx/>
                <a:uFillTx/>
                <a:ea typeface="+mn-ea"/>
                <a:cs typeface="+mn-cs"/>
              </a:rPr>
              <a:t>MetallRente</a:t>
            </a:r>
            <a:r>
              <a:rPr kumimoji="0" lang="en-US" sz="800" b="0" i="0" u="none" strike="noStrike" kern="1200" cap="none" spc="0" normalizeH="0" baseline="0" noProof="0" dirty="0">
                <a:ln>
                  <a:noFill/>
                </a:ln>
                <a:solidFill>
                  <a:schemeClr val="bg1"/>
                </a:solidFill>
                <a:effectLst/>
                <a:uLnTx/>
                <a:uFillTx/>
                <a:ea typeface="+mn-ea"/>
                <a:cs typeface="+mn-cs"/>
              </a:rPr>
              <a:t>, the guarantee level of 60 % cannot be selected.</a:t>
            </a:r>
            <a:endParaRPr kumimoji="0" lang="de-DE" sz="800" b="0" i="0" u="none" strike="noStrike" kern="1200" cap="none" spc="0" normalizeH="0" baseline="0" noProof="0" dirty="0">
              <a:ln>
                <a:noFill/>
              </a:ln>
              <a:solidFill>
                <a:schemeClr val="bg1"/>
              </a:solidFill>
              <a:effectLst/>
              <a:uLnTx/>
              <a:uFillTx/>
              <a:ea typeface="+mn-ea"/>
              <a:cs typeface="+mn-cs"/>
            </a:endParaRPr>
          </a:p>
          <a:p>
            <a:endParaRPr lang="de-DE" sz="800" b="1" dirty="0">
              <a:solidFill>
                <a:schemeClr val="bg1"/>
              </a:solidFill>
              <a:cs typeface="Arial"/>
            </a:endParaRPr>
          </a:p>
        </p:txBody>
      </p:sp>
      <p:sp>
        <p:nvSpPr>
          <p:cNvPr id="24" name="Textfeld 23">
            <a:extLst>
              <a:ext uri="{FF2B5EF4-FFF2-40B4-BE49-F238E27FC236}">
                <a16:creationId xmlns:a16="http://schemas.microsoft.com/office/drawing/2014/main" id="{BDE40D90-71B3-9BD3-ECAF-0EE46117A38E}"/>
              </a:ext>
            </a:extLst>
          </p:cNvPr>
          <p:cNvSpPr txBox="1"/>
          <p:nvPr/>
        </p:nvSpPr>
        <p:spPr>
          <a:xfrm>
            <a:off x="1355479" y="3964031"/>
            <a:ext cx="641080" cy="413452"/>
          </a:xfrm>
          <a:prstGeom prst="rect">
            <a:avLst/>
          </a:prstGeom>
          <a:noFill/>
        </p:spPr>
        <p:txBody>
          <a:bodyPr wrap="square" lIns="0" tIns="0" rIns="0" bIns="0" rtlCol="0" anchor="t" anchorCtr="0">
            <a:noAutofit/>
          </a:bodyPr>
          <a:lstStyle/>
          <a:p>
            <a:pPr algn="ctr"/>
            <a:r>
              <a:rPr lang="de-DE" sz="1400" b="1" dirty="0">
                <a:solidFill>
                  <a:schemeClr val="bg1"/>
                </a:solidFill>
              </a:rPr>
              <a:t>253</a:t>
            </a:r>
          </a:p>
          <a:p>
            <a:pPr algn="ctr"/>
            <a:r>
              <a:rPr lang="de-DE" sz="1400" b="1" dirty="0">
                <a:solidFill>
                  <a:schemeClr val="bg1"/>
                </a:solidFill>
              </a:rPr>
              <a:t>Mrd.</a:t>
            </a:r>
          </a:p>
        </p:txBody>
      </p:sp>
    </p:spTree>
    <p:extLst>
      <p:ext uri="{BB962C8B-B14F-4D97-AF65-F5344CB8AC3E}">
        <p14:creationId xmlns:p14="http://schemas.microsoft.com/office/powerpoint/2010/main" val="27200877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3spaltig" descr="svtxtr:svtx:pptx.transform.usetable[3]" hidden="1">
            <a:extLst>
              <a:ext uri="{FF2B5EF4-FFF2-40B4-BE49-F238E27FC236}">
                <a16:creationId xmlns:a16="http://schemas.microsoft.com/office/drawing/2014/main" id="{1FCDC9E5-11D0-485B-BE5F-8E118C8ED7F3}"/>
              </a:ext>
            </a:extLst>
          </p:cNvPr>
          <p:cNvGraphicFramePr>
            <a:graphicFrameLocks noGrp="1"/>
          </p:cNvGraphicFramePr>
          <p:nvPr/>
        </p:nvGraphicFramePr>
        <p:xfrm>
          <a:off x="479425" y="2102401"/>
          <a:ext cx="11233150" cy="302741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4176428">
                  <a:extLst>
                    <a:ext uri="{9D8B030D-6E8A-4147-A177-3AD203B41FA5}">
                      <a16:colId xmlns:a16="http://schemas.microsoft.com/office/drawing/2014/main" val="3207447328"/>
                    </a:ext>
                  </a:extLst>
                </a:gridCol>
                <a:gridCol w="4176428">
                  <a:extLst>
                    <a:ext uri="{9D8B030D-6E8A-4147-A177-3AD203B41FA5}">
                      <a16:colId xmlns:a16="http://schemas.microsoft.com/office/drawing/2014/main" val="401739565"/>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graphicFrame>
        <p:nvGraphicFramePr>
          <p:cNvPr id="13" name="Tabelle 4spaltig" descr="svtxtr:svtx:pptx.transform.usetable[4]" hidden="1">
            <a:extLst>
              <a:ext uri="{FF2B5EF4-FFF2-40B4-BE49-F238E27FC236}">
                <a16:creationId xmlns:a16="http://schemas.microsoft.com/office/drawing/2014/main" id="{50E2EA35-1C73-415A-80AC-B0085DB7A5B5}"/>
              </a:ext>
            </a:extLst>
          </p:cNvPr>
          <p:cNvGraphicFramePr>
            <a:graphicFrameLocks noGrp="1"/>
          </p:cNvGraphicFramePr>
          <p:nvPr/>
        </p:nvGraphicFramePr>
        <p:xfrm>
          <a:off x="479425" y="2102401"/>
          <a:ext cx="11233149" cy="3918505"/>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2784285">
                  <a:extLst>
                    <a:ext uri="{9D8B030D-6E8A-4147-A177-3AD203B41FA5}">
                      <a16:colId xmlns:a16="http://schemas.microsoft.com/office/drawing/2014/main" val="3207447328"/>
                    </a:ext>
                  </a:extLst>
                </a:gridCol>
                <a:gridCol w="2784285">
                  <a:extLst>
                    <a:ext uri="{9D8B030D-6E8A-4147-A177-3AD203B41FA5}">
                      <a16:colId xmlns:a16="http://schemas.microsoft.com/office/drawing/2014/main" val="401739565"/>
                    </a:ext>
                  </a:extLst>
                </a:gridCol>
                <a:gridCol w="2784285">
                  <a:extLst>
                    <a:ext uri="{9D8B030D-6E8A-4147-A177-3AD203B41FA5}">
                      <a16:colId xmlns:a16="http://schemas.microsoft.com/office/drawing/2014/main" val="2636268286"/>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5" name="Titel 9" descr="svtx:article/content/headline">
            <a:extLst>
              <a:ext uri="{FF2B5EF4-FFF2-40B4-BE49-F238E27FC236}">
                <a16:creationId xmlns:a16="http://schemas.microsoft.com/office/drawing/2014/main" id="{E83DDCD8-318C-49C3-8E0B-8316AEE9DEAC}"/>
              </a:ext>
            </a:extLst>
          </p:cNvPr>
          <p:cNvSpPr>
            <a:spLocks noGrp="1"/>
          </p:cNvSpPr>
          <p:nvPr>
            <p:ph type="title"/>
          </p:nvPr>
        </p:nvSpPr>
        <p:spPr>
          <a:xfrm>
            <a:off x="479427" y="875309"/>
            <a:ext cx="9324974" cy="932854"/>
          </a:xfrm>
        </p:spPr>
        <p:txBody>
          <a:bodyPr/>
          <a:lstStyle/>
          <a:p>
            <a:r>
              <a:rPr lang="de-DE" b="0" i="0" u="none"/>
              <a:t>Key data of the Support Fund at a glance</a:t>
            </a:r>
          </a:p>
        </p:txBody>
      </p:sp>
      <p:graphicFrame>
        <p:nvGraphicFramePr>
          <p:cNvPr id="16" name="Tabelle 2spaltig" descr="svtxtr:svtx:pptx.transform.usetable[2]">
            <a:extLst>
              <a:ext uri="{FF2B5EF4-FFF2-40B4-BE49-F238E27FC236}">
                <a16:creationId xmlns:a16="http://schemas.microsoft.com/office/drawing/2014/main" id="{8B3C7F05-2388-41B2-8983-A8DECF7BD600}"/>
              </a:ext>
            </a:extLst>
          </p:cNvPr>
          <p:cNvGraphicFramePr>
            <a:graphicFrameLocks noGrp="1"/>
          </p:cNvGraphicFramePr>
          <p:nvPr>
            <p:ph idx="1"/>
          </p:nvPr>
        </p:nvGraphicFramePr>
        <p:xfrm>
          <a:off x="479425" y="2102400"/>
          <a:ext cx="11233149" cy="372005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8352855">
                  <a:extLst>
                    <a:ext uri="{9D8B030D-6E8A-4147-A177-3AD203B41FA5}">
                      <a16:colId xmlns:a16="http://schemas.microsoft.com/office/drawing/2014/main" val="3207447328"/>
                    </a:ext>
                  </a:extLst>
                </a:gridCol>
              </a:tblGrid>
              <a:tr h="0">
                <a:tc>
                  <a:txBody>
                    <a:bodyPr/>
                    <a:lstStyle/>
                    <a:p>
                      <a:pPr>
                        <a:lnSpc>
                          <a:spcPts val="1800"/>
                        </a:lnSpc>
                      </a:pPr>
                      <a:r>
                        <a:rPr lang="de-DE" sz="1200" b="1" i="0" u="none">
                          <a:solidFill>
                            <a:srgbClr val="003781"/>
                          </a:solidFill>
                        </a:rPr>
                        <a:t>Tax-free premiums</a:t>
                      </a: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Tax-free without limitation</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Premiums exempt from social security contributions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Employer-sponsored: exempt from social security contributions / Salary conversion: exempt from social security contributions up to € 3,624</a:t>
                      </a:r>
                      <a:r>
                        <a:rPr lang="de-DE" sz="1200" b="0" i="0" u="none" baseline="30000">
                          <a:solidFill>
                            <a:srgbClr val="003781"/>
                          </a:solidFill>
                        </a:rPr>
                        <a:t>1 </a:t>
                      </a:r>
                      <a:r>
                        <a:rPr lang="de-DE" sz="1200" b="0" i="0" u="none">
                          <a:solidFill>
                            <a:srgbClr val="003781"/>
                          </a:solidFill>
                        </a:rPr>
                        <a:t>annually or € 301</a:t>
                      </a:r>
                      <a:r>
                        <a:rPr lang="de-DE" sz="1200" b="0" i="0" u="none" baseline="30000">
                          <a:solidFill>
                            <a:srgbClr val="003781"/>
                          </a:solidFill>
                        </a:rPr>
                        <a:t>1</a:t>
                      </a:r>
                      <a:r>
                        <a:rPr lang="de-DE" sz="1200" b="0" i="0" u="none">
                          <a:solidFill>
                            <a:srgbClr val="003781"/>
                          </a:solidFill>
                        </a:rPr>
                        <a:t> monthly</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ts val="1800"/>
                        </a:lnSpc>
                      </a:pPr>
                      <a:r>
                        <a:rPr lang="de-DE" sz="1200" b="1" i="0" u="none">
                          <a:solidFill>
                            <a:srgbClr val="003781"/>
                          </a:solidFill>
                        </a:rPr>
                        <a:t>Mode of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Premium must be level or increasing; No variable premiums</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lvl="0" algn="l"/>
                      <a:r>
                        <a:rPr lang="de-DE" sz="1200" b="1" i="0" u="none">
                          <a:solidFill>
                            <a:srgbClr val="003781"/>
                          </a:solidFill>
                        </a:rPr>
                        <a:t>Type of investment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Choice between the pension concepts Perspektive, IndexSelect and KomfortDynamik. New: A pension commitment can also be concluded for all pension concepts.</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lvl="0" algn="l"/>
                      <a:r>
                        <a:rPr lang="de-DE" sz="1200" b="1" i="0" u="none">
                          <a:solidFill>
                            <a:srgbClr val="003781"/>
                          </a:solidFill>
                        </a:rPr>
                        <a:t>Change of employer</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Contract can be continued with new employer – however, no legal right / No continuation as private contract</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lvl="0" algn="l"/>
                      <a:r>
                        <a:rPr lang="de-DE" sz="1200" b="1" i="0" u="none">
                          <a:solidFill>
                            <a:srgbClr val="003781"/>
                          </a:solidFill>
                        </a:rPr>
                        <a:t>Benefit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As of age 62 / Subject to taxation and social security contributions (applicable to members of statutory health and long-term care insurance)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Payment options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Pension, capital or a combination of both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Survivor’s provision and Income protection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Can be added</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Minimum 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23 years, if a commitment is made for the first time after 2018</a:t>
                      </a:r>
                      <a:r>
                        <a:rPr lang="de-DE" sz="1200" b="0" i="0" u="none" baseline="30000">
                          <a:solidFill>
                            <a:srgbClr val="003781"/>
                          </a:solidFill>
                        </a:rPr>
                        <a:t>2</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7" name="Textplatzhalter 18" descr="svtxtr:svtx:pptx_transfrom_strapline_bold">
            <a:extLst>
              <a:ext uri="{FF2B5EF4-FFF2-40B4-BE49-F238E27FC236}">
                <a16:creationId xmlns:a16="http://schemas.microsoft.com/office/drawing/2014/main" id="{98AD8831-3E40-485F-865A-CD57E251DCD9}"/>
              </a:ext>
            </a:extLst>
          </p:cNvPr>
          <p:cNvSpPr>
            <a:spLocks noGrp="1"/>
          </p:cNvSpPr>
          <p:nvPr>
            <p:ph type="body" sz="quarter" idx="12"/>
          </p:nvPr>
        </p:nvSpPr>
        <p:spPr>
          <a:xfrm>
            <a:off x="479424" y="476250"/>
            <a:ext cx="9324973" cy="252000"/>
          </a:xfrm>
        </p:spPr>
        <p:txBody>
          <a:bodyPr/>
          <a:lstStyle/>
          <a:p>
            <a:r>
              <a:rPr lang="de-DE" b="1" i="0" u="none"/>
              <a:t>Easily explained</a:t>
            </a:r>
          </a:p>
        </p:txBody>
      </p:sp>
      <p:sp>
        <p:nvSpPr>
          <p:cNvPr id="20" name="Foliennummernplatzhalter 20">
            <a:extLst>
              <a:ext uri="{FF2B5EF4-FFF2-40B4-BE49-F238E27FC236}">
                <a16:creationId xmlns:a16="http://schemas.microsoft.com/office/drawing/2014/main" id="{087C9812-89E0-4797-844D-91E19E81B6B7}"/>
              </a:ext>
            </a:extLst>
          </p:cNvPr>
          <p:cNvSpPr>
            <a:spLocks noGrp="1"/>
          </p:cNvSpPr>
          <p:nvPr>
            <p:ph type="sldNum" sz="quarter" idx="14"/>
          </p:nvPr>
        </p:nvSpPr>
        <p:spPr>
          <a:xfrm>
            <a:off x="11443580" y="6372000"/>
            <a:ext cx="268995" cy="144000"/>
          </a:xfrm>
        </p:spPr>
        <p:txBody>
          <a:bodyPr/>
          <a:lstStyle/>
          <a:p>
            <a:fld id="{56C449F3-BD9D-48DC-BFF1-0F66671DA7C6}" type="slidenum">
              <a:rPr lang="de-DE" smtClean="0"/>
              <a:t>12</a:t>
            </a:fld>
            <a:endParaRPr lang="de-DE"/>
          </a:p>
        </p:txBody>
      </p:sp>
      <p:sp>
        <p:nvSpPr>
          <p:cNvPr id="10" name="Fußzeilenplatzhalter 9" descr="svtx:article/content/footnote">
            <a:extLst>
              <a:ext uri="{FF2B5EF4-FFF2-40B4-BE49-F238E27FC236}">
                <a16:creationId xmlns:a16="http://schemas.microsoft.com/office/drawing/2014/main" id="{175657F8-3BD1-4EF9-BFD4-3EEF3077175C}"/>
              </a:ext>
            </a:extLst>
          </p:cNvPr>
          <p:cNvSpPr>
            <a:spLocks noGrp="1"/>
          </p:cNvSpPr>
          <p:nvPr>
            <p:ph type="ftr" sz="quarter" idx="13"/>
          </p:nvPr>
        </p:nvSpPr>
        <p:spPr>
          <a:xfrm>
            <a:off x="479426" y="6165850"/>
            <a:ext cx="9324974" cy="350150"/>
          </a:xfrm>
        </p:spPr>
        <p:txBody>
          <a:bodyPr/>
          <a:lstStyle/>
          <a:p>
            <a:r>
              <a:rPr lang="de-DE" sz="800" b="0" i="0" u="none" baseline="30000"/>
              <a:t>1 </a:t>
            </a:r>
            <a:r>
              <a:rPr lang="de-DE" sz="800" b="0" i="0" u="none"/>
              <a:t>Values applicable in 2024.  </a:t>
            </a:r>
            <a:r>
              <a:rPr lang="de-DE" sz="800" b="0" i="0" u="none" baseline="30000"/>
              <a:t>2 </a:t>
            </a:r>
            <a:r>
              <a:rPr lang="de-DE" sz="800" b="0" i="0" u="none"/>
              <a:t>or 27 years, if a commitment is made for the first time between 2009 – 2017 or 28 years, if a commitment is made the first time before 2009.  </a:t>
            </a:r>
          </a:p>
        </p:txBody>
      </p:sp>
    </p:spTree>
    <p:extLst>
      <p:ext uri="{BB962C8B-B14F-4D97-AF65-F5344CB8AC3E}">
        <p14:creationId xmlns:p14="http://schemas.microsoft.com/office/powerpoint/2010/main" val="21378937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11388-55F7-45F0-A59E-B93729D96FFD}"/>
              </a:ext>
            </a:extLst>
          </p:cNvPr>
          <p:cNvSpPr>
            <a:spLocks noGrp="1"/>
          </p:cNvSpPr>
          <p:nvPr>
            <p:ph type="title"/>
          </p:nvPr>
        </p:nvSpPr>
        <p:spPr>
          <a:xfrm>
            <a:off x="479427" y="875309"/>
            <a:ext cx="11297707" cy="932854"/>
          </a:xfrm>
        </p:spPr>
        <p:txBody>
          <a:bodyPr/>
          <a:lstStyle/>
          <a:p>
            <a:r>
              <a:rPr lang="en-US" altLang="de-DE"/>
              <a:t>Capital payment: Five-part ruling as example for severance pay</a:t>
            </a:r>
            <a:endParaRPr lang="de-DE"/>
          </a:p>
        </p:txBody>
      </p:sp>
      <p:sp>
        <p:nvSpPr>
          <p:cNvPr id="3" name="Foliennummernplatzhalter 2">
            <a:extLst>
              <a:ext uri="{FF2B5EF4-FFF2-40B4-BE49-F238E27FC236}">
                <a16:creationId xmlns:a16="http://schemas.microsoft.com/office/drawing/2014/main" id="{53AAC374-E811-47FA-B678-584CA9359FDB}"/>
              </a:ext>
            </a:extLst>
          </p:cNvPr>
          <p:cNvSpPr>
            <a:spLocks noGrp="1"/>
          </p:cNvSpPr>
          <p:nvPr>
            <p:ph type="sldNum" sz="quarter" idx="11"/>
          </p:nvPr>
        </p:nvSpPr>
        <p:spPr/>
        <p:txBody>
          <a:bodyPr/>
          <a:lstStyle/>
          <a:p>
            <a:pPr marL="0" marR="0" lvl="0" indent="0" algn="r" defTabSz="914205" rtl="0" eaLnBrk="1" fontAlgn="auto" latinLnBrk="0" hangingPunct="1">
              <a:lnSpc>
                <a:spcPts val="1000"/>
              </a:lnSpc>
              <a:spcBef>
                <a:spcPct val="0"/>
              </a:spcBef>
              <a:spcAft>
                <a:spcPct val="0"/>
              </a:spcAft>
              <a:buClrTx/>
              <a:buSzTx/>
              <a:buFontTx/>
              <a:buNone/>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a:ea typeface="+mn-ea"/>
                <a:cs typeface="+mn-cs"/>
              </a:rPr>
              <a:pPr marL="0" marR="0" lvl="0" indent="0" algn="r" defTabSz="914205" rtl="0" eaLnBrk="1" fontAlgn="auto" latinLnBrk="0" hangingPunct="1">
                <a:lnSpc>
                  <a:spcPts val="1000"/>
                </a:lnSpc>
                <a:spcBef>
                  <a:spcPct val="0"/>
                </a:spcBef>
                <a:spcAft>
                  <a:spcPct val="0"/>
                </a:spcAft>
                <a:buClrTx/>
                <a:buSzTx/>
                <a:buFontTx/>
                <a:buNone/>
                <a:defRPr/>
              </a:pPr>
              <a:t>13</a:t>
            </a:fld>
            <a:endParaRPr kumimoji="0" lang="de-DE" sz="800" b="1" i="0" u="none" strike="noStrike" kern="1200" cap="none" spc="0" normalizeH="0" baseline="0" noProof="0">
              <a:ln>
                <a:noFill/>
              </a:ln>
              <a:solidFill>
                <a:srgbClr val="003781"/>
              </a:solidFill>
              <a:effectLst/>
              <a:uLnTx/>
              <a:uFillTx/>
              <a:latin typeface="Arial"/>
              <a:ea typeface="+mn-ea"/>
              <a:cs typeface="+mn-cs"/>
            </a:endParaRPr>
          </a:p>
        </p:txBody>
      </p:sp>
      <p:sp>
        <p:nvSpPr>
          <p:cNvPr id="12" name="Inhaltsplatzhalter 1">
            <a:extLst>
              <a:ext uri="{FF2B5EF4-FFF2-40B4-BE49-F238E27FC236}">
                <a16:creationId xmlns:a16="http://schemas.microsoft.com/office/drawing/2014/main" id="{E0B716A5-D3C7-4F6D-B1F3-576B9C4FFBC2}"/>
              </a:ext>
            </a:extLst>
          </p:cNvPr>
          <p:cNvSpPr txBox="1"/>
          <p:nvPr/>
        </p:nvSpPr>
        <p:spPr>
          <a:xfrm>
            <a:off x="479422" y="1980801"/>
            <a:ext cx="11238212" cy="486170"/>
          </a:xfrm>
          <a:prstGeom prst="rect">
            <a:avLst/>
          </a:prstGeom>
        </p:spPr>
        <p:txBody>
          <a:bodyPr vert="horz" lIns="0" tIns="0" rIns="0" bIns="0" rtlCol="0" anchor="t">
            <a:noAutofit/>
          </a:bodyPr>
          <a:lstStyle>
            <a:defPPr>
              <a:defRPr lang="de-DE"/>
            </a:defPPr>
            <a:lvl1pPr marL="0" indent="0" algn="l" defTabSz="1219170" rtl="0" eaLnBrk="1" latinLnBrk="0" hangingPunct="1">
              <a:lnSpc>
                <a:spcPts val="1920"/>
              </a:lnSpc>
              <a:spcBef>
                <a:spcPts val="200"/>
              </a:spcBef>
              <a:spcAft>
                <a:spcPct val="0"/>
              </a:spcAft>
              <a:buFont typeface="Arial" panose="020B0604020202020204" pitchFamily="34" charset="0"/>
              <a:buNone/>
              <a:defRPr lang="en-GB" sz="1600" b="0" kern="1200" cap="none" baseline="0" noProof="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defRPr lang="de-DE" sz="16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defTabSz="1219170">
              <a:spcBef>
                <a:spcPts val="100"/>
              </a:spcBef>
              <a:spcAft>
                <a:spcPts val="100"/>
              </a:spcAft>
              <a:defRPr/>
            </a:pPr>
            <a:r>
              <a:rPr kumimoji="0" lang="en-US" sz="1400" b="0" i="0" u="none" strike="noStrike" kern="0" cap="none" spc="0" normalizeH="0" baseline="0" noProof="0">
                <a:ln>
                  <a:noFill/>
                </a:ln>
                <a:solidFill>
                  <a:schemeClr val="bg1"/>
                </a:solidFill>
                <a:effectLst/>
                <a:uLnTx/>
                <a:uFillTx/>
              </a:rPr>
              <a:t>An employee has a taxable income of € 42,000 and receives a one-time lump-sum payment (from severance pay</a:t>
            </a:r>
            <a:r>
              <a:rPr kumimoji="0" lang="en-US" sz="1400" b="0" i="0" u="none" strike="noStrike" kern="0" cap="none" spc="0" normalizeH="0" baseline="30000" noProof="0">
                <a:ln>
                  <a:noFill/>
                </a:ln>
                <a:solidFill>
                  <a:schemeClr val="bg1"/>
                </a:solidFill>
                <a:effectLst/>
                <a:uLnTx/>
                <a:uFillTx/>
              </a:rPr>
              <a:t>1</a:t>
            </a:r>
            <a:r>
              <a:rPr kumimoji="0" lang="en-US" sz="1400" b="0" i="0" u="none" strike="noStrike" kern="0" cap="none" spc="0" normalizeH="0" baseline="0" noProof="0">
                <a:ln>
                  <a:noFill/>
                </a:ln>
                <a:solidFill>
                  <a:schemeClr val="bg1"/>
                </a:solidFill>
                <a:effectLst/>
                <a:uLnTx/>
                <a:uFillTx/>
              </a:rPr>
              <a:t> or support fund/pension promise) of € 100,000.</a:t>
            </a:r>
            <a:r>
              <a:rPr lang="en-US" sz="1400" kern="0">
                <a:solidFill>
                  <a:schemeClr val="bg1"/>
                </a:solidFill>
              </a:rPr>
              <a:t> </a:t>
            </a:r>
            <a:r>
              <a:rPr lang="en-US" sz="1400" kern="0">
                <a:solidFill>
                  <a:schemeClr val="bg1"/>
                </a:solidFill>
                <a:ea typeface="+mn-lt"/>
                <a:cs typeface="+mn-lt"/>
              </a:rPr>
              <a:t>The severance pay</a:t>
            </a:r>
            <a:r>
              <a:rPr lang="en-US" sz="1400" kern="0" baseline="30000">
                <a:solidFill>
                  <a:schemeClr val="bg1"/>
                </a:solidFill>
                <a:ea typeface="+mn-lt"/>
                <a:cs typeface="+mn-lt"/>
              </a:rPr>
              <a:t>1</a:t>
            </a:r>
            <a:r>
              <a:rPr lang="en-US" sz="1400" kern="0">
                <a:solidFill>
                  <a:schemeClr val="bg1"/>
                </a:solidFill>
                <a:ea typeface="+mn-lt"/>
                <a:cs typeface="+mn-lt"/>
              </a:rPr>
              <a:t> amounts to € 100,000 (= extraordinary income within the meaning of section 34 </a:t>
            </a:r>
            <a:r>
              <a:rPr lang="en-US" sz="1400" kern="0" err="1">
                <a:solidFill>
                  <a:schemeClr val="bg1"/>
                </a:solidFill>
                <a:ea typeface="+mn-lt"/>
                <a:cs typeface="+mn-lt"/>
              </a:rPr>
              <a:t>EStG</a:t>
            </a:r>
            <a:r>
              <a:rPr lang="en-US" sz="1400" kern="0">
                <a:solidFill>
                  <a:schemeClr val="bg1"/>
                </a:solidFill>
                <a:ea typeface="+mn-lt"/>
                <a:cs typeface="+mn-lt"/>
              </a:rPr>
              <a:t>).</a:t>
            </a:r>
            <a:endParaRPr lang="de-DE" sz="1400" b="0" i="0" u="none" strike="noStrike" kern="0" cap="none" spc="0" normalizeH="0" baseline="0" noProof="0">
              <a:ln>
                <a:noFill/>
              </a:ln>
              <a:solidFill>
                <a:schemeClr val="bg1"/>
              </a:solidFill>
              <a:effectLst/>
              <a:uLnTx/>
              <a:uFillTx/>
              <a:cs typeface="Arial"/>
            </a:endParaRPr>
          </a:p>
          <a:p>
            <a:pPr marL="0" marR="0" lvl="0" indent="0" algn="l" defTabSz="1219170" rtl="0" eaLnBrk="1" fontAlgn="auto" latinLnBrk="0" hangingPunct="1">
              <a:lnSpc>
                <a:spcPts val="1920"/>
              </a:lnSpc>
              <a:spcBef>
                <a:spcPts val="200"/>
              </a:spcBef>
              <a:spcAft>
                <a:spcPct val="0"/>
              </a:spcAft>
              <a:buClrTx/>
              <a:buSzTx/>
              <a:buFont typeface="Arial" panose="020B0604020202020204" pitchFamily="34" charset="0"/>
              <a:buNone/>
              <a:defRPr/>
            </a:pPr>
            <a:endParaRPr kumimoji="0" lang="de-DE" sz="1600" b="0" i="0" u="none" strike="noStrike" kern="1200" cap="none" spc="0" normalizeH="0" baseline="0" noProof="0">
              <a:ln>
                <a:noFill/>
              </a:ln>
              <a:solidFill>
                <a:srgbClr val="003781"/>
              </a:solidFill>
              <a:effectLst/>
              <a:uLnTx/>
              <a:uFillTx/>
              <a:latin typeface="Arial"/>
              <a:ea typeface="+mn-ea"/>
              <a:cs typeface="Arial"/>
            </a:endParaRPr>
          </a:p>
        </p:txBody>
      </p:sp>
      <p:graphicFrame>
        <p:nvGraphicFramePr>
          <p:cNvPr id="14" name="Group 184">
            <a:extLst>
              <a:ext uri="{FF2B5EF4-FFF2-40B4-BE49-F238E27FC236}">
                <a16:creationId xmlns:a16="http://schemas.microsoft.com/office/drawing/2014/main" id="{FC1931AE-6B49-469B-BCB9-9563E2063EE4}"/>
              </a:ext>
            </a:extLst>
          </p:cNvPr>
          <p:cNvGraphicFramePr>
            <a:graphicFrameLocks noGrp="1"/>
          </p:cNvGraphicFramePr>
          <p:nvPr/>
        </p:nvGraphicFramePr>
        <p:xfrm>
          <a:off x="479422" y="2639610"/>
          <a:ext cx="11233153" cy="3252268"/>
        </p:xfrm>
        <a:graphic>
          <a:graphicData uri="http://schemas.openxmlformats.org/drawingml/2006/table">
            <a:tbl>
              <a:tblPr/>
              <a:tblGrid>
                <a:gridCol w="5716872">
                  <a:extLst>
                    <a:ext uri="{9D8B030D-6E8A-4147-A177-3AD203B41FA5}">
                      <a16:colId xmlns:a16="http://schemas.microsoft.com/office/drawing/2014/main" val="20000"/>
                    </a:ext>
                  </a:extLst>
                </a:gridCol>
                <a:gridCol w="1501573">
                  <a:extLst>
                    <a:ext uri="{9D8B030D-6E8A-4147-A177-3AD203B41FA5}">
                      <a16:colId xmlns:a16="http://schemas.microsoft.com/office/drawing/2014/main" val="20001"/>
                    </a:ext>
                  </a:extLst>
                </a:gridCol>
                <a:gridCol w="1338236">
                  <a:extLst>
                    <a:ext uri="{9D8B030D-6E8A-4147-A177-3AD203B41FA5}">
                      <a16:colId xmlns:a16="http://schemas.microsoft.com/office/drawing/2014/main" val="20002"/>
                    </a:ext>
                  </a:extLst>
                </a:gridCol>
                <a:gridCol w="1338236">
                  <a:extLst>
                    <a:ext uri="{9D8B030D-6E8A-4147-A177-3AD203B41FA5}">
                      <a16:colId xmlns:a16="http://schemas.microsoft.com/office/drawing/2014/main" val="20003"/>
                    </a:ext>
                  </a:extLst>
                </a:gridCol>
                <a:gridCol w="1338236">
                  <a:extLst>
                    <a:ext uri="{9D8B030D-6E8A-4147-A177-3AD203B41FA5}">
                      <a16:colId xmlns:a16="http://schemas.microsoft.com/office/drawing/2014/main" val="20004"/>
                    </a:ext>
                  </a:extLst>
                </a:gridCol>
              </a:tblGrid>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400" b="1" i="0" u="none" strike="noStrike" kern="1200" cap="none" normalizeH="0" baseline="0">
                          <a:ln>
                            <a:noFill/>
                          </a:ln>
                          <a:solidFill>
                            <a:schemeClr val="accent4"/>
                          </a:solidFill>
                          <a:effectLst/>
                          <a:latin typeface="Arial"/>
                          <a:cs typeface="Arial"/>
                        </a:rPr>
                        <a:t>Alternative</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400" b="1" i="0" u="none" strike="noStrike" kern="1200" cap="none" normalizeH="0" baseline="0" noProof="0">
                          <a:ln>
                            <a:noFill/>
                          </a:ln>
                          <a:solidFill>
                            <a:schemeClr val="accent4"/>
                          </a:solidFill>
                          <a:effectLst/>
                          <a:latin typeface="Arial"/>
                          <a:cs typeface="Arial"/>
                        </a:rPr>
                        <a:t>Without five-part ruling</a:t>
                      </a:r>
                      <a:endParaRPr kumimoji="0" lang="de-DE" altLang="de-DE" sz="1400" b="1" i="0" u="none" strike="noStrike" kern="1200" cap="none" normalizeH="0" baseline="0">
                        <a:ln>
                          <a:noFill/>
                        </a:ln>
                        <a:solidFill>
                          <a:schemeClr val="accent4"/>
                        </a:solidFill>
                        <a:effectLst/>
                        <a:latin typeface="Arial"/>
                        <a:cs typeface="Arial"/>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tc gridSpan="2">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defRPr/>
                      </a:pPr>
                      <a:r>
                        <a:rPr kumimoji="0" lang="en-US" altLang="de-DE" sz="1400" b="1" i="0" u="none" strike="noStrike" kern="1200" cap="none" normalizeH="0" baseline="0" noProof="0">
                          <a:ln>
                            <a:noFill/>
                          </a:ln>
                          <a:solidFill>
                            <a:schemeClr val="accent4"/>
                          </a:solidFill>
                          <a:effectLst/>
                          <a:latin typeface="Arial"/>
                          <a:ea typeface="+mn-ea"/>
                          <a:cs typeface="Arial"/>
                        </a:rPr>
                        <a:t>With five-part ruling</a:t>
                      </a:r>
                      <a:endParaRPr kumimoji="0" lang="de-DE" altLang="de-DE" sz="1400" b="1" i="0" u="none" strike="noStrike" kern="1200" cap="none" normalizeH="0" baseline="0">
                        <a:ln>
                          <a:noFill/>
                        </a:ln>
                        <a:solidFill>
                          <a:schemeClr val="accent4"/>
                        </a:solidFill>
                        <a:effectLst/>
                        <a:latin typeface="Arial"/>
                        <a:ea typeface="+mn-ea"/>
                        <a:cs typeface="Arial"/>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extLst>
                  <a:ext uri="{0D108BD9-81ED-4DB2-BD59-A6C34878D82A}">
                    <a16:rowId xmlns:a16="http://schemas.microsoft.com/office/drawing/2014/main" val="10000"/>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cs typeface="Arial"/>
                        </a:rPr>
                        <a:t>Tax</a:t>
                      </a:r>
                      <a:r>
                        <a:rPr kumimoji="0" lang="en-US" altLang="de-DE" sz="1400" b="1" i="0" u="none" strike="noStrike" kern="1200" cap="none" normalizeH="0" baseline="30000" noProof="0">
                          <a:ln>
                            <a:noFill/>
                          </a:ln>
                          <a:solidFill>
                            <a:schemeClr val="accent4"/>
                          </a:solidFill>
                          <a:effectLst/>
                          <a:latin typeface="Arial"/>
                          <a:cs typeface="Arial"/>
                        </a:rPr>
                        <a:t>2</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cs typeface="Arial"/>
                        </a:rPr>
                        <a:t>Amount</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ea typeface="+mn-ea"/>
                          <a:cs typeface="Arial"/>
                        </a:rPr>
                        <a:t>Income tax</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ea typeface="+mn-ea"/>
                          <a:cs typeface="Arial"/>
                        </a:rPr>
                        <a:t>Amount</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ea typeface="+mn-ea"/>
                          <a:cs typeface="Arial"/>
                        </a:rPr>
                        <a:t>Income tax </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en-US" altLang="de-DE" sz="1200" b="0" i="0" u="none" strike="noStrike" cap="none" normalizeH="0" baseline="0" noProof="0">
                          <a:ln>
                            <a:noFill/>
                          </a:ln>
                          <a:solidFill>
                            <a:schemeClr val="bg1"/>
                          </a:solidFill>
                          <a:effectLst/>
                          <a:latin typeface="Arial"/>
                          <a:cs typeface="Arial"/>
                        </a:rPr>
                        <a:t>(1) </a:t>
                      </a:r>
                      <a:r>
                        <a:rPr lang="en-US" altLang="de-DE" sz="1200" b="0" i="0" u="none" strike="noStrike" cap="none" normalizeH="0" baseline="0" noProof="0">
                          <a:ln>
                            <a:noFill/>
                          </a:ln>
                          <a:solidFill>
                            <a:schemeClr val="bg1"/>
                          </a:solidFill>
                          <a:effectLst/>
                          <a:latin typeface="Arial"/>
                          <a:cs typeface="Arial"/>
                        </a:rPr>
                        <a:t>taxable</a:t>
                      </a:r>
                      <a:r>
                        <a:rPr kumimoji="0" lang="en-US" altLang="de-DE" sz="1200" b="0" i="0" u="none" strike="noStrike" cap="none" normalizeH="0" baseline="0" noProof="0">
                          <a:ln>
                            <a:noFill/>
                          </a:ln>
                          <a:solidFill>
                            <a:schemeClr val="bg1"/>
                          </a:solidFill>
                          <a:effectLst/>
                          <a:latin typeface="Arial"/>
                          <a:cs typeface="Arial"/>
                        </a:rPr>
                        <a:t> income </a:t>
                      </a:r>
                      <a:r>
                        <a:rPr lang="en-US" altLang="de-DE" sz="1200" b="0" i="0" u="none" strike="noStrike" cap="none" normalizeH="0" baseline="0" noProof="0">
                          <a:ln>
                            <a:noFill/>
                          </a:ln>
                          <a:solidFill>
                            <a:schemeClr val="bg1"/>
                          </a:solidFill>
                          <a:effectLst/>
                          <a:latin typeface="Arial"/>
                          <a:cs typeface="Arial"/>
                        </a:rPr>
                        <a:t>"normal"</a:t>
                      </a:r>
                      <a:endParaRPr kumimoji="0" lang="en-US" altLang="de-DE" sz="1200" b="0" i="0" u="none" strike="noStrike" cap="none" normalizeH="0" baseline="0" noProof="0">
                        <a:ln>
                          <a:noFill/>
                        </a:ln>
                        <a:solidFill>
                          <a:schemeClr val="bg1"/>
                        </a:solidFill>
                        <a:effectLst/>
                        <a:latin typeface="Arial" charset="0"/>
                        <a:cs typeface="Arial" charset="0"/>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142,000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38,434</a:t>
                      </a:r>
                      <a:endParaRPr kumimoji="0" lang="de-DE" sz="1400" b="0" i="0" u="none" strike="noStrike" kern="1200" cap="none" normalizeH="0" baseline="0">
                        <a:ln>
                          <a:noFill/>
                        </a:ln>
                        <a:solidFill>
                          <a:schemeClr val="bg1"/>
                        </a:solidFill>
                        <a:effectLst/>
                        <a:latin typeface="Arial" panose="020B0604020202020204" pitchFamily="34" charset="0"/>
                        <a:ea typeface="+mn-ea"/>
                        <a:cs typeface="+mn-cs"/>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42,000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4,022</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de-DE" sz="1200" b="0" i="0" u="none" strike="noStrike" cap="none" normalizeH="0" baseline="0" noProof="0">
                          <a:ln>
                            <a:noFill/>
                          </a:ln>
                          <a:solidFill>
                            <a:schemeClr val="bg1"/>
                          </a:solidFill>
                          <a:effectLst/>
                          <a:latin typeface="Arial"/>
                          <a:cs typeface="Arial"/>
                        </a:rPr>
                        <a:t>(2) </a:t>
                      </a:r>
                      <a:r>
                        <a:rPr lang="en-US" altLang="de-DE" sz="1200" b="0" i="0" u="none" strike="noStrike" cap="none" normalizeH="0" baseline="0" noProof="0">
                          <a:ln>
                            <a:noFill/>
                          </a:ln>
                          <a:solidFill>
                            <a:schemeClr val="bg1"/>
                          </a:solidFill>
                          <a:effectLst/>
                          <a:latin typeface="Arial"/>
                          <a:cs typeface="Arial"/>
                        </a:rPr>
                        <a:t>o</a:t>
                      </a:r>
                      <a:r>
                        <a:rPr lang="en-US" sz="1200" b="0" i="0" u="none" strike="noStrike" cap="none" normalizeH="0" baseline="0" noProof="0">
                          <a:ln>
                            <a:noFill/>
                          </a:ln>
                          <a:solidFill>
                            <a:schemeClr val="bg1"/>
                          </a:solidFill>
                          <a:effectLst/>
                        </a:rPr>
                        <a:t>ne </a:t>
                      </a:r>
                      <a:r>
                        <a:rPr kumimoji="0" lang="en-US" sz="1200" b="0" i="0" u="none" strike="noStrike" cap="none" normalizeH="0" baseline="0" noProof="0">
                          <a:ln>
                            <a:noFill/>
                          </a:ln>
                          <a:solidFill>
                            <a:schemeClr val="bg1"/>
                          </a:solidFill>
                          <a:effectLst/>
                        </a:rPr>
                        <a:t>fifth of </a:t>
                      </a:r>
                      <a:r>
                        <a:rPr lang="en-US" sz="1200" b="0" i="0" u="none" strike="noStrike" cap="none" normalizeH="0" baseline="0" noProof="0">
                          <a:ln>
                            <a:noFill/>
                          </a:ln>
                          <a:solidFill>
                            <a:schemeClr val="bg1"/>
                          </a:solidFill>
                          <a:effectLst/>
                        </a:rPr>
                        <a:t>the extraordinary income</a:t>
                      </a:r>
                      <a:endParaRPr kumimoji="0" lang="en-US" altLang="de-DE" sz="1200" b="0" i="0" u="none" strike="noStrike" cap="none" normalizeH="0" baseline="0" noProof="0">
                        <a:ln>
                          <a:noFill/>
                        </a:ln>
                        <a:solidFill>
                          <a:schemeClr val="bg1"/>
                        </a:solidFill>
                        <a:effectLst/>
                        <a:latin typeface="Arial" charset="0"/>
                        <a:cs typeface="Arial" charset="0"/>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20,000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333936">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de-DE" sz="1200" b="0" i="0" u="none" strike="noStrike" cap="none" normalizeH="0" baseline="0" noProof="0">
                          <a:ln>
                            <a:noFill/>
                          </a:ln>
                          <a:solidFill>
                            <a:schemeClr val="bg1"/>
                          </a:solidFill>
                          <a:effectLst/>
                          <a:latin typeface="Arial"/>
                          <a:cs typeface="Arial"/>
                        </a:rPr>
                        <a:t>(3) </a:t>
                      </a:r>
                      <a:r>
                        <a:rPr lang="en-US" altLang="de-DE" sz="1200" b="0" i="0" u="none" strike="noStrike" cap="none" normalizeH="0" baseline="0" noProof="0">
                          <a:ln>
                            <a:noFill/>
                          </a:ln>
                          <a:solidFill>
                            <a:schemeClr val="bg1"/>
                          </a:solidFill>
                          <a:effectLst/>
                          <a:latin typeface="Arial"/>
                          <a:cs typeface="Arial"/>
                        </a:rPr>
                        <a:t>t</a:t>
                      </a:r>
                      <a:r>
                        <a:rPr lang="en-US" sz="1200" b="0" i="0" u="none" strike="noStrike" cap="none" normalizeH="0" baseline="0" noProof="0">
                          <a:ln>
                            <a:noFill/>
                          </a:ln>
                          <a:solidFill>
                            <a:schemeClr val="bg1"/>
                          </a:solidFill>
                          <a:effectLst/>
                        </a:rPr>
                        <a:t>axable </a:t>
                      </a:r>
                      <a:r>
                        <a:rPr kumimoji="0" lang="en-US" sz="1200" b="0" i="0" u="none" strike="noStrike" cap="none" normalizeH="0" baseline="0" noProof="0">
                          <a:ln>
                            <a:noFill/>
                          </a:ln>
                          <a:solidFill>
                            <a:schemeClr val="bg1"/>
                          </a:solidFill>
                          <a:effectLst/>
                        </a:rPr>
                        <a:t>income</a:t>
                      </a:r>
                      <a:r>
                        <a:rPr lang="en-US" sz="1200" b="0" i="0" u="none" strike="noStrike" cap="none" normalizeH="0" baseline="0" noProof="0">
                          <a:ln>
                            <a:noFill/>
                          </a:ln>
                          <a:solidFill>
                            <a:schemeClr val="bg1"/>
                          </a:solidFill>
                          <a:effectLst/>
                        </a:rPr>
                        <a:t> "splitting table"</a:t>
                      </a:r>
                      <a:endParaRPr kumimoji="0" lang="en-US" altLang="de-DE" sz="1200" b="0" i="0" u="none" strike="noStrike" cap="none" normalizeH="0" baseline="30000" noProof="0">
                        <a:ln>
                          <a:noFill/>
                        </a:ln>
                        <a:solidFill>
                          <a:schemeClr val="bg1"/>
                        </a:solidFill>
                        <a:effectLst/>
                        <a:latin typeface="Arial" charset="0"/>
                        <a:cs typeface="Arial" charset="0"/>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62,000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9,468</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en-US" altLang="de-DE" sz="1200" b="0" i="0" u="none" strike="noStrike" cap="none" normalizeH="0" baseline="0" noProof="0">
                          <a:ln>
                            <a:noFill/>
                          </a:ln>
                          <a:solidFill>
                            <a:schemeClr val="bg1"/>
                          </a:solidFill>
                          <a:effectLst/>
                          <a:latin typeface="Arial"/>
                          <a:cs typeface="Arial"/>
                        </a:rPr>
                        <a:t>(4) </a:t>
                      </a:r>
                      <a:r>
                        <a:rPr lang="en-US" altLang="de-DE" sz="1200" b="0" i="0" u="none" strike="noStrike" cap="none" normalizeH="0" baseline="0" noProof="0">
                          <a:ln>
                            <a:noFill/>
                          </a:ln>
                          <a:solidFill>
                            <a:schemeClr val="bg1"/>
                          </a:solidFill>
                          <a:effectLst/>
                          <a:latin typeface="Arial"/>
                          <a:cs typeface="Arial"/>
                        </a:rPr>
                        <a:t>difference</a:t>
                      </a:r>
                      <a:r>
                        <a:rPr kumimoji="0" lang="en-US" altLang="de-DE" sz="1200" b="0" i="0" u="none" strike="noStrike" cap="none" normalizeH="0" baseline="0" noProof="0">
                          <a:ln>
                            <a:noFill/>
                          </a:ln>
                          <a:solidFill>
                            <a:schemeClr val="bg1"/>
                          </a:solidFill>
                          <a:effectLst/>
                          <a:latin typeface="Arial"/>
                          <a:cs typeface="Arial"/>
                        </a:rPr>
                        <a:t> Income tax (3) ./. (1)</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rtl="0" eaLnBrk="0" fontAlgn="base" latinLnBrk="0" hangingPunct="0">
                        <a:lnSpc>
                          <a:spcPct val="100000"/>
                        </a:lnSpc>
                        <a:spcBef>
                          <a:spcPct val="0"/>
                        </a:spcBef>
                        <a:spcAft>
                          <a:spcPct val="30000"/>
                        </a:spcAft>
                        <a:buClrTx/>
                        <a:buSzTx/>
                        <a:buFontTx/>
                        <a:buNone/>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5,446 </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5"/>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de-DE" sz="1200" b="0" i="0" u="none" strike="noStrike" cap="none" normalizeH="0" baseline="0" noProof="0">
                          <a:ln>
                            <a:noFill/>
                          </a:ln>
                          <a:solidFill>
                            <a:schemeClr val="bg1"/>
                          </a:solidFill>
                          <a:effectLst/>
                          <a:latin typeface="Arial"/>
                          <a:cs typeface="Arial"/>
                        </a:rPr>
                        <a:t>(5) Tax on </a:t>
                      </a:r>
                      <a:r>
                        <a:rPr lang="en-US" sz="1200" b="0" i="0" u="none" strike="noStrike" cap="none" normalizeH="0" baseline="0" noProof="0">
                          <a:ln>
                            <a:noFill/>
                          </a:ln>
                          <a:solidFill>
                            <a:schemeClr val="bg1"/>
                          </a:solidFill>
                          <a:effectLst/>
                        </a:rPr>
                        <a:t>severance pay</a:t>
                      </a:r>
                      <a:r>
                        <a:rPr kumimoji="0" lang="en-US" altLang="de-DE" sz="1200" b="0" i="0" u="none" strike="noStrike" cap="none" normalizeH="0" baseline="0" noProof="0">
                          <a:ln>
                            <a:noFill/>
                          </a:ln>
                          <a:solidFill>
                            <a:schemeClr val="bg1"/>
                          </a:solidFill>
                          <a:effectLst/>
                          <a:latin typeface="Arial"/>
                          <a:cs typeface="Arial"/>
                        </a:rPr>
                        <a:t>= </a:t>
                      </a:r>
                      <a:r>
                        <a:rPr lang="en-US" altLang="de-DE" sz="1200" b="0" i="0" u="none" strike="noStrike" cap="none" normalizeH="0" baseline="0" noProof="0">
                          <a:ln>
                            <a:noFill/>
                          </a:ln>
                          <a:solidFill>
                            <a:schemeClr val="bg1"/>
                          </a:solidFill>
                          <a:effectLst/>
                          <a:latin typeface="Arial"/>
                          <a:cs typeface="Arial"/>
                        </a:rPr>
                        <a:t>5* </a:t>
                      </a:r>
                      <a:r>
                        <a:rPr lang="en-US" sz="1200" b="0" i="0" u="none" strike="noStrike" cap="none" normalizeH="0" baseline="0" noProof="0">
                          <a:ln>
                            <a:noFill/>
                          </a:ln>
                          <a:solidFill>
                            <a:schemeClr val="bg1"/>
                          </a:solidFill>
                          <a:effectLst/>
                          <a:latin typeface="Arial"/>
                        </a:rPr>
                        <a:t>difference Income</a:t>
                      </a:r>
                      <a:r>
                        <a:rPr kumimoji="0" lang="en-US" sz="1200" b="0" i="0" u="none" strike="noStrike" cap="none" normalizeH="0" baseline="0" noProof="0">
                          <a:ln>
                            <a:noFill/>
                          </a:ln>
                          <a:solidFill>
                            <a:schemeClr val="bg1"/>
                          </a:solidFill>
                          <a:effectLst/>
                          <a:latin typeface="Arial"/>
                        </a:rPr>
                        <a:t> tax</a:t>
                      </a:r>
                      <a:r>
                        <a:rPr lang="en-US" altLang="de-DE" sz="1200" b="0" i="0" u="none" strike="noStrike" cap="none" normalizeH="0" baseline="0" noProof="0">
                          <a:ln>
                            <a:noFill/>
                          </a:ln>
                          <a:solidFill>
                            <a:schemeClr val="bg1"/>
                          </a:solidFill>
                          <a:effectLst/>
                          <a:latin typeface="Arial"/>
                          <a:cs typeface="Arial"/>
                        </a:rPr>
                        <a:t> </a:t>
                      </a:r>
                      <a:r>
                        <a:rPr kumimoji="0" lang="en-US" altLang="de-DE" sz="1200" b="0" i="0" u="none" strike="noStrike" cap="none" normalizeH="0" baseline="0" noProof="0">
                          <a:ln>
                            <a:noFill/>
                          </a:ln>
                          <a:solidFill>
                            <a:schemeClr val="bg1"/>
                          </a:solidFill>
                          <a:effectLst/>
                          <a:latin typeface="Arial"/>
                          <a:cs typeface="Arial"/>
                        </a:rPr>
                        <a:t>(4)</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27,230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lang="en-US" altLang="de-DE" sz="1400" b="1" i="0" u="none" strike="noStrike" kern="1200" cap="none" normalizeH="0" baseline="0" noProof="0">
                          <a:ln>
                            <a:noFill/>
                          </a:ln>
                          <a:solidFill>
                            <a:schemeClr val="accent4"/>
                          </a:solidFill>
                          <a:effectLst/>
                          <a:latin typeface="Arial"/>
                          <a:cs typeface="Arial"/>
                        </a:rPr>
                        <a:t>Total income tax (income tax (1) + (5))</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lang="en-US"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lang="de-DE" sz="1400" b="1" i="0" u="none" strike="noStrike" kern="1200" cap="none" normalizeH="0" baseline="0">
                          <a:ln>
                            <a:noFill/>
                          </a:ln>
                          <a:solidFill>
                            <a:schemeClr val="accent4"/>
                          </a:solidFill>
                          <a:effectLst/>
                          <a:latin typeface="Arial"/>
                          <a:cs typeface="Arial"/>
                        </a:rPr>
                        <a:t>€ </a:t>
                      </a:r>
                      <a:r>
                        <a:rPr lang="de-DE" sz="1400" b="1" i="0" u="none" strike="noStrike" kern="1200" cap="none" normalizeH="0" baseline="0" noProof="0">
                          <a:ln>
                            <a:noFill/>
                          </a:ln>
                          <a:solidFill>
                            <a:schemeClr val="accent4"/>
                          </a:solidFill>
                          <a:effectLst/>
                          <a:latin typeface="Arial"/>
                          <a:cs typeface="Arial"/>
                        </a:rPr>
                        <a:t>38,434</a:t>
                      </a:r>
                      <a:endParaRPr lang="de-DE"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lang="en-US"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lang="de-DE" sz="1400" b="1" i="0" u="none" strike="noStrike" kern="1200" cap="none" normalizeH="0" baseline="0">
                          <a:ln>
                            <a:noFill/>
                          </a:ln>
                          <a:solidFill>
                            <a:schemeClr val="accent4"/>
                          </a:solidFill>
                          <a:effectLst/>
                          <a:latin typeface="Arial"/>
                          <a:cs typeface="Arial"/>
                        </a:rPr>
                        <a:t>€ </a:t>
                      </a:r>
                      <a:r>
                        <a:rPr lang="de-DE" sz="1400" b="1" i="0" u="none" strike="noStrike" kern="1200" cap="none" normalizeH="0" baseline="0" noProof="0">
                          <a:ln>
                            <a:noFill/>
                          </a:ln>
                          <a:solidFill>
                            <a:schemeClr val="accent4"/>
                          </a:solidFill>
                          <a:effectLst/>
                          <a:latin typeface="Arial"/>
                          <a:cs typeface="Arial"/>
                        </a:rPr>
                        <a:t>31,252</a:t>
                      </a:r>
                      <a:endParaRPr lang="de-DE"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7"/>
                  </a:ext>
                </a:extLst>
              </a:tr>
              <a:tr h="3264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en-US" altLang="de-DE" sz="1200" b="0" i="0" u="none" strike="noStrike" cap="none" normalizeH="0" baseline="0" noProof="0">
                          <a:ln>
                            <a:noFill/>
                          </a:ln>
                          <a:solidFill>
                            <a:schemeClr val="bg1"/>
                          </a:solidFill>
                          <a:effectLst/>
                          <a:latin typeface="Arial" charset="0"/>
                          <a:cs typeface="Arial" charset="0"/>
                        </a:rPr>
                        <a:t>Total tax incl. Church tax 8% and solidarity surcharge</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41,767</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33,752</a:t>
                      </a:r>
                      <a:endParaRPr kumimoji="0" lang="de-DE" sz="1400" b="0" i="0" u="none" strike="sng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8"/>
                  </a:ext>
                </a:extLst>
              </a:tr>
              <a:tr h="23124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lang="en-US" altLang="de-DE" sz="1400" b="1" i="0" u="none" strike="noStrike" kern="1200" cap="none" normalizeH="0" baseline="0" noProof="0">
                          <a:ln>
                            <a:noFill/>
                          </a:ln>
                          <a:solidFill>
                            <a:schemeClr val="accent4"/>
                          </a:solidFill>
                          <a:effectLst/>
                          <a:latin typeface="Arial"/>
                          <a:ea typeface="+mn-ea"/>
                          <a:cs typeface="Arial"/>
                        </a:rPr>
                        <a:t>Advantage of five-part ruling</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rtl="0" eaLnBrk="0" fontAlgn="base" latinLnBrk="0" hangingPunct="0">
                        <a:lnSpc>
                          <a:spcPct val="100000"/>
                        </a:lnSpc>
                        <a:spcBef>
                          <a:spcPct val="0"/>
                        </a:spcBef>
                        <a:spcAft>
                          <a:spcPct val="30000"/>
                        </a:spcAft>
                        <a:buClrTx/>
                        <a:buSzTx/>
                        <a:buFontTx/>
                        <a:buNone/>
                      </a:pPr>
                      <a:r>
                        <a:rPr lang="de-DE" sz="1400" b="1" i="0" u="none" strike="noStrike" kern="1200" cap="none" normalizeH="0" baseline="0">
                          <a:ln>
                            <a:noFill/>
                          </a:ln>
                          <a:solidFill>
                            <a:schemeClr val="accent4"/>
                          </a:solidFill>
                          <a:effectLst/>
                          <a:latin typeface="Arial"/>
                          <a:ea typeface="+mn-ea"/>
                          <a:cs typeface="Arial"/>
                        </a:rPr>
                        <a:t>€ </a:t>
                      </a:r>
                      <a:r>
                        <a:rPr lang="en-US" sz="1400" b="1" i="0" u="none" strike="noStrike" kern="1200" cap="none" normalizeH="0" baseline="0" noProof="0">
                          <a:ln>
                            <a:noFill/>
                          </a:ln>
                          <a:solidFill>
                            <a:schemeClr val="accent4"/>
                          </a:solidFill>
                          <a:effectLst/>
                          <a:latin typeface="Arial"/>
                          <a:ea typeface="+mn-ea"/>
                          <a:cs typeface="Arial"/>
                        </a:rPr>
                        <a:t>8,015 </a:t>
                      </a:r>
                      <a:endParaRPr lang="de-DE" sz="1400" b="1" i="0" u="none" strike="noStrike" kern="1200" cap="none" normalizeH="0" baseline="0">
                        <a:ln>
                          <a:noFill/>
                        </a:ln>
                        <a:solidFill>
                          <a:schemeClr val="accent4"/>
                        </a:solidFill>
                        <a:effectLst/>
                        <a:latin typeface="Arial"/>
                        <a:ea typeface="+mn-ea"/>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9"/>
                  </a:ext>
                </a:extLst>
              </a:tr>
            </a:tbl>
          </a:graphicData>
        </a:graphic>
      </p:graphicFrame>
      <p:sp>
        <p:nvSpPr>
          <p:cNvPr id="9" name="Textplatzhalter 3">
            <a:extLst>
              <a:ext uri="{FF2B5EF4-FFF2-40B4-BE49-F238E27FC236}">
                <a16:creationId xmlns:a16="http://schemas.microsoft.com/office/drawing/2014/main" id="{04F90CB5-A1D9-462B-AC00-EBD14258212F}"/>
              </a:ext>
            </a:extLst>
          </p:cNvPr>
          <p:cNvSpPr>
            <a:spLocks noGrp="1"/>
          </p:cNvSpPr>
          <p:nvPr>
            <p:ph type="body" sz="quarter" idx="12"/>
          </p:nvPr>
        </p:nvSpPr>
        <p:spPr>
          <a:xfrm>
            <a:off x="479424" y="476250"/>
            <a:ext cx="9324975" cy="252000"/>
          </a:xfrm>
        </p:spPr>
        <p:txBody>
          <a:bodyPr/>
          <a:lstStyle/>
          <a:p>
            <a:r>
              <a:rPr lang="en-US"/>
              <a:t>Sample calculation for the Support Fund</a:t>
            </a:r>
          </a:p>
          <a:p>
            <a:endParaRPr lang="de-DE"/>
          </a:p>
          <a:p>
            <a:endParaRPr lang="de-DE"/>
          </a:p>
        </p:txBody>
      </p:sp>
      <p:sp>
        <p:nvSpPr>
          <p:cNvPr id="5" name="Fußzeilenplatzhalter 7">
            <a:extLst>
              <a:ext uri="{FF2B5EF4-FFF2-40B4-BE49-F238E27FC236}">
                <a16:creationId xmlns:a16="http://schemas.microsoft.com/office/drawing/2014/main" id="{6229E8BC-5D3E-4CCF-F78B-54022A254DB4}"/>
              </a:ext>
            </a:extLst>
          </p:cNvPr>
          <p:cNvSpPr txBox="1">
            <a:spLocks/>
          </p:cNvSpPr>
          <p:nvPr/>
        </p:nvSpPr>
        <p:spPr>
          <a:xfrm>
            <a:off x="479425" y="6272066"/>
            <a:ext cx="8134236"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spcBef>
                <a:spcPct val="0"/>
              </a:spcBef>
              <a:spcAft>
                <a:spcPct val="0"/>
              </a:spcAft>
              <a:defRPr/>
            </a:pPr>
            <a:r>
              <a:rPr kumimoji="0" lang="de-DE" altLang="de-DE" sz="800" b="0" i="0" u="none" strike="noStrike" kern="1200" cap="none" spc="0" normalizeH="0" baseline="30000" noProof="0">
                <a:ln>
                  <a:noFill/>
                </a:ln>
                <a:solidFill>
                  <a:schemeClr val="bg1"/>
                </a:solidFill>
                <a:effectLst/>
                <a:uLnTx/>
                <a:uFillTx/>
                <a:latin typeface="Arial"/>
                <a:ea typeface="+mn-ea"/>
                <a:cs typeface="+mn-cs"/>
              </a:rPr>
              <a:t>1</a:t>
            </a:r>
            <a:r>
              <a:rPr kumimoji="0" lang="de-DE" altLang="de-DE" sz="800" b="0" i="0" u="none" strike="noStrike" kern="1200" cap="none" spc="0" normalizeH="0" baseline="0" noProof="0">
                <a:ln>
                  <a:noFill/>
                </a:ln>
                <a:solidFill>
                  <a:schemeClr val="bg1"/>
                </a:solidFill>
                <a:effectLst/>
                <a:uLnTx/>
                <a:uFillTx/>
                <a:latin typeface="Arial"/>
                <a:ea typeface="+mn-ea"/>
                <a:cs typeface="+mn-cs"/>
              </a:rPr>
              <a:t> </a:t>
            </a:r>
            <a:r>
              <a:rPr lang="de-DE">
                <a:solidFill>
                  <a:schemeClr val="bg1"/>
                </a:solidFill>
                <a:ea typeface="+mn-lt"/>
                <a:cs typeface="+mn-lt"/>
              </a:rPr>
              <a:t>after </a:t>
            </a:r>
            <a:r>
              <a:rPr lang="de-DE" err="1">
                <a:solidFill>
                  <a:schemeClr val="bg1"/>
                </a:solidFill>
                <a:ea typeface="+mn-lt"/>
                <a:cs typeface="+mn-lt"/>
              </a:rPr>
              <a:t>deduction</a:t>
            </a:r>
            <a:r>
              <a:rPr lang="de-DE">
                <a:solidFill>
                  <a:schemeClr val="bg1"/>
                </a:solidFill>
                <a:ea typeface="+mn-lt"/>
                <a:cs typeface="+mn-lt"/>
              </a:rPr>
              <a:t> </a:t>
            </a:r>
            <a:r>
              <a:rPr kumimoji="0" lang="de-DE" sz="800" b="0" i="0" u="none" strike="noStrike" kern="1200" cap="none" spc="0" normalizeH="0" baseline="0" noProof="0" err="1">
                <a:ln>
                  <a:noFill/>
                </a:ln>
                <a:solidFill>
                  <a:schemeClr val="bg1"/>
                </a:solidFill>
                <a:effectLst/>
                <a:uLnTx/>
                <a:uFillTx/>
                <a:ea typeface="+mn-lt"/>
                <a:cs typeface="+mn-lt"/>
              </a:rPr>
              <a:t>of</a:t>
            </a:r>
            <a:r>
              <a:rPr kumimoji="0" lang="de-DE" sz="800" b="0" i="0" u="none" strike="noStrike" kern="1200" cap="none" spc="0" normalizeH="0" baseline="0" noProof="0">
                <a:ln>
                  <a:noFill/>
                </a:ln>
                <a:solidFill>
                  <a:schemeClr val="bg1"/>
                </a:solidFill>
                <a:effectLst/>
                <a:uLnTx/>
                <a:uFillTx/>
                <a:ea typeface="+mn-lt"/>
                <a:cs typeface="+mn-lt"/>
              </a:rPr>
              <a:t> </a:t>
            </a:r>
            <a:r>
              <a:rPr kumimoji="0" lang="de-DE" sz="800" b="0" i="0" u="none" strike="noStrike" kern="1200" cap="none" spc="0" normalizeH="0" baseline="0" noProof="0" err="1">
                <a:ln>
                  <a:noFill/>
                </a:ln>
                <a:solidFill>
                  <a:schemeClr val="bg1"/>
                </a:solidFill>
                <a:effectLst/>
                <a:uLnTx/>
                <a:uFillTx/>
                <a:ea typeface="+mn-lt"/>
                <a:cs typeface="+mn-lt"/>
              </a:rPr>
              <a:t>the</a:t>
            </a:r>
            <a:r>
              <a:rPr kumimoji="0" lang="de-DE" sz="800" b="0" i="0" u="none" strike="noStrike" kern="1200" cap="none" spc="0" normalizeH="0" baseline="0" noProof="0">
                <a:ln>
                  <a:noFill/>
                </a:ln>
                <a:solidFill>
                  <a:schemeClr val="bg1"/>
                </a:solidFill>
                <a:effectLst/>
                <a:uLnTx/>
                <a:uFillTx/>
                <a:ea typeface="+mn-lt"/>
                <a:cs typeface="+mn-lt"/>
              </a:rPr>
              <a:t> </a:t>
            </a:r>
            <a:r>
              <a:rPr lang="de-DE" err="1">
                <a:solidFill>
                  <a:schemeClr val="bg1"/>
                </a:solidFill>
                <a:ea typeface="+mn-lt"/>
                <a:cs typeface="+mn-lt"/>
              </a:rPr>
              <a:t>pension</a:t>
            </a:r>
            <a:r>
              <a:rPr lang="de-DE">
                <a:solidFill>
                  <a:schemeClr val="bg1"/>
                </a:solidFill>
                <a:ea typeface="+mn-lt"/>
                <a:cs typeface="+mn-lt"/>
              </a:rPr>
              <a:t> </a:t>
            </a:r>
            <a:r>
              <a:rPr lang="de-DE" err="1">
                <a:solidFill>
                  <a:schemeClr val="bg1"/>
                </a:solidFill>
                <a:ea typeface="+mn-lt"/>
                <a:cs typeface="+mn-lt"/>
              </a:rPr>
              <a:t>allowance</a:t>
            </a:r>
            <a:r>
              <a:rPr lang="de-DE">
                <a:solidFill>
                  <a:schemeClr val="bg1"/>
                </a:solidFill>
                <a:ea typeface="+mn-lt"/>
                <a:cs typeface="+mn-lt"/>
              </a:rPr>
              <a:t>, </a:t>
            </a:r>
            <a:r>
              <a:rPr lang="de-DE" err="1">
                <a:solidFill>
                  <a:schemeClr val="bg1"/>
                </a:solidFill>
                <a:ea typeface="+mn-lt"/>
                <a:cs typeface="+mn-lt"/>
              </a:rPr>
              <a:t>the</a:t>
            </a:r>
            <a:r>
              <a:rPr lang="de-DE">
                <a:solidFill>
                  <a:schemeClr val="bg1"/>
                </a:solidFill>
                <a:ea typeface="+mn-lt"/>
                <a:cs typeface="+mn-lt"/>
              </a:rPr>
              <a:t> </a:t>
            </a:r>
            <a:r>
              <a:rPr lang="de-DE" err="1">
                <a:solidFill>
                  <a:schemeClr val="bg1"/>
                </a:solidFill>
                <a:ea typeface="+mn-lt"/>
                <a:cs typeface="+mn-lt"/>
              </a:rPr>
              <a:t>supplement</a:t>
            </a:r>
            <a:r>
              <a:rPr lang="de-DE">
                <a:solidFill>
                  <a:schemeClr val="bg1"/>
                </a:solidFill>
                <a:ea typeface="+mn-lt"/>
                <a:cs typeface="+mn-lt"/>
              </a:rPr>
              <a:t> </a:t>
            </a:r>
            <a:r>
              <a:rPr lang="de-DE" err="1">
                <a:solidFill>
                  <a:schemeClr val="bg1"/>
                </a:solidFill>
                <a:ea typeface="+mn-lt"/>
                <a:cs typeface="+mn-lt"/>
              </a:rPr>
              <a:t>to</a:t>
            </a:r>
            <a:r>
              <a:rPr lang="de-DE">
                <a:solidFill>
                  <a:schemeClr val="bg1"/>
                </a:solidFill>
                <a:ea typeface="+mn-lt"/>
                <a:cs typeface="+mn-lt"/>
              </a:rPr>
              <a:t> </a:t>
            </a:r>
            <a:r>
              <a:rPr lang="de-DE" err="1">
                <a:solidFill>
                  <a:schemeClr val="bg1"/>
                </a:solidFill>
                <a:ea typeface="+mn-lt"/>
                <a:cs typeface="+mn-lt"/>
              </a:rPr>
              <a:t>the</a:t>
            </a:r>
            <a:r>
              <a:rPr lang="de-DE">
                <a:solidFill>
                  <a:schemeClr val="bg1"/>
                </a:solidFill>
                <a:ea typeface="+mn-lt"/>
                <a:cs typeface="+mn-lt"/>
              </a:rPr>
              <a:t> </a:t>
            </a:r>
            <a:r>
              <a:rPr lang="de-DE" err="1">
                <a:solidFill>
                  <a:schemeClr val="bg1"/>
                </a:solidFill>
                <a:ea typeface="+mn-lt"/>
                <a:cs typeface="+mn-lt"/>
              </a:rPr>
              <a:t>pension</a:t>
            </a:r>
            <a:r>
              <a:rPr lang="de-DE">
                <a:solidFill>
                  <a:schemeClr val="bg1"/>
                </a:solidFill>
                <a:ea typeface="+mn-lt"/>
                <a:cs typeface="+mn-lt"/>
              </a:rPr>
              <a:t> </a:t>
            </a:r>
            <a:r>
              <a:rPr lang="de-DE" err="1">
                <a:solidFill>
                  <a:schemeClr val="bg1"/>
                </a:solidFill>
                <a:ea typeface="+mn-lt"/>
                <a:cs typeface="+mn-lt"/>
              </a:rPr>
              <a:t>allowance</a:t>
            </a:r>
            <a:r>
              <a:rPr lang="de-DE">
                <a:solidFill>
                  <a:schemeClr val="bg1"/>
                </a:solidFill>
                <a:ea typeface="+mn-lt"/>
                <a:cs typeface="+mn-lt"/>
              </a:rPr>
              <a:t> and </a:t>
            </a:r>
            <a:r>
              <a:rPr lang="de-DE" err="1">
                <a:solidFill>
                  <a:schemeClr val="bg1"/>
                </a:solidFill>
                <a:ea typeface="+mn-lt"/>
                <a:cs typeface="+mn-lt"/>
              </a:rPr>
              <a:t>the</a:t>
            </a:r>
            <a:r>
              <a:rPr lang="de-DE">
                <a:solidFill>
                  <a:schemeClr val="bg1"/>
                </a:solidFill>
                <a:ea typeface="+mn-lt"/>
                <a:cs typeface="+mn-lt"/>
              </a:rPr>
              <a:t> </a:t>
            </a:r>
            <a:r>
              <a:rPr lang="de-DE" err="1">
                <a:solidFill>
                  <a:schemeClr val="bg1"/>
                </a:solidFill>
                <a:ea typeface="+mn-lt"/>
                <a:cs typeface="+mn-lt"/>
              </a:rPr>
              <a:t>corresponding</a:t>
            </a:r>
            <a:r>
              <a:rPr lang="de-DE">
                <a:solidFill>
                  <a:schemeClr val="bg1"/>
                </a:solidFill>
                <a:ea typeface="+mn-lt"/>
                <a:cs typeface="+mn-lt"/>
              </a:rPr>
              <a:t> lump </a:t>
            </a:r>
            <a:r>
              <a:rPr lang="de-DE" err="1">
                <a:solidFill>
                  <a:schemeClr val="bg1"/>
                </a:solidFill>
                <a:ea typeface="+mn-lt"/>
                <a:cs typeface="+mn-lt"/>
              </a:rPr>
              <a:t>sum</a:t>
            </a:r>
            <a:r>
              <a:rPr lang="de-DE">
                <a:solidFill>
                  <a:schemeClr val="bg1"/>
                </a:solidFill>
                <a:ea typeface="+mn-lt"/>
                <a:cs typeface="+mn-lt"/>
              </a:rPr>
              <a:t> </a:t>
            </a:r>
            <a:r>
              <a:rPr lang="de-DE" err="1">
                <a:solidFill>
                  <a:schemeClr val="bg1"/>
                </a:solidFill>
                <a:ea typeface="+mn-lt"/>
                <a:cs typeface="+mn-lt"/>
              </a:rPr>
              <a:t>for</a:t>
            </a:r>
            <a:r>
              <a:rPr lang="de-DE">
                <a:solidFill>
                  <a:schemeClr val="bg1"/>
                </a:solidFill>
                <a:ea typeface="+mn-lt"/>
                <a:cs typeface="+mn-lt"/>
              </a:rPr>
              <a:t> </a:t>
            </a:r>
            <a:r>
              <a:rPr lang="de-DE" err="1">
                <a:solidFill>
                  <a:schemeClr val="bg1"/>
                </a:solidFill>
                <a:ea typeface="+mn-lt"/>
                <a:cs typeface="+mn-lt"/>
              </a:rPr>
              <a:t>income-related</a:t>
            </a:r>
            <a:r>
              <a:rPr lang="de-DE">
                <a:solidFill>
                  <a:schemeClr val="bg1"/>
                </a:solidFill>
                <a:ea typeface="+mn-lt"/>
                <a:cs typeface="+mn-lt"/>
              </a:rPr>
              <a:t> </a:t>
            </a:r>
            <a:r>
              <a:rPr lang="de-DE" err="1">
                <a:solidFill>
                  <a:schemeClr val="bg1"/>
                </a:solidFill>
                <a:ea typeface="+mn-lt"/>
                <a:cs typeface="+mn-lt"/>
              </a:rPr>
              <a:t>expenses</a:t>
            </a:r>
            <a:r>
              <a:rPr lang="de-DE" altLang="de-DE">
                <a:solidFill>
                  <a:schemeClr val="bg1"/>
                </a:solidFill>
              </a:rPr>
              <a:t> </a:t>
            </a:r>
            <a:endParaRPr kumimoji="0" lang="de-DE" altLang="de-DE" sz="800" b="0" i="0" u="none" strike="noStrike" kern="1200" cap="none" spc="0" normalizeH="0" baseline="0" noProof="0">
              <a:ln>
                <a:noFill/>
              </a:ln>
              <a:solidFill>
                <a:schemeClr val="bg1"/>
              </a:solidFill>
              <a:effectLst/>
              <a:uLnTx/>
              <a:uFillTx/>
              <a:ea typeface="+mn-ea"/>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30000" noProof="0">
                <a:ln>
                  <a:noFill/>
                </a:ln>
                <a:solidFill>
                  <a:schemeClr val="bg1"/>
                </a:solidFill>
                <a:effectLst/>
                <a:uLnTx/>
                <a:uFillTx/>
                <a:ea typeface="+mn-ea"/>
                <a:cs typeface="+mn-cs"/>
              </a:rPr>
              <a:t>2</a:t>
            </a:r>
            <a:r>
              <a:rPr kumimoji="0" lang="de-DE" altLang="de-DE" sz="800" b="0" i="0" u="none" strike="noStrike" kern="1200" cap="none" spc="0" normalizeH="0" baseline="0" noProof="0">
                <a:ln>
                  <a:noFill/>
                </a:ln>
                <a:solidFill>
                  <a:schemeClr val="bg1"/>
                </a:solidFill>
                <a:effectLst/>
                <a:uLnTx/>
                <a:uFillTx/>
                <a:ea typeface="+mn-ea"/>
                <a:cs typeface="+mn-cs"/>
              </a:rPr>
              <a:t> Income </a:t>
            </a:r>
            <a:r>
              <a:rPr kumimoji="0" lang="de-DE" altLang="de-DE" sz="800" b="0" i="0" u="none" strike="noStrike" kern="1200" cap="none" spc="0" normalizeH="0" baseline="0" noProof="0" err="1">
                <a:ln>
                  <a:noFill/>
                </a:ln>
                <a:solidFill>
                  <a:schemeClr val="bg1"/>
                </a:solidFill>
                <a:effectLst/>
                <a:uLnTx/>
                <a:uFillTx/>
                <a:ea typeface="+mn-ea"/>
                <a:cs typeface="+mn-cs"/>
              </a:rPr>
              <a:t>tax</a:t>
            </a:r>
            <a:r>
              <a:rPr kumimoji="0" lang="de-DE" altLang="de-DE" sz="800" b="0" i="0" u="none" strike="noStrike" kern="1200" cap="none" spc="0" normalizeH="0" baseline="0" noProof="0">
                <a:ln>
                  <a:noFill/>
                </a:ln>
                <a:solidFill>
                  <a:schemeClr val="bg1"/>
                </a:solidFill>
                <a:effectLst/>
                <a:uLnTx/>
                <a:uFillTx/>
                <a:ea typeface="+mn-ea"/>
                <a:cs typeface="+mn-cs"/>
              </a:rPr>
              <a:t> rate </a:t>
            </a:r>
            <a:r>
              <a:rPr lang="de-DE" altLang="de-DE">
                <a:solidFill>
                  <a:schemeClr val="bg1"/>
                </a:solidFill>
              </a:rPr>
              <a:t>2024</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splitting</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table</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church</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tax</a:t>
            </a:r>
            <a:r>
              <a:rPr kumimoji="0" lang="de-DE" altLang="de-DE" sz="800" b="0" i="0" u="none" strike="noStrike" kern="1200" cap="none" spc="0" normalizeH="0" baseline="0" noProof="0">
                <a:ln>
                  <a:noFill/>
                </a:ln>
                <a:solidFill>
                  <a:schemeClr val="bg1"/>
                </a:solidFill>
                <a:effectLst/>
                <a:uLnTx/>
                <a:uFillTx/>
                <a:ea typeface="+mn-ea"/>
                <a:cs typeface="+mn-cs"/>
              </a:rPr>
              <a:t> 8 %. </a:t>
            </a:r>
            <a:r>
              <a:rPr kumimoji="0" lang="en-US" altLang="de-DE" sz="800" b="0" i="0" u="none" strike="noStrike" kern="1200" cap="none" spc="0" normalizeH="0" baseline="0" noProof="0">
                <a:ln>
                  <a:noFill/>
                </a:ln>
                <a:solidFill>
                  <a:schemeClr val="bg1"/>
                </a:solidFill>
                <a:effectLst/>
                <a:uLnTx/>
                <a:uFillTx/>
                <a:ea typeface="+mn-ea"/>
                <a:cs typeface="+mn-cs"/>
              </a:rPr>
              <a:t>C</a:t>
            </a:r>
            <a:r>
              <a:rPr kumimoji="0" lang="en-US" sz="800" b="0" i="0" u="none" strike="noStrike" kern="1200" cap="none" spc="0" normalizeH="0" baseline="0" noProof="0">
                <a:ln>
                  <a:noFill/>
                </a:ln>
                <a:solidFill>
                  <a:schemeClr val="bg1"/>
                </a:solidFill>
                <a:effectLst/>
                <a:uLnTx/>
                <a:uFillTx/>
                <a:ea typeface="+mn-ea"/>
                <a:cs typeface="+mn-cs"/>
              </a:rPr>
              <a:t>alculations are based on tax and social security legislation applicable in </a:t>
            </a:r>
            <a:r>
              <a:rPr lang="en-US">
                <a:solidFill>
                  <a:schemeClr val="bg1"/>
                </a:solidFill>
              </a:rPr>
              <a:t>2024</a:t>
            </a:r>
            <a:r>
              <a:rPr kumimoji="0" lang="de-DE" sz="800" b="0" i="0" u="none" strike="noStrike" kern="1200" cap="none" spc="0" normalizeH="0" baseline="0" noProof="0">
                <a:ln>
                  <a:noFill/>
                </a:ln>
                <a:solidFill>
                  <a:schemeClr val="bg1"/>
                </a:solidFill>
                <a:effectLst/>
                <a:uLnTx/>
                <a:uFillTx/>
                <a:ea typeface="Arial Unicode MS"/>
                <a:cs typeface="+mn-cs"/>
              </a:rPr>
              <a:t>.</a:t>
            </a:r>
            <a:endParaRPr kumimoji="0" lang="de-DE" altLang="de-DE" sz="800" b="0" i="0" u="none" strike="sngStrike" kern="1200" cap="none" spc="0" normalizeH="0" baseline="0" noProof="0">
              <a:ln>
                <a:noFill/>
              </a:ln>
              <a:solidFill>
                <a:schemeClr val="bg1"/>
              </a:solidFill>
              <a:effectLst/>
              <a:uLnTx/>
              <a:uFillTx/>
              <a:ea typeface="Arial Unicode MS"/>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de-DE" sz="800" b="0" i="0" u="none" strike="noStrike" kern="0" cap="none" spc="0" normalizeH="0" baseline="0" noProof="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707640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7">
            <a:extLst>
              <a:ext uri="{FF2B5EF4-FFF2-40B4-BE49-F238E27FC236}">
                <a16:creationId xmlns:a16="http://schemas.microsoft.com/office/drawing/2014/main" id="{B39CEA82-936A-4135-B8C7-C7561C35FFC9}"/>
              </a:ext>
            </a:extLst>
          </p:cNvPr>
          <p:cNvSpPr>
            <a:spLocks noGrp="1"/>
          </p:cNvSpPr>
          <p:nvPr>
            <p:ph type="title"/>
          </p:nvPr>
        </p:nvSpPr>
        <p:spPr>
          <a:xfrm>
            <a:off x="479427" y="875309"/>
            <a:ext cx="9324974" cy="932854"/>
          </a:xfrm>
        </p:spPr>
        <p:txBody>
          <a:bodyPr/>
          <a:lstStyle/>
          <a:p>
            <a:r>
              <a:rPr lang="en-US"/>
              <a:t>Appropriate additional modules increase employee loyalty</a:t>
            </a:r>
            <a:endParaRPr lang="en-GB"/>
          </a:p>
        </p:txBody>
      </p:sp>
      <p:sp>
        <p:nvSpPr>
          <p:cNvPr id="8" name="Textplatzhalter 8">
            <a:extLst>
              <a:ext uri="{FF2B5EF4-FFF2-40B4-BE49-F238E27FC236}">
                <a16:creationId xmlns:a16="http://schemas.microsoft.com/office/drawing/2014/main" id="{E9314717-BDEA-4307-AB92-07D3877EB85D}"/>
              </a:ext>
            </a:extLst>
          </p:cNvPr>
          <p:cNvSpPr>
            <a:spLocks noGrp="1"/>
          </p:cNvSpPr>
          <p:nvPr>
            <p:ph type="body" sz="quarter" idx="12"/>
          </p:nvPr>
        </p:nvSpPr>
        <p:spPr>
          <a:xfrm>
            <a:off x="479424" y="476250"/>
            <a:ext cx="9324975" cy="252000"/>
          </a:xfrm>
        </p:spPr>
        <p:txBody>
          <a:bodyPr/>
          <a:lstStyle/>
          <a:p>
            <a:r>
              <a:rPr lang="en-US" altLang="de-DE" dirty="0"/>
              <a:t>Support Fund – combinations</a:t>
            </a:r>
            <a:endParaRPr lang="en-US" dirty="0"/>
          </a:p>
          <a:p>
            <a:endParaRPr lang="de-DE" dirty="0"/>
          </a:p>
        </p:txBody>
      </p:sp>
      <p:cxnSp>
        <p:nvCxnSpPr>
          <p:cNvPr id="9" name="Gewinkelte Verbindung 23">
            <a:extLst>
              <a:ext uri="{FF2B5EF4-FFF2-40B4-BE49-F238E27FC236}">
                <a16:creationId xmlns:a16="http://schemas.microsoft.com/office/drawing/2014/main" id="{13665316-8C11-4998-9DF6-E49537F449E5}"/>
              </a:ext>
            </a:extLst>
          </p:cNvPr>
          <p:cNvCxnSpPr>
            <a:cxnSpLocks/>
          </p:cNvCxnSpPr>
          <p:nvPr/>
        </p:nvCxnSpPr>
        <p:spPr>
          <a:xfrm>
            <a:off x="2387600" y="3068414"/>
            <a:ext cx="3680183" cy="787525"/>
          </a:xfrm>
          <a:prstGeom prst="bentConnector3">
            <a:avLst>
              <a:gd name="adj1" fmla="val 71606"/>
            </a:avLst>
          </a:prstGeom>
          <a:noFill/>
          <a:ln w="9525" cap="flat" cmpd="sng" algn="ctr">
            <a:solidFill>
              <a:schemeClr val="bg1"/>
            </a:solidFill>
            <a:prstDash val="solid"/>
            <a:miter lim="800000"/>
          </a:ln>
          <a:effectLst/>
        </p:spPr>
      </p:cxnSp>
      <p:sp>
        <p:nvSpPr>
          <p:cNvPr id="10" name="Inhaltsplatzhalter 6">
            <a:extLst>
              <a:ext uri="{FF2B5EF4-FFF2-40B4-BE49-F238E27FC236}">
                <a16:creationId xmlns:a16="http://schemas.microsoft.com/office/drawing/2014/main" id="{6AD5186E-02F2-49DD-A77D-7292BE330378}"/>
              </a:ext>
            </a:extLst>
          </p:cNvPr>
          <p:cNvSpPr txBox="1">
            <a:spLocks/>
          </p:cNvSpPr>
          <p:nvPr/>
        </p:nvSpPr>
        <p:spPr>
          <a:xfrm>
            <a:off x="488763" y="2181831"/>
            <a:ext cx="9760468" cy="675867"/>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781"/>
              </a:buClr>
              <a:defRPr/>
            </a:pPr>
            <a:r>
              <a:rPr lang="en-US" sz="1600">
                <a:solidFill>
                  <a:srgbClr val="003781"/>
                </a:solidFill>
              </a:rPr>
              <a:t>The Allianz Support Fund offers the employer the possibility to grant an extensive benefit promise – on a defined contribution basis:</a:t>
            </a:r>
          </a:p>
        </p:txBody>
      </p:sp>
      <p:sp>
        <p:nvSpPr>
          <p:cNvPr id="11" name="Rechteck 10">
            <a:extLst>
              <a:ext uri="{FF2B5EF4-FFF2-40B4-BE49-F238E27FC236}">
                <a16:creationId xmlns:a16="http://schemas.microsoft.com/office/drawing/2014/main" id="{CB59BB30-0260-4ADC-AD89-7E46FBAD7150}"/>
              </a:ext>
            </a:extLst>
          </p:cNvPr>
          <p:cNvSpPr/>
          <p:nvPr/>
        </p:nvSpPr>
        <p:spPr>
          <a:xfrm>
            <a:off x="413469" y="2934664"/>
            <a:ext cx="2491408" cy="1685077"/>
          </a:xfrm>
          <a:prstGeom prst="rect">
            <a:avLst/>
          </a:prstGeom>
        </p:spPr>
        <p:txBody>
          <a:bodyPr wrap="square" lIns="91440" tIns="45720" rIns="91440" bIns="45720" anchor="t">
            <a:spAutoFit/>
          </a:bodyPr>
          <a:lstStyle/>
          <a:p>
            <a:pPr lvl="0" defTabSz="914400">
              <a:spcBef>
                <a:spcPts val="1200"/>
              </a:spcBef>
              <a:defRPr/>
            </a:pPr>
            <a:r>
              <a:rPr lang="en-US" sz="1600" b="1" kern="0">
                <a:solidFill>
                  <a:srgbClr val="003781"/>
                </a:solidFill>
              </a:rPr>
              <a:t>Support Fund</a:t>
            </a:r>
            <a:br>
              <a:rPr lang="en-US" sz="1600" b="1" kern="0">
                <a:solidFill>
                  <a:srgbClr val="003781"/>
                </a:solidFill>
              </a:rPr>
            </a:br>
            <a:r>
              <a:rPr lang="en-US" sz="1600" b="1" kern="0">
                <a:solidFill>
                  <a:srgbClr val="003781"/>
                </a:solidFill>
              </a:rPr>
              <a:t>Retirement provision</a:t>
            </a:r>
            <a:endParaRPr lang="en-US" sz="1600" b="1" kern="0">
              <a:solidFill>
                <a:schemeClr val="tx2"/>
              </a:solidFill>
            </a:endParaRPr>
          </a:p>
          <a:p>
            <a:pPr lvl="0" defTabSz="914400">
              <a:spcBef>
                <a:spcPts val="300"/>
              </a:spcBef>
              <a:defRPr/>
            </a:pPr>
            <a:r>
              <a:rPr lang="en-US" sz="1600" kern="0">
                <a:solidFill>
                  <a:schemeClr val="bg1"/>
                </a:solidFill>
              </a:rPr>
              <a:t>Optional for the insured in the form of:</a:t>
            </a:r>
          </a:p>
          <a:p>
            <a:pPr marL="179705" lvl="0" indent="-179705" defTabSz="914400">
              <a:spcBef>
                <a:spcPts val="300"/>
              </a:spcBef>
              <a:buFont typeface="Arial" panose="020B0604020202020204" pitchFamily="34" charset="0"/>
              <a:buChar char="•"/>
              <a:tabLst>
                <a:tab pos="266700" algn="l"/>
              </a:tabLst>
              <a:defRPr/>
            </a:pPr>
            <a:r>
              <a:rPr lang="en-US" sz="1600" kern="0">
                <a:solidFill>
                  <a:schemeClr val="bg1"/>
                </a:solidFill>
              </a:rPr>
              <a:t>Capital payment</a:t>
            </a:r>
            <a:endParaRPr lang="en-US" sz="1600" kern="0">
              <a:solidFill>
                <a:schemeClr val="bg1"/>
              </a:solidFill>
              <a:cs typeface="Arial" panose="020B0604020202020204"/>
            </a:endParaRPr>
          </a:p>
          <a:p>
            <a:pPr marL="179705" lvl="0" indent="-179705" defTabSz="914400">
              <a:spcBef>
                <a:spcPts val="300"/>
              </a:spcBef>
              <a:buFont typeface="Arial" panose="020B0604020202020204" pitchFamily="34" charset="0"/>
              <a:buChar char="•"/>
              <a:tabLst>
                <a:tab pos="266700" algn="l"/>
              </a:tabLst>
              <a:defRPr/>
            </a:pPr>
            <a:r>
              <a:rPr lang="en-US" sz="1600" kern="0">
                <a:solidFill>
                  <a:schemeClr val="bg1"/>
                </a:solidFill>
              </a:rPr>
              <a:t>Lifetime pension</a:t>
            </a:r>
            <a:endParaRPr lang="en-US" sz="1600" kern="0">
              <a:solidFill>
                <a:schemeClr val="bg1"/>
              </a:solidFill>
              <a:cs typeface="Arial" panose="020B0604020202020204"/>
            </a:endParaRPr>
          </a:p>
        </p:txBody>
      </p:sp>
      <p:sp>
        <p:nvSpPr>
          <p:cNvPr id="12" name="Rechteck 11">
            <a:extLst>
              <a:ext uri="{FF2B5EF4-FFF2-40B4-BE49-F238E27FC236}">
                <a16:creationId xmlns:a16="http://schemas.microsoft.com/office/drawing/2014/main" id="{1E15133C-BBDC-48F6-AFF8-BA3FFC95B7F7}"/>
              </a:ext>
            </a:extLst>
          </p:cNvPr>
          <p:cNvSpPr/>
          <p:nvPr/>
        </p:nvSpPr>
        <p:spPr>
          <a:xfrm>
            <a:off x="6962456" y="2872008"/>
            <a:ext cx="2478380" cy="1400383"/>
          </a:xfrm>
          <a:prstGeom prst="rect">
            <a:avLst/>
          </a:prstGeom>
        </p:spPr>
        <p:txBody>
          <a:bodyPr wrap="square">
            <a:spAutoFit/>
          </a:bodyPr>
          <a:lstStyle/>
          <a:p>
            <a:pPr lvl="0" defTabSz="914400">
              <a:spcBef>
                <a:spcPts val="1200"/>
              </a:spcBef>
              <a:defRPr/>
            </a:pPr>
            <a:r>
              <a:rPr lang="en-US" sz="1600" b="1" kern="0">
                <a:solidFill>
                  <a:schemeClr val="bg1"/>
                </a:solidFill>
              </a:rPr>
              <a:t>Disability provision </a:t>
            </a:r>
            <a:r>
              <a:rPr lang="en-US" sz="1600" kern="0">
                <a:solidFill>
                  <a:schemeClr val="bg1"/>
                </a:solidFill>
              </a:rPr>
              <a:t>optional as:</a:t>
            </a:r>
          </a:p>
          <a:p>
            <a:pPr marL="180000" lvl="0" indent="-180000" defTabSz="914400">
              <a:spcBef>
                <a:spcPts val="300"/>
              </a:spcBef>
              <a:buFont typeface="Arial" panose="020B0604020202020204" pitchFamily="34" charset="0"/>
              <a:buChar char="•"/>
              <a:defRPr/>
            </a:pPr>
            <a:r>
              <a:rPr lang="en-US" sz="1600" kern="0">
                <a:solidFill>
                  <a:schemeClr val="bg1"/>
                </a:solidFill>
              </a:rPr>
              <a:t>Waiver of premium upon disability</a:t>
            </a:r>
          </a:p>
          <a:p>
            <a:pPr marL="180000" lvl="0" indent="-180000" defTabSz="914400">
              <a:spcBef>
                <a:spcPts val="300"/>
              </a:spcBef>
              <a:buFont typeface="Arial" panose="020B0604020202020204" pitchFamily="34" charset="0"/>
              <a:buChar char="•"/>
              <a:defRPr/>
            </a:pPr>
            <a:r>
              <a:rPr lang="en-US" sz="1600" kern="0">
                <a:solidFill>
                  <a:schemeClr val="bg1"/>
                </a:solidFill>
              </a:rPr>
              <a:t>Disability pension</a:t>
            </a:r>
            <a:endParaRPr kumimoji="0" lang="de-DE" sz="1600" b="0" i="0" u="none" strike="noStrike" kern="0" cap="none" spc="0" normalizeH="0" baseline="0" noProof="0">
              <a:ln>
                <a:noFill/>
              </a:ln>
              <a:solidFill>
                <a:schemeClr val="bg1"/>
              </a:solidFill>
              <a:effectLst/>
              <a:uLnTx/>
              <a:uFillTx/>
              <a:latin typeface="Arial"/>
              <a:cs typeface="Arial"/>
            </a:endParaRPr>
          </a:p>
        </p:txBody>
      </p:sp>
      <p:sp>
        <p:nvSpPr>
          <p:cNvPr id="13" name="Rechteck 12">
            <a:extLst>
              <a:ext uri="{FF2B5EF4-FFF2-40B4-BE49-F238E27FC236}">
                <a16:creationId xmlns:a16="http://schemas.microsoft.com/office/drawing/2014/main" id="{720B5724-B852-4AEE-804D-49E1C2CED757}"/>
              </a:ext>
            </a:extLst>
          </p:cNvPr>
          <p:cNvSpPr/>
          <p:nvPr/>
        </p:nvSpPr>
        <p:spPr>
          <a:xfrm>
            <a:off x="3312894" y="3789586"/>
            <a:ext cx="3403333" cy="2376264"/>
          </a:xfrm>
          <a:prstGeom prst="rect">
            <a:avLst/>
          </a:prstGeom>
          <a:solidFill>
            <a:schemeClr val="tx1"/>
          </a:solidFill>
          <a:ln w="9525">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cs typeface="Arial"/>
            </a:endParaRPr>
          </a:p>
        </p:txBody>
      </p:sp>
      <p:sp>
        <p:nvSpPr>
          <p:cNvPr id="14" name="Rechteck 13">
            <a:extLst>
              <a:ext uri="{FF2B5EF4-FFF2-40B4-BE49-F238E27FC236}">
                <a16:creationId xmlns:a16="http://schemas.microsoft.com/office/drawing/2014/main" id="{F2D62FE6-56D9-4463-BF7A-0CE1679CF853}"/>
              </a:ext>
            </a:extLst>
          </p:cNvPr>
          <p:cNvSpPr/>
          <p:nvPr/>
        </p:nvSpPr>
        <p:spPr>
          <a:xfrm>
            <a:off x="7039652" y="4709687"/>
            <a:ext cx="2085546" cy="1456163"/>
          </a:xfrm>
          <a:prstGeom prst="rect">
            <a:avLst/>
          </a:prstGeom>
          <a:noFill/>
          <a:ln w="9525">
            <a:solidFill>
              <a:schemeClr val="accent4"/>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cs typeface="Arial"/>
            </a:endParaRPr>
          </a:p>
        </p:txBody>
      </p:sp>
      <p:sp>
        <p:nvSpPr>
          <p:cNvPr id="15" name="Textfeld 14">
            <a:extLst>
              <a:ext uri="{FF2B5EF4-FFF2-40B4-BE49-F238E27FC236}">
                <a16:creationId xmlns:a16="http://schemas.microsoft.com/office/drawing/2014/main" id="{A8C05051-2B14-4029-AAE9-2DFC137D353F}"/>
              </a:ext>
            </a:extLst>
          </p:cNvPr>
          <p:cNvSpPr txBox="1"/>
          <p:nvPr/>
        </p:nvSpPr>
        <p:spPr>
          <a:xfrm>
            <a:off x="3577497" y="4643405"/>
            <a:ext cx="2903891" cy="699404"/>
          </a:xfrm>
          <a:prstGeom prst="rect">
            <a:avLst/>
          </a:prstGeom>
        </p:spPr>
        <p:txBody>
          <a:bodyPr vert="horz" wrap="square" lIns="72000" tIns="72000" rIns="72000" bIns="72000" rtlCol="0">
            <a:spAutoFit/>
          </a:bodyPr>
          <a:lstStyle/>
          <a:p>
            <a:pPr lvl="0" algn="ctr" defTabSz="1219170">
              <a:defRPr/>
            </a:pPr>
            <a:r>
              <a:rPr lang="en-US" b="1">
                <a:solidFill>
                  <a:schemeClr val="bg1"/>
                </a:solidFill>
              </a:rPr>
              <a:t>Support Fund </a:t>
            </a:r>
            <a:br>
              <a:rPr lang="en-US" b="1">
                <a:solidFill>
                  <a:schemeClr val="bg1"/>
                </a:solidFill>
              </a:rPr>
            </a:br>
            <a:r>
              <a:rPr lang="en-US" b="1">
                <a:solidFill>
                  <a:schemeClr val="bg1"/>
                </a:solidFill>
              </a:rPr>
              <a:t>Retirement provision</a:t>
            </a:r>
          </a:p>
        </p:txBody>
      </p:sp>
      <p:sp>
        <p:nvSpPr>
          <p:cNvPr id="16" name="Textfeld 15">
            <a:extLst>
              <a:ext uri="{FF2B5EF4-FFF2-40B4-BE49-F238E27FC236}">
                <a16:creationId xmlns:a16="http://schemas.microsoft.com/office/drawing/2014/main" id="{114A1C1F-AB97-471D-A31E-0AFC98980FD1}"/>
              </a:ext>
            </a:extLst>
          </p:cNvPr>
          <p:cNvSpPr txBox="1"/>
          <p:nvPr/>
        </p:nvSpPr>
        <p:spPr>
          <a:xfrm>
            <a:off x="7039652" y="5250369"/>
            <a:ext cx="2085546" cy="422405"/>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a:ln>
                  <a:noFill/>
                </a:ln>
                <a:solidFill>
                  <a:schemeClr val="bg1"/>
                </a:solidFill>
                <a:effectLst/>
                <a:uLnTx/>
                <a:uFillTx/>
                <a:latin typeface="Arial"/>
                <a:cs typeface="Arial"/>
              </a:rPr>
              <a:t>Disability</a:t>
            </a:r>
          </a:p>
        </p:txBody>
      </p:sp>
      <p:sp>
        <p:nvSpPr>
          <p:cNvPr id="17" name="Rechteck 16">
            <a:extLst>
              <a:ext uri="{FF2B5EF4-FFF2-40B4-BE49-F238E27FC236}">
                <a16:creationId xmlns:a16="http://schemas.microsoft.com/office/drawing/2014/main" id="{AF313BCD-4ED5-49A2-B9C0-595278F0C10C}"/>
              </a:ext>
            </a:extLst>
          </p:cNvPr>
          <p:cNvSpPr/>
          <p:nvPr/>
        </p:nvSpPr>
        <p:spPr>
          <a:xfrm>
            <a:off x="9503754" y="5014471"/>
            <a:ext cx="1708729" cy="1151379"/>
          </a:xfrm>
          <a:prstGeom prst="rect">
            <a:avLst/>
          </a:prstGeom>
          <a:noFill/>
          <a:ln w="9525">
            <a:solidFill>
              <a:schemeClr val="accent5"/>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cs typeface="Arial"/>
            </a:endParaRPr>
          </a:p>
        </p:txBody>
      </p:sp>
      <p:sp>
        <p:nvSpPr>
          <p:cNvPr id="18" name="Textfeld 17">
            <a:extLst>
              <a:ext uri="{FF2B5EF4-FFF2-40B4-BE49-F238E27FC236}">
                <a16:creationId xmlns:a16="http://schemas.microsoft.com/office/drawing/2014/main" id="{F0D77310-4178-46E2-BA4C-F4D4023EAAF0}"/>
              </a:ext>
            </a:extLst>
          </p:cNvPr>
          <p:cNvSpPr txBox="1"/>
          <p:nvPr/>
        </p:nvSpPr>
        <p:spPr>
          <a:xfrm>
            <a:off x="9229945" y="5235357"/>
            <a:ext cx="2245440" cy="699404"/>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a:ln>
                  <a:noFill/>
                </a:ln>
                <a:solidFill>
                  <a:schemeClr val="bg1"/>
                </a:solidFill>
                <a:effectLst/>
                <a:uLnTx/>
                <a:uFillTx/>
                <a:latin typeface="Arial"/>
                <a:cs typeface="Arial"/>
              </a:rPr>
              <a:t>Survivor‘s provision</a:t>
            </a:r>
          </a:p>
        </p:txBody>
      </p:sp>
      <p:sp>
        <p:nvSpPr>
          <p:cNvPr id="19" name="Rechteck 18">
            <a:extLst>
              <a:ext uri="{FF2B5EF4-FFF2-40B4-BE49-F238E27FC236}">
                <a16:creationId xmlns:a16="http://schemas.microsoft.com/office/drawing/2014/main" id="{B0B4B672-751A-4F0F-A1C5-F130AF3EE490}"/>
              </a:ext>
            </a:extLst>
          </p:cNvPr>
          <p:cNvSpPr/>
          <p:nvPr/>
        </p:nvSpPr>
        <p:spPr>
          <a:xfrm>
            <a:off x="9279041" y="2809979"/>
            <a:ext cx="2318937" cy="1138773"/>
          </a:xfrm>
          <a:prstGeom prst="rect">
            <a:avLst/>
          </a:prstGeom>
        </p:spPr>
        <p:txBody>
          <a:bodyPr wrap="square" lIns="91440" tIns="45720" rIns="91440" bIns="45720" anchor="t">
            <a:spAutoFit/>
          </a:bodyPr>
          <a:lstStyle/>
          <a:p>
            <a:pPr defTabSz="914400">
              <a:spcBef>
                <a:spcPts val="1200"/>
              </a:spcBef>
              <a:defRPr/>
            </a:pPr>
            <a:r>
              <a:rPr lang="en-US" sz="1600" b="1" kern="0">
                <a:solidFill>
                  <a:srgbClr val="003781"/>
                </a:solidFill>
              </a:rPr>
              <a:t>Survivor‘s provision</a:t>
            </a:r>
          </a:p>
          <a:p>
            <a:pPr marL="285750" indent="-285750" defTabSz="914400">
              <a:spcBef>
                <a:spcPts val="1200"/>
              </a:spcBef>
              <a:buFont typeface="Arial"/>
              <a:buChar char="•"/>
              <a:defRPr/>
            </a:pPr>
            <a:r>
              <a:rPr lang="en-US" sz="1600" kern="0">
                <a:solidFill>
                  <a:schemeClr val="bg1"/>
                </a:solidFill>
                <a:ea typeface="+mn-lt"/>
                <a:cs typeface="+mn-lt"/>
              </a:rPr>
              <a:t>Lump sum on death</a:t>
            </a:r>
          </a:p>
          <a:p>
            <a:pPr marL="285750" indent="-285750" defTabSz="914400">
              <a:spcBef>
                <a:spcPts val="1200"/>
              </a:spcBef>
              <a:buFont typeface="Arial"/>
              <a:buChar char="•"/>
              <a:defRPr/>
            </a:pPr>
            <a:r>
              <a:rPr lang="en-US" sz="1600" kern="0">
                <a:solidFill>
                  <a:schemeClr val="bg1"/>
                </a:solidFill>
                <a:ea typeface="+mn-lt"/>
                <a:cs typeface="+mn-lt"/>
              </a:rPr>
              <a:t>Survivors' pension</a:t>
            </a:r>
            <a:endParaRPr lang="en-US" sz="1600" kern="0">
              <a:solidFill>
                <a:schemeClr val="bg1"/>
              </a:solidFill>
              <a:latin typeface="Arial"/>
              <a:cs typeface="Arial"/>
            </a:endParaRPr>
          </a:p>
        </p:txBody>
      </p:sp>
      <p:cxnSp>
        <p:nvCxnSpPr>
          <p:cNvPr id="20" name="Gerader Verbinder 19">
            <a:extLst>
              <a:ext uri="{FF2B5EF4-FFF2-40B4-BE49-F238E27FC236}">
                <a16:creationId xmlns:a16="http://schemas.microsoft.com/office/drawing/2014/main" id="{85190223-BC58-410F-A6A8-774FDF40200E}"/>
              </a:ext>
            </a:extLst>
          </p:cNvPr>
          <p:cNvCxnSpPr>
            <a:cxnSpLocks/>
          </p:cNvCxnSpPr>
          <p:nvPr/>
        </p:nvCxnSpPr>
        <p:spPr>
          <a:xfrm flipH="1" flipV="1">
            <a:off x="10345003" y="4272391"/>
            <a:ext cx="7772" cy="738215"/>
          </a:xfrm>
          <a:prstGeom prst="line">
            <a:avLst/>
          </a:prstGeom>
          <a:ln w="9525">
            <a:solidFill>
              <a:srgbClr val="B5DAE6"/>
            </a:solidFill>
            <a:miter lim="800000"/>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FB1EFAE-AD25-4445-AD65-696B79188191}"/>
              </a:ext>
            </a:extLst>
          </p:cNvPr>
          <p:cNvCxnSpPr>
            <a:cxnSpLocks/>
            <a:stCxn id="14" idx="0"/>
          </p:cNvCxnSpPr>
          <p:nvPr/>
        </p:nvCxnSpPr>
        <p:spPr>
          <a:xfrm flipV="1">
            <a:off x="8082425" y="4272391"/>
            <a:ext cx="0" cy="437296"/>
          </a:xfrm>
          <a:prstGeom prst="line">
            <a:avLst/>
          </a:prstGeom>
          <a:ln w="9525">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22" name="Foliennummernplatzhalter 6">
            <a:extLst>
              <a:ext uri="{FF2B5EF4-FFF2-40B4-BE49-F238E27FC236}">
                <a16:creationId xmlns:a16="http://schemas.microsoft.com/office/drawing/2014/main" id="{3962DAB2-2517-4E11-9CB9-F7203937EB55}"/>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14</a:t>
            </a:fld>
            <a:endParaRPr lang="de-DE"/>
          </a:p>
        </p:txBody>
      </p:sp>
    </p:spTree>
    <p:extLst>
      <p:ext uri="{BB962C8B-B14F-4D97-AF65-F5344CB8AC3E}">
        <p14:creationId xmlns:p14="http://schemas.microsoft.com/office/powerpoint/2010/main" val="35270778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5EF9667-D928-445A-8C2C-A9B1FD8C0A66}"/>
              </a:ext>
            </a:extLst>
          </p:cNvPr>
          <p:cNvSpPr>
            <a:spLocks noGrp="1"/>
          </p:cNvSpPr>
          <p:nvPr>
            <p:ph type="title"/>
          </p:nvPr>
        </p:nvSpPr>
        <p:spPr>
          <a:xfrm>
            <a:off x="258618" y="728250"/>
            <a:ext cx="9324974" cy="932854"/>
          </a:xfrm>
        </p:spPr>
        <p:txBody>
          <a:bodyPr vert="horz"/>
          <a:lstStyle/>
          <a:p>
            <a:r>
              <a:rPr lang="de-DE" sz="3200" dirty="0"/>
              <a:t>Pension </a:t>
            </a:r>
            <a:r>
              <a:rPr lang="de-DE" sz="3200" dirty="0" err="1"/>
              <a:t>concepts</a:t>
            </a:r>
            <a:r>
              <a:rPr lang="de-DE" sz="3200" dirty="0"/>
              <a:t> &amp; additional </a:t>
            </a:r>
            <a:r>
              <a:rPr lang="de-DE" sz="3200" dirty="0" err="1"/>
              <a:t>modules</a:t>
            </a:r>
            <a:r>
              <a:rPr lang="de-DE" sz="3200" dirty="0"/>
              <a:t> – </a:t>
            </a:r>
            <a:br>
              <a:rPr lang="de-DE" sz="3200" dirty="0"/>
            </a:br>
            <a:r>
              <a:rPr lang="de-DE" sz="3200" dirty="0" err="1"/>
              <a:t>Innovations</a:t>
            </a:r>
            <a:r>
              <a:rPr lang="de-DE" sz="3200" dirty="0"/>
              <a:t> </a:t>
            </a:r>
            <a:r>
              <a:rPr lang="de-DE" sz="3200" dirty="0" err="1"/>
              <a:t>as</a:t>
            </a:r>
            <a:r>
              <a:rPr lang="de-DE" sz="3200" dirty="0"/>
              <a:t> </a:t>
            </a:r>
            <a:r>
              <a:rPr lang="de-DE" sz="3200" dirty="0" err="1"/>
              <a:t>of</a:t>
            </a:r>
            <a:r>
              <a:rPr lang="de-DE" sz="3200" dirty="0"/>
              <a:t> 01/2024</a:t>
            </a:r>
          </a:p>
        </p:txBody>
      </p:sp>
      <p:graphicFrame>
        <p:nvGraphicFramePr>
          <p:cNvPr id="9" name="Tabelle 8">
            <a:extLst>
              <a:ext uri="{FF2B5EF4-FFF2-40B4-BE49-F238E27FC236}">
                <a16:creationId xmlns:a16="http://schemas.microsoft.com/office/drawing/2014/main" id="{DCCCE39B-8945-44FC-9222-D5B3EA60B90F}"/>
              </a:ext>
            </a:extLst>
          </p:cNvPr>
          <p:cNvGraphicFramePr>
            <a:graphicFrameLocks noGrp="1"/>
          </p:cNvGraphicFramePr>
          <p:nvPr/>
        </p:nvGraphicFramePr>
        <p:xfrm>
          <a:off x="258618" y="1918931"/>
          <a:ext cx="10993647" cy="4366167"/>
        </p:xfrm>
        <a:graphic>
          <a:graphicData uri="http://schemas.openxmlformats.org/drawingml/2006/table">
            <a:tbl>
              <a:tblPr firstRow="1" bandRow="1">
                <a:tableStyleId>{21E4AEA4-8DFA-4A89-87EB-49C32662AFE0}</a:tableStyleId>
              </a:tblPr>
              <a:tblGrid>
                <a:gridCol w="2280572">
                  <a:extLst>
                    <a:ext uri="{9D8B030D-6E8A-4147-A177-3AD203B41FA5}">
                      <a16:colId xmlns:a16="http://schemas.microsoft.com/office/drawing/2014/main" val="3421761030"/>
                    </a:ext>
                  </a:extLst>
                </a:gridCol>
                <a:gridCol w="1664750">
                  <a:extLst>
                    <a:ext uri="{9D8B030D-6E8A-4147-A177-3AD203B41FA5}">
                      <a16:colId xmlns:a16="http://schemas.microsoft.com/office/drawing/2014/main" val="3099269006"/>
                    </a:ext>
                  </a:extLst>
                </a:gridCol>
                <a:gridCol w="1744566">
                  <a:extLst>
                    <a:ext uri="{9D8B030D-6E8A-4147-A177-3AD203B41FA5}">
                      <a16:colId xmlns:a16="http://schemas.microsoft.com/office/drawing/2014/main" val="296175222"/>
                    </a:ext>
                  </a:extLst>
                </a:gridCol>
                <a:gridCol w="1561035">
                  <a:extLst>
                    <a:ext uri="{9D8B030D-6E8A-4147-A177-3AD203B41FA5}">
                      <a16:colId xmlns:a16="http://schemas.microsoft.com/office/drawing/2014/main" val="1109007856"/>
                    </a:ext>
                  </a:extLst>
                </a:gridCol>
                <a:gridCol w="1871362">
                  <a:extLst>
                    <a:ext uri="{9D8B030D-6E8A-4147-A177-3AD203B41FA5}">
                      <a16:colId xmlns:a16="http://schemas.microsoft.com/office/drawing/2014/main" val="3110722126"/>
                    </a:ext>
                  </a:extLst>
                </a:gridCol>
                <a:gridCol w="1871362">
                  <a:extLst>
                    <a:ext uri="{9D8B030D-6E8A-4147-A177-3AD203B41FA5}">
                      <a16:colId xmlns:a16="http://schemas.microsoft.com/office/drawing/2014/main" val="3798482629"/>
                    </a:ext>
                  </a:extLst>
                </a:gridCol>
              </a:tblGrid>
              <a:tr h="816268">
                <a:tc>
                  <a:txBody>
                    <a:bodyPr/>
                    <a:lstStyle/>
                    <a:p>
                      <a:endParaRPr lang="de-DE" sz="1600">
                        <a:solidFill>
                          <a:srgbClr val="122B54"/>
                        </a:solidFill>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de-DE" sz="1400" err="1">
                          <a:solidFill>
                            <a:schemeClr val="tx1"/>
                          </a:solidFill>
                        </a:rPr>
                        <a:t>KomfortDynamik</a:t>
                      </a:r>
                      <a:endParaRPr lang="de-DE" sz="1400">
                        <a:solidFill>
                          <a:schemeClr val="tx1"/>
                        </a:solidFill>
                      </a:endParaRP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de-DE" sz="1400">
                          <a:solidFill>
                            <a:schemeClr val="tx1"/>
                          </a:solidFill>
                        </a:rPr>
                        <a:t>Perspektive</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de-DE" sz="1400">
                          <a:solidFill>
                            <a:schemeClr val="tx1"/>
                          </a:solidFill>
                        </a:rPr>
                        <a:t>IndexSelect</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lvl="0" algn="ctr">
                        <a:buNone/>
                      </a:pPr>
                      <a:r>
                        <a:rPr lang="de-DE" sz="1400" b="1" i="0" u="none" strike="noStrike" noProof="0">
                          <a:solidFill>
                            <a:schemeClr val="tx1"/>
                          </a:solidFill>
                          <a:latin typeface="Arial"/>
                        </a:rPr>
                        <a:t>New: </a:t>
                      </a:r>
                      <a:r>
                        <a:rPr lang="de-DE" sz="1400" b="1" i="0" u="none" strike="noStrike" noProof="0" err="1">
                          <a:solidFill>
                            <a:schemeClr val="tx1"/>
                          </a:solidFill>
                          <a:latin typeface="Arial"/>
                        </a:rPr>
                        <a:t>InvestFlex</a:t>
                      </a:r>
                      <a:r>
                        <a:rPr lang="de-DE" sz="1400" b="1" i="0" u="none" strike="noStrike" noProof="0">
                          <a:solidFill>
                            <a:schemeClr val="tx1"/>
                          </a:solidFill>
                          <a:latin typeface="Arial"/>
                        </a:rPr>
                        <a:t> at APM</a:t>
                      </a:r>
                      <a:endParaRPr lang="de-DE" sz="1400">
                        <a:solidFill>
                          <a:schemeClr val="tx1"/>
                        </a:solidFill>
                      </a:endParaRPr>
                    </a:p>
                  </a:txBody>
                  <a:tcPr anchor="ctr">
                    <a:lnB w="12700" cap="flat" cmpd="sng" algn="ctr">
                      <a:solidFill>
                        <a:schemeClr val="tx1"/>
                      </a:solidFill>
                      <a:prstDash val="solid"/>
                      <a:round/>
                      <a:headEnd type="none" w="med" len="med"/>
                      <a:tailEnd type="none" w="med" len="med"/>
                    </a:lnB>
                    <a:solidFill>
                      <a:srgbClr val="13A0D3"/>
                    </a:solidFill>
                  </a:tcPr>
                </a:tc>
                <a:tc>
                  <a:txBody>
                    <a:bodyPr/>
                    <a:lstStyle/>
                    <a:p>
                      <a:pPr lvl="0" algn="ctr">
                        <a:buNone/>
                      </a:pPr>
                      <a:r>
                        <a:rPr lang="de-DE" sz="1400" b="1" i="0" u="none" strike="noStrike" noProof="0">
                          <a:solidFill>
                            <a:schemeClr val="tx1"/>
                          </a:solidFill>
                          <a:latin typeface="Arial"/>
                        </a:rPr>
                        <a:t>Chance (</a:t>
                      </a:r>
                      <a:r>
                        <a:rPr lang="de-DE" sz="1400" b="1" i="0" u="none" strike="noStrike" noProof="0" err="1">
                          <a:solidFill>
                            <a:schemeClr val="tx1"/>
                          </a:solidFill>
                          <a:latin typeface="Arial"/>
                        </a:rPr>
                        <a:t>InvestFlex</a:t>
                      </a:r>
                      <a:r>
                        <a:rPr lang="de-DE" sz="1400" b="1" i="0" u="none" strike="noStrike" noProof="0">
                          <a:solidFill>
                            <a:schemeClr val="tx1"/>
                          </a:solidFill>
                          <a:latin typeface="Arial"/>
                        </a:rPr>
                        <a:t>) at Metall/</a:t>
                      </a:r>
                      <a:r>
                        <a:rPr lang="de-DE" sz="1400" b="1" i="0" u="none" strike="noStrike" noProof="0" err="1">
                          <a:solidFill>
                            <a:schemeClr val="tx1"/>
                          </a:solidFill>
                          <a:latin typeface="Arial"/>
                        </a:rPr>
                        <a:t>KlinikRente</a:t>
                      </a:r>
                      <a:r>
                        <a:rPr lang="de-DE" sz="1400" b="0" i="0" u="none" strike="noStrike" noProof="0">
                          <a:solidFill>
                            <a:schemeClr val="tx1"/>
                          </a:solidFill>
                          <a:latin typeface="Arial"/>
                        </a:rPr>
                        <a:t> </a:t>
                      </a:r>
                      <a:endParaRPr lang="de-DE"/>
                    </a:p>
                  </a:txBody>
                  <a:tcPr anchor="ctr">
                    <a:lnB w="12700">
                      <a:solidFill>
                        <a:schemeClr val="tx1"/>
                      </a:solidFill>
                    </a:lnB>
                    <a:solidFill>
                      <a:srgbClr val="002060"/>
                    </a:solidFill>
                  </a:tcPr>
                </a:tc>
                <a:extLst>
                  <a:ext uri="{0D108BD9-81ED-4DB2-BD59-A6C34878D82A}">
                    <a16:rowId xmlns:a16="http://schemas.microsoft.com/office/drawing/2014/main" val="2392023876"/>
                  </a:ext>
                </a:extLst>
              </a:tr>
              <a:tr h="506984">
                <a:tc>
                  <a:txBody>
                    <a:bodyPr/>
                    <a:lstStyle/>
                    <a:p>
                      <a:r>
                        <a:rPr lang="de-DE" sz="1400" err="1"/>
                        <a:t>Garantee</a:t>
                      </a:r>
                      <a:r>
                        <a:rPr lang="de-DE" sz="1400" baseline="0"/>
                        <a:t> </a:t>
                      </a:r>
                      <a:r>
                        <a:rPr lang="de-DE" sz="1400" baseline="0" err="1"/>
                        <a:t>level</a:t>
                      </a:r>
                      <a:endParaRPr lang="de-D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400"/>
                        <a:t>60%, 80% </a:t>
                      </a:r>
                      <a:r>
                        <a:rPr lang="de-DE" sz="1400" err="1"/>
                        <a:t>or</a:t>
                      </a:r>
                      <a:r>
                        <a:rPr lang="de-DE" sz="1400"/>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400"/>
                        <a:t>min. 90 %</a:t>
                      </a:r>
                      <a:r>
                        <a:rPr lang="de-DE" sz="1400" b="0" i="0" u="none" strike="noStrike" noProof="0">
                          <a:solidFill>
                            <a:schemeClr val="bg1"/>
                          </a:solidFill>
                          <a:latin typeface="+mn-lt"/>
                        </a:rPr>
                        <a:t>**</a:t>
                      </a:r>
                      <a:endParaRPr lang="de-DE"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400"/>
                        <a:t>min. 90 %</a:t>
                      </a:r>
                      <a:r>
                        <a:rPr lang="de-DE" sz="1400" b="0" i="0" u="none" strike="noStrike" noProof="0">
                          <a:solidFill>
                            <a:schemeClr val="bg1"/>
                          </a:solidFill>
                          <a:latin typeface="+mn-lt"/>
                        </a:rPr>
                        <a:t>**</a:t>
                      </a:r>
                      <a:endParaRPr lang="de-DE"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a:lnSpc>
                          <a:spcPct val="100000"/>
                        </a:lnSpc>
                        <a:spcBef>
                          <a:spcPct val="0"/>
                        </a:spcBef>
                        <a:spcAft>
                          <a:spcPct val="0"/>
                        </a:spcAft>
                        <a:buNone/>
                      </a:pPr>
                      <a:r>
                        <a:rPr lang="de-DE" sz="1400" b="0" i="0" u="none" strike="noStrike" noProof="0">
                          <a:solidFill>
                            <a:srgbClr val="003781"/>
                          </a:solidFill>
                          <a:latin typeface="Arial"/>
                        </a:rPr>
                        <a:t>60%, 80% </a:t>
                      </a:r>
                      <a:r>
                        <a:rPr lang="de-DE" sz="1400" b="0" i="0" u="none" strike="noStrike" noProof="0" err="1">
                          <a:solidFill>
                            <a:srgbClr val="003781"/>
                          </a:solidFill>
                          <a:latin typeface="Arial"/>
                        </a:rPr>
                        <a:t>or</a:t>
                      </a:r>
                      <a:r>
                        <a:rPr lang="de-DE" sz="1400" b="0" i="0" u="none" strike="noStrike" noProof="0">
                          <a:solidFill>
                            <a:srgbClr val="003781"/>
                          </a:solidFill>
                          <a:latin typeface="Arial"/>
                        </a:rPr>
                        <a:t> 90%**</a:t>
                      </a:r>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a:lnSpc>
                          <a:spcPct val="100000"/>
                        </a:lnSpc>
                        <a:spcBef>
                          <a:spcPts val="0"/>
                        </a:spcBef>
                        <a:spcAft>
                          <a:spcPts val="0"/>
                        </a:spcAft>
                        <a:buNone/>
                      </a:pPr>
                      <a:r>
                        <a:rPr lang="de-DE" sz="1400" b="0" i="0" u="none" strike="noStrike" noProof="0">
                          <a:solidFill>
                            <a:schemeClr val="bg1"/>
                          </a:solidFill>
                          <a:latin typeface="Arial"/>
                        </a:rPr>
                        <a:t>(60%***), 80% </a:t>
                      </a:r>
                      <a:endParaRPr lang="en-US" sz="1400" b="0" i="0" u="none" strike="noStrike" noProof="0">
                        <a:solidFill>
                          <a:srgbClr val="000000"/>
                        </a:solidFill>
                        <a:latin typeface="Arial"/>
                      </a:endParaRPr>
                    </a:p>
                    <a:p>
                      <a:pPr lvl="0" algn="ctr">
                        <a:buNone/>
                      </a:pPr>
                      <a:r>
                        <a:rPr lang="de-DE" sz="1400" b="0" i="0" u="none" strike="noStrike" noProof="0">
                          <a:solidFill>
                            <a:schemeClr val="bg1"/>
                          </a:solidFill>
                          <a:latin typeface="Arial"/>
                        </a:rPr>
                        <a:t>oder 90%</a:t>
                      </a:r>
                      <a:endParaRPr lang="de-DE"/>
                    </a:p>
                  </a:txBody>
                  <a:tcPr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bg2">
                        <a:lumMod val="20000"/>
                        <a:lumOff val="80000"/>
                      </a:schemeClr>
                    </a:solidFill>
                  </a:tcPr>
                </a:tc>
                <a:extLst>
                  <a:ext uri="{0D108BD9-81ED-4DB2-BD59-A6C34878D82A}">
                    <a16:rowId xmlns:a16="http://schemas.microsoft.com/office/drawing/2014/main" val="2698608015"/>
                  </a:ext>
                </a:extLst>
              </a:tr>
              <a:tr h="506984">
                <a:tc>
                  <a:txBody>
                    <a:bodyPr/>
                    <a:lstStyle/>
                    <a:p>
                      <a:r>
                        <a:rPr lang="en-US" sz="1400"/>
                        <a:t>Capital commitment with pension option</a:t>
                      </a:r>
                      <a:r>
                        <a:rPr lang="de-DE" sz="1400"/>
                        <a:t>*</a:t>
                      </a:r>
                    </a:p>
                  </a:txBody>
                  <a:tcPr>
                    <a:lnT w="12700" cap="flat" cmpd="sng" algn="ctr">
                      <a:solidFill>
                        <a:schemeClr val="tx1"/>
                      </a:solidFill>
                      <a:prstDash val="solid"/>
                      <a:round/>
                      <a:headEnd type="none" w="med" len="med"/>
                      <a:tailEnd type="none" w="med" len="med"/>
                    </a:lnT>
                  </a:tcPr>
                </a:tc>
                <a:tc>
                  <a:txBody>
                    <a:bodyPr/>
                    <a:lstStyle/>
                    <a:p>
                      <a:pPr algn="ctr"/>
                      <a:r>
                        <a:rPr lang="de-DE" sz="1400"/>
                        <a:t>Yes</a:t>
                      </a:r>
                    </a:p>
                  </a:txBody>
                  <a:tcPr anchor="ctr">
                    <a:lnT w="12700" cap="flat" cmpd="sng" algn="ctr">
                      <a:solidFill>
                        <a:schemeClr val="tx1"/>
                      </a:solidFill>
                      <a:prstDash val="solid"/>
                      <a:round/>
                      <a:headEnd type="none" w="med" len="med"/>
                      <a:tailEnd type="none" w="med" len="med"/>
                    </a:lnT>
                  </a:tcPr>
                </a:tc>
                <a:tc>
                  <a:txBody>
                    <a:bodyPr/>
                    <a:lstStyle/>
                    <a:p>
                      <a:pPr algn="ctr"/>
                      <a:r>
                        <a:rPr lang="de-DE" sz="1400"/>
                        <a:t>Yes</a:t>
                      </a:r>
                    </a:p>
                  </a:txBody>
                  <a:tcPr anchor="ctr">
                    <a:lnT w="12700" cap="flat" cmpd="sng" algn="ctr">
                      <a:solidFill>
                        <a:schemeClr val="tx1"/>
                      </a:solidFill>
                      <a:prstDash val="solid"/>
                      <a:round/>
                      <a:headEnd type="none" w="med" len="med"/>
                      <a:tailEnd type="none" w="med" len="med"/>
                    </a:lnT>
                  </a:tcPr>
                </a:tc>
                <a:tc>
                  <a:txBody>
                    <a:bodyPr/>
                    <a:lstStyle/>
                    <a:p>
                      <a:pPr algn="ctr"/>
                      <a:r>
                        <a:rPr lang="de-DE" sz="1400"/>
                        <a:t>Yes</a:t>
                      </a:r>
                    </a:p>
                  </a:txBody>
                  <a:tcPr anchor="ctr">
                    <a:lnT w="12700" cap="flat" cmpd="sng" algn="ctr">
                      <a:solidFill>
                        <a:schemeClr val="tx1"/>
                      </a:solidFill>
                      <a:prstDash val="solid"/>
                      <a:round/>
                      <a:headEnd type="none" w="med" len="med"/>
                      <a:tailEnd type="none" w="med" len="med"/>
                    </a:lnT>
                  </a:tcPr>
                </a:tc>
                <a:tc>
                  <a:txBody>
                    <a:bodyPr/>
                    <a:lstStyle/>
                    <a:p>
                      <a:pPr algn="ctr"/>
                      <a:r>
                        <a:rPr lang="de-DE" sz="1400">
                          <a:solidFill>
                            <a:schemeClr val="tx1"/>
                          </a:solidFill>
                        </a:rPr>
                        <a:t>Yes</a:t>
                      </a: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lvl="0" algn="ctr">
                        <a:buNone/>
                      </a:pPr>
                      <a:r>
                        <a:rPr lang="de-DE" sz="1400" b="0" i="0" u="none" strike="noStrike" noProof="0">
                          <a:solidFill>
                            <a:srgbClr val="003781"/>
                          </a:solidFill>
                          <a:latin typeface="Arial"/>
                        </a:rPr>
                        <a:t>Yes</a:t>
                      </a:r>
                      <a:endParaRPr lang="de-DE"/>
                    </a:p>
                  </a:txBody>
                  <a:tcPr anchor="ctr">
                    <a:lnT w="12700">
                      <a:solidFill>
                        <a:schemeClr val="tx1"/>
                      </a:solidFill>
                    </a:lnT>
                  </a:tcPr>
                </a:tc>
                <a:extLst>
                  <a:ext uri="{0D108BD9-81ED-4DB2-BD59-A6C34878D82A}">
                    <a16:rowId xmlns:a16="http://schemas.microsoft.com/office/drawing/2014/main" val="3126872971"/>
                  </a:ext>
                </a:extLst>
              </a:tr>
              <a:tr h="506984">
                <a:tc>
                  <a:txBody>
                    <a:bodyPr/>
                    <a:lstStyle/>
                    <a:p>
                      <a:r>
                        <a:rPr lang="en-US" sz="1400" kern="1200">
                          <a:solidFill>
                            <a:schemeClr val="bg1"/>
                          </a:solidFill>
                        </a:rPr>
                        <a:t>Pension commitment with capital option</a:t>
                      </a:r>
                      <a:r>
                        <a:rPr lang="de-DE" sz="1400">
                          <a:solidFill>
                            <a:schemeClr val="bg1"/>
                          </a:solidFill>
                        </a:rPr>
                        <a:t>*</a:t>
                      </a:r>
                    </a:p>
                  </a:txBody>
                  <a:tcPr>
                    <a:solidFill>
                      <a:schemeClr val="bg2">
                        <a:lumMod val="20000"/>
                        <a:lumOff val="80000"/>
                      </a:schemeClr>
                    </a:solidFill>
                  </a:tcPr>
                </a:tc>
                <a:tc>
                  <a:txBody>
                    <a:bodyPr/>
                    <a:lstStyle/>
                    <a:p>
                      <a:pPr algn="ctr"/>
                      <a:r>
                        <a:rPr lang="de-DE" sz="1400">
                          <a:solidFill>
                            <a:schemeClr val="bg1"/>
                          </a:solidFill>
                        </a:rPr>
                        <a:t>Yes</a:t>
                      </a:r>
                    </a:p>
                  </a:txBody>
                  <a:tcPr anchor="ctr">
                    <a:solidFill>
                      <a:schemeClr val="bg2">
                        <a:lumMod val="20000"/>
                        <a:lumOff val="80000"/>
                      </a:schemeClr>
                    </a:solidFill>
                  </a:tcPr>
                </a:tc>
                <a:tc>
                  <a:txBody>
                    <a:bodyPr/>
                    <a:lstStyle/>
                    <a:p>
                      <a:pPr algn="ctr"/>
                      <a:r>
                        <a:rPr lang="de-DE" sz="1400">
                          <a:solidFill>
                            <a:schemeClr val="bg1"/>
                          </a:solidFill>
                        </a:rPr>
                        <a:t>Yes</a:t>
                      </a:r>
                    </a:p>
                  </a:txBody>
                  <a:tcPr anchor="ctr">
                    <a:solidFill>
                      <a:schemeClr val="bg2">
                        <a:lumMod val="20000"/>
                        <a:lumOff val="80000"/>
                      </a:schemeClr>
                    </a:solidFill>
                  </a:tcPr>
                </a:tc>
                <a:tc>
                  <a:txBody>
                    <a:bodyPr/>
                    <a:lstStyle/>
                    <a:p>
                      <a:pPr algn="ctr"/>
                      <a:r>
                        <a:rPr lang="de-DE" sz="1400">
                          <a:solidFill>
                            <a:schemeClr val="bg1"/>
                          </a:solidFill>
                        </a:rPr>
                        <a:t>Yes</a:t>
                      </a:r>
                    </a:p>
                  </a:txBody>
                  <a:tcPr anchor="ctr">
                    <a:solidFill>
                      <a:schemeClr val="bg2">
                        <a:lumMod val="20000"/>
                        <a:lumOff val="80000"/>
                      </a:schemeClr>
                    </a:solidFill>
                  </a:tcPr>
                </a:tc>
                <a:tc>
                  <a:txBody>
                    <a:bodyPr/>
                    <a:lstStyle/>
                    <a:p>
                      <a:pPr algn="ctr"/>
                      <a:r>
                        <a:rPr lang="de-DE" sz="1400">
                          <a:solidFill>
                            <a:schemeClr val="tx1"/>
                          </a:solidFill>
                        </a:rPr>
                        <a:t>Yes</a:t>
                      </a:r>
                    </a:p>
                  </a:txBody>
                  <a:tcPr anchor="ctr">
                    <a:solidFill>
                      <a:srgbClr val="00B0F0"/>
                    </a:solidFill>
                  </a:tcPr>
                </a:tc>
                <a:tc>
                  <a:txBody>
                    <a:bodyPr/>
                    <a:lstStyle/>
                    <a:p>
                      <a:pPr lvl="0" algn="ctr">
                        <a:buNone/>
                      </a:pPr>
                      <a:r>
                        <a:rPr lang="de-DE" sz="1400" b="0" i="0" u="none" strike="noStrike" noProof="0">
                          <a:solidFill>
                            <a:srgbClr val="003781"/>
                          </a:solidFill>
                          <a:latin typeface="Arial"/>
                        </a:rPr>
                        <a:t>Yes</a:t>
                      </a:r>
                      <a:endParaRPr lang="de-DE"/>
                    </a:p>
                  </a:txBody>
                  <a:tcPr anchor="ctr">
                    <a:solidFill>
                      <a:schemeClr val="bg2">
                        <a:lumMod val="20000"/>
                        <a:lumOff val="80000"/>
                      </a:schemeClr>
                    </a:solidFill>
                  </a:tcPr>
                </a:tc>
                <a:extLst>
                  <a:ext uri="{0D108BD9-81ED-4DB2-BD59-A6C34878D82A}">
                    <a16:rowId xmlns:a16="http://schemas.microsoft.com/office/drawing/2014/main" val="1508780346"/>
                  </a:ext>
                </a:extLst>
              </a:tr>
              <a:tr h="447631">
                <a:tc>
                  <a:txBody>
                    <a:bodyPr/>
                    <a:lstStyle/>
                    <a:p>
                      <a:r>
                        <a:rPr lang="de-DE" sz="1400" kern="1200" err="1">
                          <a:solidFill>
                            <a:schemeClr val="bg1"/>
                          </a:solidFill>
                        </a:rPr>
                        <a:t>Inclusion</a:t>
                      </a:r>
                      <a:r>
                        <a:rPr lang="de-DE" sz="1400">
                          <a:solidFill>
                            <a:schemeClr val="bg1"/>
                          </a:solidFill>
                        </a:rPr>
                        <a:t> </a:t>
                      </a:r>
                      <a:r>
                        <a:rPr lang="de-DE" sz="1400" err="1">
                          <a:solidFill>
                            <a:schemeClr val="bg1"/>
                          </a:solidFill>
                        </a:rPr>
                        <a:t>disability</a:t>
                      </a:r>
                      <a:r>
                        <a:rPr lang="de-DE" sz="1400">
                          <a:solidFill>
                            <a:schemeClr val="bg1"/>
                          </a:solidFill>
                        </a:rPr>
                        <a:t> </a:t>
                      </a:r>
                      <a:r>
                        <a:rPr lang="de-DE" sz="1400" err="1">
                          <a:solidFill>
                            <a:schemeClr val="bg1"/>
                          </a:solidFill>
                        </a:rPr>
                        <a:t>module</a:t>
                      </a:r>
                      <a:endParaRPr lang="de-DE" sz="1400">
                        <a:solidFill>
                          <a:schemeClr val="bg1"/>
                        </a:solidFill>
                      </a:endParaRPr>
                    </a:p>
                  </a:txBody>
                  <a:tcP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tx1"/>
                          </a:solidFill>
                        </a:rPr>
                        <a:t>Yes</a:t>
                      </a:r>
                    </a:p>
                  </a:txBody>
                  <a:tcPr anchor="ctr">
                    <a:solidFill>
                      <a:schemeClr val="accent2">
                        <a:lumMod val="40000"/>
                        <a:lumOff val="60000"/>
                      </a:schemeClr>
                    </a:solidFill>
                  </a:tcPr>
                </a:tc>
                <a:tc>
                  <a:txBody>
                    <a:bodyPr/>
                    <a:lstStyle/>
                    <a:p>
                      <a:pPr marL="0" lvl="0" indent="0" algn="ctr" defTabSz="967710">
                        <a:lnSpc>
                          <a:spcPct val="100000"/>
                        </a:lnSpc>
                        <a:spcBef>
                          <a:spcPts val="0"/>
                        </a:spcBef>
                        <a:spcAft>
                          <a:spcPts val="0"/>
                        </a:spcAft>
                        <a:buNone/>
                        <a:tabLst/>
                        <a:defRPr/>
                      </a:pPr>
                      <a:r>
                        <a:rPr lang="de-DE" sz="1400" b="0" i="0" u="none" strike="noStrike" noProof="0">
                          <a:solidFill>
                            <a:srgbClr val="003781"/>
                          </a:solidFill>
                          <a:latin typeface="Arial"/>
                        </a:rPr>
                        <a:t>Yes</a:t>
                      </a:r>
                      <a:endParaRPr lang="de-DE"/>
                    </a:p>
                  </a:txBody>
                  <a:tcPr anchor="ctr"/>
                </a:tc>
                <a:extLst>
                  <a:ext uri="{0D108BD9-81ED-4DB2-BD59-A6C34878D82A}">
                    <a16:rowId xmlns:a16="http://schemas.microsoft.com/office/drawing/2014/main" val="1180962117"/>
                  </a:ext>
                </a:extLst>
              </a:tr>
              <a:tr h="715743">
                <a:tc>
                  <a:txBody>
                    <a:bodyPr/>
                    <a:lstStyle/>
                    <a:p>
                      <a:pPr marL="0" algn="l" defTabSz="967710" rtl="0" eaLnBrk="1" latinLnBrk="0" hangingPunct="1"/>
                      <a:r>
                        <a:rPr lang="en-US" sz="1400" kern="1200">
                          <a:solidFill>
                            <a:schemeClr val="bg1"/>
                          </a:solidFill>
                        </a:rPr>
                        <a:t>Inclusion of a survivor's pension for pension commitments</a:t>
                      </a:r>
                      <a:endParaRPr lang="de-DE" sz="1400" kern="1200">
                        <a:solidFill>
                          <a:schemeClr val="bg1"/>
                        </a:solidFill>
                        <a:latin typeface="+mn-lt"/>
                        <a:ea typeface="+mn-ea"/>
                        <a:cs typeface="+mn-cs"/>
                      </a:endParaRPr>
                    </a:p>
                  </a:txBody>
                  <a:tcPr>
                    <a:solidFill>
                      <a:schemeClr val="bg2">
                        <a:lumMod val="20000"/>
                        <a:lumOff val="80000"/>
                      </a:schemeClr>
                    </a:solidFill>
                  </a:tcPr>
                </a:tc>
                <a:tc>
                  <a:txBody>
                    <a:bodyPr/>
                    <a:lstStyle/>
                    <a:p>
                      <a:pPr marL="0" algn="ctr" defTabSz="967710" rtl="0" eaLnBrk="1" latinLnBrk="0" hangingPunct="1"/>
                      <a:r>
                        <a:rPr lang="de-DE" sz="1400">
                          <a:solidFill>
                            <a:schemeClr val="bg1"/>
                          </a:solidFill>
                        </a:rPr>
                        <a:t>Yes</a:t>
                      </a:r>
                      <a:endParaRPr lang="de-DE" sz="1400" kern="1200">
                        <a:solidFill>
                          <a:schemeClr val="bg1"/>
                        </a:solidFill>
                        <a:latin typeface="+mn-lt"/>
                        <a:ea typeface="+mn-ea"/>
                        <a:cs typeface="+mn-cs"/>
                      </a:endParaRPr>
                    </a:p>
                  </a:txBody>
                  <a:tcPr anchor="ctr">
                    <a:solidFill>
                      <a:schemeClr val="bg2">
                        <a:lumMod val="20000"/>
                        <a:lumOff val="80000"/>
                      </a:schemeClr>
                    </a:solidFill>
                  </a:tcPr>
                </a:tc>
                <a:tc>
                  <a:txBody>
                    <a:bodyPr/>
                    <a:lstStyle/>
                    <a:p>
                      <a:pPr marL="0" algn="ctr" defTabSz="967710" rtl="0" eaLnBrk="1" latinLnBrk="0" hangingPunct="1"/>
                      <a:r>
                        <a:rPr lang="de-DE" sz="1400">
                          <a:solidFill>
                            <a:schemeClr val="bg1"/>
                          </a:solidFill>
                        </a:rPr>
                        <a:t>Yes</a:t>
                      </a:r>
                      <a:endParaRPr lang="de-DE" sz="1400" kern="1200">
                        <a:solidFill>
                          <a:schemeClr val="bg1"/>
                        </a:solidFill>
                        <a:latin typeface="+mn-lt"/>
                        <a:ea typeface="+mn-ea"/>
                        <a:cs typeface="+mn-cs"/>
                      </a:endParaRPr>
                    </a:p>
                  </a:txBody>
                  <a:tcPr anchor="ctr">
                    <a:solidFill>
                      <a:schemeClr val="bg2">
                        <a:lumMod val="20000"/>
                        <a:lumOff val="80000"/>
                      </a:schemeClr>
                    </a:solidFill>
                  </a:tcPr>
                </a:tc>
                <a:tc>
                  <a:txBody>
                    <a:bodyPr/>
                    <a:lstStyle/>
                    <a:p>
                      <a:pPr marL="0" algn="ctr" defTabSz="967710" rtl="0" eaLnBrk="1" latinLnBrk="0" hangingPunct="1"/>
                      <a:r>
                        <a:rPr lang="de-DE" sz="1400">
                          <a:solidFill>
                            <a:schemeClr val="bg1"/>
                          </a:solidFill>
                        </a:rPr>
                        <a:t>Yes</a:t>
                      </a:r>
                      <a:endParaRPr lang="de-DE" sz="1400" kern="1200">
                        <a:solidFill>
                          <a:schemeClr val="bg1"/>
                        </a:solidFill>
                        <a:latin typeface="+mn-lt"/>
                        <a:ea typeface="+mn-ea"/>
                        <a:cs typeface="+mn-cs"/>
                      </a:endParaRPr>
                    </a:p>
                  </a:txBody>
                  <a:tcPr anchor="ctr">
                    <a:solidFill>
                      <a:schemeClr val="bg2">
                        <a:lumMod val="20000"/>
                        <a:lumOff val="80000"/>
                      </a:schemeClr>
                    </a:solidFill>
                  </a:tcPr>
                </a:tc>
                <a:tc>
                  <a:txBody>
                    <a:bodyPr/>
                    <a:lstStyle/>
                    <a:p>
                      <a:pPr marL="0" lvl="0" algn="ctr" defTabSz="967710">
                        <a:buNone/>
                      </a:pPr>
                      <a:r>
                        <a:rPr lang="de-DE" sz="1400" b="0" i="0" u="none" strike="noStrike" kern="1200" noProof="0">
                          <a:solidFill>
                            <a:schemeClr val="tx1"/>
                          </a:solidFill>
                          <a:latin typeface="Arial"/>
                        </a:rPr>
                        <a:t>Yes</a:t>
                      </a:r>
                      <a:endParaRPr lang="de-DE">
                        <a:solidFill>
                          <a:schemeClr val="tx1"/>
                        </a:solidFill>
                      </a:endParaRPr>
                    </a:p>
                  </a:txBody>
                  <a:tcPr anchor="ctr">
                    <a:solidFill>
                      <a:srgbClr val="00B0F0"/>
                    </a:solidFill>
                  </a:tcPr>
                </a:tc>
                <a:tc>
                  <a:txBody>
                    <a:bodyPr/>
                    <a:lstStyle/>
                    <a:p>
                      <a:pPr marL="0" lvl="0" algn="ctr" defTabSz="967710">
                        <a:buNone/>
                      </a:pPr>
                      <a:r>
                        <a:rPr lang="de-DE" sz="1400" b="0" i="0" u="none" strike="noStrike" kern="1200" noProof="0" err="1">
                          <a:solidFill>
                            <a:schemeClr val="bg1"/>
                          </a:solidFill>
                          <a:latin typeface="Arial"/>
                        </a:rPr>
                        <a:t>No</a:t>
                      </a:r>
                      <a:endParaRPr lang="de-DE" b="0" i="0" u="none" strike="noStrike" noProof="0" err="1">
                        <a:solidFill>
                          <a:schemeClr val="bg1"/>
                        </a:solidFill>
                        <a:latin typeface="Arial"/>
                      </a:endParaRPr>
                    </a:p>
                  </a:txBody>
                  <a:tcPr anchor="ctr">
                    <a:solidFill>
                      <a:schemeClr val="bg2">
                        <a:lumMod val="20000"/>
                        <a:lumOff val="80000"/>
                      </a:schemeClr>
                    </a:solidFill>
                  </a:tcPr>
                </a:tc>
                <a:extLst>
                  <a:ext uri="{0D108BD9-81ED-4DB2-BD59-A6C34878D82A}">
                    <a16:rowId xmlns:a16="http://schemas.microsoft.com/office/drawing/2014/main" val="1510222289"/>
                  </a:ext>
                </a:extLst>
              </a:tr>
              <a:tr h="816268">
                <a:tc>
                  <a:txBody>
                    <a:bodyPr/>
                    <a:lstStyle/>
                    <a:p>
                      <a:r>
                        <a:rPr lang="en-US" sz="1400" kern="1200">
                          <a:solidFill>
                            <a:schemeClr val="bg1"/>
                          </a:solidFill>
                        </a:rPr>
                        <a:t>Inclusion of a lump-sum death benefit (module C) for capital commitments </a:t>
                      </a:r>
                      <a:endParaRPr lang="en-US" sz="1400" kern="1200">
                        <a:solidFill>
                          <a:schemeClr val="bg1"/>
                        </a:solidFill>
                        <a:latin typeface="+mn-lt"/>
                        <a:ea typeface="+mn-ea"/>
                        <a:cs typeface="+mn-cs"/>
                      </a:endParaRPr>
                    </a:p>
                  </a:txBody>
                  <a:tcP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algn="ctr"/>
                      <a:r>
                        <a:rPr lang="de-DE" sz="1400" dirty="0">
                          <a:solidFill>
                            <a:schemeClr val="bg1"/>
                          </a:solidFill>
                        </a:rPr>
                        <a:t>Yes</a:t>
                      </a:r>
                    </a:p>
                  </a:txBody>
                  <a:tcPr anchor="ctr"/>
                </a:tc>
                <a:tc>
                  <a:txBody>
                    <a:bodyPr/>
                    <a:lstStyle/>
                    <a:p>
                      <a:pPr algn="ctr"/>
                      <a:r>
                        <a:rPr lang="de-DE" sz="1400" err="1">
                          <a:solidFill>
                            <a:schemeClr val="bg1"/>
                          </a:solidFill>
                        </a:rPr>
                        <a:t>No</a:t>
                      </a:r>
                      <a:endParaRPr lang="de-DE" sz="1400">
                        <a:solidFill>
                          <a:schemeClr val="bg1"/>
                        </a:solidFill>
                      </a:endParaRPr>
                    </a:p>
                  </a:txBody>
                  <a:tcPr anchor="ctr"/>
                </a:tc>
                <a:tc>
                  <a:txBody>
                    <a:bodyPr/>
                    <a:lstStyle/>
                    <a:p>
                      <a:pPr lvl="0" algn="ctr">
                        <a:buNone/>
                      </a:pPr>
                      <a:r>
                        <a:rPr lang="de-DE" sz="1400" b="0" i="0" u="none" strike="noStrike" noProof="0">
                          <a:solidFill>
                            <a:schemeClr val="tx1"/>
                          </a:solidFill>
                          <a:latin typeface="Arial"/>
                        </a:rPr>
                        <a:t>Yes</a:t>
                      </a:r>
                      <a:endParaRPr lang="de-DE">
                        <a:solidFill>
                          <a:schemeClr val="tx1"/>
                        </a:solidFill>
                      </a:endParaRPr>
                    </a:p>
                  </a:txBody>
                  <a:tcPr anchor="ctr">
                    <a:solidFill>
                      <a:schemeClr val="accent3">
                        <a:lumMod val="40000"/>
                        <a:lumOff val="60000"/>
                      </a:schemeClr>
                    </a:solidFill>
                  </a:tcPr>
                </a:tc>
                <a:tc>
                  <a:txBody>
                    <a:bodyPr/>
                    <a:lstStyle/>
                    <a:p>
                      <a:pPr lvl="0" algn="ctr">
                        <a:buNone/>
                      </a:pPr>
                      <a:r>
                        <a:rPr lang="de-DE" sz="1400" dirty="0" err="1">
                          <a:solidFill>
                            <a:schemeClr val="bg1"/>
                          </a:solidFill>
                        </a:rPr>
                        <a:t>No</a:t>
                      </a:r>
                      <a:endParaRPr lang="de-DE" sz="1400" dirty="0">
                        <a:solidFill>
                          <a:schemeClr val="bg1"/>
                        </a:solidFill>
                      </a:endParaRPr>
                    </a:p>
                  </a:txBody>
                  <a:tcPr anchor="ctr"/>
                </a:tc>
                <a:extLst>
                  <a:ext uri="{0D108BD9-81ED-4DB2-BD59-A6C34878D82A}">
                    <a16:rowId xmlns:a16="http://schemas.microsoft.com/office/drawing/2014/main" val="1698953196"/>
                  </a:ext>
                </a:extLst>
              </a:tr>
            </a:tbl>
          </a:graphicData>
        </a:graphic>
      </p:graphicFrame>
      <p:sp>
        <p:nvSpPr>
          <p:cNvPr id="10" name="Rechteck 9">
            <a:extLst>
              <a:ext uri="{FF2B5EF4-FFF2-40B4-BE49-F238E27FC236}">
                <a16:creationId xmlns:a16="http://schemas.microsoft.com/office/drawing/2014/main" id="{2589C600-036D-410B-AEA1-1C8A48990B72}"/>
              </a:ext>
            </a:extLst>
          </p:cNvPr>
          <p:cNvSpPr/>
          <p:nvPr/>
        </p:nvSpPr>
        <p:spPr>
          <a:xfrm>
            <a:off x="258618" y="6016051"/>
            <a:ext cx="10900785" cy="794698"/>
          </a:xfrm>
          <a:prstGeom prst="rect">
            <a:avLst/>
          </a:prstGeom>
          <a:noFill/>
        </p:spPr>
        <p:txBody>
          <a:bodyPr vert="horz" wrap="square" lIns="0" tIns="0" rIns="0" bIns="0" rtlCol="0" anchor="b">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defTabSz="1219170"/>
            <a:r>
              <a:rPr lang="de-DE" sz="900" kern="0" baseline="30000" dirty="0">
                <a:solidFill>
                  <a:schemeClr val="bg1"/>
                </a:solidFill>
                <a:cs typeface="Arial"/>
              </a:rPr>
              <a:t>*</a:t>
            </a:r>
            <a:r>
              <a:rPr lang="en-US" sz="900" kern="0" baseline="30000" dirty="0">
                <a:solidFill>
                  <a:schemeClr val="bg1"/>
                </a:solidFill>
              </a:rPr>
              <a:t> Due to the system, a lump-sum commitment leads to comparatively higher PSV contributions in the vesting phase. In contrast to a pension commitment, however, the obligation to make contributions in a benefit phase does not apply to a lump-sum commitment. All PSV contributions can be claimed as business expenses for tax purposes</a:t>
            </a:r>
            <a:r>
              <a:rPr lang="de-DE" sz="900" kern="0" baseline="30000" dirty="0">
                <a:solidFill>
                  <a:schemeClr val="bg1"/>
                </a:solidFill>
              </a:rPr>
              <a:t>.</a:t>
            </a:r>
          </a:p>
          <a:p>
            <a:pPr defTabSz="1219170"/>
            <a:r>
              <a:rPr lang="de-DE" sz="900" kern="0" baseline="30000" dirty="0">
                <a:solidFill>
                  <a:schemeClr val="bg1"/>
                </a:solidFill>
                <a:cs typeface="Arial"/>
              </a:rPr>
              <a:t>** </a:t>
            </a:r>
            <a:r>
              <a:rPr lang="de-DE" sz="900" kern="0" baseline="30000" dirty="0">
                <a:solidFill>
                  <a:schemeClr val="bg1"/>
                </a:solidFill>
              </a:rPr>
              <a:t>90% </a:t>
            </a:r>
            <a:r>
              <a:rPr lang="de-DE" sz="900" kern="0" baseline="30000" dirty="0" err="1">
                <a:solidFill>
                  <a:schemeClr val="bg1"/>
                </a:solidFill>
              </a:rPr>
              <a:t>only</a:t>
            </a:r>
            <a:r>
              <a:rPr lang="de-DE" sz="900" kern="0" baseline="30000" dirty="0">
                <a:solidFill>
                  <a:schemeClr val="bg1"/>
                </a:solidFill>
              </a:rPr>
              <a:t> </a:t>
            </a:r>
            <a:r>
              <a:rPr lang="de-DE" sz="900" kern="0" baseline="30000" dirty="0" err="1">
                <a:solidFill>
                  <a:schemeClr val="bg1"/>
                </a:solidFill>
              </a:rPr>
              <a:t>for</a:t>
            </a:r>
            <a:r>
              <a:rPr lang="de-DE" sz="900" kern="0" baseline="30000" dirty="0">
                <a:solidFill>
                  <a:schemeClr val="bg1"/>
                </a:solidFill>
              </a:rPr>
              <a:t> St/</a:t>
            </a:r>
            <a:r>
              <a:rPr lang="de-DE" sz="900" kern="0" baseline="30000" dirty="0" err="1">
                <a:solidFill>
                  <a:schemeClr val="bg1"/>
                </a:solidFill>
              </a:rPr>
              <a:t>Sn-tariffs</a:t>
            </a:r>
            <a:r>
              <a:rPr lang="de-DE" sz="900" kern="0" baseline="30000" dirty="0">
                <a:solidFill>
                  <a:schemeClr val="bg1"/>
                </a:solidFill>
              </a:rPr>
              <a:t>. </a:t>
            </a:r>
            <a:endParaRPr lang="de-DE" sz="900" kern="0" baseline="30000" dirty="0">
              <a:solidFill>
                <a:schemeClr val="bg1"/>
              </a:solidFill>
              <a:cs typeface="Arial"/>
            </a:endParaRPr>
          </a:p>
          <a:p>
            <a:r>
              <a:rPr lang="de-DE" sz="900" kern="0" baseline="30000" dirty="0">
                <a:solidFill>
                  <a:schemeClr val="bg1"/>
                </a:solidFill>
              </a:rPr>
              <a:t>***</a:t>
            </a:r>
            <a:r>
              <a:rPr lang="en-US" sz="900" kern="0" baseline="30000" dirty="0">
                <a:solidFill>
                  <a:schemeClr val="bg1"/>
                </a:solidFill>
              </a:rPr>
              <a:t> </a:t>
            </a:r>
            <a:r>
              <a:rPr lang="en-US" sz="900" kern="0" baseline="30000" dirty="0">
                <a:solidFill>
                  <a:schemeClr val="bg1"/>
                </a:solidFill>
                <a:ea typeface="+mn-lt"/>
                <a:cs typeface="+mn-lt"/>
              </a:rPr>
              <a:t>A guarantee level of 60% is also possible with </a:t>
            </a:r>
            <a:r>
              <a:rPr lang="en-US" sz="900" kern="0" baseline="30000" dirty="0" err="1">
                <a:solidFill>
                  <a:schemeClr val="bg1"/>
                </a:solidFill>
                <a:ea typeface="+mn-lt"/>
                <a:cs typeface="+mn-lt"/>
              </a:rPr>
              <a:t>KlinikRente</a:t>
            </a:r>
            <a:r>
              <a:rPr lang="en-US" sz="900" kern="0" baseline="30000" dirty="0">
                <a:solidFill>
                  <a:schemeClr val="bg1"/>
                </a:solidFill>
                <a:ea typeface="+mn-lt"/>
                <a:cs typeface="+mn-lt"/>
              </a:rPr>
              <a:t> Chance.</a:t>
            </a:r>
            <a:endParaRPr lang="de-DE" sz="900" kern="0" baseline="30000" dirty="0">
              <a:solidFill>
                <a:schemeClr val="bg1"/>
              </a:solidFill>
            </a:endParaRPr>
          </a:p>
        </p:txBody>
      </p:sp>
      <p:sp>
        <p:nvSpPr>
          <p:cNvPr id="12" name="Foliennummernplatzhalter 6">
            <a:extLst>
              <a:ext uri="{FF2B5EF4-FFF2-40B4-BE49-F238E27FC236}">
                <a16:creationId xmlns:a16="http://schemas.microsoft.com/office/drawing/2014/main" id="{B18AFDB3-8A70-4E2C-AC31-A0EA2F0FCB6F}"/>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15</a:t>
            </a:fld>
            <a:endParaRPr lang="de-DE"/>
          </a:p>
        </p:txBody>
      </p:sp>
      <p:sp>
        <p:nvSpPr>
          <p:cNvPr id="7" name="Textplatzhalter 8">
            <a:extLst>
              <a:ext uri="{FF2B5EF4-FFF2-40B4-BE49-F238E27FC236}">
                <a16:creationId xmlns:a16="http://schemas.microsoft.com/office/drawing/2014/main" id="{C0C0912C-9454-F6C3-C9B7-4C41347EE29A}"/>
              </a:ext>
            </a:extLst>
          </p:cNvPr>
          <p:cNvSpPr txBox="1">
            <a:spLocks/>
          </p:cNvSpPr>
          <p:nvPr/>
        </p:nvSpPr>
        <p:spPr>
          <a:xfrm>
            <a:off x="258618" y="404436"/>
            <a:ext cx="9324975" cy="252000"/>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ts val="0"/>
              </a:spcBef>
              <a:buFont typeface="+mj-lt"/>
              <a:buNone/>
              <a:defRPr lang="de-DE"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US" altLang="de-DE" dirty="0"/>
              <a:t>Support Fund</a:t>
            </a:r>
            <a:endParaRPr lang="en-US" dirty="0"/>
          </a:p>
        </p:txBody>
      </p:sp>
    </p:spTree>
    <p:extLst>
      <p:ext uri="{BB962C8B-B14F-4D97-AF65-F5344CB8AC3E}">
        <p14:creationId xmlns:p14="http://schemas.microsoft.com/office/powerpoint/2010/main" val="16092537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23FCAEC-4A08-41D5-9204-CF484CE21422}"/>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r="-122"/>
          <a:stretch/>
        </p:blipFill>
        <p:spPr bwMode="auto">
          <a:xfrm>
            <a:off x="7569642" y="2238239"/>
            <a:ext cx="4629501" cy="4666646"/>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
            <a:extLst>
              <a:ext uri="{FF2B5EF4-FFF2-40B4-BE49-F238E27FC236}">
                <a16:creationId xmlns:a16="http://schemas.microsoft.com/office/drawing/2014/main" id="{30D53CD8-24D6-41EC-B91C-8CE6D746AD0B}"/>
              </a:ext>
            </a:extLst>
          </p:cNvPr>
          <p:cNvSpPr>
            <a:spLocks noGrp="1"/>
          </p:cNvSpPr>
          <p:nvPr>
            <p:ph type="title"/>
          </p:nvPr>
        </p:nvSpPr>
        <p:spPr>
          <a:xfrm>
            <a:off x="479424" y="879212"/>
            <a:ext cx="10091014" cy="928952"/>
          </a:xfrm>
        </p:spPr>
        <p:txBody>
          <a:bodyPr anchor="t" anchorCtr="0"/>
          <a:lstStyle/>
          <a:p>
            <a:r>
              <a:rPr lang="en-US" altLang="de-DE"/>
              <a:t>Disability module in occupational retirement plans: “Pension saver</a:t>
            </a:r>
            <a:r>
              <a:rPr lang="en-US" altLang="ja-JP"/>
              <a:t>“ upon onset of disability</a:t>
            </a:r>
            <a:endParaRPr lang="de-DE"/>
          </a:p>
        </p:txBody>
      </p:sp>
      <p:sp>
        <p:nvSpPr>
          <p:cNvPr id="9" name="Textplatzhalter 7">
            <a:extLst>
              <a:ext uri="{FF2B5EF4-FFF2-40B4-BE49-F238E27FC236}">
                <a16:creationId xmlns:a16="http://schemas.microsoft.com/office/drawing/2014/main" id="{B18E6FB2-2874-4DAF-BC73-BD882EC4E96A}"/>
              </a:ext>
            </a:extLst>
          </p:cNvPr>
          <p:cNvSpPr txBox="1">
            <a:spLocks/>
          </p:cNvSpPr>
          <p:nvPr/>
        </p:nvSpPr>
        <p:spPr>
          <a:xfrm>
            <a:off x="479426" y="2728800"/>
            <a:ext cx="5188129" cy="2997850"/>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smtClean="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272938" indent="-272938" algn="l" defTabSz="914032">
              <a:lnSpc>
                <a:spcPct val="100000"/>
              </a:lnSpc>
              <a:spcBef>
                <a:spcPts val="600"/>
              </a:spcBef>
              <a:buClr>
                <a:srgbClr val="003781"/>
              </a:buClr>
              <a:defRPr/>
            </a:pPr>
            <a:r>
              <a:rPr lang="en-US" altLang="de-DE" sz="1600">
                <a:solidFill>
                  <a:srgbClr val="003781"/>
                </a:solidFill>
                <a:latin typeface="+mj-lt"/>
                <a:cs typeface="Arial" panose="020B0604020202020204" pitchFamily="34" charset="0"/>
              </a:rPr>
              <a:t>Advantages for employees</a:t>
            </a:r>
            <a:endParaRPr lang="de-DE" altLang="de-DE" sz="1600">
              <a:solidFill>
                <a:srgbClr val="003781"/>
              </a:solidFill>
              <a:latin typeface="+mj-lt"/>
              <a:cs typeface="Arial" panose="020B0604020202020204" pitchFamily="34" charset="0"/>
            </a:endParaRPr>
          </a:p>
          <a:p>
            <a:pPr marL="285750" lvl="0" indent="-285750" algn="l">
              <a:lnSpc>
                <a:spcPct val="100000"/>
              </a:lnSpc>
              <a:buFont typeface="Arial" panose="020B0604020202020204" pitchFamily="34" charset="0"/>
              <a:buChar char="•"/>
            </a:pPr>
            <a:r>
              <a:rPr lang="en-US" sz="1600" b="0">
                <a:solidFill>
                  <a:srgbClr val="003781"/>
                </a:solidFill>
                <a:latin typeface="+mj-lt"/>
              </a:rPr>
              <a:t>Reliable protection of the occupational retirement plan against the consequences of disability including government incentive</a:t>
            </a:r>
          </a:p>
          <a:p>
            <a:pPr marL="285750" lvl="0" indent="-285750" algn="l">
              <a:lnSpc>
                <a:spcPct val="100000"/>
              </a:lnSpc>
              <a:buFont typeface="Arial" panose="020B0604020202020204" pitchFamily="34" charset="0"/>
              <a:buChar char="•"/>
            </a:pPr>
            <a:r>
              <a:rPr lang="en-US" sz="1600" b="0">
                <a:solidFill>
                  <a:srgbClr val="003781"/>
                </a:solidFill>
                <a:latin typeface="+mj-lt"/>
              </a:rPr>
              <a:t>Waiver of premium already as of 50% disability</a:t>
            </a:r>
          </a:p>
          <a:p>
            <a:pPr marL="285750" lvl="0" indent="-285750" algn="l">
              <a:lnSpc>
                <a:spcPct val="100000"/>
              </a:lnSpc>
              <a:buFont typeface="Arial" panose="020B0604020202020204" pitchFamily="34" charset="0"/>
              <a:buChar char="•"/>
            </a:pPr>
            <a:r>
              <a:rPr lang="en-US" sz="1600" b="0">
                <a:solidFill>
                  <a:srgbClr val="003781"/>
                </a:solidFill>
                <a:latin typeface="+mj-lt"/>
              </a:rPr>
              <a:t>Acceptance based on simplified risk examination (at-work statement)</a:t>
            </a:r>
          </a:p>
          <a:p>
            <a:pPr marL="285750" lvl="0" indent="-285750" algn="l">
              <a:lnSpc>
                <a:spcPct val="100000"/>
              </a:lnSpc>
              <a:buFont typeface="Arial" panose="020B0604020202020204" pitchFamily="34" charset="0"/>
              <a:buChar char="•"/>
            </a:pPr>
            <a:r>
              <a:rPr lang="en-US" sz="1600" b="0">
                <a:solidFill>
                  <a:srgbClr val="003781"/>
                </a:solidFill>
                <a:latin typeface="+mj-lt"/>
              </a:rPr>
              <a:t>No abstract referral to other occupations</a:t>
            </a:r>
          </a:p>
          <a:p>
            <a:pPr marL="285750" lvl="0" indent="-285750" algn="l">
              <a:lnSpc>
                <a:spcPct val="100000"/>
              </a:lnSpc>
              <a:buFont typeface="Arial" panose="020B0604020202020204" pitchFamily="34" charset="0"/>
              <a:buChar char="•"/>
            </a:pPr>
            <a:r>
              <a:rPr lang="en-US" sz="1600" b="0">
                <a:solidFill>
                  <a:srgbClr val="003781"/>
                </a:solidFill>
                <a:latin typeface="+mj-lt"/>
              </a:rPr>
              <a:t>Special terms via the employer</a:t>
            </a:r>
          </a:p>
          <a:p>
            <a:pPr marL="285750" lvl="0" indent="-285750" algn="l">
              <a:buFont typeface="Arial" panose="020B0604020202020204" pitchFamily="34" charset="0"/>
              <a:buChar char="•"/>
            </a:pPr>
            <a:endParaRPr lang="de-DE" sz="1600" b="0">
              <a:solidFill>
                <a:srgbClr val="003781"/>
              </a:solidFill>
              <a:latin typeface="+mj-lt"/>
            </a:endParaRPr>
          </a:p>
        </p:txBody>
      </p:sp>
      <p:sp>
        <p:nvSpPr>
          <p:cNvPr id="10" name="Textplatzhalter 13">
            <a:extLst>
              <a:ext uri="{FF2B5EF4-FFF2-40B4-BE49-F238E27FC236}">
                <a16:creationId xmlns:a16="http://schemas.microsoft.com/office/drawing/2014/main" id="{673C6CF4-D2FB-4261-8AFF-2ABF88FA4DB4}"/>
              </a:ext>
            </a:extLst>
          </p:cNvPr>
          <p:cNvSpPr>
            <a:spLocks noGrp="1"/>
          </p:cNvSpPr>
          <p:nvPr>
            <p:ph type="body" sz="quarter" idx="12"/>
          </p:nvPr>
        </p:nvSpPr>
        <p:spPr>
          <a:xfrm>
            <a:off x="479425" y="476250"/>
            <a:ext cx="8860518" cy="252000"/>
          </a:xfrm>
        </p:spPr>
        <p:txBody>
          <a:bodyPr/>
          <a:lstStyle/>
          <a:p>
            <a:r>
              <a:rPr lang="en-US"/>
              <a:t>Support Fund – combinations</a:t>
            </a:r>
          </a:p>
        </p:txBody>
      </p:sp>
      <p:sp>
        <p:nvSpPr>
          <p:cNvPr id="11" name="Textfeld 10">
            <a:extLst>
              <a:ext uri="{FF2B5EF4-FFF2-40B4-BE49-F238E27FC236}">
                <a16:creationId xmlns:a16="http://schemas.microsoft.com/office/drawing/2014/main" id="{99B336A3-A76F-464E-908A-7BAA2063AE09}"/>
              </a:ext>
            </a:extLst>
          </p:cNvPr>
          <p:cNvSpPr txBox="1"/>
          <p:nvPr/>
        </p:nvSpPr>
        <p:spPr>
          <a:xfrm>
            <a:off x="7258640" y="3369112"/>
            <a:ext cx="3311798" cy="1016000"/>
          </a:xfrm>
          <a:prstGeom prst="rect">
            <a:avLst/>
          </a:prstGeom>
          <a:noFill/>
        </p:spPr>
        <p:txBody>
          <a:bodyPr wrap="square" lIns="0" tIns="0" rIns="0" bIns="0" rtlCol="0" anchor="t" anchorCtr="0">
            <a:noAutofit/>
          </a:bodyPr>
          <a:lstStyle/>
          <a:p>
            <a:pPr algn="ctr"/>
            <a:r>
              <a:rPr lang="de-DE" sz="2500" b="1">
                <a:solidFill>
                  <a:srgbClr val="007AB3"/>
                </a:solidFill>
              </a:rPr>
              <a:t>„</a:t>
            </a:r>
            <a:r>
              <a:rPr lang="en-US" sz="2500" b="1">
                <a:solidFill>
                  <a:srgbClr val="FF0000"/>
                </a:solidFill>
              </a:rPr>
              <a:t> </a:t>
            </a:r>
            <a:r>
              <a:rPr lang="en-US" sz="2500" b="1">
                <a:solidFill>
                  <a:srgbClr val="007AB3"/>
                </a:solidFill>
              </a:rPr>
              <a:t>The company pension is safe</a:t>
            </a:r>
            <a:r>
              <a:rPr lang="de-DE" sz="2500" b="1">
                <a:solidFill>
                  <a:srgbClr val="007AB3"/>
                </a:solidFill>
              </a:rPr>
              <a:t>!“</a:t>
            </a:r>
          </a:p>
        </p:txBody>
      </p:sp>
      <p:sp>
        <p:nvSpPr>
          <p:cNvPr id="18" name="Foliennummernplatzhalter 6">
            <a:extLst>
              <a:ext uri="{FF2B5EF4-FFF2-40B4-BE49-F238E27FC236}">
                <a16:creationId xmlns:a16="http://schemas.microsoft.com/office/drawing/2014/main" id="{A15EB347-232A-431F-8972-478132CE0928}"/>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16</a:t>
            </a:fld>
            <a:endParaRPr lang="de-DE"/>
          </a:p>
        </p:txBody>
      </p:sp>
    </p:spTree>
    <p:extLst>
      <p:ext uri="{BB962C8B-B14F-4D97-AF65-F5344CB8AC3E}">
        <p14:creationId xmlns:p14="http://schemas.microsoft.com/office/powerpoint/2010/main" val="1020659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D0D708C-E4AB-4DA9-8A6A-2044F2C5659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656121" y="2327024"/>
            <a:ext cx="4535880" cy="4577863"/>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2">
            <a:extLst>
              <a:ext uri="{FF2B5EF4-FFF2-40B4-BE49-F238E27FC236}">
                <a16:creationId xmlns:a16="http://schemas.microsoft.com/office/drawing/2014/main" id="{A3643CB2-3F01-4B2D-9351-1B0FC985F6F9}"/>
              </a:ext>
            </a:extLst>
          </p:cNvPr>
          <p:cNvSpPr>
            <a:spLocks noGrp="1"/>
          </p:cNvSpPr>
          <p:nvPr>
            <p:ph type="title"/>
          </p:nvPr>
        </p:nvSpPr>
        <p:spPr>
          <a:xfrm>
            <a:off x="479424" y="887161"/>
            <a:ext cx="9324976" cy="1439863"/>
          </a:xfrm>
        </p:spPr>
        <p:txBody>
          <a:bodyPr anchor="t" anchorCtr="0"/>
          <a:lstStyle/>
          <a:p>
            <a:r>
              <a:rPr lang="en-US" altLang="de-DE"/>
              <a:t>Disability pension module in occupational retirement plans:</a:t>
            </a:r>
            <a:r>
              <a:rPr lang="en-US" altLang="ja-JP"/>
              <a:t> “Income and pension saver“ </a:t>
            </a:r>
            <a:endParaRPr lang="de-DE"/>
          </a:p>
        </p:txBody>
      </p:sp>
      <p:sp>
        <p:nvSpPr>
          <p:cNvPr id="15" name="Textplatzhalter 7">
            <a:extLst>
              <a:ext uri="{FF2B5EF4-FFF2-40B4-BE49-F238E27FC236}">
                <a16:creationId xmlns:a16="http://schemas.microsoft.com/office/drawing/2014/main" id="{F2AAC074-0579-480D-928C-5D5828E46287}"/>
              </a:ext>
            </a:extLst>
          </p:cNvPr>
          <p:cNvSpPr txBox="1">
            <a:spLocks/>
          </p:cNvSpPr>
          <p:nvPr/>
        </p:nvSpPr>
        <p:spPr>
          <a:xfrm>
            <a:off x="479426" y="2728800"/>
            <a:ext cx="5188129" cy="2997850"/>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smtClean="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272938" indent="-272938" algn="l" defTabSz="914032">
              <a:lnSpc>
                <a:spcPct val="100000"/>
              </a:lnSpc>
              <a:spcBef>
                <a:spcPts val="600"/>
              </a:spcBef>
              <a:buClr>
                <a:srgbClr val="003781"/>
              </a:buClr>
              <a:defRPr/>
            </a:pPr>
            <a:r>
              <a:rPr lang="en-US" altLang="de-DE" sz="1600">
                <a:solidFill>
                  <a:srgbClr val="003781"/>
                </a:solidFill>
                <a:latin typeface="+mj-lt"/>
                <a:cs typeface="Arial" panose="020B0604020202020204" pitchFamily="34" charset="0"/>
              </a:rPr>
              <a:t>Advantages for employees</a:t>
            </a:r>
          </a:p>
          <a:p>
            <a:pPr marL="285750" indent="-285750" algn="l">
              <a:lnSpc>
                <a:spcPct val="100000"/>
              </a:lnSpc>
              <a:buFont typeface="Arial" panose="020B0604020202020204" pitchFamily="34" charset="0"/>
              <a:buChar char="•"/>
            </a:pPr>
            <a:r>
              <a:rPr lang="en-US" sz="1600" b="0">
                <a:solidFill>
                  <a:srgbClr val="003781"/>
                </a:solidFill>
                <a:latin typeface="+mj-lt"/>
              </a:rPr>
              <a:t>Reliable protection against the consequences of disability including government incentive</a:t>
            </a:r>
          </a:p>
          <a:p>
            <a:pPr marL="285750" indent="-285750" algn="l">
              <a:lnSpc>
                <a:spcPct val="100000"/>
              </a:lnSpc>
              <a:buFont typeface="Arial" panose="020B0604020202020204" pitchFamily="34" charset="0"/>
              <a:buChar char="•"/>
            </a:pPr>
            <a:r>
              <a:rPr lang="en-US" sz="1600" b="0">
                <a:solidFill>
                  <a:srgbClr val="003781"/>
                </a:solidFill>
                <a:latin typeface="+mj-lt"/>
              </a:rPr>
              <a:t>Waiver of premium and disability pension already as of 50% disability</a:t>
            </a:r>
          </a:p>
          <a:p>
            <a:pPr marL="285750" indent="-285750" algn="l">
              <a:lnSpc>
                <a:spcPct val="100000"/>
              </a:lnSpc>
              <a:buFont typeface="Arial" panose="020B0604020202020204" pitchFamily="34" charset="0"/>
              <a:buChar char="•"/>
            </a:pPr>
            <a:r>
              <a:rPr lang="en-US" sz="1600" b="0">
                <a:solidFill>
                  <a:srgbClr val="003781"/>
                </a:solidFill>
                <a:latin typeface="+mj-lt"/>
              </a:rPr>
              <a:t>If applicable, simplified risk examination</a:t>
            </a:r>
          </a:p>
          <a:p>
            <a:pPr marL="285750" indent="-285750" algn="l">
              <a:lnSpc>
                <a:spcPct val="100000"/>
              </a:lnSpc>
              <a:buFont typeface="Arial" panose="020B0604020202020204" pitchFamily="34" charset="0"/>
              <a:buChar char="•"/>
            </a:pPr>
            <a:r>
              <a:rPr lang="en-US" sz="1600" b="0">
                <a:solidFill>
                  <a:srgbClr val="003781"/>
                </a:solidFill>
                <a:latin typeface="+mj-lt"/>
              </a:rPr>
              <a:t>No abstract referral to other occupations</a:t>
            </a:r>
          </a:p>
          <a:p>
            <a:pPr marL="285750" indent="-285750" algn="l">
              <a:lnSpc>
                <a:spcPct val="100000"/>
              </a:lnSpc>
              <a:buFont typeface="Arial" panose="020B0604020202020204" pitchFamily="34" charset="0"/>
              <a:buChar char="•"/>
            </a:pPr>
            <a:r>
              <a:rPr lang="en-US" sz="1600" b="0">
                <a:solidFill>
                  <a:srgbClr val="003781"/>
                </a:solidFill>
                <a:latin typeface="+mj-lt"/>
              </a:rPr>
              <a:t>The Support Fund does not provide for private continuation of the contract</a:t>
            </a:r>
          </a:p>
          <a:p>
            <a:pPr marL="285750" indent="-285750" algn="l">
              <a:lnSpc>
                <a:spcPct val="100000"/>
              </a:lnSpc>
              <a:buFont typeface="Arial" panose="020B0604020202020204" pitchFamily="34" charset="0"/>
              <a:buChar char="•"/>
            </a:pPr>
            <a:r>
              <a:rPr lang="en-US" sz="1600" b="0">
                <a:solidFill>
                  <a:srgbClr val="003781"/>
                </a:solidFill>
                <a:latin typeface="+mj-lt"/>
              </a:rPr>
              <a:t>Top marks for disability provision</a:t>
            </a:r>
          </a:p>
          <a:p>
            <a:pPr marL="285750" indent="-285750" algn="l">
              <a:lnSpc>
                <a:spcPct val="100000"/>
              </a:lnSpc>
              <a:buFont typeface="Arial" panose="020B0604020202020204" pitchFamily="34" charset="0"/>
              <a:buChar char="•"/>
            </a:pPr>
            <a:r>
              <a:rPr lang="en-US" sz="1600" b="0">
                <a:solidFill>
                  <a:srgbClr val="003781"/>
                </a:solidFill>
                <a:latin typeface="+mj-lt"/>
              </a:rPr>
              <a:t>Special terms via the employer</a:t>
            </a:r>
          </a:p>
        </p:txBody>
      </p:sp>
      <p:sp>
        <p:nvSpPr>
          <p:cNvPr id="16" name="Textplatzhalter 13">
            <a:extLst>
              <a:ext uri="{FF2B5EF4-FFF2-40B4-BE49-F238E27FC236}">
                <a16:creationId xmlns:a16="http://schemas.microsoft.com/office/drawing/2014/main" id="{31AB21A2-3FE7-4BBC-A022-A7AD05B7915D}"/>
              </a:ext>
            </a:extLst>
          </p:cNvPr>
          <p:cNvSpPr>
            <a:spLocks noGrp="1"/>
          </p:cNvSpPr>
          <p:nvPr>
            <p:ph type="body" sz="quarter" idx="12"/>
          </p:nvPr>
        </p:nvSpPr>
        <p:spPr>
          <a:xfrm>
            <a:off x="479425" y="476250"/>
            <a:ext cx="8860518" cy="252000"/>
          </a:xfrm>
        </p:spPr>
        <p:txBody>
          <a:bodyPr/>
          <a:lstStyle/>
          <a:p>
            <a:r>
              <a:rPr lang="en-US"/>
              <a:t>Support Fund – combinations</a:t>
            </a:r>
          </a:p>
        </p:txBody>
      </p:sp>
      <p:sp>
        <p:nvSpPr>
          <p:cNvPr id="17" name="Textfeld 16">
            <a:extLst>
              <a:ext uri="{FF2B5EF4-FFF2-40B4-BE49-F238E27FC236}">
                <a16:creationId xmlns:a16="http://schemas.microsoft.com/office/drawing/2014/main" id="{220692D3-B36A-4CA1-8DB4-CBA6B2D104E1}"/>
              </a:ext>
            </a:extLst>
          </p:cNvPr>
          <p:cNvSpPr txBox="1"/>
          <p:nvPr/>
        </p:nvSpPr>
        <p:spPr>
          <a:xfrm>
            <a:off x="6096000" y="5520916"/>
            <a:ext cx="4952245" cy="1289867"/>
          </a:xfrm>
          <a:prstGeom prst="rect">
            <a:avLst/>
          </a:prstGeom>
          <a:noFill/>
        </p:spPr>
        <p:txBody>
          <a:bodyPr wrap="square" lIns="0" tIns="0" rIns="0" bIns="0" rtlCol="0" anchor="t" anchorCtr="0">
            <a:noAutofit/>
          </a:bodyPr>
          <a:lstStyle/>
          <a:p>
            <a:r>
              <a:rPr lang="de-DE" sz="2500" b="1">
                <a:solidFill>
                  <a:srgbClr val="122B54"/>
                </a:solidFill>
              </a:rPr>
              <a:t>„</a:t>
            </a:r>
            <a:r>
              <a:rPr lang="en-US" sz="2500" b="1">
                <a:solidFill>
                  <a:srgbClr val="007AB3"/>
                </a:solidFill>
              </a:rPr>
              <a:t> </a:t>
            </a:r>
            <a:r>
              <a:rPr lang="en-US" sz="2500" b="1">
                <a:solidFill>
                  <a:srgbClr val="122B54"/>
                </a:solidFill>
              </a:rPr>
              <a:t>The current standard of living and also retirement can be secured</a:t>
            </a:r>
            <a:r>
              <a:rPr lang="de-DE" sz="2500" b="1">
                <a:solidFill>
                  <a:srgbClr val="122B54"/>
                </a:solidFill>
              </a:rPr>
              <a:t>“!</a:t>
            </a:r>
          </a:p>
        </p:txBody>
      </p:sp>
      <p:sp>
        <p:nvSpPr>
          <p:cNvPr id="18" name="Foliennummernplatzhalter 6">
            <a:extLst>
              <a:ext uri="{FF2B5EF4-FFF2-40B4-BE49-F238E27FC236}">
                <a16:creationId xmlns:a16="http://schemas.microsoft.com/office/drawing/2014/main" id="{A30A350E-FB98-4DC4-8156-DD3E08A7F6AA}"/>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17</a:t>
            </a:fld>
            <a:endParaRPr lang="de-DE"/>
          </a:p>
        </p:txBody>
      </p:sp>
    </p:spTree>
    <p:extLst>
      <p:ext uri="{BB962C8B-B14F-4D97-AF65-F5344CB8AC3E}">
        <p14:creationId xmlns:p14="http://schemas.microsoft.com/office/powerpoint/2010/main" val="30598014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302F0DC-0EED-479B-948D-4EE0B0616F51}"/>
              </a:ext>
            </a:extLst>
          </p:cNvPr>
          <p:cNvSpPr>
            <a:spLocks noGrp="1"/>
          </p:cNvSpPr>
          <p:nvPr>
            <p:ph type="title"/>
          </p:nvPr>
        </p:nvSpPr>
        <p:spPr>
          <a:xfrm>
            <a:off x="479427" y="875309"/>
            <a:ext cx="9324974" cy="932854"/>
          </a:xfrm>
        </p:spPr>
        <p:txBody>
          <a:bodyPr/>
          <a:lstStyle/>
          <a:p>
            <a:r>
              <a:rPr lang="en-US" sz="4000"/>
              <a:t>Compatibility with other pension vehicles</a:t>
            </a:r>
            <a:endParaRPr lang="de-DE"/>
          </a:p>
        </p:txBody>
      </p:sp>
      <p:sp>
        <p:nvSpPr>
          <p:cNvPr id="8" name="Textplatzhalter 3">
            <a:extLst>
              <a:ext uri="{FF2B5EF4-FFF2-40B4-BE49-F238E27FC236}">
                <a16:creationId xmlns:a16="http://schemas.microsoft.com/office/drawing/2014/main" id="{A7941287-6ECE-4573-8CB3-C78FC3FFA08F}"/>
              </a:ext>
            </a:extLst>
          </p:cNvPr>
          <p:cNvSpPr>
            <a:spLocks noGrp="1"/>
          </p:cNvSpPr>
          <p:nvPr>
            <p:ph type="body" sz="quarter" idx="12"/>
          </p:nvPr>
        </p:nvSpPr>
        <p:spPr>
          <a:xfrm>
            <a:off x="479424" y="476250"/>
            <a:ext cx="9324975" cy="252000"/>
          </a:xfrm>
        </p:spPr>
        <p:txBody>
          <a:bodyPr/>
          <a:lstStyle/>
          <a:p>
            <a:r>
              <a:rPr lang="en-US"/>
              <a:t>Flexibility with the Support Fund</a:t>
            </a:r>
          </a:p>
        </p:txBody>
      </p:sp>
      <p:sp>
        <p:nvSpPr>
          <p:cNvPr id="9" name="Textfeld 8">
            <a:extLst>
              <a:ext uri="{FF2B5EF4-FFF2-40B4-BE49-F238E27FC236}">
                <a16:creationId xmlns:a16="http://schemas.microsoft.com/office/drawing/2014/main" id="{E290A1E3-D0FD-4070-9342-7697D1418E29}"/>
              </a:ext>
            </a:extLst>
          </p:cNvPr>
          <p:cNvSpPr txBox="1"/>
          <p:nvPr/>
        </p:nvSpPr>
        <p:spPr>
          <a:xfrm>
            <a:off x="479425" y="2109209"/>
            <a:ext cx="11233150" cy="514350"/>
          </a:xfrm>
          <a:prstGeom prst="rect">
            <a:avLst/>
          </a:prstGeom>
          <a:noFill/>
        </p:spPr>
        <p:txBody>
          <a:bodyPr wrap="square" lIns="0" tIns="0" rIns="0" bIns="0" rtlCol="0" anchor="t" anchorCtr="0">
            <a:noAutofit/>
          </a:bodyPr>
          <a:lstStyle/>
          <a:p>
            <a:r>
              <a:rPr lang="en-US" sz="1600">
                <a:solidFill>
                  <a:schemeClr val="bg1"/>
                </a:solidFill>
              </a:rPr>
              <a:t>In order to close a larger pension gap several occupational pension vehicles can be combined, e.g. Support Fund with direct insurance and pension promise. </a:t>
            </a:r>
          </a:p>
        </p:txBody>
      </p:sp>
      <p:sp>
        <p:nvSpPr>
          <p:cNvPr id="10" name="Ellipse 9">
            <a:extLst>
              <a:ext uri="{FF2B5EF4-FFF2-40B4-BE49-F238E27FC236}">
                <a16:creationId xmlns:a16="http://schemas.microsoft.com/office/drawing/2014/main" id="{3AE4BC2A-1B5E-4582-B079-049020453FCD}"/>
              </a:ext>
            </a:extLst>
          </p:cNvPr>
          <p:cNvSpPr/>
          <p:nvPr/>
        </p:nvSpPr>
        <p:spPr>
          <a:xfrm>
            <a:off x="9303890" y="2908299"/>
            <a:ext cx="2408685" cy="2408685"/>
          </a:xfrm>
          <a:prstGeom prst="ellipse">
            <a:avLst/>
          </a:prstGeom>
          <a:solidFill>
            <a:srgbClr val="F86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Tip: </a:t>
            </a:r>
            <a:r>
              <a:rPr lang="en-US" sz="1200">
                <a:solidFill>
                  <a:schemeClr val="tx1"/>
                </a:solidFill>
              </a:rPr>
              <a:t>All three pension vehicles provide for extensive risk protection consisting of income and/or survivor‘s provision. </a:t>
            </a:r>
          </a:p>
        </p:txBody>
      </p:sp>
      <p:grpSp>
        <p:nvGrpSpPr>
          <p:cNvPr id="11" name="Gruppieren 10">
            <a:extLst>
              <a:ext uri="{FF2B5EF4-FFF2-40B4-BE49-F238E27FC236}">
                <a16:creationId xmlns:a16="http://schemas.microsoft.com/office/drawing/2014/main" id="{8C2E4396-1068-4670-8CEE-CE754EA604F0}"/>
              </a:ext>
            </a:extLst>
          </p:cNvPr>
          <p:cNvGrpSpPr/>
          <p:nvPr/>
        </p:nvGrpSpPr>
        <p:grpSpPr>
          <a:xfrm>
            <a:off x="479424" y="2691465"/>
            <a:ext cx="8695763" cy="2802711"/>
            <a:chOff x="479425" y="2691465"/>
            <a:chExt cx="8458300" cy="3320584"/>
          </a:xfrm>
        </p:grpSpPr>
        <p:sp>
          <p:nvSpPr>
            <p:cNvPr id="12" name="Rechteck 11">
              <a:extLst>
                <a:ext uri="{FF2B5EF4-FFF2-40B4-BE49-F238E27FC236}">
                  <a16:creationId xmlns:a16="http://schemas.microsoft.com/office/drawing/2014/main" id="{B442C753-53B7-40B3-BE94-71BE62770CB1}"/>
                </a:ext>
              </a:extLst>
            </p:cNvPr>
            <p:cNvSpPr/>
            <p:nvPr/>
          </p:nvSpPr>
          <p:spPr>
            <a:xfrm>
              <a:off x="479425" y="2692933"/>
              <a:ext cx="1692275" cy="3319116"/>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bg1"/>
                  </a:solidFill>
                </a:rPr>
                <a:t>Net </a:t>
              </a:r>
              <a:r>
                <a:rPr lang="de-DE" sz="1400" b="1" err="1">
                  <a:solidFill>
                    <a:schemeClr val="bg1"/>
                  </a:solidFill>
                </a:rPr>
                <a:t>salary</a:t>
              </a:r>
              <a:endParaRPr lang="de-DE" sz="1400" b="1">
                <a:solidFill>
                  <a:schemeClr val="bg1"/>
                </a:solidFill>
              </a:endParaRPr>
            </a:p>
          </p:txBody>
        </p:sp>
        <p:sp>
          <p:nvSpPr>
            <p:cNvPr id="13" name="Rechteck 12">
              <a:extLst>
                <a:ext uri="{FF2B5EF4-FFF2-40B4-BE49-F238E27FC236}">
                  <a16:creationId xmlns:a16="http://schemas.microsoft.com/office/drawing/2014/main" id="{CB03510D-EA0B-4D71-BC44-988282E03F01}"/>
                </a:ext>
              </a:extLst>
            </p:cNvPr>
            <p:cNvSpPr/>
            <p:nvPr/>
          </p:nvSpPr>
          <p:spPr>
            <a:xfrm>
              <a:off x="2171700" y="4942882"/>
              <a:ext cx="6766025" cy="1069167"/>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Statutory pension arising from German statutory pension insurance</a:t>
              </a:r>
            </a:p>
          </p:txBody>
        </p:sp>
        <p:sp>
          <p:nvSpPr>
            <p:cNvPr id="14" name="Rechteck 13">
              <a:extLst>
                <a:ext uri="{FF2B5EF4-FFF2-40B4-BE49-F238E27FC236}">
                  <a16:creationId xmlns:a16="http://schemas.microsoft.com/office/drawing/2014/main" id="{2B7ABCB1-6071-4726-B598-39397F658D4B}"/>
                </a:ext>
              </a:extLst>
            </p:cNvPr>
            <p:cNvSpPr/>
            <p:nvPr/>
          </p:nvSpPr>
          <p:spPr>
            <a:xfrm>
              <a:off x="5540375" y="4202690"/>
              <a:ext cx="3397348" cy="740192"/>
            </a:xfrm>
            <a:prstGeom prst="rect">
              <a:avLst/>
            </a:prstGeom>
            <a:solidFill>
              <a:srgbClr val="FAB600"/>
            </a:solid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err="1">
                  <a:solidFill>
                    <a:schemeClr val="tx1"/>
                  </a:solidFill>
                </a:rPr>
                <a:t>BasisVorsorge</a:t>
              </a:r>
              <a:br>
                <a:rPr lang="de-DE" sz="1400" b="1">
                  <a:solidFill>
                    <a:schemeClr val="tx1"/>
                  </a:solidFill>
                </a:rPr>
              </a:br>
              <a:r>
                <a:rPr lang="de-DE" altLang="de-DE" sz="1400" err="1">
                  <a:solidFill>
                    <a:srgbClr val="FFFFFF"/>
                  </a:solidFill>
                  <a:latin typeface="Arial" pitchFamily="34" charset="0"/>
                  <a:cs typeface="Arial" pitchFamily="34" charset="0"/>
                </a:rPr>
                <a:t>Direct</a:t>
              </a:r>
              <a:r>
                <a:rPr lang="de-DE" altLang="de-DE" sz="1400">
                  <a:solidFill>
                    <a:srgbClr val="FFFFFF"/>
                  </a:solidFill>
                  <a:latin typeface="Arial" pitchFamily="34" charset="0"/>
                  <a:cs typeface="Arial" pitchFamily="34" charset="0"/>
                </a:rPr>
                <a:t> </a:t>
              </a:r>
              <a:r>
                <a:rPr lang="de-DE" altLang="de-DE" sz="1400" err="1">
                  <a:solidFill>
                    <a:srgbClr val="FFFFFF"/>
                  </a:solidFill>
                  <a:latin typeface="Arial" pitchFamily="34" charset="0"/>
                  <a:cs typeface="Arial" pitchFamily="34" charset="0"/>
                </a:rPr>
                <a:t>insurance</a:t>
              </a:r>
              <a:endParaRPr lang="de-DE" altLang="de-DE" sz="1400">
                <a:solidFill>
                  <a:srgbClr val="FFFFFF"/>
                </a:solidFill>
                <a:latin typeface="Arial" pitchFamily="34" charset="0"/>
                <a:cs typeface="Arial" pitchFamily="34" charset="0"/>
              </a:endParaRPr>
            </a:p>
          </p:txBody>
        </p:sp>
        <p:sp>
          <p:nvSpPr>
            <p:cNvPr id="15" name="Rechteck 14">
              <a:extLst>
                <a:ext uri="{FF2B5EF4-FFF2-40B4-BE49-F238E27FC236}">
                  <a16:creationId xmlns:a16="http://schemas.microsoft.com/office/drawing/2014/main" id="{BBE7B59F-9411-4F92-AEDF-4A3A5915648B}"/>
                </a:ext>
              </a:extLst>
            </p:cNvPr>
            <p:cNvSpPr/>
            <p:nvPr/>
          </p:nvSpPr>
          <p:spPr>
            <a:xfrm>
              <a:off x="5540375" y="3480117"/>
              <a:ext cx="3397348" cy="722574"/>
            </a:xfrm>
            <a:prstGeom prst="rect">
              <a:avLst/>
            </a:prstGeom>
            <a:solidFill>
              <a:srgbClr val="F62459"/>
            </a:solidFill>
            <a:ln w="19050">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err="1">
                  <a:solidFill>
                    <a:schemeClr val="tx1"/>
                  </a:solidFill>
                </a:rPr>
                <a:t>TopVorsorge</a:t>
              </a:r>
              <a:br>
                <a:rPr lang="de-DE" sz="1400" b="1">
                  <a:solidFill>
                    <a:schemeClr val="tx1"/>
                  </a:solidFill>
                </a:rPr>
              </a:br>
              <a:r>
                <a:rPr lang="de-DE" altLang="de-DE" sz="1400">
                  <a:solidFill>
                    <a:prstClr val="white"/>
                  </a:solidFill>
                  <a:latin typeface="Arial" pitchFamily="34" charset="0"/>
                  <a:cs typeface="Arial" pitchFamily="34" charset="0"/>
                </a:rPr>
                <a:t>Support Fund</a:t>
              </a:r>
            </a:p>
          </p:txBody>
        </p:sp>
        <p:sp>
          <p:nvSpPr>
            <p:cNvPr id="16" name="Rechteck 15">
              <a:extLst>
                <a:ext uri="{FF2B5EF4-FFF2-40B4-BE49-F238E27FC236}">
                  <a16:creationId xmlns:a16="http://schemas.microsoft.com/office/drawing/2014/main" id="{239A4B3B-AD36-41A1-8F32-EE3236A09D4A}"/>
                </a:ext>
              </a:extLst>
            </p:cNvPr>
            <p:cNvSpPr/>
            <p:nvPr/>
          </p:nvSpPr>
          <p:spPr>
            <a:xfrm>
              <a:off x="5540375" y="2691465"/>
              <a:ext cx="3397348" cy="788651"/>
            </a:xfrm>
            <a:prstGeom prst="rect">
              <a:avLst/>
            </a:prstGeom>
            <a:solidFill>
              <a:srgbClr val="5FCD8A"/>
            </a:solid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err="1">
                  <a:solidFill>
                    <a:schemeClr val="tx1"/>
                  </a:solidFill>
                </a:rPr>
                <a:t>FlexiVorsorge</a:t>
              </a:r>
              <a:br>
                <a:rPr lang="de-DE" sz="1400" b="1">
                  <a:solidFill>
                    <a:schemeClr val="tx1"/>
                  </a:solidFill>
                </a:rPr>
              </a:br>
              <a:r>
                <a:rPr lang="de-DE" sz="1400">
                  <a:solidFill>
                    <a:schemeClr val="tx1"/>
                  </a:solidFill>
                </a:rPr>
                <a:t>Pension </a:t>
              </a:r>
              <a:r>
                <a:rPr lang="de-DE" sz="1400" err="1">
                  <a:solidFill>
                    <a:schemeClr val="tx1"/>
                  </a:solidFill>
                </a:rPr>
                <a:t>promise</a:t>
              </a:r>
              <a:endParaRPr lang="de-DE" sz="1400">
                <a:solidFill>
                  <a:schemeClr val="tx1"/>
                </a:solidFill>
              </a:endParaRPr>
            </a:p>
          </p:txBody>
        </p:sp>
        <p:grpSp>
          <p:nvGrpSpPr>
            <p:cNvPr id="17" name="Gruppieren 16">
              <a:extLst>
                <a:ext uri="{FF2B5EF4-FFF2-40B4-BE49-F238E27FC236}">
                  <a16:creationId xmlns:a16="http://schemas.microsoft.com/office/drawing/2014/main" id="{497CD1F8-BA08-46F1-9CFA-03874834C481}"/>
                </a:ext>
              </a:extLst>
            </p:cNvPr>
            <p:cNvGrpSpPr/>
            <p:nvPr/>
          </p:nvGrpSpPr>
          <p:grpSpPr>
            <a:xfrm>
              <a:off x="2387600" y="2863295"/>
              <a:ext cx="336550" cy="1920975"/>
              <a:chOff x="2578100" y="2997200"/>
              <a:chExt cx="571500" cy="1490664"/>
            </a:xfrm>
          </p:grpSpPr>
          <p:cxnSp>
            <p:nvCxnSpPr>
              <p:cNvPr id="19" name="Gerader Verbinder 18">
                <a:extLst>
                  <a:ext uri="{FF2B5EF4-FFF2-40B4-BE49-F238E27FC236}">
                    <a16:creationId xmlns:a16="http://schemas.microsoft.com/office/drawing/2014/main" id="{A8B3841B-1F24-4FAA-A911-F5284FF7B514}"/>
                  </a:ext>
                </a:extLst>
              </p:cNvPr>
              <p:cNvCxnSpPr/>
              <p:nvPr/>
            </p:nvCxnSpPr>
            <p:spPr>
              <a:xfrm>
                <a:off x="2578100" y="2997200"/>
                <a:ext cx="30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C4582E85-5881-493F-8F20-0EA7E553E443}"/>
                  </a:ext>
                </a:extLst>
              </p:cNvPr>
              <p:cNvCxnSpPr/>
              <p:nvPr/>
            </p:nvCxnSpPr>
            <p:spPr>
              <a:xfrm>
                <a:off x="2578100" y="4487864"/>
                <a:ext cx="30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5CC0589-9690-4CE0-8D4D-A1344D272453}"/>
                  </a:ext>
                </a:extLst>
              </p:cNvPr>
              <p:cNvCxnSpPr/>
              <p:nvPr/>
            </p:nvCxnSpPr>
            <p:spPr>
              <a:xfrm>
                <a:off x="2882900" y="2997200"/>
                <a:ext cx="0" cy="1490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67F98C46-CE14-4B81-8E3A-D8083150C5F6}"/>
                  </a:ext>
                </a:extLst>
              </p:cNvPr>
              <p:cNvCxnSpPr/>
              <p:nvPr/>
            </p:nvCxnSpPr>
            <p:spPr>
              <a:xfrm>
                <a:off x="2882900" y="3742532"/>
                <a:ext cx="26670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C2082ACA-F769-4AFD-AF27-3E0134F48905}"/>
                </a:ext>
              </a:extLst>
            </p:cNvPr>
            <p:cNvSpPr txBox="1"/>
            <p:nvPr/>
          </p:nvSpPr>
          <p:spPr>
            <a:xfrm>
              <a:off x="2645621" y="3731261"/>
              <a:ext cx="2178048" cy="185043"/>
            </a:xfrm>
            <a:prstGeom prst="rect">
              <a:avLst/>
            </a:prstGeom>
            <a:noFill/>
          </p:spPr>
          <p:txBody>
            <a:bodyPr wrap="square" lIns="0" tIns="0" rIns="0" bIns="0" rtlCol="0" anchor="t" anchorCtr="0">
              <a:noAutofit/>
            </a:bodyPr>
            <a:lstStyle/>
            <a:p>
              <a:pPr algn="ctr"/>
              <a:r>
                <a:rPr lang="de-DE" sz="1400" b="1">
                  <a:solidFill>
                    <a:schemeClr val="bg1"/>
                  </a:solidFill>
                </a:rPr>
                <a:t>Pension </a:t>
              </a:r>
              <a:r>
                <a:rPr lang="de-DE" sz="1400" b="1" err="1">
                  <a:solidFill>
                    <a:schemeClr val="bg1"/>
                  </a:solidFill>
                </a:rPr>
                <a:t>gap</a:t>
              </a:r>
              <a:endParaRPr lang="de-DE" sz="1400" b="1">
                <a:solidFill>
                  <a:schemeClr val="bg1"/>
                </a:solidFill>
              </a:endParaRPr>
            </a:p>
          </p:txBody>
        </p:sp>
      </p:grpSp>
      <p:sp>
        <p:nvSpPr>
          <p:cNvPr id="23" name="Foliennummernplatzhalter 6">
            <a:extLst>
              <a:ext uri="{FF2B5EF4-FFF2-40B4-BE49-F238E27FC236}">
                <a16:creationId xmlns:a16="http://schemas.microsoft.com/office/drawing/2014/main" id="{82E86848-6DCA-4FC3-A665-13700EFA2ED0}"/>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18</a:t>
            </a:fld>
            <a:endParaRPr lang="de-DE"/>
          </a:p>
        </p:txBody>
      </p:sp>
    </p:spTree>
    <p:extLst>
      <p:ext uri="{BB962C8B-B14F-4D97-AF65-F5344CB8AC3E}">
        <p14:creationId xmlns:p14="http://schemas.microsoft.com/office/powerpoint/2010/main" val="33624594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48B50-B108-4EDB-9772-87E6C8C4DC1A}"/>
              </a:ext>
            </a:extLst>
          </p:cNvPr>
          <p:cNvSpPr>
            <a:spLocks noGrp="1"/>
          </p:cNvSpPr>
          <p:nvPr>
            <p:ph type="title"/>
          </p:nvPr>
        </p:nvSpPr>
        <p:spPr/>
        <p:txBody>
          <a:bodyPr/>
          <a:lstStyle/>
          <a:p>
            <a:r>
              <a:rPr lang="en-US"/>
              <a:t>Differences between the Support Fund and other occupational pension vehicles</a:t>
            </a:r>
            <a:endParaRPr lang="de-DE"/>
          </a:p>
        </p:txBody>
      </p:sp>
      <p:sp>
        <p:nvSpPr>
          <p:cNvPr id="3" name="Foliennummernplatzhalter 2">
            <a:extLst>
              <a:ext uri="{FF2B5EF4-FFF2-40B4-BE49-F238E27FC236}">
                <a16:creationId xmlns:a16="http://schemas.microsoft.com/office/drawing/2014/main" id="{651A1D04-1755-4BB6-B505-BD81FDF98DBA}"/>
              </a:ext>
            </a:extLst>
          </p:cNvPr>
          <p:cNvSpPr>
            <a:spLocks noGrp="1"/>
          </p:cNvSpPr>
          <p:nvPr>
            <p:ph type="sldNum" sz="quarter" idx="11"/>
          </p:nvPr>
        </p:nvSpPr>
        <p:spPr/>
        <p:txBody>
          <a:bodyPr/>
          <a:lstStyle/>
          <a:p>
            <a:fld id="{56C449F3-BD9D-48DC-BFF1-0F66671DA7C6}" type="slidenum">
              <a:rPr lang="de-DE"/>
              <a:t>19</a:t>
            </a:fld>
            <a:endParaRPr lang="de-DE"/>
          </a:p>
        </p:txBody>
      </p:sp>
      <p:sp>
        <p:nvSpPr>
          <p:cNvPr id="4" name="Textplatzhalter 3">
            <a:extLst>
              <a:ext uri="{FF2B5EF4-FFF2-40B4-BE49-F238E27FC236}">
                <a16:creationId xmlns:a16="http://schemas.microsoft.com/office/drawing/2014/main" id="{13A281C5-F4C9-4C29-B960-4270BEDBD9DA}"/>
              </a:ext>
            </a:extLst>
          </p:cNvPr>
          <p:cNvSpPr>
            <a:spLocks noGrp="1"/>
          </p:cNvSpPr>
          <p:nvPr>
            <p:ph type="body" sz="quarter" idx="12"/>
          </p:nvPr>
        </p:nvSpPr>
        <p:spPr/>
        <p:txBody>
          <a:bodyPr/>
          <a:lstStyle/>
          <a:p>
            <a:r>
              <a:rPr lang="en-US"/>
              <a:t>Support Fund compared to other pension vehicles</a:t>
            </a:r>
          </a:p>
        </p:txBody>
      </p:sp>
      <p:graphicFrame>
        <p:nvGraphicFramePr>
          <p:cNvPr id="5" name="Tabelle 4">
            <a:extLst>
              <a:ext uri="{FF2B5EF4-FFF2-40B4-BE49-F238E27FC236}">
                <a16:creationId xmlns:a16="http://schemas.microsoft.com/office/drawing/2014/main" id="{F7A63684-5324-4CE2-86D4-833A31A6C3CE}"/>
              </a:ext>
            </a:extLst>
          </p:cNvPr>
          <p:cNvGraphicFramePr>
            <a:graphicFrameLocks noGrp="1"/>
          </p:cNvGraphicFramePr>
          <p:nvPr/>
        </p:nvGraphicFramePr>
        <p:xfrm>
          <a:off x="479424" y="2059841"/>
          <a:ext cx="11233150" cy="4063294"/>
        </p:xfrm>
        <a:graphic>
          <a:graphicData uri="http://schemas.openxmlformats.org/drawingml/2006/table">
            <a:tbl>
              <a:tblPr firstRow="1" bandRow="1">
                <a:tableStyleId>{5C22544A-7EE6-4342-B048-85BDC9FD1C3A}</a:tableStyleId>
              </a:tblPr>
              <a:tblGrid>
                <a:gridCol w="2222587">
                  <a:extLst>
                    <a:ext uri="{9D8B030D-6E8A-4147-A177-3AD203B41FA5}">
                      <a16:colId xmlns:a16="http://schemas.microsoft.com/office/drawing/2014/main" val="3622735805"/>
                    </a:ext>
                  </a:extLst>
                </a:gridCol>
                <a:gridCol w="2108886">
                  <a:extLst>
                    <a:ext uri="{9D8B030D-6E8A-4147-A177-3AD203B41FA5}">
                      <a16:colId xmlns:a16="http://schemas.microsoft.com/office/drawing/2014/main" val="4103784737"/>
                    </a:ext>
                  </a:extLst>
                </a:gridCol>
                <a:gridCol w="2059460">
                  <a:extLst>
                    <a:ext uri="{9D8B030D-6E8A-4147-A177-3AD203B41FA5}">
                      <a16:colId xmlns:a16="http://schemas.microsoft.com/office/drawing/2014/main" val="1066337376"/>
                    </a:ext>
                  </a:extLst>
                </a:gridCol>
                <a:gridCol w="2479589">
                  <a:extLst>
                    <a:ext uri="{9D8B030D-6E8A-4147-A177-3AD203B41FA5}">
                      <a16:colId xmlns:a16="http://schemas.microsoft.com/office/drawing/2014/main" val="42153972"/>
                    </a:ext>
                  </a:extLst>
                </a:gridCol>
                <a:gridCol w="2362628">
                  <a:extLst>
                    <a:ext uri="{9D8B030D-6E8A-4147-A177-3AD203B41FA5}">
                      <a16:colId xmlns:a16="http://schemas.microsoft.com/office/drawing/2014/main" val="3320177563"/>
                    </a:ext>
                  </a:extLst>
                </a:gridCol>
              </a:tblGrid>
              <a:tr h="226295">
                <a:tc>
                  <a:txBody>
                    <a:bodyPr/>
                    <a:lstStyle/>
                    <a:p>
                      <a:pPr algn="ct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a:solidFill>
                            <a:schemeClr val="bg1"/>
                          </a:solidFill>
                        </a:rPr>
                        <a:t>DI</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a:solidFill>
                            <a:schemeClr val="bg1"/>
                          </a:solidFill>
                        </a:rPr>
                        <a:t>P-Fonds</a:t>
                      </a:r>
                      <a:r>
                        <a:rPr lang="de-DE" sz="1000" b="1" baseline="30000">
                          <a:solidFill>
                            <a:schemeClr val="bg1"/>
                          </a:solidFill>
                        </a:rPr>
                        <a:t>2</a:t>
                      </a: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a:solidFill>
                            <a:schemeClr val="bg1"/>
                          </a:solidFill>
                        </a:rPr>
                        <a:t>S-Fund</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a:solidFill>
                            <a:schemeClr val="bg1"/>
                          </a:solidFill>
                        </a:rPr>
                        <a:t>PP</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95071"/>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Tax advantage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Premiums up to 8 % of the CAC </a:t>
                      </a:r>
                      <a:r>
                        <a:rPr lang="en-US" sz="1000" baseline="0">
                          <a:solidFill>
                            <a:schemeClr val="bg1"/>
                          </a:solidFill>
                        </a:rPr>
                        <a:t>(West) are tax-free</a:t>
                      </a:r>
                      <a:r>
                        <a:rPr lang="en-US" sz="1000" baseline="30000">
                          <a:solidFill>
                            <a:schemeClr val="bg1"/>
                          </a:solidFill>
                        </a:rPr>
                        <a:t>1</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bg1"/>
                          </a:solidFill>
                        </a:rPr>
                        <a:t>Premiums up to 8 % of the CAC </a:t>
                      </a:r>
                      <a:r>
                        <a:rPr lang="en-US" sz="1000" baseline="0">
                          <a:solidFill>
                            <a:schemeClr val="bg1"/>
                          </a:solidFill>
                        </a:rPr>
                        <a:t>(West) are tax-free</a:t>
                      </a:r>
                      <a:r>
                        <a:rPr lang="en-US" sz="1000" baseline="3000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99734"/>
                  </a:ext>
                </a:extLst>
              </a:tr>
              <a:tr h="650597">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Social security</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exempt up to 4 % of the CAC (West)</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67710" rtl="0" eaLnBrk="1" fontAlgn="auto"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exempt up to 4 % of the CAC (West)</a:t>
                      </a:r>
                      <a:r>
                        <a:rPr lang="de-DE" sz="1000" b="0" baseline="3000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ER-sponsored: exempt,</a:t>
                      </a:r>
                    </a:p>
                    <a:p>
                      <a:r>
                        <a:rPr lang="en-US" sz="1000" noProof="0">
                          <a:solidFill>
                            <a:schemeClr val="bg1"/>
                          </a:solidFill>
                        </a:rPr>
                        <a:t>EE-funded: exempt up to 4 % of the CAC West, in addition to § 3 (63) </a:t>
                      </a:r>
                      <a:r>
                        <a:rPr lang="en-US" sz="1000" noProof="0" err="1">
                          <a:solidFill>
                            <a:schemeClr val="bg1"/>
                          </a:solidFill>
                        </a:rPr>
                        <a:t>EStG</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ER-sponsored: exempt,</a:t>
                      </a:r>
                    </a:p>
                    <a:p>
                      <a:r>
                        <a:rPr lang="en-US" sz="1000" noProof="0">
                          <a:solidFill>
                            <a:schemeClr val="bg1"/>
                          </a:solidFill>
                        </a:rPr>
                        <a:t>EE-funded: exempt up to 4 % of the CAC West, in addition to § 3 (63) </a:t>
                      </a:r>
                      <a:r>
                        <a:rPr lang="en-US" sz="1000" noProof="0" err="1">
                          <a:solidFill>
                            <a:schemeClr val="bg1"/>
                          </a:solidFill>
                        </a:rPr>
                        <a:t>EStG</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155462"/>
                  </a:ext>
                </a:extLst>
              </a:tr>
              <a:tr h="79203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Premium payments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err="1"/>
                        <a:t>Ongoing</a:t>
                      </a:r>
                      <a:r>
                        <a:rPr lang="de-DE" sz="1000"/>
                        <a:t> (variable) premium </a:t>
                      </a:r>
                      <a:r>
                        <a:rPr lang="de-DE" sz="1000" err="1"/>
                        <a:t>payment</a:t>
                      </a:r>
                      <a:r>
                        <a:rPr lang="de-DE" sz="1000"/>
                        <a:t> and </a:t>
                      </a:r>
                      <a:r>
                        <a:rPr lang="de-DE" sz="1000" err="1"/>
                        <a:t>single</a:t>
                      </a:r>
                      <a:r>
                        <a:rPr lang="de-DE" sz="1000"/>
                        <a:t> premium</a:t>
                      </a:r>
                      <a:endParaRPr lang="de-DE" sz="1000" b="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Matching life insurance;</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For entitled EEs: ongoing, level or increasing premium payment,</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for pensioners: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Internally by book reserves (§ 6 a </a:t>
                      </a:r>
                      <a:r>
                        <a:rPr lang="en-US" sz="1000" noProof="0" err="1">
                          <a:solidFill>
                            <a:schemeClr val="bg1"/>
                          </a:solidFill>
                        </a:rPr>
                        <a:t>EStG</a:t>
                      </a:r>
                      <a:r>
                        <a:rPr lang="en-US" sz="1000" noProof="0">
                          <a:solidFill>
                            <a:schemeClr val="bg1"/>
                          </a:solidFill>
                        </a:rPr>
                        <a:t>) and indirect insurance with 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617287"/>
                  </a:ext>
                </a:extLst>
              </a:tr>
              <a:tr h="22629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Tax incentives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err="1">
                          <a:ln>
                            <a:noFill/>
                          </a:ln>
                          <a:solidFill>
                            <a:schemeClr val="bg1"/>
                          </a:solidFill>
                          <a:effectLst/>
                          <a:uLnTx/>
                          <a:uFillTx/>
                          <a:latin typeface="Arial" pitchFamily="34" charset="0"/>
                          <a:cs typeface="Arial" pitchFamily="34" charset="0"/>
                          <a:sym typeface="Wingdings" pitchFamily="2" charset="2"/>
                        </a:rPr>
                        <a:t>EStG</a:t>
                      </a:r>
                      <a:r>
                        <a:rPr lang="en-US" sz="1000">
                          <a:solidFill>
                            <a:schemeClr val="bg1"/>
                          </a:solidFill>
                        </a:rPr>
                        <a:t> and </a:t>
                      </a:r>
                      <a:r>
                        <a:rPr lang="en-US" sz="1000" err="1">
                          <a:solidFill>
                            <a:schemeClr val="bg1"/>
                          </a:solidFill>
                        </a:rPr>
                        <a:t>Riester</a:t>
                      </a:r>
                      <a:endParaRPr lang="en-US" sz="100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a:solidFill>
                            <a:schemeClr val="bg1"/>
                          </a:solidFill>
                        </a:rPr>
                        <a:t>§ 3 Nr. 63 EStG and Riester</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92073"/>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Continuation upon change of employer</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For new promises as of 01.01.2005</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bg1"/>
                          </a:solidFill>
                        </a:rPr>
                        <a:t>For new promises as of 01.01.2005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497783"/>
                  </a:ext>
                </a:extLst>
              </a:tr>
              <a:tr h="93346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Private continuation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Possible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a:solidFill>
                            <a:schemeClr val="bg1"/>
                          </a:solidFill>
                        </a:rPr>
                        <a:t>Possible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Not possible. Only private continuation of the indirect</a:t>
                      </a:r>
                      <a:r>
                        <a:rPr lang="en-US" sz="1000" baseline="0" noProof="0">
                          <a:solidFill>
                            <a:schemeClr val="bg1"/>
                          </a:solidFill>
                        </a:rPr>
                        <a:t> </a:t>
                      </a:r>
                      <a:r>
                        <a:rPr lang="en-US" sz="1000" noProof="0">
                          <a:solidFill>
                            <a:schemeClr val="bg1"/>
                          </a:solidFill>
                        </a:rPr>
                        <a:t>insurance policy is possible in the event of insolvency according to the offer of the PSVaG.</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Not possible. </a:t>
                      </a:r>
                      <a:r>
                        <a:rPr lang="en-US" sz="1000" b="0" i="0" u="none" strike="noStrike" noProof="0">
                          <a:solidFill>
                            <a:schemeClr val="bg1"/>
                          </a:solidFill>
                          <a:latin typeface="Arial"/>
                        </a:rPr>
                        <a:t>Only private continuation of the reinsurance policy is possible in the case of </a:t>
                      </a:r>
                      <a:r>
                        <a:rPr lang="en-US" sz="1000" b="0" i="0" u="none" strike="noStrike" noProof="0" err="1">
                          <a:solidFill>
                            <a:schemeClr val="bg1"/>
                          </a:solidFill>
                          <a:latin typeface="Arial"/>
                        </a:rPr>
                        <a:t>BilMoG</a:t>
                      </a:r>
                      <a:r>
                        <a:rPr lang="en-US" sz="1000" b="0" i="0" u="none" strike="noStrike" noProof="0">
                          <a:solidFill>
                            <a:schemeClr val="bg1"/>
                          </a:solidFill>
                          <a:latin typeface="Arial"/>
                        </a:rPr>
                        <a:t> commitments in the event of insolvency, possibly after an offer from the </a:t>
                      </a:r>
                      <a:r>
                        <a:rPr lang="en-US" sz="1000" b="0" i="0" u="none" strike="noStrike" noProof="0" err="1">
                          <a:solidFill>
                            <a:schemeClr val="bg1"/>
                          </a:solidFill>
                          <a:latin typeface="Arial"/>
                        </a:rPr>
                        <a:t>PSVaG</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393057"/>
                  </a:ext>
                </a:extLst>
              </a:tr>
              <a:tr h="35870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Pension concepts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err="1">
                          <a:solidFill>
                            <a:schemeClr val="bg1"/>
                          </a:solidFill>
                        </a:rPr>
                        <a:t>Perspektive</a:t>
                      </a:r>
                      <a:r>
                        <a:rPr lang="en-US" sz="1000">
                          <a:solidFill>
                            <a:schemeClr val="bg1"/>
                          </a:solidFill>
                        </a:rPr>
                        <a:t>, </a:t>
                      </a:r>
                      <a:r>
                        <a:rPr lang="en-US" sz="1000" err="1">
                          <a:solidFill>
                            <a:schemeClr val="bg1"/>
                          </a:solidFill>
                        </a:rPr>
                        <a:t>KomfortDynamik</a:t>
                      </a:r>
                      <a:r>
                        <a:rPr lang="en-US" sz="1000">
                          <a:solidFill>
                            <a:schemeClr val="bg1"/>
                          </a:solidFill>
                        </a:rPr>
                        <a:t>, </a:t>
                      </a:r>
                      <a:r>
                        <a:rPr lang="en-US" sz="1000" err="1">
                          <a:solidFill>
                            <a:schemeClr val="bg1"/>
                          </a:solidFill>
                        </a:rPr>
                        <a:t>IndexSelect</a:t>
                      </a:r>
                      <a:r>
                        <a:rPr lang="en-US" sz="1000">
                          <a:solidFill>
                            <a:schemeClr val="bg1"/>
                          </a:solidFill>
                        </a:rPr>
                        <a:t>, </a:t>
                      </a:r>
                      <a:r>
                        <a:rPr lang="en-US" sz="1000" err="1">
                          <a:solidFill>
                            <a:schemeClr val="bg1"/>
                          </a:solidFill>
                        </a:rPr>
                        <a:t>InvestFlex</a:t>
                      </a:r>
                      <a:endParaRPr lang="en-US" sz="100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DE" sz="1000" b="0">
                          <a:solidFill>
                            <a:schemeClr val="bg1"/>
                          </a:solidFill>
                        </a:rPr>
                        <a:t>–</a:t>
                      </a:r>
                    </a:p>
                  </a:txBody>
                  <a:tcPr marT="3600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err="1">
                          <a:solidFill>
                            <a:schemeClr val="bg1"/>
                          </a:solidFill>
                        </a:rPr>
                        <a:t>Perspektive</a:t>
                      </a:r>
                      <a:r>
                        <a:rPr lang="en-US" sz="1000" noProof="0">
                          <a:solidFill>
                            <a:schemeClr val="bg1"/>
                          </a:solidFill>
                        </a:rPr>
                        <a:t>, </a:t>
                      </a:r>
                      <a:r>
                        <a:rPr lang="en-US" sz="1000" noProof="0" err="1">
                          <a:solidFill>
                            <a:schemeClr val="bg1"/>
                          </a:solidFill>
                        </a:rPr>
                        <a:t>KomfortDynamik</a:t>
                      </a:r>
                      <a:r>
                        <a:rPr lang="en-US" sz="1000" noProof="0">
                          <a:solidFill>
                            <a:schemeClr val="bg1"/>
                          </a:solidFill>
                        </a:rPr>
                        <a:t>, </a:t>
                      </a:r>
                      <a:r>
                        <a:rPr lang="en-US" sz="1000" noProof="0" err="1">
                          <a:solidFill>
                            <a:schemeClr val="bg1"/>
                          </a:solidFill>
                        </a:rPr>
                        <a:t>IndexSelect</a:t>
                      </a:r>
                      <a:r>
                        <a:rPr lang="en-US" sz="1000" noProof="0">
                          <a:solidFill>
                            <a:schemeClr val="bg1"/>
                          </a:solidFill>
                        </a:rPr>
                        <a:t> and InvestFlex</a:t>
                      </a:r>
                      <a:r>
                        <a:rPr lang="en-US" sz="1000" baseline="30000" noProof="0">
                          <a:solidFill>
                            <a:schemeClr val="bg1"/>
                          </a:solidFill>
                        </a:rPr>
                        <a:t>3</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err="1">
                          <a:solidFill>
                            <a:schemeClr val="bg1"/>
                          </a:solidFill>
                        </a:rPr>
                        <a:t>Perspektive</a:t>
                      </a:r>
                      <a:r>
                        <a:rPr lang="en-US" sz="1000" noProof="0">
                          <a:solidFill>
                            <a:schemeClr val="bg1"/>
                          </a:solidFill>
                        </a:rPr>
                        <a:t>, </a:t>
                      </a:r>
                      <a:r>
                        <a:rPr lang="en-US" sz="1000" noProof="0" err="1">
                          <a:solidFill>
                            <a:schemeClr val="bg1"/>
                          </a:solidFill>
                        </a:rPr>
                        <a:t>KomfortDynamik</a:t>
                      </a:r>
                      <a:r>
                        <a:rPr lang="en-US" sz="1000" noProof="0">
                          <a:solidFill>
                            <a:schemeClr val="bg1"/>
                          </a:solidFill>
                        </a:rPr>
                        <a:t>, </a:t>
                      </a:r>
                      <a:r>
                        <a:rPr lang="en-US" sz="1000" noProof="0" err="1">
                          <a:solidFill>
                            <a:schemeClr val="bg1"/>
                          </a:solidFill>
                        </a:rPr>
                        <a:t>IndexSelect</a:t>
                      </a:r>
                      <a:r>
                        <a:rPr lang="en-US" sz="1000" noProof="0">
                          <a:solidFill>
                            <a:schemeClr val="bg1"/>
                          </a:solidFill>
                        </a:rPr>
                        <a:t>, </a:t>
                      </a:r>
                      <a:r>
                        <a:rPr lang="en-US" sz="1000" noProof="0" err="1">
                          <a:solidFill>
                            <a:schemeClr val="bg1"/>
                          </a:solidFill>
                        </a:rPr>
                        <a:t>InvestFlex</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1497600"/>
                  </a:ext>
                </a:extLst>
              </a:tr>
            </a:tbl>
          </a:graphicData>
        </a:graphic>
      </p:graphicFrame>
      <p:sp>
        <p:nvSpPr>
          <p:cNvPr id="10" name="Rechteck 9">
            <a:extLst>
              <a:ext uri="{FF2B5EF4-FFF2-40B4-BE49-F238E27FC236}">
                <a16:creationId xmlns:a16="http://schemas.microsoft.com/office/drawing/2014/main" id="{6C0B4FF6-2005-4005-99DC-9CF3E2841BC6}"/>
              </a:ext>
            </a:extLst>
          </p:cNvPr>
          <p:cNvSpPr/>
          <p:nvPr/>
        </p:nvSpPr>
        <p:spPr>
          <a:xfrm>
            <a:off x="4905153" y="2094656"/>
            <a:ext cx="1960606" cy="4069322"/>
          </a:xfrm>
          <a:prstGeom prst="rect">
            <a:avLst/>
          </a:prstGeom>
          <a:solidFill>
            <a:srgbClr val="FFFFFF">
              <a:alpha val="50000"/>
            </a:srgb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100"/>
              </a:spcBef>
              <a:spcAft>
                <a:spcPts val="100"/>
              </a:spcAft>
              <a:buClrTx/>
              <a:buSzTx/>
              <a:buFontTx/>
              <a:buNone/>
              <a:defRPr/>
            </a:pPr>
            <a:endParaRPr kumimoji="0" lang="en-GB" sz="1400" b="0" i="0" u="none" strike="noStrike" kern="0" cap="none" spc="0" normalizeH="0" baseline="0" noProof="0">
              <a:ln>
                <a:noFill/>
              </a:ln>
              <a:solidFill>
                <a:srgbClr val="000000"/>
              </a:solidFill>
              <a:effectLst/>
              <a:uLnTx/>
              <a:uFillTx/>
            </a:endParaRPr>
          </a:p>
        </p:txBody>
      </p:sp>
      <p:sp>
        <p:nvSpPr>
          <p:cNvPr id="9" name="Fußzeilenplatzhalter 5" descr="svtx:article/content/footnote">
            <a:extLst>
              <a:ext uri="{FF2B5EF4-FFF2-40B4-BE49-F238E27FC236}">
                <a16:creationId xmlns:a16="http://schemas.microsoft.com/office/drawing/2014/main" id="{B54C2495-D9D5-49E2-A024-A60F2C0D5CDA}"/>
              </a:ext>
            </a:extLst>
          </p:cNvPr>
          <p:cNvSpPr txBox="1">
            <a:spLocks/>
          </p:cNvSpPr>
          <p:nvPr/>
        </p:nvSpPr>
        <p:spPr>
          <a:xfrm>
            <a:off x="479425" y="6369305"/>
            <a:ext cx="7181764" cy="386837"/>
          </a:xfrm>
          <a:prstGeom prst="rect">
            <a:avLst/>
          </a:prstGeom>
        </p:spPr>
        <p:txBody>
          <a:bodyPr lIns="91440" tIns="45720" rIns="91440" bIns="45720" anchor="b"/>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defRPr/>
            </a:pPr>
            <a:r>
              <a:rPr lang="en-US" sz="800" baseline="30000">
                <a:solidFill>
                  <a:schemeClr val="bg1"/>
                </a:solidFill>
                <a:latin typeface="Arial"/>
              </a:rPr>
              <a:t>1</a:t>
            </a:r>
            <a:r>
              <a:rPr kumimoji="0" lang="en-US" sz="800" b="0" i="0" u="none" strike="noStrike" kern="1200" cap="none" spc="0" normalizeH="0" baseline="0" noProof="0">
                <a:ln>
                  <a:noFill/>
                </a:ln>
                <a:solidFill>
                  <a:schemeClr val="bg1"/>
                </a:solidFill>
                <a:effectLst/>
                <a:uLnTx/>
                <a:uFillTx/>
                <a:latin typeface="Arial"/>
                <a:ea typeface="+mn-ea"/>
                <a:cs typeface="+mn-cs"/>
              </a:rPr>
              <a:t>In accordance with § 3 (63) </a:t>
            </a:r>
            <a:r>
              <a:rPr kumimoji="0" lang="en-US" sz="800" b="0" i="0" u="none" strike="noStrike" kern="1200" cap="none" spc="0" normalizeH="0" baseline="0" noProof="0" err="1">
                <a:ln>
                  <a:noFill/>
                </a:ln>
                <a:solidFill>
                  <a:schemeClr val="bg1"/>
                </a:solidFill>
                <a:effectLst/>
                <a:uLnTx/>
                <a:uFillTx/>
                <a:latin typeface="Arial"/>
                <a:ea typeface="+mn-ea"/>
                <a:cs typeface="+mn-cs"/>
              </a:rPr>
              <a:t>EStG</a:t>
            </a:r>
            <a:r>
              <a:rPr lang="en-US" sz="800">
                <a:solidFill>
                  <a:schemeClr val="bg1"/>
                </a:solidFill>
                <a:latin typeface="Arial"/>
              </a:rPr>
              <a:t>, </a:t>
            </a:r>
            <a:r>
              <a:rPr kumimoji="0" lang="en-US" sz="800" b="0" i="0" u="none" strike="noStrike" kern="1200" cap="none" spc="0" normalizeH="0" baseline="30000" noProof="0">
                <a:ln>
                  <a:noFill/>
                </a:ln>
                <a:solidFill>
                  <a:schemeClr val="bg1"/>
                </a:solidFill>
                <a:effectLst/>
                <a:uLnTx/>
                <a:uFillTx/>
                <a:latin typeface="Arial"/>
                <a:ea typeface="+mn-ea"/>
                <a:cs typeface="+mn-cs"/>
              </a:rPr>
              <a:t>2 </a:t>
            </a:r>
            <a:r>
              <a:rPr kumimoji="0" lang="de-DE" altLang="de-DE" sz="800" b="0" i="0" u="none" strike="noStrike" kern="0" cap="none" spc="0" normalizeH="0" baseline="0" noProof="0">
                <a:ln>
                  <a:noFill/>
                </a:ln>
                <a:solidFill>
                  <a:schemeClr val="bg1"/>
                </a:solidFill>
                <a:effectLst/>
                <a:uLnTx/>
                <a:uFillTx/>
                <a:latin typeface="Arial"/>
                <a:ea typeface="+mn-ea"/>
                <a:cs typeface="+mn-cs"/>
              </a:rPr>
              <a:t>Pensionsfonds in </a:t>
            </a:r>
            <a:r>
              <a:rPr kumimoji="0" lang="de-DE" altLang="de-DE" sz="800" b="0" i="0" u="none" strike="noStrike" kern="0" cap="none" spc="0" normalizeH="0" baseline="0" noProof="0" err="1">
                <a:ln>
                  <a:noFill/>
                </a:ln>
                <a:solidFill>
                  <a:schemeClr val="bg1"/>
                </a:solidFill>
                <a:effectLst/>
                <a:uLnTx/>
                <a:uFillTx/>
                <a:latin typeface="Arial"/>
                <a:ea typeface="+mn-ea"/>
                <a:cs typeface="+mn-cs"/>
              </a:rPr>
              <a:t>accordance</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with</a:t>
            </a:r>
            <a:r>
              <a:rPr kumimoji="0" lang="de-DE" altLang="de-DE" sz="800" b="0" i="0" u="none" strike="noStrike" kern="0" cap="none" spc="0" normalizeH="0" baseline="0" noProof="0">
                <a:ln>
                  <a:noFill/>
                </a:ln>
                <a:solidFill>
                  <a:schemeClr val="bg1"/>
                </a:solidFill>
                <a:effectLst/>
                <a:uLnTx/>
                <a:uFillTx/>
                <a:latin typeface="Arial"/>
                <a:ea typeface="+mn-ea"/>
                <a:cs typeface="+mn-cs"/>
              </a:rPr>
              <a:t> § 3. Nr. 63 EStG </a:t>
            </a:r>
            <a:r>
              <a:rPr kumimoji="0" lang="de-DE" altLang="de-DE" sz="800" b="0" i="0" u="none" strike="noStrike" kern="0" cap="none" spc="0" normalizeH="0" baseline="0" noProof="0" err="1">
                <a:ln>
                  <a:noFill/>
                </a:ln>
                <a:solidFill>
                  <a:schemeClr val="bg1"/>
                </a:solidFill>
                <a:effectLst/>
                <a:uLnTx/>
                <a:uFillTx/>
                <a:latin typeface="Arial"/>
                <a:ea typeface="+mn-ea"/>
                <a:cs typeface="+mn-cs"/>
              </a:rPr>
              <a:t>is</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closed</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to</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new</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business</a:t>
            </a:r>
            <a:endParaRPr lang="de-DE" altLang="de-DE" sz="800" kern="0">
              <a:solidFill>
                <a:srgbClr val="FF0000"/>
              </a:solidFill>
            </a:endParaRPr>
          </a:p>
        </p:txBody>
      </p:sp>
    </p:spTree>
    <p:extLst>
      <p:ext uri="{BB962C8B-B14F-4D97-AF65-F5344CB8AC3E}">
        <p14:creationId xmlns:p14="http://schemas.microsoft.com/office/powerpoint/2010/main" val="1155391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Product-</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err="1"/>
              <a:t>side</a:t>
            </a:r>
            <a:endParaRPr lang="de-DE"/>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2</a:t>
            </a:fld>
            <a:endParaRPr lang="de-DE"/>
          </a:p>
        </p:txBody>
      </p:sp>
    </p:spTree>
    <p:extLst>
      <p:ext uri="{BB962C8B-B14F-4D97-AF65-F5344CB8AC3E}">
        <p14:creationId xmlns:p14="http://schemas.microsoft.com/office/powerpoint/2010/main" val="14465483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Occupational retirement plan management with FirmenOnline</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Tools</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20</a:t>
            </a:fld>
            <a:endParaRPr lang="de-DE">
              <a:solidFill>
                <a:schemeClr val="tx1"/>
              </a:solidFill>
            </a:endParaRPr>
          </a:p>
        </p:txBody>
      </p:sp>
      <p:sp>
        <p:nvSpPr>
          <p:cNvPr id="12" name="Abgerundetes Rechteck 16" descr="svtxtr:svtx:pptx.transform.calltoaction-link3">
            <a:extLst>
              <a:ext uri="{FF2B5EF4-FFF2-40B4-BE49-F238E27FC236}">
                <a16:creationId xmlns:a16="http://schemas.microsoft.com/office/drawing/2014/main" id="{DB4BFED2-A248-4C1A-959E-2EA1804C7128}"/>
              </a:ext>
            </a:extLst>
          </p:cNvPr>
          <p:cNvSpPr/>
          <p:nvPr/>
        </p:nvSpPr>
        <p:spPr>
          <a:xfrm>
            <a:off x="479426" y="5664973"/>
            <a:ext cx="3518644" cy="334541"/>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70" b="1" i="0" u="none" cap="all">
                <a:solidFill>
                  <a:srgbClr val="113388"/>
                </a:solidFill>
                <a:hlinkClick r:id="rId4"/>
              </a:rPr>
              <a:t>Direct access to firmenonline.de</a:t>
            </a:r>
          </a:p>
        </p:txBody>
      </p:sp>
      <p:sp>
        <p:nvSpPr>
          <p:cNvPr id="14" name="Inhaltsplatzhalter 10" descr="svtx:article/content/body">
            <a:extLst>
              <a:ext uri="{FF2B5EF4-FFF2-40B4-BE49-F238E27FC236}">
                <a16:creationId xmlns:a16="http://schemas.microsoft.com/office/drawing/2014/main" id="{8019CFB1-2CAB-4A6D-8A8A-766F291BBB14}"/>
              </a:ext>
            </a:extLst>
          </p:cNvPr>
          <p:cNvSpPr>
            <a:spLocks noGrp="1"/>
          </p:cNvSpPr>
          <p:nvPr>
            <p:ph idx="1"/>
          </p:nvPr>
        </p:nvSpPr>
        <p:spPr>
          <a:xfrm>
            <a:off x="479425" y="2102401"/>
            <a:ext cx="6426000" cy="3225380"/>
          </a:xfrm>
        </p:spPr>
        <p:txBody>
          <a:bodyPr/>
          <a:lstStyle/>
          <a:p>
            <a:pPr>
              <a:spcBef>
                <a:spcPts val="300"/>
              </a:spcBef>
            </a:pPr>
            <a:r>
              <a:rPr lang="de-DE" sz="1600" b="0" i="0" u="none"/>
              <a:t>The FirmenOnline occupational pension portal considerably simplifies the occupational pension management  in the company. Two portals are available:</a:t>
            </a:r>
          </a:p>
          <a:p>
            <a:pPr>
              <a:spcBef>
                <a:spcPts val="300"/>
              </a:spcBef>
            </a:pPr>
            <a:r>
              <a:rPr lang="de-DE" sz="1600" b="1" i="0" u="none"/>
              <a:t>Employer portal</a:t>
            </a:r>
          </a:p>
          <a:p>
            <a:pPr>
              <a:spcBef>
                <a:spcPts val="300"/>
              </a:spcBef>
            </a:pPr>
            <a:r>
              <a:rPr lang="de-DE" sz="1600" b="0" i="0" u="none"/>
              <a:t>Employers can easily and efficiently manage all occupational pension contracts online – with full transparency regarding all activities and processes.</a:t>
            </a:r>
          </a:p>
          <a:p>
            <a:pPr>
              <a:spcBef>
                <a:spcPts val="300"/>
              </a:spcBef>
            </a:pPr>
            <a:r>
              <a:rPr lang="de-DE" sz="1600" b="1" i="0" u="none"/>
              <a:t>Employee portal</a:t>
            </a:r>
          </a:p>
          <a:p>
            <a:pPr>
              <a:spcBef>
                <a:spcPts val="300"/>
              </a:spcBef>
            </a:pPr>
            <a:r>
              <a:rPr lang="de-DE" sz="1600" b="0" i="0" u="none"/>
              <a:t>Employees have online access to all information regarding the company‘s occupational pension offer in a clearly arranged manner – with explainer videos and helpful calculation tools.</a:t>
            </a:r>
          </a:p>
        </p:txBody>
      </p:sp>
      <p:sp>
        <p:nvSpPr>
          <p:cNvPr id="15" name="Fußzeilenplatzhalter 5" descr="svtx:article/content/footnote">
            <a:extLst>
              <a:ext uri="{FF2B5EF4-FFF2-40B4-BE49-F238E27FC236}">
                <a16:creationId xmlns:a16="http://schemas.microsoft.com/office/drawing/2014/main" id="{EFC0DB78-C53F-4867-9A44-F3C3DB627E33}"/>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17634877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Taxation of benefits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21</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Yes. The Support Fund pension will be taxed as subsequent pay, however, usually at a lower tax rate than in working life. In case of capital payments your tax burden can be reduced by the “five-part ruling“. In addition, the maturity capital will usually be paid in the following year. Members of statutory health insurance also have to pay statutory health and long-term care insurance contributions.</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Are retirement benefits taxed?</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8803368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Effect on the statutory social security systems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22</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The </a:t>
            </a:r>
            <a:r>
              <a:rPr lang="de-DE" altLang="de-DE" sz="1600" b="0" i="0" u="none" err="1"/>
              <a:t>salary</a:t>
            </a:r>
            <a:r>
              <a:rPr lang="de-DE" altLang="de-DE" sz="1600" b="0" i="0" u="none"/>
              <a:t> </a:t>
            </a:r>
            <a:r>
              <a:rPr lang="de-DE" altLang="de-DE" sz="1600" b="0" i="0" u="none" err="1"/>
              <a:t>conversion</a:t>
            </a:r>
            <a:r>
              <a:rPr lang="de-DE" altLang="de-DE" sz="1600" b="0" i="0" u="none"/>
              <a:t> </a:t>
            </a:r>
            <a:r>
              <a:rPr lang="de-DE" altLang="de-DE" sz="1600" b="0" i="0" u="none" err="1"/>
              <a:t>scheme</a:t>
            </a:r>
            <a:r>
              <a:rPr lang="de-DE" altLang="de-DE" sz="1600" b="0" i="0" u="none"/>
              <a:t> </a:t>
            </a:r>
            <a:r>
              <a:rPr lang="de-DE" altLang="de-DE" sz="1600" b="0" i="0" u="none" err="1"/>
              <a:t>results</a:t>
            </a:r>
            <a:r>
              <a:rPr lang="de-DE" altLang="de-DE" sz="1600" b="0" i="0" u="none"/>
              <a:t> in a </a:t>
            </a:r>
            <a:r>
              <a:rPr lang="de-DE" altLang="de-DE" sz="1600" b="0" i="0" u="none" err="1"/>
              <a:t>reduction</a:t>
            </a:r>
            <a:r>
              <a:rPr lang="de-DE" altLang="de-DE" sz="1600" b="0" i="0" u="none"/>
              <a:t> </a:t>
            </a:r>
            <a:r>
              <a:rPr lang="de-DE" altLang="de-DE" sz="1600" b="0" i="0" u="none" err="1"/>
              <a:t>of</a:t>
            </a:r>
            <a:r>
              <a:rPr lang="de-DE" altLang="de-DE" sz="1600" b="0" i="0" u="none"/>
              <a:t> </a:t>
            </a:r>
            <a:r>
              <a:rPr lang="de-DE" altLang="de-DE" sz="1600" b="0" i="0" u="none" err="1"/>
              <a:t>gross</a:t>
            </a:r>
            <a:r>
              <a:rPr lang="de-DE" altLang="de-DE" sz="1600" b="0" i="0" u="none"/>
              <a:t> </a:t>
            </a:r>
            <a:r>
              <a:rPr lang="de-DE" altLang="de-DE" sz="1600" b="0" i="0" u="none" err="1"/>
              <a:t>salary</a:t>
            </a:r>
            <a:r>
              <a:rPr lang="de-DE" altLang="de-DE" sz="1600" b="0" i="0" u="none"/>
              <a:t>. As a </a:t>
            </a:r>
            <a:r>
              <a:rPr lang="de-DE" altLang="de-DE" sz="1600" b="0" i="0" u="none" err="1"/>
              <a:t>result</a:t>
            </a:r>
            <a:r>
              <a:rPr lang="de-DE" altLang="de-DE" sz="1600" b="0" i="0" u="none"/>
              <a:t>, </a:t>
            </a:r>
            <a:r>
              <a:rPr lang="de-DE" altLang="de-DE" sz="1600" b="0" i="0" u="none" err="1"/>
              <a:t>contributions</a:t>
            </a:r>
            <a:r>
              <a:rPr lang="de-DE" altLang="de-DE" sz="1600" b="0" i="0" u="none"/>
              <a:t> </a:t>
            </a:r>
            <a:r>
              <a:rPr lang="de-DE" altLang="de-DE" sz="1600" b="0" i="0" u="none" err="1"/>
              <a:t>to</a:t>
            </a:r>
            <a:r>
              <a:rPr lang="de-DE" altLang="de-DE" sz="1600" b="0" i="0" u="none"/>
              <a:t> </a:t>
            </a:r>
            <a:r>
              <a:rPr lang="de-DE" altLang="de-DE" sz="1600" b="0" i="0" u="none" err="1"/>
              <a:t>the</a:t>
            </a:r>
            <a:r>
              <a:rPr lang="de-DE" altLang="de-DE" sz="1600" b="0" i="0" u="none"/>
              <a:t> social </a:t>
            </a:r>
            <a:r>
              <a:rPr lang="de-DE" altLang="de-DE" sz="1600" b="0" i="0" u="none" err="1"/>
              <a:t>systems</a:t>
            </a:r>
            <a:r>
              <a:rPr lang="de-DE" altLang="de-DE" sz="1600" b="0" i="0" u="none"/>
              <a:t> </a:t>
            </a:r>
            <a:r>
              <a:rPr lang="de-DE" altLang="de-DE" sz="1600" b="0" i="0" u="none" err="1"/>
              <a:t>can</a:t>
            </a:r>
            <a:r>
              <a:rPr lang="de-DE" altLang="de-DE" sz="1600" b="0" i="0" u="none"/>
              <a:t> </a:t>
            </a:r>
            <a:r>
              <a:rPr lang="de-DE" altLang="de-DE" sz="1600" b="0" i="0" u="none" err="1"/>
              <a:t>be</a:t>
            </a:r>
            <a:r>
              <a:rPr lang="de-DE" altLang="de-DE" sz="1600" b="0" i="0" u="none"/>
              <a:t> </a:t>
            </a:r>
            <a:r>
              <a:rPr lang="de-DE" altLang="de-DE" sz="1600" b="0" i="0" u="none" err="1"/>
              <a:t>lower</a:t>
            </a:r>
            <a:r>
              <a:rPr lang="de-DE" altLang="de-DE" sz="1600" b="0" i="0" u="none"/>
              <a:t>. </a:t>
            </a:r>
            <a:r>
              <a:rPr lang="de-DE" altLang="de-DE" sz="1600" b="0" i="0" u="none" err="1"/>
              <a:t>Therefore</a:t>
            </a:r>
            <a:r>
              <a:rPr lang="de-DE" altLang="de-DE" sz="1600" b="0" i="0" u="none"/>
              <a:t>, </a:t>
            </a:r>
            <a:r>
              <a:rPr lang="de-DE" altLang="de-DE" sz="1600" b="0" i="0" u="none" err="1"/>
              <a:t>the</a:t>
            </a:r>
            <a:r>
              <a:rPr lang="de-DE" altLang="de-DE" sz="1600" b="0" i="0" u="none"/>
              <a:t> </a:t>
            </a:r>
            <a:r>
              <a:rPr lang="de-DE" altLang="de-DE" sz="1600" b="0" i="0" u="none" err="1"/>
              <a:t>statutory</a:t>
            </a:r>
            <a:r>
              <a:rPr lang="de-DE" altLang="de-DE" sz="1600" b="0" i="0" u="none"/>
              <a:t> </a:t>
            </a:r>
            <a:r>
              <a:rPr lang="de-DE" altLang="de-DE" sz="1600" b="0" i="0" u="none" err="1"/>
              <a:t>unemployment</a:t>
            </a:r>
            <a:r>
              <a:rPr lang="de-DE" altLang="de-DE" sz="1600" b="0" i="0" u="none"/>
              <a:t>, </a:t>
            </a:r>
            <a:r>
              <a:rPr lang="de-DE" altLang="de-DE" sz="1600" b="0" i="0" u="none" err="1"/>
              <a:t>health</a:t>
            </a:r>
            <a:r>
              <a:rPr lang="de-DE" altLang="de-DE" sz="1600" b="0" i="0" u="none"/>
              <a:t>, </a:t>
            </a:r>
            <a:r>
              <a:rPr lang="de-DE" altLang="de-DE" sz="1600" b="0" i="0" u="none" err="1"/>
              <a:t>pension</a:t>
            </a:r>
            <a:r>
              <a:rPr lang="de-DE" altLang="de-DE" sz="1600" b="0" i="0" u="none"/>
              <a:t> </a:t>
            </a:r>
            <a:r>
              <a:rPr lang="de-DE" altLang="de-DE" sz="1600" b="0" i="0" u="none" err="1"/>
              <a:t>or</a:t>
            </a:r>
            <a:r>
              <a:rPr lang="de-DE" altLang="de-DE" sz="1600" b="0" i="0" u="none"/>
              <a:t> </a:t>
            </a:r>
            <a:r>
              <a:rPr lang="de-DE" altLang="de-DE" sz="1600" b="0" i="0" u="none" err="1"/>
              <a:t>long</a:t>
            </a:r>
            <a:r>
              <a:rPr lang="de-DE" altLang="de-DE" sz="1600" b="0" i="0" u="none"/>
              <a:t>-term care </a:t>
            </a:r>
            <a:r>
              <a:rPr lang="de-DE" altLang="de-DE" sz="1600" b="0" i="0" u="none" err="1"/>
              <a:t>insurance</a:t>
            </a:r>
            <a:r>
              <a:rPr lang="de-DE" altLang="de-DE" sz="1600" b="0" i="0" u="none"/>
              <a:t> </a:t>
            </a:r>
            <a:r>
              <a:rPr lang="de-DE" altLang="de-DE" sz="1600" b="0" i="0" u="none" err="1"/>
              <a:t>benefits</a:t>
            </a:r>
            <a:r>
              <a:rPr lang="de-DE" altLang="de-DE" sz="1600" b="0" i="0" u="none"/>
              <a:t> </a:t>
            </a:r>
            <a:r>
              <a:rPr lang="de-DE" altLang="de-DE" sz="1600" b="0" i="0" u="none" err="1"/>
              <a:t>can</a:t>
            </a:r>
            <a:r>
              <a:rPr lang="de-DE" altLang="de-DE" sz="1600" b="0" i="0" u="none"/>
              <a:t> </a:t>
            </a:r>
            <a:r>
              <a:rPr lang="de-DE" altLang="de-DE" sz="1600" b="0" i="0" u="none" err="1"/>
              <a:t>decrease</a:t>
            </a:r>
            <a:r>
              <a:rPr lang="de-DE" altLang="de-DE" sz="1600" b="0" i="0" u="none"/>
              <a:t>. </a:t>
            </a:r>
            <a:r>
              <a:rPr lang="de-DE" altLang="de-DE" sz="1600" b="0" i="0" u="none" err="1"/>
              <a:t>However</a:t>
            </a:r>
            <a:r>
              <a:rPr lang="de-DE" altLang="de-DE" sz="1600" b="0" i="0" u="none"/>
              <a:t>, in </a:t>
            </a:r>
            <a:r>
              <a:rPr lang="de-DE" altLang="de-DE" sz="1600" b="0" i="0" u="none" err="1"/>
              <a:t>many</a:t>
            </a:r>
            <a:r>
              <a:rPr lang="de-DE" altLang="de-DE" sz="1600" b="0" i="0" u="none"/>
              <a:t> </a:t>
            </a:r>
            <a:r>
              <a:rPr lang="de-DE" altLang="de-DE" sz="1600" b="0" i="0" u="none" err="1"/>
              <a:t>cases</a:t>
            </a:r>
            <a:r>
              <a:rPr lang="de-DE" altLang="de-DE" sz="1600" b="0" i="0" u="none"/>
              <a:t> </a:t>
            </a:r>
            <a:r>
              <a:rPr lang="de-DE" altLang="de-DE" sz="1600" b="0" i="0" u="none" err="1"/>
              <a:t>the</a:t>
            </a:r>
            <a:r>
              <a:rPr lang="de-DE" altLang="de-DE" sz="1600" b="0" i="0" u="none"/>
              <a:t> </a:t>
            </a:r>
            <a:r>
              <a:rPr lang="de-DE" altLang="de-DE" sz="1600" b="0" i="0" u="none" err="1"/>
              <a:t>difference</a:t>
            </a:r>
            <a:r>
              <a:rPr lang="de-DE" altLang="de-DE" sz="1600" b="0" i="0" u="none"/>
              <a:t> </a:t>
            </a:r>
            <a:r>
              <a:rPr lang="de-DE" altLang="de-DE" sz="1600" b="0" i="0" u="none" err="1"/>
              <a:t>is</a:t>
            </a:r>
            <a:r>
              <a:rPr lang="de-DE" altLang="de-DE" sz="1600" b="0" i="0" u="none"/>
              <a:t> </a:t>
            </a:r>
            <a:r>
              <a:rPr lang="de-DE" altLang="de-DE" sz="1600" b="0" i="0" u="none" err="1"/>
              <a:t>only</a:t>
            </a:r>
            <a:r>
              <a:rPr lang="de-DE" altLang="de-DE" sz="1600" b="0" i="0" u="none"/>
              <a:t> a </a:t>
            </a:r>
            <a:r>
              <a:rPr lang="de-DE" altLang="de-DE" sz="1600" b="0" i="0" u="none" err="1"/>
              <a:t>few</a:t>
            </a:r>
            <a:r>
              <a:rPr lang="de-DE" altLang="de-DE" sz="1600" b="0" i="0" u="none"/>
              <a:t> </a:t>
            </a:r>
            <a:r>
              <a:rPr lang="de-DE" altLang="de-DE" sz="1600" b="0" i="0" u="none" err="1"/>
              <a:t>euros</a:t>
            </a:r>
            <a:r>
              <a:rPr lang="de-DE" altLang="de-DE" sz="1600" b="0" i="0" u="none"/>
              <a:t>.</a:t>
            </a:r>
          </a:p>
          <a:p>
            <a:pPr lvl="1">
              <a:spcBef>
                <a:spcPts val="317"/>
              </a:spcBef>
              <a:spcAft>
                <a:spcPct val="0"/>
              </a:spcAft>
            </a:pPr>
            <a:r>
              <a:rPr lang="de-DE" altLang="de-DE" sz="1600" b="0" i="0" u="none" err="1"/>
              <a:t>If</a:t>
            </a:r>
            <a:r>
              <a:rPr lang="de-DE" altLang="de-DE" sz="1600" b="0" i="0" u="none"/>
              <a:t> </a:t>
            </a:r>
            <a:r>
              <a:rPr lang="de-DE" altLang="de-DE" sz="1600" b="0" i="0" u="none" err="1"/>
              <a:t>gross</a:t>
            </a:r>
            <a:r>
              <a:rPr lang="de-DE" altLang="de-DE" sz="1600" b="0" i="0" u="none"/>
              <a:t> </a:t>
            </a:r>
            <a:r>
              <a:rPr lang="de-DE" altLang="de-DE" sz="1600" b="0" i="0" u="none" err="1"/>
              <a:t>income</a:t>
            </a:r>
            <a:r>
              <a:rPr lang="de-DE" altLang="de-DE" sz="1600" b="0" i="0" u="none"/>
              <a:t> falls </a:t>
            </a:r>
            <a:r>
              <a:rPr lang="de-DE" altLang="de-DE" sz="1600" b="0" i="0" u="none" err="1"/>
              <a:t>below</a:t>
            </a:r>
            <a:r>
              <a:rPr lang="de-DE" altLang="de-DE" sz="1600" b="0" i="0" u="none"/>
              <a:t> </a:t>
            </a:r>
            <a:r>
              <a:rPr lang="de-DE" altLang="de-DE" sz="1600" b="0" i="0" u="none" err="1"/>
              <a:t>the</a:t>
            </a:r>
            <a:r>
              <a:rPr lang="de-DE" altLang="de-DE" sz="1600" b="0" i="0" u="none"/>
              <a:t> </a:t>
            </a:r>
            <a:r>
              <a:rPr lang="de-DE" altLang="de-DE" sz="1600" b="0" i="0" u="none" err="1"/>
              <a:t>limit</a:t>
            </a:r>
            <a:r>
              <a:rPr lang="de-DE" altLang="de-DE" sz="1600" b="0" i="0" u="none"/>
              <a:t> </a:t>
            </a:r>
            <a:r>
              <a:rPr lang="de-DE" altLang="de-DE" sz="1600" b="0" i="0" u="none" err="1"/>
              <a:t>of</a:t>
            </a:r>
            <a:r>
              <a:rPr lang="de-DE" altLang="de-DE" sz="1600" b="0" i="0" u="none"/>
              <a:t> €</a:t>
            </a:r>
            <a:r>
              <a:rPr lang="de-DE" altLang="de-DE" sz="1600"/>
              <a:t> 69,300</a:t>
            </a:r>
            <a:r>
              <a:rPr lang="de-DE" altLang="de-DE" sz="1600" b="0" i="0" u="none"/>
              <a:t> (</a:t>
            </a:r>
            <a:r>
              <a:rPr lang="de-DE" altLang="de-DE" sz="1600" b="0" i="0" u="none" err="1"/>
              <a:t>compulsory</a:t>
            </a:r>
            <a:r>
              <a:rPr lang="de-DE" altLang="de-DE" sz="1600" b="0" i="0" u="none"/>
              <a:t> </a:t>
            </a:r>
            <a:r>
              <a:rPr lang="de-DE" altLang="de-DE" sz="1600" b="0" i="0" u="none" err="1"/>
              <a:t>insurance</a:t>
            </a:r>
            <a:r>
              <a:rPr lang="de-DE" altLang="de-DE" sz="1600" b="0" i="0" u="none"/>
              <a:t> </a:t>
            </a:r>
            <a:r>
              <a:rPr lang="de-DE" altLang="de-DE" sz="1600" b="0" i="0" u="none" err="1"/>
              <a:t>limit</a:t>
            </a:r>
            <a:r>
              <a:rPr lang="de-DE" altLang="de-DE" sz="1600" b="0" i="0" u="none"/>
              <a:t> </a:t>
            </a:r>
            <a:r>
              <a:rPr lang="de-DE" altLang="de-DE" sz="1600" b="0" i="0" u="none" err="1"/>
              <a:t>stipulated</a:t>
            </a:r>
            <a:r>
              <a:rPr lang="de-DE" altLang="de-DE" sz="1600" b="0" i="0" u="none"/>
              <a:t> </a:t>
            </a:r>
            <a:r>
              <a:rPr lang="de-DE" altLang="de-DE" sz="1600" b="0" i="0" u="none" err="1"/>
              <a:t>for</a:t>
            </a:r>
            <a:r>
              <a:rPr lang="de-DE" altLang="de-DE" sz="1600" b="0" i="0" u="none"/>
              <a:t> </a:t>
            </a:r>
            <a:r>
              <a:rPr lang="de-DE" altLang="de-DE" sz="1600" b="0" i="0" u="none" err="1"/>
              <a:t>health</a:t>
            </a:r>
            <a:r>
              <a:rPr lang="de-DE" altLang="de-DE" sz="1600" b="0" i="0" u="none"/>
              <a:t> and </a:t>
            </a:r>
            <a:r>
              <a:rPr lang="de-DE" altLang="de-DE" sz="1600" b="0" i="0" u="none" err="1"/>
              <a:t>long</a:t>
            </a:r>
            <a:r>
              <a:rPr lang="de-DE" altLang="de-DE" sz="1600" b="0" i="0" u="none"/>
              <a:t>-term care </a:t>
            </a:r>
            <a:r>
              <a:rPr lang="de-DE" altLang="de-DE" sz="1600" b="0" i="0" u="none" err="1"/>
              <a:t>insurance</a:t>
            </a:r>
            <a:r>
              <a:rPr lang="de-DE" altLang="de-DE" sz="1600" b="0" i="0" u="none"/>
              <a:t>, </a:t>
            </a:r>
            <a:r>
              <a:rPr lang="de-DE" altLang="de-DE" sz="1600" b="0" i="0" u="none" err="1"/>
              <a:t>as</a:t>
            </a:r>
            <a:r>
              <a:rPr lang="de-DE" altLang="de-DE" sz="1600" b="0" i="0" u="none"/>
              <a:t> </a:t>
            </a:r>
            <a:r>
              <a:rPr lang="de-DE" altLang="de-DE" sz="1600" b="0" i="0" u="none" err="1"/>
              <a:t>of</a:t>
            </a:r>
            <a:r>
              <a:rPr lang="de-DE" altLang="de-DE" sz="1600" b="0" i="0" u="none"/>
              <a:t> </a:t>
            </a:r>
            <a:r>
              <a:rPr lang="de-DE" altLang="de-DE" sz="1600"/>
              <a:t>2024</a:t>
            </a:r>
            <a:r>
              <a:rPr lang="de-DE" altLang="de-DE" sz="1600" b="0" i="0" u="none"/>
              <a:t>), </a:t>
            </a:r>
            <a:r>
              <a:rPr lang="de-DE" altLang="de-DE" sz="1600" b="0" i="0" u="none" err="1"/>
              <a:t>salary</a:t>
            </a:r>
            <a:r>
              <a:rPr lang="de-DE" altLang="de-DE" sz="1600" b="0" i="0" u="none"/>
              <a:t> </a:t>
            </a:r>
            <a:r>
              <a:rPr lang="de-DE" altLang="de-DE" sz="1600" b="0" i="0" u="none" err="1"/>
              <a:t>conversion</a:t>
            </a:r>
            <a:r>
              <a:rPr lang="de-DE" altLang="de-DE" sz="1600" b="0" i="0" u="none"/>
              <a:t> </a:t>
            </a:r>
            <a:r>
              <a:rPr lang="de-DE" altLang="de-DE" sz="1600" b="0" i="0" u="none" err="1"/>
              <a:t>can</a:t>
            </a:r>
            <a:r>
              <a:rPr lang="de-DE" altLang="de-DE" sz="1600" b="0" i="0" u="none"/>
              <a:t> also </a:t>
            </a:r>
            <a:r>
              <a:rPr lang="de-DE" altLang="de-DE" sz="1600" b="0" i="0" u="none" err="1"/>
              <a:t>result</a:t>
            </a:r>
            <a:r>
              <a:rPr lang="de-DE" altLang="de-DE" sz="1600" b="0" i="0" u="none"/>
              <a:t> in </a:t>
            </a:r>
            <a:r>
              <a:rPr lang="de-DE" altLang="de-DE" sz="1600" b="0" i="0" u="none" err="1"/>
              <a:t>the</a:t>
            </a:r>
            <a:r>
              <a:rPr lang="de-DE" altLang="de-DE" sz="1600" b="0" i="0" u="none"/>
              <a:t> </a:t>
            </a:r>
            <a:r>
              <a:rPr lang="de-DE" altLang="de-DE" sz="1600" b="0" i="0" u="none" err="1"/>
              <a:t>obligation</a:t>
            </a:r>
            <a:r>
              <a:rPr lang="de-DE" altLang="de-DE" sz="1600" b="0" i="0" u="none"/>
              <a:t> </a:t>
            </a:r>
            <a:r>
              <a:rPr lang="de-DE" altLang="de-DE" sz="1600" b="0" i="0" u="none" err="1"/>
              <a:t>to</a:t>
            </a:r>
            <a:r>
              <a:rPr lang="de-DE" altLang="de-DE" sz="1600" b="0" i="0" u="none"/>
              <a:t> </a:t>
            </a:r>
            <a:r>
              <a:rPr lang="de-DE" altLang="de-DE" sz="1600" b="0" i="0" u="none" err="1"/>
              <a:t>resume</a:t>
            </a:r>
            <a:r>
              <a:rPr lang="de-DE" altLang="de-DE" sz="1600" b="0" i="0" u="none"/>
              <a:t> </a:t>
            </a:r>
            <a:r>
              <a:rPr lang="de-DE" altLang="de-DE" sz="1600" b="0" i="0" u="none" err="1"/>
              <a:t>membership</a:t>
            </a:r>
            <a:r>
              <a:rPr lang="de-DE" altLang="de-DE" sz="1600" b="0" i="0" u="none"/>
              <a:t> </a:t>
            </a:r>
            <a:r>
              <a:rPr lang="de-DE" altLang="de-DE" sz="1600" b="0" i="0" u="none" err="1"/>
              <a:t>of</a:t>
            </a:r>
            <a:r>
              <a:rPr lang="de-DE" altLang="de-DE" sz="1600" b="0" i="0" u="none"/>
              <a:t> </a:t>
            </a:r>
            <a:r>
              <a:rPr lang="de-DE" altLang="de-DE" sz="1600" b="0" i="0" u="none" err="1"/>
              <a:t>statutory</a:t>
            </a:r>
            <a:r>
              <a:rPr lang="de-DE" altLang="de-DE" sz="1600" b="0" i="0" u="none"/>
              <a:t> </a:t>
            </a:r>
            <a:r>
              <a:rPr lang="de-DE" altLang="de-DE" sz="1600" b="0" i="0" u="none" err="1"/>
              <a:t>health</a:t>
            </a:r>
            <a:r>
              <a:rPr lang="de-DE" altLang="de-DE" sz="1600" b="0" i="0" u="none"/>
              <a:t> </a:t>
            </a:r>
            <a:r>
              <a:rPr lang="de-DE" altLang="de-DE" sz="1600" b="0" i="0" u="none" err="1"/>
              <a:t>insurance</a:t>
            </a:r>
            <a:r>
              <a:rPr lang="de-DE" altLang="de-DE" sz="1600" b="0" i="0" u="none"/>
              <a:t> </a:t>
            </a:r>
            <a:r>
              <a:rPr lang="de-DE" altLang="de-DE" sz="1600" b="0" i="0" u="none" err="1"/>
              <a:t>instead</a:t>
            </a:r>
            <a:r>
              <a:rPr lang="de-DE" altLang="de-DE" sz="1600" b="0" i="0" u="none"/>
              <a:t> </a:t>
            </a:r>
            <a:r>
              <a:rPr lang="de-DE" altLang="de-DE" sz="1600" b="0" i="0" u="none" err="1"/>
              <a:t>of</a:t>
            </a:r>
            <a:r>
              <a:rPr lang="de-DE" altLang="de-DE" sz="1600" b="0" i="0" u="none"/>
              <a:t> private </a:t>
            </a:r>
            <a:r>
              <a:rPr lang="de-DE" altLang="de-DE" sz="1600" b="0" i="0" u="none" err="1"/>
              <a:t>health</a:t>
            </a:r>
            <a:r>
              <a:rPr lang="de-DE" altLang="de-DE" sz="1600" b="0" i="0" u="none"/>
              <a:t> </a:t>
            </a:r>
            <a:r>
              <a:rPr lang="de-DE" altLang="de-DE" sz="1600" b="0" i="0" u="none" err="1"/>
              <a:t>insurance</a:t>
            </a:r>
            <a:r>
              <a:rPr lang="de-DE" altLang="de-DE" sz="1600" b="0" i="0" u="none"/>
              <a:t>.</a:t>
            </a:r>
            <a:endParaRPr lang="de-DE" altLang="de-DE" sz="1600" b="0" i="0" u="none">
              <a:cs typeface="Arial"/>
            </a:endParaRP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effect does a salary conversion scheme have on the statutory social security systems?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0049014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Leaving service</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23</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The Allianz Support Fund can be continued with the new employer if the new employer agrees and is or becomes a member of the same pension provider. Otherwise, the retirement plan will remain paid-up until the benefit is claimed.</a:t>
            </a:r>
          </a:p>
          <a:p>
            <a:pPr lvl="1">
              <a:spcBef>
                <a:spcPts val="317"/>
              </a:spcBef>
              <a:spcAft>
                <a:spcPct val="0"/>
              </a:spcAft>
            </a:pPr>
            <a:r>
              <a:rPr lang="de-DE" altLang="de-DE" sz="1600" b="0" i="0" u="none"/>
              <a:t>The Support Fund cannot be continued as private contract.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with the Support Fund contract upon leaving service?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41881655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Insolvency of the employer</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t>1 </a:t>
            </a:r>
            <a:r>
              <a:rPr lang="de-DE" sz="800" b="0" i="0" u="none"/>
              <a:t>However, the protection of the PSV is limited: In 2022, monthly pensions up to EUR 9,870 in the old federal states and EUR 9,450 in the new federal states are protected; capital payments up to EUR 1,184,400 in the old federal states and EUR 1,134,000 in the new federal states.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24</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Even if the employer were to become insolvent, the occupational pension of employees who come under the scope of the Company Pension Plans Act (BetrAVG) is protected via the Pension Guarantee Association (Pensions-Sicherungs-Verein PSV).</a:t>
            </a:r>
            <a:r>
              <a:rPr lang="de-DE" altLang="de-DE" sz="1600" b="0" i="0" u="none" baseline="30000"/>
              <a:t>1</a:t>
            </a:r>
            <a:r>
              <a:rPr lang="de-DE" altLang="de-DE" sz="1600" b="0" i="0" u="none"/>
              <a:t> Entitled employees who do not come under the scope of the BetrAVG (e. g. controlling managing directors-shareholders) are also sufficiently protected against the employer‘s insolvency through the  statutes or by additional pledging. Alternatively, in the event of insolvency, it is possible to have the indirect insurance transferred to the employee and then continue this insurance privately.</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Is the occupational pension protected if the company becomes insolvent?</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9711431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109CE-3AE7-424F-8D99-B77F2689CF48}"/>
              </a:ext>
            </a:extLst>
          </p:cNvPr>
          <p:cNvSpPr>
            <a:spLocks noGrp="1"/>
          </p:cNvSpPr>
          <p:nvPr>
            <p:ph type="title"/>
          </p:nvPr>
        </p:nvSpPr>
        <p:spPr/>
        <p:txBody>
          <a:bodyPr/>
          <a:lstStyle/>
          <a:p>
            <a:r>
              <a:rPr lang="de-DE" err="1"/>
              <a:t>Insolvency</a:t>
            </a:r>
            <a:r>
              <a:rPr lang="de-DE"/>
              <a:t> </a:t>
            </a:r>
            <a:r>
              <a:rPr lang="de-DE" err="1"/>
              <a:t>protection</a:t>
            </a:r>
            <a:r>
              <a:rPr lang="de-DE"/>
              <a:t> </a:t>
            </a:r>
            <a:r>
              <a:rPr lang="de-DE" err="1"/>
              <a:t>by</a:t>
            </a:r>
            <a:r>
              <a:rPr lang="de-DE"/>
              <a:t> PSV</a:t>
            </a:r>
            <a:endParaRPr lang="en-US"/>
          </a:p>
        </p:txBody>
      </p:sp>
      <p:sp>
        <p:nvSpPr>
          <p:cNvPr id="4" name="Content Placeholder 3">
            <a:extLst>
              <a:ext uri="{FF2B5EF4-FFF2-40B4-BE49-F238E27FC236}">
                <a16:creationId xmlns:a16="http://schemas.microsoft.com/office/drawing/2014/main" id="{625626C3-A615-4D6A-BC68-52101A04BB6A}"/>
              </a:ext>
            </a:extLst>
          </p:cNvPr>
          <p:cNvSpPr>
            <a:spLocks noGrp="1"/>
          </p:cNvSpPr>
          <p:nvPr>
            <p:ph sz="half" idx="1"/>
          </p:nvPr>
        </p:nvSpPr>
        <p:spPr>
          <a:xfrm>
            <a:off x="447556" y="1808163"/>
            <a:ext cx="5329616" cy="4357687"/>
          </a:xfrm>
        </p:spPr>
        <p:txBody>
          <a:bodyPr/>
          <a:lstStyle/>
          <a:p>
            <a:pPr marL="362585" indent="-362585">
              <a:buClr>
                <a:schemeClr val="bg1"/>
              </a:buClr>
              <a:buFont typeface="Arial" panose="020B0604020202020204" pitchFamily="34" charset="0"/>
              <a:buChar char="•"/>
            </a:pPr>
            <a:r>
              <a:rPr lang="en-US" altLang="de-DE" sz="1600" dirty="0"/>
              <a:t>For  legally vested rights and current benefits</a:t>
            </a:r>
            <a:endParaRPr lang="de-DE" dirty="0"/>
          </a:p>
          <a:p>
            <a:pPr marL="362585" indent="-362585">
              <a:buClr>
                <a:schemeClr val="bg1"/>
              </a:buClr>
              <a:buFont typeface="Arial" panose="020B0604020202020204" pitchFamily="34" charset="0"/>
              <a:buChar char="•"/>
            </a:pPr>
            <a:r>
              <a:rPr lang="en-US" altLang="de-DE" sz="1600" dirty="0"/>
              <a:t>Minimum age must be met</a:t>
            </a:r>
            <a:endParaRPr lang="en-US" altLang="de-DE" sz="1600" dirty="0">
              <a:cs typeface="Arial" panose="020B0604020202020204"/>
            </a:endParaRPr>
          </a:p>
          <a:p>
            <a:pPr marL="362585" indent="-362585">
              <a:buClr>
                <a:schemeClr val="bg1"/>
              </a:buClr>
              <a:buFont typeface="Arial" panose="020B0604020202020204" pitchFamily="34" charset="0"/>
              <a:buChar char="•"/>
            </a:pPr>
            <a:r>
              <a:rPr lang="de-DE" altLang="de-DE" sz="1600" b="1" dirty="0"/>
              <a:t>Maximum </a:t>
            </a:r>
            <a:r>
              <a:rPr lang="de-DE" altLang="de-DE" sz="1600" b="1" dirty="0" err="1"/>
              <a:t>limits</a:t>
            </a:r>
            <a:endParaRPr lang="de-DE" altLang="de-DE" sz="1600" b="1" dirty="0">
              <a:cs typeface="Arial" panose="020B0604020202020204"/>
            </a:endParaRPr>
          </a:p>
          <a:p>
            <a:pPr marL="362585" indent="-362585">
              <a:buClr>
                <a:schemeClr val="bg1"/>
              </a:buClr>
              <a:buFont typeface="Arial" panose="020B0604020202020204" pitchFamily="34" charset="0"/>
              <a:buChar char="•"/>
            </a:pPr>
            <a:r>
              <a:rPr lang="en-US" altLang="de-DE" sz="1600" b="1" dirty="0"/>
              <a:t>For </a:t>
            </a:r>
            <a:r>
              <a:rPr lang="de-DE" sz="1600" b="1" dirty="0" err="1"/>
              <a:t>salary</a:t>
            </a:r>
            <a:r>
              <a:rPr lang="de-DE" sz="1600" b="1" dirty="0"/>
              <a:t> </a:t>
            </a:r>
            <a:r>
              <a:rPr lang="de-DE" sz="1600" b="1" dirty="0" err="1"/>
              <a:t>conversion</a:t>
            </a:r>
            <a:r>
              <a:rPr lang="en-US" altLang="de-DE" sz="1600" b="1" dirty="0"/>
              <a:t> in the first 2 years </a:t>
            </a:r>
            <a:r>
              <a:rPr lang="de-DE" sz="1600" b="1" dirty="0" err="1"/>
              <a:t>up</a:t>
            </a:r>
            <a:r>
              <a:rPr lang="de-DE" sz="1600" b="1" dirty="0"/>
              <a:t> </a:t>
            </a:r>
            <a:r>
              <a:rPr lang="de-DE" sz="1600" b="1" dirty="0" err="1"/>
              <a:t>to</a:t>
            </a:r>
            <a:r>
              <a:rPr lang="de-DE" sz="1600" b="1" dirty="0"/>
              <a:t> 4%</a:t>
            </a:r>
            <a:r>
              <a:rPr lang="de-DE" sz="1600" dirty="0"/>
              <a:t> </a:t>
            </a:r>
            <a:r>
              <a:rPr lang="de-DE" sz="1600" dirty="0" err="1"/>
              <a:t>of</a:t>
            </a:r>
            <a:r>
              <a:rPr lang="de-DE" sz="1600" dirty="0"/>
              <a:t> </a:t>
            </a:r>
            <a:r>
              <a:rPr lang="de-DE" sz="1600" dirty="0" err="1"/>
              <a:t>the</a:t>
            </a:r>
            <a:r>
              <a:rPr lang="de-DE" sz="1600" dirty="0"/>
              <a:t> </a:t>
            </a:r>
            <a:r>
              <a:rPr lang="de-DE" sz="1600" dirty="0" err="1"/>
              <a:t>contribution</a:t>
            </a:r>
            <a:r>
              <a:rPr lang="de-DE" sz="1600" dirty="0"/>
              <a:t> </a:t>
            </a:r>
            <a:r>
              <a:rPr lang="de-DE" sz="1600" dirty="0" err="1"/>
              <a:t>assessment</a:t>
            </a:r>
            <a:r>
              <a:rPr lang="de-DE" sz="1600" dirty="0"/>
              <a:t> </a:t>
            </a:r>
            <a:r>
              <a:rPr lang="de-DE" sz="1600" dirty="0" err="1"/>
              <a:t>ceiling</a:t>
            </a:r>
            <a:r>
              <a:rPr lang="de-DE" sz="1600" dirty="0"/>
              <a:t> </a:t>
            </a:r>
            <a:r>
              <a:rPr lang="de-DE" sz="1600" dirty="0" err="1"/>
              <a:t>stipulated</a:t>
            </a:r>
            <a:r>
              <a:rPr lang="de-DE" sz="1600" dirty="0"/>
              <a:t> </a:t>
            </a:r>
            <a:r>
              <a:rPr lang="de-DE" sz="1600" dirty="0" err="1"/>
              <a:t>for</a:t>
            </a:r>
            <a:r>
              <a:rPr lang="de-DE" sz="1600" dirty="0"/>
              <a:t> West German </a:t>
            </a:r>
            <a:r>
              <a:rPr lang="de-DE" sz="1600" dirty="0" err="1"/>
              <a:t>statutory</a:t>
            </a:r>
            <a:r>
              <a:rPr lang="de-DE" sz="1600" dirty="0"/>
              <a:t> </a:t>
            </a:r>
            <a:r>
              <a:rPr lang="de-DE" sz="1600" dirty="0" err="1"/>
              <a:t>pension</a:t>
            </a:r>
            <a:r>
              <a:rPr lang="de-DE" sz="1600" dirty="0"/>
              <a:t> </a:t>
            </a:r>
            <a:r>
              <a:rPr lang="de-DE" sz="1600" dirty="0" err="1"/>
              <a:t>insurance</a:t>
            </a:r>
            <a:endParaRPr lang="de-DE" altLang="de-DE" sz="1600" dirty="0">
              <a:cs typeface="Arial" panose="020B0604020202020204"/>
            </a:endParaRPr>
          </a:p>
          <a:p>
            <a:pPr marL="362585" indent="-362585">
              <a:buClr>
                <a:schemeClr val="bg1"/>
              </a:buClr>
              <a:buFont typeface="Arial" panose="020B0604020202020204" pitchFamily="34" charset="0"/>
              <a:buChar char="•"/>
            </a:pPr>
            <a:r>
              <a:rPr lang="en-US" altLang="de-DE" sz="1600" b="1" dirty="0"/>
              <a:t>Pledge of the indirect insurance policy</a:t>
            </a:r>
            <a:endParaRPr lang="en-US" altLang="de-DE" sz="1600" b="1" dirty="0">
              <a:cs typeface="Arial" panose="020B0604020202020204"/>
            </a:endParaRPr>
          </a:p>
          <a:p>
            <a:pPr marL="362585" indent="-362585">
              <a:buClr>
                <a:schemeClr val="bg1"/>
              </a:buClr>
              <a:buFont typeface="Arial" panose="020B0604020202020204" pitchFamily="34" charset="0"/>
              <a:buChar char="•"/>
            </a:pPr>
            <a:r>
              <a:rPr lang="de-DE" sz="1600" b="1" dirty="0"/>
              <a:t>Assessment </a:t>
            </a:r>
            <a:r>
              <a:rPr lang="de-DE" sz="1600" b="1" dirty="0" err="1"/>
              <a:t>ceiling</a:t>
            </a:r>
            <a:r>
              <a:rPr lang="de-DE" altLang="de-DE" sz="1600" b="1" dirty="0"/>
              <a:t>:</a:t>
            </a:r>
            <a:br>
              <a:rPr lang="de-DE" altLang="de-DE" sz="1600" b="1" dirty="0"/>
            </a:br>
            <a:r>
              <a:rPr lang="en-US" altLang="de-DE" sz="1600" u="sng" dirty="0"/>
              <a:t>Pension commitment: </a:t>
            </a:r>
            <a:r>
              <a:rPr lang="en-US" altLang="de-DE" sz="1600" dirty="0"/>
              <a:t>Sum of annual (legally vested) pension benefits times 25 % times 20</a:t>
            </a:r>
            <a:br>
              <a:rPr lang="de-DE" altLang="de-DE" sz="1600" dirty="0"/>
            </a:br>
            <a:r>
              <a:rPr lang="en-US" altLang="de-DE" sz="1600" u="sng" dirty="0"/>
              <a:t>Capital commitment: </a:t>
            </a:r>
            <a:r>
              <a:rPr lang="en-US" altLang="de-DE" sz="1600" dirty="0"/>
              <a:t>10% of the (statutory </a:t>
            </a:r>
            <a:r>
              <a:rPr lang="en-US" altLang="de-DE" dirty="0"/>
              <a:t>vested</a:t>
            </a:r>
            <a:r>
              <a:rPr lang="en-US" altLang="de-DE" sz="1600" dirty="0"/>
              <a:t>) pension benefit times 25% times 20</a:t>
            </a:r>
            <a:endParaRPr lang="de-DE" sz="1600" dirty="0">
              <a:cs typeface="Arial" panose="020B0604020202020204"/>
            </a:endParaRPr>
          </a:p>
          <a:p>
            <a:pPr marL="362585" indent="-362585">
              <a:buClr>
                <a:schemeClr val="bg1"/>
              </a:buClr>
              <a:buFont typeface="Arial" panose="020B0604020202020204" pitchFamily="34" charset="0"/>
              <a:buChar char="•"/>
            </a:pPr>
            <a:endParaRPr lang="de-DE" sz="1600" dirty="0">
              <a:cs typeface="Arial" panose="020B0604020202020204"/>
            </a:endParaRPr>
          </a:p>
          <a:p>
            <a:pPr marL="302260" indent="-302260">
              <a:buClr>
                <a:schemeClr val="bg1"/>
              </a:buClr>
              <a:buFont typeface="Arial" panose="020B0604020202020204" pitchFamily="34" charset="0"/>
              <a:buChar char="•"/>
            </a:pPr>
            <a:endParaRPr lang="en-US" dirty="0">
              <a:cs typeface="Arial" panose="020B0604020202020204"/>
            </a:endParaRPr>
          </a:p>
        </p:txBody>
      </p:sp>
      <p:graphicFrame>
        <p:nvGraphicFramePr>
          <p:cNvPr id="6" name="Table 6">
            <a:extLst>
              <a:ext uri="{FF2B5EF4-FFF2-40B4-BE49-F238E27FC236}">
                <a16:creationId xmlns:a16="http://schemas.microsoft.com/office/drawing/2014/main" id="{284D14DB-E11D-4E1E-B22E-B84E00101B63}"/>
              </a:ext>
            </a:extLst>
          </p:cNvPr>
          <p:cNvGraphicFramePr>
            <a:graphicFrameLocks noGrp="1"/>
          </p:cNvGraphicFramePr>
          <p:nvPr>
            <p:ph sz="half" idx="2"/>
          </p:nvPr>
        </p:nvGraphicFramePr>
        <p:xfrm>
          <a:off x="6203968" y="1628307"/>
          <a:ext cx="5508605" cy="4603555"/>
        </p:xfrm>
        <a:graphic>
          <a:graphicData uri="http://schemas.openxmlformats.org/drawingml/2006/table">
            <a:tbl>
              <a:tblPr firstRow="1" bandRow="1">
                <a:tableStyleId>{7DF18680-E054-41AD-8BC1-D1AEF772440D}</a:tableStyleId>
              </a:tblPr>
              <a:tblGrid>
                <a:gridCol w="1550750">
                  <a:extLst>
                    <a:ext uri="{9D8B030D-6E8A-4147-A177-3AD203B41FA5}">
                      <a16:colId xmlns:a16="http://schemas.microsoft.com/office/drawing/2014/main" val="2898647928"/>
                    </a:ext>
                  </a:extLst>
                </a:gridCol>
                <a:gridCol w="1550750">
                  <a:extLst>
                    <a:ext uri="{9D8B030D-6E8A-4147-A177-3AD203B41FA5}">
                      <a16:colId xmlns:a16="http://schemas.microsoft.com/office/drawing/2014/main" val="2090549212"/>
                    </a:ext>
                  </a:extLst>
                </a:gridCol>
                <a:gridCol w="2407105">
                  <a:extLst>
                    <a:ext uri="{9D8B030D-6E8A-4147-A177-3AD203B41FA5}">
                      <a16:colId xmlns:a16="http://schemas.microsoft.com/office/drawing/2014/main" val="1787978948"/>
                    </a:ext>
                  </a:extLst>
                </a:gridCol>
              </a:tblGrid>
              <a:tr h="2540646">
                <a:tc>
                  <a:txBody>
                    <a:bodyPr/>
                    <a:lstStyle>
                      <a:lvl1pPr algn="l" eaLnBrk="0" hangingPunct="0">
                        <a:tabLst>
                          <a:tab pos="195263" algn="l"/>
                        </a:tabLst>
                        <a:defRPr>
                          <a:solidFill>
                            <a:schemeClr val="accent1"/>
                          </a:solidFill>
                          <a:latin typeface="Arial" panose="020B0604020202020204" pitchFamily="34" charset="0"/>
                        </a:defRPr>
                      </a:lvl1pPr>
                      <a:lvl2pPr marL="1588" algn="l" eaLnBrk="0" hangingPunct="0">
                        <a:tabLst>
                          <a:tab pos="195263" algn="l"/>
                        </a:tabLst>
                        <a:defRPr sz="1600">
                          <a:solidFill>
                            <a:schemeClr val="tx1"/>
                          </a:solidFill>
                          <a:latin typeface="Arial" panose="020B0604020202020204" pitchFamily="34" charset="0"/>
                        </a:defRPr>
                      </a:lvl2pPr>
                      <a:lvl3pPr marL="3175" algn="l" eaLnBrk="0" hangingPunct="0">
                        <a:tabLst>
                          <a:tab pos="195263" algn="l"/>
                        </a:tabLst>
                        <a:defRPr sz="1600">
                          <a:solidFill>
                            <a:schemeClr val="tx1"/>
                          </a:solidFill>
                          <a:latin typeface="Arial" panose="020B0604020202020204" pitchFamily="34" charset="0"/>
                        </a:defRPr>
                      </a:lvl3pPr>
                      <a:lvl4pPr marL="193675" algn="l" eaLnBrk="0" hangingPunct="0">
                        <a:buClr>
                          <a:schemeClr val="tx1"/>
                        </a:buClr>
                        <a:tabLst>
                          <a:tab pos="195263" algn="l"/>
                        </a:tabLst>
                        <a:defRPr sz="1600">
                          <a:solidFill>
                            <a:schemeClr val="tx1"/>
                          </a:solidFill>
                          <a:latin typeface="Arial" panose="020B0604020202020204" pitchFamily="34" charset="0"/>
                        </a:defRPr>
                      </a:lvl4pPr>
                      <a:lvl5pPr marL="396875" algn="l" eaLnBrk="0" hangingPunct="0">
                        <a:buClr>
                          <a:schemeClr val="tx1"/>
                        </a:buClr>
                        <a:tabLst>
                          <a:tab pos="195263" algn="l"/>
                        </a:tabLst>
                        <a:defRPr sz="1600">
                          <a:solidFill>
                            <a:schemeClr val="tx1"/>
                          </a:solidFill>
                          <a:latin typeface="Arial" panose="020B0604020202020204" pitchFamily="34" charset="0"/>
                        </a:defRPr>
                      </a:lvl5pPr>
                      <a:lvl6pPr marL="8540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6pPr>
                      <a:lvl7pPr marL="13112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7pPr>
                      <a:lvl8pPr marL="17684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8pPr>
                      <a:lvl9pPr marL="22256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err="1">
                          <a:ln>
                            <a:noFill/>
                          </a:ln>
                          <a:solidFill>
                            <a:schemeClr val="bg1"/>
                          </a:solidFill>
                          <a:effectLst/>
                        </a:rPr>
                        <a:t>Years</a:t>
                      </a:r>
                      <a:endParaRPr kumimoji="0" lang="de-DE" altLang="de-DE" sz="1300" b="0" i="0" u="none" strike="noStrike" cap="none" normalizeH="0" baseline="0">
                        <a:ln>
                          <a:noFill/>
                        </a:ln>
                        <a:solidFill>
                          <a:schemeClr val="bg1"/>
                        </a:solidFill>
                        <a:effectLst/>
                        <a:latin typeface="+mj-lt"/>
                      </a:endParaRPr>
                    </a:p>
                  </a:txBody>
                  <a:tcPr marL="96939" marR="96939" marT="49514" marB="49514" horzOverflow="overflow"/>
                </a:tc>
                <a:tc>
                  <a:txBody>
                    <a:bodyPr/>
                    <a:lstStyle>
                      <a:lvl1pPr algn="l" eaLnBrk="0" hangingPunct="0">
                        <a:tabLst>
                          <a:tab pos="195263" algn="l"/>
                        </a:tabLst>
                        <a:defRPr>
                          <a:solidFill>
                            <a:schemeClr val="accent1"/>
                          </a:solidFill>
                          <a:latin typeface="Arial" panose="020B0604020202020204" pitchFamily="34" charset="0"/>
                        </a:defRPr>
                      </a:lvl1pPr>
                      <a:lvl2pPr marL="1588" algn="l" eaLnBrk="0" hangingPunct="0">
                        <a:tabLst>
                          <a:tab pos="195263" algn="l"/>
                        </a:tabLst>
                        <a:defRPr sz="1600">
                          <a:solidFill>
                            <a:schemeClr val="tx1"/>
                          </a:solidFill>
                          <a:latin typeface="Arial" panose="020B0604020202020204" pitchFamily="34" charset="0"/>
                        </a:defRPr>
                      </a:lvl2pPr>
                      <a:lvl3pPr marL="3175" algn="l" eaLnBrk="0" hangingPunct="0">
                        <a:tabLst>
                          <a:tab pos="195263" algn="l"/>
                        </a:tabLst>
                        <a:defRPr sz="1600">
                          <a:solidFill>
                            <a:schemeClr val="tx1"/>
                          </a:solidFill>
                          <a:latin typeface="Arial" panose="020B0604020202020204" pitchFamily="34" charset="0"/>
                        </a:defRPr>
                      </a:lvl3pPr>
                      <a:lvl4pPr marL="193675" algn="l" eaLnBrk="0" hangingPunct="0">
                        <a:buClr>
                          <a:schemeClr val="tx1"/>
                        </a:buClr>
                        <a:tabLst>
                          <a:tab pos="195263" algn="l"/>
                        </a:tabLst>
                        <a:defRPr sz="1600">
                          <a:solidFill>
                            <a:schemeClr val="tx1"/>
                          </a:solidFill>
                          <a:latin typeface="Arial" panose="020B0604020202020204" pitchFamily="34" charset="0"/>
                        </a:defRPr>
                      </a:lvl4pPr>
                      <a:lvl5pPr marL="396875" algn="l" eaLnBrk="0" hangingPunct="0">
                        <a:buClr>
                          <a:schemeClr val="tx1"/>
                        </a:buClr>
                        <a:tabLst>
                          <a:tab pos="195263" algn="l"/>
                        </a:tabLst>
                        <a:defRPr sz="1600">
                          <a:solidFill>
                            <a:schemeClr val="tx1"/>
                          </a:solidFill>
                          <a:latin typeface="Arial" panose="020B0604020202020204" pitchFamily="34" charset="0"/>
                        </a:defRPr>
                      </a:lvl5pPr>
                      <a:lvl6pPr marL="8540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6pPr>
                      <a:lvl7pPr marL="13112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7pPr>
                      <a:lvl8pPr marL="17684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8pPr>
                      <a:lvl9pPr marL="22256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solidFill>
                            <a:schemeClr val="bg1"/>
                          </a:solidFill>
                          <a:effectLst/>
                        </a:rPr>
                        <a:t>Promille </a:t>
                      </a:r>
                      <a:r>
                        <a:rPr kumimoji="0" lang="de-DE" altLang="de-DE" sz="1300" u="none" strike="noStrike" cap="none" normalizeH="0" baseline="0" err="1">
                          <a:ln>
                            <a:noFill/>
                          </a:ln>
                          <a:solidFill>
                            <a:schemeClr val="bg1"/>
                          </a:solidFill>
                          <a:effectLst/>
                        </a:rPr>
                        <a:t>set</a:t>
                      </a:r>
                      <a:endParaRPr kumimoji="0" lang="de-DE" altLang="de-DE" sz="1300" b="0" i="0" u="none" strike="noStrike" cap="none" normalizeH="0" baseline="0">
                        <a:ln>
                          <a:noFill/>
                        </a:ln>
                        <a:solidFill>
                          <a:schemeClr val="bg1"/>
                        </a:solidFill>
                        <a:effectLst/>
                        <a:latin typeface="+mj-lt"/>
                      </a:endParaRPr>
                    </a:p>
                  </a:txBody>
                  <a:tcPr marL="96939" marR="96939" marT="49514" marB="49514" horzOverflow="overflow"/>
                </a:tc>
                <a:tc>
                  <a:txBody>
                    <a:bodyPr/>
                    <a:lstStyle>
                      <a:lvl1pPr algn="l" eaLnBrk="0" hangingPunct="0">
                        <a:tabLst>
                          <a:tab pos="195263" algn="l"/>
                        </a:tabLst>
                        <a:defRPr>
                          <a:solidFill>
                            <a:schemeClr val="accent1"/>
                          </a:solidFill>
                          <a:latin typeface="Arial" panose="020B0604020202020204" pitchFamily="34" charset="0"/>
                        </a:defRPr>
                      </a:lvl1pPr>
                      <a:lvl2pPr marL="1588" algn="l" eaLnBrk="0" hangingPunct="0">
                        <a:tabLst>
                          <a:tab pos="195263" algn="l"/>
                        </a:tabLst>
                        <a:defRPr sz="1600">
                          <a:solidFill>
                            <a:schemeClr val="tx1"/>
                          </a:solidFill>
                          <a:latin typeface="Arial" panose="020B0604020202020204" pitchFamily="34" charset="0"/>
                        </a:defRPr>
                      </a:lvl2pPr>
                      <a:lvl3pPr marL="3175" algn="l" eaLnBrk="0" hangingPunct="0">
                        <a:tabLst>
                          <a:tab pos="195263" algn="l"/>
                        </a:tabLst>
                        <a:defRPr sz="1600">
                          <a:solidFill>
                            <a:schemeClr val="tx1"/>
                          </a:solidFill>
                          <a:latin typeface="Arial" panose="020B0604020202020204" pitchFamily="34" charset="0"/>
                        </a:defRPr>
                      </a:lvl3pPr>
                      <a:lvl4pPr marL="193675" algn="l" eaLnBrk="0" hangingPunct="0">
                        <a:buClr>
                          <a:schemeClr val="tx1"/>
                        </a:buClr>
                        <a:tabLst>
                          <a:tab pos="195263" algn="l"/>
                        </a:tabLst>
                        <a:defRPr sz="1600">
                          <a:solidFill>
                            <a:schemeClr val="tx1"/>
                          </a:solidFill>
                          <a:latin typeface="Arial" panose="020B0604020202020204" pitchFamily="34" charset="0"/>
                        </a:defRPr>
                      </a:lvl4pPr>
                      <a:lvl5pPr marL="396875" algn="l" eaLnBrk="0" hangingPunct="0">
                        <a:buClr>
                          <a:schemeClr val="tx1"/>
                        </a:buClr>
                        <a:tabLst>
                          <a:tab pos="195263" algn="l"/>
                        </a:tabLst>
                        <a:defRPr sz="1600">
                          <a:solidFill>
                            <a:schemeClr val="tx1"/>
                          </a:solidFill>
                          <a:latin typeface="Arial" panose="020B0604020202020204" pitchFamily="34" charset="0"/>
                        </a:defRPr>
                      </a:lvl5pPr>
                      <a:lvl6pPr marL="8540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6pPr>
                      <a:lvl7pPr marL="13112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7pPr>
                      <a:lvl8pPr marL="17684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8pPr>
                      <a:lvl9pPr marL="22256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0"/>
                        </a:spcBef>
                        <a:spcAft>
                          <a:spcPct val="30000"/>
                        </a:spcAft>
                        <a:buClrTx/>
                        <a:buSzTx/>
                        <a:buFontTx/>
                        <a:buNone/>
                      </a:pPr>
                      <a:r>
                        <a:rPr kumimoji="0" lang="en-US" altLang="de-DE" sz="1300" u="none" strike="noStrike" cap="none" normalizeH="0" baseline="0">
                          <a:ln>
                            <a:noFill/>
                          </a:ln>
                          <a:solidFill>
                            <a:schemeClr val="bg1"/>
                          </a:solidFill>
                          <a:effectLst/>
                        </a:rPr>
                        <a:t>PSV annual contribution (with a monthly contribution of € 105,81)</a:t>
                      </a:r>
                      <a:r>
                        <a:rPr lang="de-DE" altLang="de-DE" sz="1300" u="none" strike="noStrike" cap="none" normalizeH="0" baseline="0">
                          <a:ln>
                            <a:noFill/>
                          </a:ln>
                          <a:solidFill>
                            <a:schemeClr val="bg1"/>
                          </a:solidFill>
                          <a:effectLst/>
                        </a:rPr>
                        <a:t> </a:t>
                      </a:r>
                      <a:endParaRPr kumimoji="0" lang="de-DE" altLang="de-DE" sz="130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300" b="0" u="none" strike="noStrike" cap="none" normalizeH="0" baseline="0">
                          <a:ln>
                            <a:noFill/>
                          </a:ln>
                          <a:solidFill>
                            <a:schemeClr val="bg1"/>
                          </a:solidFill>
                          <a:effectLst/>
                        </a:rPr>
                        <a:t>This corresponds to the following promised benefit</a:t>
                      </a:r>
                      <a:r>
                        <a:rPr kumimoji="0" lang="de-DE" altLang="de-DE" sz="1300" b="0" u="none" strike="noStrike" cap="none" normalizeH="0" baseline="0">
                          <a:ln>
                            <a:noFill/>
                          </a:ln>
                          <a:solidFill>
                            <a:schemeClr val="bg1"/>
                          </a:solidFill>
                          <a:effectLst/>
                        </a:rPr>
                        <a:t>:</a:t>
                      </a:r>
                    </a:p>
                    <a:p>
                      <a:pPr marL="0" marR="0" lvl="0" indent="0" algn="l" rtl="0" eaLnBrk="0" fontAlgn="base" latinLnBrk="0" hangingPunct="0">
                        <a:lnSpc>
                          <a:spcPct val="100000"/>
                        </a:lnSpc>
                        <a:spcBef>
                          <a:spcPct val="0"/>
                        </a:spcBef>
                        <a:spcAft>
                          <a:spcPct val="30000"/>
                        </a:spcAft>
                        <a:buClrTx/>
                        <a:buSzTx/>
                        <a:buFontTx/>
                        <a:buNone/>
                      </a:pPr>
                      <a:r>
                        <a:rPr lang="de-DE" altLang="de-DE" sz="1300" b="0" u="none" strike="noStrike" cap="none" normalizeH="0" baseline="0">
                          <a:ln>
                            <a:noFill/>
                          </a:ln>
                          <a:solidFill>
                            <a:schemeClr val="bg1"/>
                          </a:solidFill>
                          <a:effectLst/>
                        </a:rPr>
                        <a:t>RSKU1U </a:t>
                      </a:r>
                      <a:r>
                        <a:rPr kumimoji="0" lang="de-DE" altLang="de-DE" sz="1300" b="0" u="none" strike="noStrike" cap="none" normalizeH="0" baseline="0">
                          <a:ln>
                            <a:noFill/>
                          </a:ln>
                          <a:solidFill>
                            <a:schemeClr val="bg1"/>
                          </a:solidFill>
                          <a:effectLst/>
                        </a:rPr>
                        <a:t>=</a:t>
                      </a:r>
                      <a:r>
                        <a:rPr lang="de-DE" altLang="de-DE" sz="1300" b="0" u="none" strike="noStrike" cap="none" normalizeH="0" baseline="0">
                          <a:ln>
                            <a:noFill/>
                          </a:ln>
                          <a:solidFill>
                            <a:schemeClr val="bg1"/>
                          </a:solidFill>
                          <a:effectLst/>
                        </a:rPr>
                        <a:t> </a:t>
                      </a:r>
                      <a:r>
                        <a:rPr lang="de-DE" altLang="de-DE" sz="1300" b="1" u="none" strike="noStrike" cap="none" normalizeH="0" baseline="0">
                          <a:ln>
                            <a:noFill/>
                          </a:ln>
                          <a:solidFill>
                            <a:schemeClr val="bg1"/>
                          </a:solidFill>
                          <a:effectLst/>
                        </a:rPr>
                        <a:t>€ 1,200 annual </a:t>
                      </a:r>
                      <a:r>
                        <a:rPr lang="de-DE" altLang="de-DE" sz="1300" b="1" u="none" strike="noStrike" cap="none" normalizeH="0" baseline="0" err="1">
                          <a:ln>
                            <a:noFill/>
                          </a:ln>
                          <a:solidFill>
                            <a:schemeClr val="bg1"/>
                          </a:solidFill>
                          <a:effectLst/>
                        </a:rPr>
                        <a:t>pension</a:t>
                      </a:r>
                      <a:r>
                        <a:rPr lang="de-DE" altLang="de-DE" sz="1300" b="0" u="none" strike="noStrike" cap="none" normalizeH="0" baseline="0">
                          <a:ln>
                            <a:noFill/>
                          </a:ln>
                          <a:solidFill>
                            <a:schemeClr val="bg1"/>
                          </a:solidFill>
                          <a:effectLst/>
                        </a:rPr>
                        <a:t>/ € </a:t>
                      </a:r>
                      <a:r>
                        <a:rPr lang="de-DE" sz="1300" b="1" i="0" u="none" strike="noStrike" cap="none" normalizeH="0" baseline="0" noProof="0">
                          <a:ln>
                            <a:noFill/>
                          </a:ln>
                          <a:solidFill>
                            <a:schemeClr val="bg1"/>
                          </a:solidFill>
                          <a:effectLst/>
                          <a:latin typeface="Arial"/>
                        </a:rPr>
                        <a:t>39.484,49</a:t>
                      </a:r>
                      <a:r>
                        <a:rPr lang="de-DE" altLang="de-DE" sz="1300" b="0" u="none" strike="noStrike" cap="none" normalizeH="0" baseline="0">
                          <a:ln>
                            <a:noFill/>
                          </a:ln>
                          <a:solidFill>
                            <a:schemeClr val="bg1"/>
                          </a:solidFill>
                          <a:effectLst/>
                        </a:rPr>
                        <a:t> </a:t>
                      </a:r>
                      <a:r>
                        <a:rPr kumimoji="0" lang="de-DE" altLang="de-DE" sz="1300" b="0" u="none" strike="noStrike" cap="none" normalizeH="0" baseline="0" err="1">
                          <a:ln>
                            <a:noFill/>
                          </a:ln>
                          <a:solidFill>
                            <a:schemeClr val="bg1"/>
                          </a:solidFill>
                          <a:effectLst/>
                        </a:rPr>
                        <a:t>g</a:t>
                      </a:r>
                      <a:r>
                        <a:rPr lang="de-DE" altLang="de-DE" sz="1300" b="0" u="none" strike="noStrike" cap="none" normalizeH="0" baseline="0" err="1">
                          <a:ln>
                            <a:noFill/>
                          </a:ln>
                          <a:solidFill>
                            <a:schemeClr val="bg1"/>
                          </a:solidFill>
                          <a:effectLst/>
                        </a:rPr>
                        <a:t>uarantee</a:t>
                      </a:r>
                      <a:r>
                        <a:rPr lang="de-DE" altLang="de-DE" sz="1300" b="0" u="none" strike="noStrike" cap="none" normalizeH="0" baseline="0">
                          <a:ln>
                            <a:noFill/>
                          </a:ln>
                          <a:solidFill>
                            <a:schemeClr val="bg1"/>
                          </a:solidFill>
                          <a:effectLst/>
                        </a:rPr>
                        <a:t> </a:t>
                      </a:r>
                      <a:r>
                        <a:rPr lang="de-DE" altLang="de-DE" sz="1300" b="0" u="none" strike="noStrike" cap="none" normalizeH="0" baseline="0" err="1">
                          <a:ln>
                            <a:noFill/>
                          </a:ln>
                          <a:solidFill>
                            <a:schemeClr val="bg1"/>
                          </a:solidFill>
                          <a:effectLst/>
                        </a:rPr>
                        <a:t>capital</a:t>
                      </a:r>
                      <a:endParaRPr kumimoji="0" lang="de-DE" altLang="de-DE" sz="1300" b="0" u="none" strike="noStrike" cap="none" normalizeH="0" baseline="0">
                        <a:ln>
                          <a:noFill/>
                        </a:ln>
                        <a:solidFill>
                          <a:schemeClr val="bg1"/>
                        </a:solidFill>
                        <a:effectLst/>
                      </a:endParaRPr>
                    </a:p>
                    <a:p>
                      <a:pPr marL="0" marR="0" lvl="0" indent="0" algn="l" rtl="0" eaLnBrk="0" fontAlgn="base" latinLnBrk="0" hangingPunct="0">
                        <a:lnSpc>
                          <a:spcPct val="100000"/>
                        </a:lnSpc>
                        <a:spcBef>
                          <a:spcPct val="0"/>
                        </a:spcBef>
                        <a:spcAft>
                          <a:spcPct val="30000"/>
                        </a:spcAft>
                        <a:buClrTx/>
                        <a:buSzTx/>
                        <a:buFontTx/>
                        <a:buNone/>
                      </a:pPr>
                      <a:endParaRPr lang="de-DE" altLang="de-DE" sz="1300" u="none" strike="noStrike" cap="none" normalizeH="0" baseline="0">
                        <a:ln>
                          <a:noFill/>
                        </a:ln>
                        <a:solidFill>
                          <a:schemeClr val="bg1"/>
                        </a:solidFill>
                        <a:effectLst/>
                      </a:endParaRPr>
                    </a:p>
                    <a:p>
                      <a:pPr marL="0" marR="0" lvl="0" indent="0" algn="l">
                        <a:lnSpc>
                          <a:spcPct val="100000"/>
                        </a:lnSpc>
                        <a:spcBef>
                          <a:spcPct val="0"/>
                        </a:spcBef>
                        <a:spcAft>
                          <a:spcPct val="30000"/>
                        </a:spcAft>
                        <a:buClrTx/>
                        <a:buSzTx/>
                        <a:buFontTx/>
                        <a:buNone/>
                      </a:pPr>
                      <a:r>
                        <a:rPr lang="de-DE" altLang="de-DE" sz="800" u="none" strike="noStrike" cap="none" normalizeH="0" baseline="0">
                          <a:ln>
                            <a:noFill/>
                          </a:ln>
                          <a:solidFill>
                            <a:schemeClr val="bg1"/>
                          </a:solidFill>
                          <a:effectLst/>
                        </a:rPr>
                        <a:t>PSV </a:t>
                      </a:r>
                      <a:r>
                        <a:rPr kumimoji="0" lang="en-US" altLang="de-DE" sz="800" u="none" strike="noStrike" cap="none" normalizeH="0" baseline="0">
                          <a:ln>
                            <a:noFill/>
                          </a:ln>
                          <a:solidFill>
                            <a:schemeClr val="bg1"/>
                          </a:solidFill>
                          <a:effectLst/>
                        </a:rPr>
                        <a:t>for </a:t>
                      </a:r>
                      <a:r>
                        <a:rPr lang="en-US" altLang="de-DE" sz="800" b="1" u="none" strike="noStrike" kern="1200" cap="none" normalizeH="0" baseline="0">
                          <a:ln>
                            <a:noFill/>
                          </a:ln>
                          <a:solidFill>
                            <a:schemeClr val="bg1"/>
                          </a:solidFill>
                          <a:effectLst/>
                          <a:latin typeface="Arial" panose="020B0604020202020204" pitchFamily="34" charset="0"/>
                          <a:ea typeface="+mn-ea"/>
                          <a:cs typeface="+mn-cs"/>
                        </a:rPr>
                        <a:t>pension commitment </a:t>
                      </a:r>
                      <a:r>
                        <a:rPr lang="de-DE" altLang="de-DE" sz="800" u="none" strike="noStrike" cap="none" normalizeH="0" baseline="0">
                          <a:ln>
                            <a:noFill/>
                          </a:ln>
                          <a:solidFill>
                            <a:schemeClr val="bg1"/>
                          </a:solidFill>
                          <a:effectLst/>
                        </a:rPr>
                        <a:t>RS2U / lump-</a:t>
                      </a:r>
                      <a:r>
                        <a:rPr lang="de-DE" altLang="de-DE" sz="800" u="none" strike="noStrike" cap="none" normalizeH="0" baseline="0" err="1">
                          <a:ln>
                            <a:noFill/>
                          </a:ln>
                          <a:solidFill>
                            <a:schemeClr val="bg1"/>
                          </a:solidFill>
                          <a:effectLst/>
                        </a:rPr>
                        <a:t>sum</a:t>
                      </a:r>
                      <a:r>
                        <a:rPr lang="de-DE" altLang="de-DE" sz="800" u="none" strike="noStrike" cap="none" normalizeH="0" baseline="0">
                          <a:ln>
                            <a:noFill/>
                          </a:ln>
                          <a:solidFill>
                            <a:schemeClr val="bg1"/>
                          </a:solidFill>
                          <a:effectLst/>
                        </a:rPr>
                        <a:t> </a:t>
                      </a:r>
                      <a:r>
                        <a:rPr lang="de-DE" altLang="de-DE" sz="800" u="none" strike="noStrike" cap="none" normalizeH="0" baseline="0" err="1">
                          <a:ln>
                            <a:noFill/>
                          </a:ln>
                          <a:solidFill>
                            <a:schemeClr val="bg1"/>
                          </a:solidFill>
                          <a:effectLst/>
                        </a:rPr>
                        <a:t>commitment</a:t>
                      </a:r>
                      <a:r>
                        <a:rPr lang="de-DE" altLang="de-DE" sz="800" u="none" strike="noStrike" cap="none" normalizeH="0" baseline="0">
                          <a:ln>
                            <a:noFill/>
                          </a:ln>
                          <a:solidFill>
                            <a:schemeClr val="bg1"/>
                          </a:solidFill>
                          <a:effectLst/>
                        </a:rPr>
                        <a:t> RSKU1U</a:t>
                      </a:r>
                      <a:endParaRPr lang="de-DE" altLang="de-DE" sz="800" b="0" i="0" u="none" strike="noStrike" kern="1200" cap="none" normalizeH="0" baseline="0">
                        <a:ln>
                          <a:noFill/>
                        </a:ln>
                        <a:solidFill>
                          <a:schemeClr val="bg1"/>
                        </a:solidFill>
                        <a:effectLst/>
                        <a:latin typeface="Arial" panose="020B0604020202020204" pitchFamily="34" charset="0"/>
                        <a:ea typeface="+mn-ea"/>
                        <a:cs typeface="+mn-cs"/>
                      </a:endParaRPr>
                    </a:p>
                  </a:txBody>
                  <a:tcPr marL="96939" marR="96939" marT="49514" marB="49514" horzOverflow="overflow"/>
                </a:tc>
                <a:extLst>
                  <a:ext uri="{0D108BD9-81ED-4DB2-BD59-A6C34878D82A}">
                    <a16:rowId xmlns:a16="http://schemas.microsoft.com/office/drawing/2014/main" val="2032899407"/>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2019</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3,1</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18,60 EUR / 61,20 EUR</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extLst>
                  <a:ext uri="{0D108BD9-81ED-4DB2-BD59-A6C34878D82A}">
                    <a16:rowId xmlns:a16="http://schemas.microsoft.com/office/drawing/2014/main" val="466056289"/>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2020</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4,2</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25,20 EUR / 82,92 EUR</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extLst>
                  <a:ext uri="{0D108BD9-81ED-4DB2-BD59-A6C34878D82A}">
                    <a16:rowId xmlns:a16="http://schemas.microsoft.com/office/drawing/2014/main" val="3886831478"/>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2021</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0,6</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effectLst/>
                        </a:rPr>
                        <a:t>3,60 EUR / 11,85 EUR</a:t>
                      </a:r>
                      <a:endParaRPr kumimoji="0" lang="de-DE" altLang="de-DE" sz="1300" b="0" i="0" u="none" strike="noStrike" kern="1200" cap="none" normalizeH="0" baseline="0">
                        <a:ln>
                          <a:noFill/>
                        </a:ln>
                        <a:solidFill>
                          <a:schemeClr val="accent1"/>
                        </a:solidFill>
                        <a:effectLst/>
                        <a:latin typeface="Arial" panose="020B0604020202020204" pitchFamily="34" charset="0"/>
                        <a:ea typeface="+mn-ea"/>
                        <a:cs typeface="+mn-cs"/>
                      </a:endParaRPr>
                    </a:p>
                  </a:txBody>
                  <a:tcPr marL="96939" marR="96939" marT="49514" marB="49514" horzOverflow="overflow"/>
                </a:tc>
                <a:extLst>
                  <a:ext uri="{0D108BD9-81ED-4DB2-BD59-A6C34878D82A}">
                    <a16:rowId xmlns:a16="http://schemas.microsoft.com/office/drawing/2014/main" val="3160330702"/>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2022</a:t>
                      </a: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1,8</a:t>
                      </a: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10,80 EUR / 35,54 EUR</a:t>
                      </a:r>
                    </a:p>
                  </a:txBody>
                  <a:tcPr marL="96939" marR="96939" marT="49514" marB="49514" horzOverflow="overflow"/>
                </a:tc>
                <a:extLst>
                  <a:ext uri="{0D108BD9-81ED-4DB2-BD59-A6C34878D82A}">
                    <a16:rowId xmlns:a16="http://schemas.microsoft.com/office/drawing/2014/main" val="655829944"/>
                  </a:ext>
                </a:extLst>
              </a:tr>
              <a:tr h="412581">
                <a:tc>
                  <a:txBody>
                    <a:bodyPr/>
                    <a:lstStyle/>
                    <a:p>
                      <a:pPr marL="0" lvl="0" indent="0" algn="l" defTabSz="914400">
                        <a:lnSpc>
                          <a:spcPct val="100000"/>
                        </a:lnSpc>
                        <a:spcBef>
                          <a:spcPct val="0"/>
                        </a:spcBef>
                        <a:spcAft>
                          <a:spcPct val="30000"/>
                        </a:spcAft>
                        <a:buNone/>
                        <a:tabLst>
                          <a:tab pos="195263" algn="l"/>
                        </a:tabLst>
                      </a:pPr>
                      <a:r>
                        <a:rPr lang="de-DE" altLang="de-DE" sz="1300" u="none" strike="noStrike" kern="1200" cap="none" normalizeH="0" baseline="0">
                          <a:ln>
                            <a:noFill/>
                          </a:ln>
                          <a:solidFill>
                            <a:schemeClr val="bg1"/>
                          </a:solidFill>
                          <a:effectLst/>
                          <a:latin typeface="+mn-lt"/>
                          <a:ea typeface="+mn-ea"/>
                          <a:cs typeface="+mn-cs"/>
                        </a:rPr>
                        <a:t>2023</a:t>
                      </a:r>
                      <a:endParaRPr kumimoji="0" lang="de-DE" altLang="de-DE" sz="1300" u="none" strike="noStrike" kern="1200" cap="none" normalizeH="0" baseline="0">
                        <a:ln>
                          <a:noFill/>
                        </a:ln>
                        <a:solidFill>
                          <a:schemeClr val="bg1"/>
                        </a:solidFill>
                        <a:effectLst/>
                        <a:latin typeface="+mn-lt"/>
                        <a:ea typeface="+mn-ea"/>
                        <a:cs typeface="+mn-cs"/>
                      </a:endParaRPr>
                    </a:p>
                  </a:txBody>
                  <a:tcPr marL="96938" marR="96938" marT="49514" marB="49514"/>
                </a:tc>
                <a:tc>
                  <a:txBody>
                    <a:bodyPr/>
                    <a:lstStyle/>
                    <a:p>
                      <a:pPr marL="0" lvl="0" indent="0" algn="l" defTabSz="914400">
                        <a:lnSpc>
                          <a:spcPct val="100000"/>
                        </a:lnSpc>
                        <a:spcBef>
                          <a:spcPct val="0"/>
                        </a:spcBef>
                        <a:spcAft>
                          <a:spcPct val="30000"/>
                        </a:spcAft>
                        <a:buNone/>
                        <a:tabLst>
                          <a:tab pos="195263" algn="l"/>
                        </a:tabLst>
                      </a:pPr>
                      <a:r>
                        <a:rPr lang="de-DE" altLang="de-DE" sz="1300" u="none" strike="noStrike" kern="1200" cap="none" normalizeH="0" baseline="0">
                          <a:ln>
                            <a:noFill/>
                          </a:ln>
                          <a:solidFill>
                            <a:schemeClr val="bg1"/>
                          </a:solidFill>
                          <a:effectLst/>
                          <a:latin typeface="+mn-lt"/>
                          <a:ea typeface="+mn-ea"/>
                          <a:cs typeface="+mn-cs"/>
                        </a:rPr>
                        <a:t>1,9</a:t>
                      </a:r>
                      <a:endParaRPr kumimoji="0" lang="de-DE" altLang="de-DE" sz="1300" u="none" strike="noStrike" kern="1200" cap="none" normalizeH="0" baseline="0">
                        <a:ln>
                          <a:noFill/>
                        </a:ln>
                        <a:solidFill>
                          <a:schemeClr val="bg1"/>
                        </a:solidFill>
                        <a:effectLst/>
                        <a:latin typeface="+mn-lt"/>
                        <a:ea typeface="+mn-ea"/>
                        <a:cs typeface="+mn-cs"/>
                      </a:endParaRPr>
                    </a:p>
                  </a:txBody>
                  <a:tcPr marL="96938" marR="96938" marT="49514" marB="49514"/>
                </a:tc>
                <a:tc>
                  <a:txBody>
                    <a:bodyPr/>
                    <a:lstStyle/>
                    <a:p>
                      <a:pPr marL="0" lvl="0" indent="0" algn="l" defTabSz="914400">
                        <a:lnSpc>
                          <a:spcPct val="100000"/>
                        </a:lnSpc>
                        <a:spcBef>
                          <a:spcPct val="0"/>
                        </a:spcBef>
                        <a:spcAft>
                          <a:spcPct val="30000"/>
                        </a:spcAft>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11,40 EUR / 37,51 EUR </a:t>
                      </a:r>
                    </a:p>
                  </a:txBody>
                  <a:tcPr marL="96938" marR="96938" marT="49514" marB="49514"/>
                </a:tc>
                <a:extLst>
                  <a:ext uri="{0D108BD9-81ED-4DB2-BD59-A6C34878D82A}">
                    <a16:rowId xmlns:a16="http://schemas.microsoft.com/office/drawing/2014/main" val="3588660183"/>
                  </a:ext>
                </a:extLst>
              </a:tr>
            </a:tbl>
          </a:graphicData>
        </a:graphic>
      </p:graphicFrame>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1"/>
          </p:nvPr>
        </p:nvSpPr>
        <p:spPr/>
        <p:txBody>
          <a:bodyPr/>
          <a:lstStyle/>
          <a:p>
            <a:fld id="{0F96B16C-3F5F-44BC-AFCC-8CBCBD90898D}" type="slidenum">
              <a:rPr lang="de-DE" smtClean="0"/>
              <a:t>25</a:t>
            </a:fld>
            <a:endParaRPr lang="de-DE"/>
          </a:p>
        </p:txBody>
      </p:sp>
      <p:sp>
        <p:nvSpPr>
          <p:cNvPr id="5" name="Textfeld 4"/>
          <p:cNvSpPr txBox="1"/>
          <p:nvPr/>
        </p:nvSpPr>
        <p:spPr>
          <a:xfrm>
            <a:off x="554477" y="5493198"/>
            <a:ext cx="5329616" cy="738664"/>
          </a:xfrm>
          <a:prstGeom prst="rect">
            <a:avLst/>
          </a:prstGeom>
        </p:spPr>
        <p:txBody>
          <a:bodyPr wrap="square" lIns="0" tIns="0" rIns="0" bIns="0" rtlCol="0">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spcAft>
                <a:spcPts val="635"/>
              </a:spcAft>
            </a:pPr>
            <a:r>
              <a:rPr lang="en-US" sz="1600">
                <a:solidFill>
                  <a:schemeClr val="bg1"/>
                </a:solidFill>
              </a:rPr>
              <a:t>Alternatively, in the event of insolvency, it is possible to have the indirect insurance transferred to the employee and then continue this insurance privately.</a:t>
            </a:r>
            <a:endParaRPr lang="de-DE" sz="1600">
              <a:solidFill>
                <a:schemeClr val="bg1"/>
              </a:solidFill>
            </a:endParaRPr>
          </a:p>
        </p:txBody>
      </p:sp>
      <p:sp>
        <p:nvSpPr>
          <p:cNvPr id="9" name="Textplatzhalter 15" descr="svtx:article/content/strapline">
            <a:extLst>
              <a:ext uri="{FF2B5EF4-FFF2-40B4-BE49-F238E27FC236}">
                <a16:creationId xmlns:a16="http://schemas.microsoft.com/office/drawing/2014/main" id="{14D27436-F9C7-4742-BC25-309FB7F19399}"/>
              </a:ext>
            </a:extLst>
          </p:cNvPr>
          <p:cNvSpPr txBox="1"/>
          <p:nvPr/>
        </p:nvSpPr>
        <p:spPr>
          <a:xfrm>
            <a:off x="87086" y="211944"/>
            <a:ext cx="3708397" cy="258921"/>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1100" cap="all" spc="63"/>
              <a:t>Questions </a:t>
            </a:r>
            <a:r>
              <a:rPr lang="de-DE" sz="1100" cap="all" spc="63" err="1"/>
              <a:t>regarding</a:t>
            </a:r>
            <a:r>
              <a:rPr lang="de-DE" sz="1100" cap="all" spc="63"/>
              <a:t> </a:t>
            </a:r>
            <a:r>
              <a:rPr lang="de-DE" sz="1100" cap="all" spc="63" err="1"/>
              <a:t>the</a:t>
            </a:r>
            <a:r>
              <a:rPr lang="de-DE" sz="1100" cap="all" spc="63"/>
              <a:t> Support Fund</a:t>
            </a:r>
          </a:p>
        </p:txBody>
      </p:sp>
    </p:spTree>
    <p:extLst>
      <p:ext uri="{BB962C8B-B14F-4D97-AF65-F5344CB8AC3E}">
        <p14:creationId xmlns:p14="http://schemas.microsoft.com/office/powerpoint/2010/main" val="35583593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Financial shortage</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26</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For tax reasons the Support Fund must be funded by </a:t>
            </a:r>
            <a:r>
              <a:rPr lang="de-DE" altLang="de-DE" sz="1600" b="1" i="0" u="none"/>
              <a:t>ongoing level (or increasing) premiums.</a:t>
            </a:r>
          </a:p>
          <a:p>
            <a:pPr lvl="1">
              <a:spcBef>
                <a:spcPts val="317"/>
              </a:spcBef>
              <a:spcAft>
                <a:spcPct val="0"/>
              </a:spcAft>
            </a:pPr>
            <a:r>
              <a:rPr lang="de-DE" altLang="de-DE" sz="1600" b="0" i="0" u="none"/>
              <a:t>Premium payment can be reduced or suspended under certain conditions without constituting a violation of the tax rules. However, a reduction of premiums </a:t>
            </a:r>
            <a:r>
              <a:rPr lang="de-DE" altLang="de-DE" sz="1600" b="1" i="0" u="none"/>
              <a:t>must not be intended from the outset.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if premium payment is to be reduced?</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3922714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Benefits in the event of death</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27</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In the event of death of the employee during the accrual phase the survivors are protected by a capital payment or a pension – depending on the type of Support Fund and the premium rate agreed: Spouses and registered partners as well as children, if they are entiteled to child allowance, until age 25. In addition, a companion designated by name can be a survivor (marriage-like partnership).</a:t>
            </a:r>
          </a:p>
          <a:p>
            <a:pPr lvl="1">
              <a:spcBef>
                <a:spcPts val="317"/>
              </a:spcBef>
              <a:spcAft>
                <a:spcPct val="0"/>
              </a:spcAft>
            </a:pPr>
            <a:r>
              <a:rPr lang="de-DE" altLang="de-DE" sz="1600" b="0" i="0" u="none"/>
              <a:t>Depending on the premium rate survivors will receive a benefit in the event of death also during the pension payout phase.</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in the event of death?</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1386151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Customer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err="1"/>
              <a:t>side</a:t>
            </a:r>
            <a:endParaRPr lang="de-DE"/>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28</a:t>
            </a:fld>
            <a:endParaRPr lang="de-DE"/>
          </a:p>
        </p:txBody>
      </p:sp>
    </p:spTree>
    <p:extLst>
      <p:ext uri="{BB962C8B-B14F-4D97-AF65-F5344CB8AC3E}">
        <p14:creationId xmlns:p14="http://schemas.microsoft.com/office/powerpoint/2010/main" val="8454679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 what cases is the Support Fund an ideal tool for employers?</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247841"/>
            <a:ext cx="6426000" cy="2900096"/>
          </a:xfrm>
        </p:spPr>
        <p:txBody>
          <a:bodyPr/>
          <a:lstStyle/>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motivate</a:t>
            </a:r>
            <a:r>
              <a:rPr lang="de-DE" sz="1600" b="0" i="0" u="none" dirty="0"/>
              <a:t> </a:t>
            </a:r>
            <a:r>
              <a:rPr lang="de-DE" sz="1600" b="0" i="0" u="none" dirty="0" err="1"/>
              <a:t>my</a:t>
            </a:r>
            <a:r>
              <a:rPr lang="de-DE" sz="1600" b="0" i="0" u="none" dirty="0"/>
              <a:t> </a:t>
            </a:r>
            <a:r>
              <a:rPr lang="de-DE" sz="1600" b="0" i="0" u="none" dirty="0" err="1"/>
              <a:t>employees</a:t>
            </a:r>
            <a:r>
              <a:rPr lang="de-DE" sz="1600" b="0" i="0" u="none" dirty="0"/>
              <a:t> and </a:t>
            </a:r>
            <a:r>
              <a:rPr lang="de-DE" sz="1600" b="0" i="0" u="none" dirty="0" err="1"/>
              <a:t>retain</a:t>
            </a:r>
            <a:r>
              <a:rPr lang="de-DE" sz="1600" b="0" i="0" u="none" dirty="0"/>
              <a:t> top </a:t>
            </a:r>
            <a:r>
              <a:rPr lang="de-DE" sz="1600" b="0" i="0" u="none" dirty="0" err="1"/>
              <a:t>performers</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boost </a:t>
            </a:r>
            <a:r>
              <a:rPr lang="de-DE" sz="1600" b="0" i="0" u="none" dirty="0" err="1"/>
              <a:t>the</a:t>
            </a:r>
            <a:r>
              <a:rPr lang="de-DE" sz="1600" b="0" i="0" u="none" dirty="0"/>
              <a:t> </a:t>
            </a:r>
            <a:r>
              <a:rPr lang="de-DE" sz="1600" b="0" i="0" u="none" dirty="0" err="1"/>
              <a:t>attractiveness</a:t>
            </a:r>
            <a:r>
              <a:rPr lang="de-DE" sz="1600" b="0" i="0" u="none" dirty="0"/>
              <a:t> </a:t>
            </a:r>
            <a:r>
              <a:rPr lang="de-DE" sz="1600" b="0" i="0" u="none" dirty="0" err="1"/>
              <a:t>of</a:t>
            </a:r>
            <a:r>
              <a:rPr lang="de-DE" sz="1600" b="0" i="0" u="none" dirty="0"/>
              <a:t> </a:t>
            </a:r>
            <a:r>
              <a:rPr lang="de-DE" sz="1600" b="0" i="0" u="none" dirty="0" err="1"/>
              <a:t>my</a:t>
            </a:r>
            <a:r>
              <a:rPr lang="de-DE" sz="1600" b="0" i="0" u="none" dirty="0"/>
              <a:t> </a:t>
            </a:r>
            <a:r>
              <a:rPr lang="de-DE" sz="1600" b="0" i="0" u="none" dirty="0" err="1"/>
              <a:t>company</a:t>
            </a:r>
            <a:r>
              <a:rPr lang="de-DE" sz="1600" b="0" i="0" u="none" dirty="0"/>
              <a:t> </a:t>
            </a:r>
            <a:r>
              <a:rPr lang="de-DE" sz="1600" b="0" i="0" u="none" dirty="0" err="1"/>
              <a:t>for</a:t>
            </a:r>
            <a:r>
              <a:rPr lang="de-DE" sz="1600" b="0" i="0" u="none" dirty="0"/>
              <a:t> </a:t>
            </a:r>
            <a:r>
              <a:rPr lang="de-DE" sz="1600" b="0" i="0" u="none" dirty="0" err="1"/>
              <a:t>highly</a:t>
            </a:r>
            <a:r>
              <a:rPr lang="de-DE" sz="1600" b="0" i="0" u="none" dirty="0"/>
              <a:t> </a:t>
            </a:r>
            <a:r>
              <a:rPr lang="de-DE" sz="1600" b="0" i="0" u="none" dirty="0" err="1"/>
              <a:t>qualified</a:t>
            </a:r>
            <a:r>
              <a:rPr lang="de-DE" sz="1600" b="0" i="0" u="none" dirty="0"/>
              <a:t> </a:t>
            </a:r>
            <a:r>
              <a:rPr lang="de-DE" sz="1600" b="0" i="0" u="none" dirty="0" err="1"/>
              <a:t>job</a:t>
            </a:r>
            <a:r>
              <a:rPr lang="de-DE" sz="1600" b="0" i="0" u="none" dirty="0"/>
              <a:t> </a:t>
            </a:r>
            <a:r>
              <a:rPr lang="de-DE" sz="1600" b="0" i="0" u="none" dirty="0" err="1"/>
              <a:t>candidates</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provide</a:t>
            </a:r>
            <a:r>
              <a:rPr lang="de-DE" sz="1600" b="0" i="0" u="none" dirty="0"/>
              <a:t> </a:t>
            </a:r>
            <a:r>
              <a:rPr lang="de-DE" sz="1600" b="0" i="0" u="none" dirty="0" err="1"/>
              <a:t>older</a:t>
            </a:r>
            <a:r>
              <a:rPr lang="de-DE" sz="1600" b="0" i="0" u="none" dirty="0"/>
              <a:t> </a:t>
            </a:r>
            <a:r>
              <a:rPr lang="de-DE" sz="1600" b="0" i="0" u="none" dirty="0" err="1"/>
              <a:t>employees</a:t>
            </a:r>
            <a:r>
              <a:rPr lang="de-DE" sz="1600" b="0" i="0" u="none" dirty="0"/>
              <a:t> </a:t>
            </a:r>
            <a:r>
              <a:rPr lang="de-DE" sz="1600" b="0" i="0" u="none" dirty="0" err="1"/>
              <a:t>with</a:t>
            </a:r>
            <a:r>
              <a:rPr lang="de-DE" sz="1600" b="0" i="0" u="none" dirty="0"/>
              <a:t> </a:t>
            </a:r>
            <a:r>
              <a:rPr lang="de-DE" sz="1600" b="0" i="0" u="none" dirty="0" err="1"/>
              <a:t>the</a:t>
            </a:r>
            <a:r>
              <a:rPr lang="de-DE" sz="1600" b="0" i="0" u="none" dirty="0"/>
              <a:t> </a:t>
            </a:r>
            <a:r>
              <a:rPr lang="de-DE" sz="1600" b="0" i="0" u="none" dirty="0" err="1"/>
              <a:t>possibility</a:t>
            </a:r>
            <a:r>
              <a:rPr lang="de-DE" sz="1600" b="0" i="0" u="none" dirty="0"/>
              <a:t> </a:t>
            </a:r>
            <a:r>
              <a:rPr lang="de-DE" sz="1600" b="0" i="0" u="none" dirty="0" err="1"/>
              <a:t>to</a:t>
            </a:r>
            <a:r>
              <a:rPr lang="de-DE" sz="1600" b="0" i="0" u="none" dirty="0"/>
              <a:t> </a:t>
            </a:r>
            <a:r>
              <a:rPr lang="de-DE" sz="1600" b="0" i="0" u="none" dirty="0" err="1"/>
              <a:t>build</a:t>
            </a:r>
            <a:r>
              <a:rPr lang="de-DE" sz="1600" b="0" i="0" u="none" dirty="0"/>
              <a:t> </a:t>
            </a:r>
            <a:r>
              <a:rPr lang="de-DE" sz="1600" b="0" i="0" u="none" dirty="0" err="1"/>
              <a:t>up</a:t>
            </a:r>
            <a:r>
              <a:rPr lang="de-DE" sz="1600" b="0" i="0" u="none" dirty="0"/>
              <a:t> </a:t>
            </a:r>
            <a:r>
              <a:rPr lang="de-DE" sz="1600" b="0" i="0" u="none" dirty="0" err="1"/>
              <a:t>retirement</a:t>
            </a:r>
            <a:r>
              <a:rPr lang="de-DE" sz="1600" b="0" i="0" u="none" dirty="0"/>
              <a:t> </a:t>
            </a:r>
            <a:r>
              <a:rPr lang="de-DE" sz="1600" b="0" i="0" u="none" dirty="0" err="1"/>
              <a:t>provision</a:t>
            </a:r>
            <a:r>
              <a:rPr lang="de-DE" sz="1600" b="0" i="0" u="none" dirty="0"/>
              <a:t> in a </a:t>
            </a:r>
            <a:r>
              <a:rPr lang="de-DE" sz="1600" b="0" i="0" u="none" dirty="0" err="1"/>
              <a:t>short</a:t>
            </a:r>
            <a:r>
              <a:rPr lang="de-DE" sz="1600" b="0" i="0" u="none" dirty="0"/>
              <a:t> time.</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support </a:t>
            </a:r>
            <a:r>
              <a:rPr lang="de-DE" sz="1600" b="0" i="0" u="none" dirty="0" err="1"/>
              <a:t>employees</a:t>
            </a:r>
            <a:r>
              <a:rPr lang="de-DE" sz="1600" b="0" i="0" u="none" dirty="0"/>
              <a:t> </a:t>
            </a:r>
            <a:r>
              <a:rPr lang="de-DE" sz="1600" b="0" i="0" u="none" dirty="0" err="1"/>
              <a:t>who</a:t>
            </a:r>
            <a:r>
              <a:rPr lang="de-DE" sz="1600" b="0" i="0" u="none" dirty="0"/>
              <a:t> </a:t>
            </a:r>
            <a:r>
              <a:rPr lang="de-DE" sz="1600" b="0" i="0" u="none" dirty="0" err="1"/>
              <a:t>have</a:t>
            </a:r>
            <a:r>
              <a:rPr lang="de-DE" sz="1600" b="0" i="0" u="none" dirty="0"/>
              <a:t> </a:t>
            </a:r>
            <a:r>
              <a:rPr lang="de-DE" sz="1600" b="0" i="0" u="none" dirty="0" err="1"/>
              <a:t>already</a:t>
            </a:r>
            <a:r>
              <a:rPr lang="de-DE" sz="1600" b="0" i="0" u="none" dirty="0"/>
              <a:t> </a:t>
            </a:r>
            <a:r>
              <a:rPr lang="de-DE" sz="1600" b="0" i="0" u="none" dirty="0" err="1"/>
              <a:t>exploited</a:t>
            </a:r>
            <a:r>
              <a:rPr lang="de-DE" sz="1600" b="0" i="0" u="none" dirty="0"/>
              <a:t> </a:t>
            </a:r>
            <a:r>
              <a:rPr lang="de-DE" sz="1600" b="0" i="0" u="none" dirty="0" err="1"/>
              <a:t>the</a:t>
            </a:r>
            <a:r>
              <a:rPr lang="de-DE" sz="1600" b="0" i="0" u="none" dirty="0"/>
              <a:t> </a:t>
            </a:r>
            <a:r>
              <a:rPr lang="de-DE" sz="1600" b="0" i="0" u="none" dirty="0" err="1"/>
              <a:t>funding</a:t>
            </a:r>
            <a:r>
              <a:rPr lang="de-DE" sz="1600" b="0" i="0" u="none" dirty="0"/>
              <a:t> </a:t>
            </a:r>
            <a:r>
              <a:rPr lang="de-DE" sz="1600" b="0" i="0" u="none" dirty="0" err="1"/>
              <a:t>limit</a:t>
            </a:r>
            <a:r>
              <a:rPr lang="de-DE" sz="1600" b="0" i="0" u="none" dirty="0"/>
              <a:t>.</a:t>
            </a:r>
          </a:p>
        </p:txBody>
      </p:sp>
      <p:sp>
        <p:nvSpPr>
          <p:cNvPr id="13" name="Textplatzhalter 12" descr="svtxtr:svtx:pptx_transfrom_strapline_bold">
            <a:extLst>
              <a:ext uri="{FF2B5EF4-FFF2-40B4-BE49-F238E27FC236}">
                <a16:creationId xmlns:a16="http://schemas.microsoft.com/office/drawing/2014/main" id="{7AD4EA79-C9A4-4D4B-8A59-B52D6E5E84DF}"/>
              </a:ext>
            </a:extLst>
          </p:cNvPr>
          <p:cNvSpPr>
            <a:spLocks noGrp="1"/>
          </p:cNvSpPr>
          <p:nvPr>
            <p:ph type="body" sz="quarter" idx="12"/>
          </p:nvPr>
        </p:nvSpPr>
        <p:spPr/>
        <p:txBody>
          <a:bodyPr/>
          <a:lstStyle/>
          <a:p>
            <a:r>
              <a:rPr lang="de-DE" b="1" i="0" u="none"/>
              <a:t>Fact-checking</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29</a:t>
            </a:fld>
            <a:endParaRPr lang="de-DE">
              <a:solidFill>
                <a:schemeClr val="tx1"/>
              </a:solidFill>
            </a:endParaRPr>
          </a:p>
        </p:txBody>
      </p:sp>
      <p:pic>
        <p:nvPicPr>
          <p:cNvPr id="2" name="Grafik 1">
            <a:extLst>
              <a:ext uri="{FF2B5EF4-FFF2-40B4-BE49-F238E27FC236}">
                <a16:creationId xmlns:a16="http://schemas.microsoft.com/office/drawing/2014/main" id="{0F4A7BA5-7548-1C77-AD67-07DB4DAD9EDD}"/>
              </a:ext>
            </a:extLst>
          </p:cNvPr>
          <p:cNvPicPr>
            <a:picLocks noChangeAspect="1"/>
          </p:cNvPicPr>
          <p:nvPr/>
        </p:nvPicPr>
        <p:blipFill rotWithShape="1">
          <a:blip r:embed="rId2">
            <a:extLst>
              <a:ext uri="{28A0092B-C50C-407E-A947-70E740481C1C}">
                <a14:useLocalDpi xmlns:a14="http://schemas.microsoft.com/office/drawing/2010/main" val="0"/>
              </a:ext>
            </a:extLst>
          </a:blip>
          <a:srcRect l="23547" r="9709"/>
          <a:stretch/>
        </p:blipFill>
        <p:spPr>
          <a:xfrm>
            <a:off x="7422950" y="2098298"/>
            <a:ext cx="4762893" cy="4759702"/>
          </a:xfrm>
          <a:prstGeom prst="rect">
            <a:avLst/>
          </a:prstGeom>
        </p:spPr>
      </p:pic>
    </p:spTree>
    <p:extLst>
      <p:ext uri="{BB962C8B-B14F-4D97-AF65-F5344CB8AC3E}">
        <p14:creationId xmlns:p14="http://schemas.microsoft.com/office/powerpoint/2010/main" val="6038981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svtx:article/content/picture/@tmpUrl&#10;svtx:size=1-1&#10;svtxbackup:w=460.6299&#10;svtxbackup:h=460.6299&#10;svtxbackup:x=499.37012&#10;svtxbackup:y=79.37007">
            <a:extLst>
              <a:ext uri="{FF2B5EF4-FFF2-40B4-BE49-F238E27FC236}">
                <a16:creationId xmlns:a16="http://schemas.microsoft.com/office/drawing/2014/main" id="{CF57FCF7-18D7-42E9-B003-D95E450E82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2000" y="1008000"/>
            <a:ext cx="5850000" cy="5850000"/>
          </a:xfrm>
          <a:prstGeom prst="rect">
            <a:avLst/>
          </a:prstGeom>
          <a:noFill/>
        </p:spPr>
      </p:pic>
      <p:sp>
        <p:nvSpPr>
          <p:cNvPr id="20" name="Foliennummernplatzhalter 8">
            <a:extLst>
              <a:ext uri="{FF2B5EF4-FFF2-40B4-BE49-F238E27FC236}">
                <a16:creationId xmlns:a16="http://schemas.microsoft.com/office/drawing/2014/main" id="{91612A3C-F385-462F-8409-6DC352F0827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t>3</a:t>
            </a:fld>
            <a:endParaRPr lang="de-DE"/>
          </a:p>
        </p:txBody>
      </p:sp>
      <p:sp>
        <p:nvSpPr>
          <p:cNvPr id="21" name="Titel 2" descr="svtx:article/content/headline">
            <a:extLst>
              <a:ext uri="{FF2B5EF4-FFF2-40B4-BE49-F238E27FC236}">
                <a16:creationId xmlns:a16="http://schemas.microsoft.com/office/drawing/2014/main" id="{7C9408CB-08D8-44D2-8CDF-03023E6EBF9B}"/>
              </a:ext>
            </a:extLst>
          </p:cNvPr>
          <p:cNvSpPr>
            <a:spLocks noGrp="1"/>
          </p:cNvSpPr>
          <p:nvPr>
            <p:ph type="title"/>
          </p:nvPr>
        </p:nvSpPr>
        <p:spPr>
          <a:xfrm>
            <a:off x="479425" y="907073"/>
            <a:ext cx="5479586" cy="1439863"/>
          </a:xfrm>
        </p:spPr>
        <p:txBody>
          <a:bodyPr/>
          <a:lstStyle/>
          <a:p>
            <a:r>
              <a:rPr lang="de-DE" b="0" i="0" u="none"/>
              <a:t>That‘s what the Allianz Support Fund offers</a:t>
            </a:r>
          </a:p>
        </p:txBody>
      </p:sp>
      <p:sp>
        <p:nvSpPr>
          <p:cNvPr id="22" name="Textplatzhalter 7" descr="svtx:article/content/body">
            <a:extLst>
              <a:ext uri="{FF2B5EF4-FFF2-40B4-BE49-F238E27FC236}">
                <a16:creationId xmlns:a16="http://schemas.microsoft.com/office/drawing/2014/main" id="{CC0AD9CE-BD47-411C-9206-746579779D95}"/>
              </a:ext>
            </a:extLst>
          </p:cNvPr>
          <p:cNvSpPr>
            <a:spLocks noGrp="1"/>
          </p:cNvSpPr>
          <p:nvPr>
            <p:ph type="body" sz="quarter" idx="14"/>
          </p:nvPr>
        </p:nvSpPr>
        <p:spPr>
          <a:xfrm>
            <a:off x="479426" y="2624273"/>
            <a:ext cx="5188129" cy="2997850"/>
          </a:xfrm>
        </p:spPr>
        <p:txBody>
          <a:bodyPr/>
          <a:lstStyle/>
          <a:p>
            <a:pPr>
              <a:spcBef>
                <a:spcPts val="300"/>
              </a:spcBef>
            </a:pPr>
            <a:r>
              <a:rPr lang="de-DE" b="0" i="0" u="none" dirty="0"/>
              <a:t>The Support Fund </a:t>
            </a:r>
            <a:r>
              <a:rPr lang="de-DE" b="0" i="0" u="none" dirty="0" err="1"/>
              <a:t>is</a:t>
            </a:r>
            <a:r>
              <a:rPr lang="de-DE" b="0" i="0" u="none" dirty="0"/>
              <a:t> a </a:t>
            </a:r>
            <a:r>
              <a:rPr lang="de-DE" b="0" i="0" u="none" dirty="0" err="1"/>
              <a:t>government-incentivized</a:t>
            </a:r>
            <a:r>
              <a:rPr lang="de-DE" b="0" i="0" u="none" dirty="0"/>
              <a:t> form </a:t>
            </a:r>
            <a:r>
              <a:rPr lang="de-DE" b="0" i="0" u="none" dirty="0" err="1"/>
              <a:t>of</a:t>
            </a:r>
            <a:r>
              <a:rPr lang="de-DE" b="0" i="0" u="none" dirty="0"/>
              <a:t> </a:t>
            </a:r>
            <a:r>
              <a:rPr lang="de-DE" b="0" i="0" u="none" dirty="0" err="1"/>
              <a:t>occupational</a:t>
            </a:r>
            <a:r>
              <a:rPr lang="de-DE" b="0" i="0" u="none" dirty="0"/>
              <a:t> </a:t>
            </a:r>
            <a:r>
              <a:rPr lang="de-DE" b="0" i="0" u="none" dirty="0" err="1"/>
              <a:t>retirement</a:t>
            </a:r>
            <a:r>
              <a:rPr lang="de-DE" b="0" i="0" u="none" dirty="0"/>
              <a:t> </a:t>
            </a:r>
            <a:r>
              <a:rPr lang="de-DE" b="0" i="0" u="none" dirty="0" err="1"/>
              <a:t>provision</a:t>
            </a:r>
            <a:r>
              <a:rPr lang="de-DE" b="0" i="0" u="none" dirty="0"/>
              <a:t>. </a:t>
            </a:r>
            <a:r>
              <a:rPr lang="de-DE" b="0" i="0" u="none" dirty="0" err="1"/>
              <a:t>It</a:t>
            </a:r>
            <a:r>
              <a:rPr lang="de-DE" b="0" i="0" u="none" dirty="0"/>
              <a:t> </a:t>
            </a:r>
            <a:r>
              <a:rPr lang="de-DE" b="0" i="0" u="none" dirty="0" err="1"/>
              <a:t>is</a:t>
            </a:r>
            <a:r>
              <a:rPr lang="de-DE" b="0" i="0" u="none" dirty="0"/>
              <a:t> in </a:t>
            </a:r>
            <a:r>
              <a:rPr lang="de-DE" b="0" i="0" u="none" dirty="0" err="1"/>
              <a:t>particular</a:t>
            </a:r>
            <a:r>
              <a:rPr lang="de-DE" b="0" i="0" u="none" dirty="0"/>
              <a:t> </a:t>
            </a:r>
            <a:r>
              <a:rPr lang="de-DE" b="0" i="0" u="none" dirty="0" err="1"/>
              <a:t>suited</a:t>
            </a:r>
            <a:r>
              <a:rPr lang="de-DE" b="0" i="0" u="none" dirty="0"/>
              <a:t> </a:t>
            </a:r>
            <a:r>
              <a:rPr lang="de-DE" b="0" i="0" u="none" dirty="0" err="1"/>
              <a:t>for</a:t>
            </a:r>
            <a:r>
              <a:rPr lang="de-DE" b="0" i="0" u="none" dirty="0"/>
              <a:t> high </a:t>
            </a:r>
            <a:r>
              <a:rPr lang="de-DE" b="0" i="0" u="none" dirty="0" err="1"/>
              <a:t>earners</a:t>
            </a:r>
            <a:r>
              <a:rPr lang="de-DE" b="0" i="0" u="none" dirty="0"/>
              <a:t> </a:t>
            </a:r>
            <a:r>
              <a:rPr lang="de-DE" b="0" i="0" u="none" dirty="0" err="1"/>
              <a:t>who</a:t>
            </a:r>
            <a:r>
              <a:rPr lang="de-DE" b="0" i="0" u="none" dirty="0"/>
              <a:t> </a:t>
            </a:r>
            <a:r>
              <a:rPr lang="de-DE" b="0" i="0" u="none" dirty="0" err="1"/>
              <a:t>want</a:t>
            </a:r>
            <a:r>
              <a:rPr lang="de-DE" b="0" i="0" u="none" dirty="0"/>
              <a:t> </a:t>
            </a:r>
            <a:r>
              <a:rPr lang="de-DE" b="0" i="0" u="none" dirty="0" err="1"/>
              <a:t>to</a:t>
            </a:r>
            <a:r>
              <a:rPr lang="de-DE" b="0" i="0" u="none" dirty="0"/>
              <a:t> </a:t>
            </a:r>
            <a:r>
              <a:rPr lang="de-DE" b="0" i="0" u="none" dirty="0" err="1"/>
              <a:t>maintain</a:t>
            </a:r>
            <a:r>
              <a:rPr lang="de-DE" b="0" i="0" u="none" dirty="0"/>
              <a:t> </a:t>
            </a:r>
            <a:r>
              <a:rPr lang="de-DE" b="0" i="0" u="none" dirty="0" err="1"/>
              <a:t>their</a:t>
            </a:r>
            <a:r>
              <a:rPr lang="de-DE" b="0" i="0" u="none" dirty="0"/>
              <a:t> </a:t>
            </a:r>
            <a:r>
              <a:rPr lang="de-DE" b="0" i="0" u="none" dirty="0" err="1"/>
              <a:t>standard</a:t>
            </a:r>
            <a:r>
              <a:rPr lang="de-DE" b="0" i="0" u="none" dirty="0"/>
              <a:t> </a:t>
            </a:r>
            <a:r>
              <a:rPr lang="de-DE" b="0" i="0" u="none" dirty="0" err="1"/>
              <a:t>of</a:t>
            </a:r>
            <a:r>
              <a:rPr lang="de-DE" b="0" i="0" u="none" dirty="0"/>
              <a:t> </a:t>
            </a:r>
            <a:r>
              <a:rPr lang="de-DE" b="0" i="0" u="none" dirty="0" err="1"/>
              <a:t>living</a:t>
            </a:r>
            <a:r>
              <a:rPr lang="de-DE" b="0" i="0" u="none" dirty="0"/>
              <a:t> in </a:t>
            </a:r>
            <a:r>
              <a:rPr lang="de-DE" b="0" i="0" u="none" dirty="0" err="1"/>
              <a:t>retirement</a:t>
            </a:r>
            <a:r>
              <a:rPr lang="de-DE" b="0" i="0" u="none" dirty="0"/>
              <a:t>:</a:t>
            </a:r>
          </a:p>
          <a:p>
            <a:pPr marL="180854" lvl="0" indent="-180854" algn="l">
              <a:spcBef>
                <a:spcPts val="300"/>
              </a:spcBef>
              <a:buSzTx/>
              <a:buChar char="•"/>
            </a:pPr>
            <a:r>
              <a:rPr lang="de-DE" b="0" i="0" u="none" dirty="0" err="1"/>
              <a:t>Premiums</a:t>
            </a:r>
            <a:r>
              <a:rPr lang="de-DE" b="0" i="0" u="none" dirty="0"/>
              <a:t> </a:t>
            </a:r>
            <a:r>
              <a:rPr lang="de-DE" b="0" i="0" u="none" dirty="0" err="1"/>
              <a:t>are</a:t>
            </a:r>
            <a:r>
              <a:rPr lang="de-DE" b="0" i="0" u="none" dirty="0"/>
              <a:t> tax-</a:t>
            </a:r>
            <a:r>
              <a:rPr lang="de-DE" b="0" i="0" u="none" dirty="0" err="1"/>
              <a:t>free</a:t>
            </a:r>
            <a:r>
              <a:rPr lang="de-DE" b="0" i="0" u="none" dirty="0"/>
              <a:t> </a:t>
            </a:r>
            <a:r>
              <a:rPr lang="de-DE" b="0" i="0" u="none" dirty="0" err="1"/>
              <a:t>without</a:t>
            </a:r>
            <a:r>
              <a:rPr lang="de-DE" b="0" i="0" u="none" dirty="0"/>
              <a:t> </a:t>
            </a:r>
            <a:r>
              <a:rPr lang="de-DE" b="0" i="0" u="none" dirty="0" err="1"/>
              <a:t>limitation</a:t>
            </a:r>
            <a:r>
              <a:rPr lang="de-DE" b="0" i="0" u="none" dirty="0"/>
              <a:t> and, in </a:t>
            </a:r>
            <a:r>
              <a:rPr lang="de-DE" b="0" i="0" u="none" dirty="0" err="1"/>
              <a:t>case</a:t>
            </a:r>
            <a:r>
              <a:rPr lang="de-DE" b="0" i="0" u="none" dirty="0"/>
              <a:t> </a:t>
            </a:r>
            <a:r>
              <a:rPr lang="de-DE" b="0" i="0" u="none" dirty="0" err="1"/>
              <a:t>of</a:t>
            </a:r>
            <a:r>
              <a:rPr lang="de-DE" b="0" i="0" u="none" dirty="0"/>
              <a:t> </a:t>
            </a:r>
            <a:r>
              <a:rPr lang="de-DE" b="0" i="0" u="none" dirty="0" err="1"/>
              <a:t>salary</a:t>
            </a:r>
            <a:r>
              <a:rPr lang="de-DE" b="0" i="0" u="none" dirty="0"/>
              <a:t> </a:t>
            </a:r>
            <a:r>
              <a:rPr lang="de-DE" b="0" i="0" u="none" dirty="0" err="1"/>
              <a:t>conversion</a:t>
            </a:r>
            <a:r>
              <a:rPr lang="de-DE" b="0" i="0" u="none" dirty="0"/>
              <a:t>, </a:t>
            </a:r>
            <a:r>
              <a:rPr lang="de-DE" b="0" i="0" u="none" dirty="0" err="1"/>
              <a:t>exempt</a:t>
            </a:r>
            <a:r>
              <a:rPr lang="de-DE" b="0" i="0" u="none" dirty="0"/>
              <a:t> </a:t>
            </a:r>
            <a:r>
              <a:rPr lang="de-DE" b="0" i="0" u="none" dirty="0" err="1"/>
              <a:t>from</a:t>
            </a:r>
            <a:r>
              <a:rPr lang="de-DE" b="0" i="0" u="none" dirty="0"/>
              <a:t> social </a:t>
            </a:r>
            <a:r>
              <a:rPr lang="de-DE" b="0" i="0" u="none" dirty="0" err="1"/>
              <a:t>security</a:t>
            </a:r>
            <a:r>
              <a:rPr lang="de-DE" b="0" i="0" u="none" dirty="0"/>
              <a:t> </a:t>
            </a:r>
            <a:r>
              <a:rPr lang="de-DE" b="0" i="0" u="none" dirty="0" err="1"/>
              <a:t>contributions</a:t>
            </a:r>
            <a:r>
              <a:rPr lang="de-DE" b="0" i="0" u="none" dirty="0"/>
              <a:t> </a:t>
            </a:r>
            <a:r>
              <a:rPr lang="de-DE" b="0" i="0" u="none" dirty="0" err="1"/>
              <a:t>up</a:t>
            </a:r>
            <a:r>
              <a:rPr lang="de-DE" b="0" i="0" u="none" dirty="0"/>
              <a:t> </a:t>
            </a:r>
            <a:r>
              <a:rPr lang="de-DE" b="0" i="0" u="none" dirty="0" err="1"/>
              <a:t>to</a:t>
            </a:r>
            <a:r>
              <a:rPr lang="de-DE" b="0" i="0" u="none" dirty="0"/>
              <a:t> 4 % </a:t>
            </a:r>
            <a:r>
              <a:rPr lang="de-DE" b="0" i="0" u="none" dirty="0" err="1"/>
              <a:t>of</a:t>
            </a:r>
            <a:r>
              <a:rPr lang="de-DE" b="0" i="0" u="none" dirty="0"/>
              <a:t> </a:t>
            </a:r>
            <a:r>
              <a:rPr lang="de-DE" b="0" i="0" u="none" dirty="0" err="1"/>
              <a:t>the</a:t>
            </a:r>
            <a:r>
              <a:rPr lang="de-DE" b="0" i="0" u="none" dirty="0"/>
              <a:t> </a:t>
            </a:r>
            <a:r>
              <a:rPr lang="de-DE" b="0" i="0" u="none" dirty="0" err="1"/>
              <a:t>contribution</a:t>
            </a:r>
            <a:r>
              <a:rPr lang="de-DE" b="0" i="0" u="none" dirty="0"/>
              <a:t> </a:t>
            </a:r>
            <a:r>
              <a:rPr lang="de-DE" b="0" i="0" u="none" dirty="0" err="1"/>
              <a:t>assessment</a:t>
            </a:r>
            <a:r>
              <a:rPr lang="de-DE" b="0" i="0" u="none" dirty="0"/>
              <a:t> </a:t>
            </a:r>
            <a:r>
              <a:rPr lang="de-DE" b="0" i="0" u="none" dirty="0" err="1"/>
              <a:t>ceiling</a:t>
            </a:r>
            <a:r>
              <a:rPr lang="de-DE" b="0" i="0" u="none" dirty="0"/>
              <a:t> </a:t>
            </a:r>
            <a:r>
              <a:rPr lang="de-DE" b="0" i="0" u="none" dirty="0" err="1"/>
              <a:t>stipulated</a:t>
            </a:r>
            <a:r>
              <a:rPr lang="de-DE" b="0" i="0" u="none" dirty="0"/>
              <a:t> </a:t>
            </a:r>
            <a:r>
              <a:rPr lang="de-DE" b="0" i="0" u="none" dirty="0" err="1"/>
              <a:t>for</a:t>
            </a:r>
            <a:r>
              <a:rPr lang="de-DE" b="0" i="0" u="none" dirty="0"/>
              <a:t> West German </a:t>
            </a:r>
            <a:r>
              <a:rPr lang="de-DE" b="0" i="0" u="none" dirty="0" err="1"/>
              <a:t>statutory</a:t>
            </a:r>
            <a:r>
              <a:rPr lang="de-DE" b="0" i="0" u="none" dirty="0"/>
              <a:t> </a:t>
            </a:r>
            <a:r>
              <a:rPr lang="de-DE" b="0" i="0" u="none" dirty="0" err="1"/>
              <a:t>pension</a:t>
            </a:r>
            <a:r>
              <a:rPr lang="de-DE" b="0" i="0" u="none" dirty="0"/>
              <a:t> </a:t>
            </a:r>
            <a:r>
              <a:rPr lang="de-DE" b="0" i="0" u="none" dirty="0" err="1"/>
              <a:t>insurance</a:t>
            </a:r>
            <a:r>
              <a:rPr lang="de-DE" b="0" i="0" u="none" dirty="0"/>
              <a:t> (CAC West). In </a:t>
            </a:r>
            <a:r>
              <a:rPr lang="de-DE" b="0" i="0" u="none" dirty="0" err="1"/>
              <a:t>case</a:t>
            </a:r>
            <a:r>
              <a:rPr lang="de-DE" b="0" i="0" u="none" dirty="0"/>
              <a:t> </a:t>
            </a:r>
            <a:r>
              <a:rPr lang="de-DE" b="0" i="0" u="none" dirty="0" err="1"/>
              <a:t>of</a:t>
            </a:r>
            <a:r>
              <a:rPr lang="de-DE" b="0" i="0" u="none" dirty="0"/>
              <a:t> </a:t>
            </a:r>
            <a:r>
              <a:rPr lang="de-DE" b="0" i="0" u="none" dirty="0" err="1"/>
              <a:t>employer-sponsored</a:t>
            </a:r>
            <a:r>
              <a:rPr lang="de-DE" b="0" i="0" u="none" dirty="0"/>
              <a:t> </a:t>
            </a:r>
            <a:r>
              <a:rPr lang="de-DE" b="0" i="0" u="none" dirty="0" err="1"/>
              <a:t>plans</a:t>
            </a:r>
            <a:r>
              <a:rPr lang="de-DE" b="0" i="0" u="none" dirty="0"/>
              <a:t>, </a:t>
            </a:r>
            <a:r>
              <a:rPr lang="de-DE" b="0" i="0" u="none" dirty="0" err="1"/>
              <a:t>the</a:t>
            </a:r>
            <a:r>
              <a:rPr lang="de-DE" b="0" i="0" u="none" dirty="0"/>
              <a:t> </a:t>
            </a:r>
            <a:r>
              <a:rPr lang="de-DE" b="0" i="0" u="none" dirty="0" err="1"/>
              <a:t>premiums</a:t>
            </a:r>
            <a:r>
              <a:rPr lang="de-DE" b="0" i="0" u="none" dirty="0"/>
              <a:t> </a:t>
            </a:r>
            <a:r>
              <a:rPr lang="de-DE" b="0" i="0" u="none" dirty="0" err="1"/>
              <a:t>are</a:t>
            </a:r>
            <a:r>
              <a:rPr lang="de-DE" b="0" i="0" u="none" dirty="0"/>
              <a:t> also </a:t>
            </a:r>
            <a:r>
              <a:rPr lang="de-DE" b="0" i="0" u="none" dirty="0" err="1"/>
              <a:t>exempt</a:t>
            </a:r>
            <a:r>
              <a:rPr lang="de-DE" b="0" i="0" u="none" dirty="0"/>
              <a:t> </a:t>
            </a:r>
            <a:r>
              <a:rPr lang="de-DE" b="0" i="0" u="none" dirty="0" err="1"/>
              <a:t>from</a:t>
            </a:r>
            <a:r>
              <a:rPr lang="de-DE" b="0" i="0" u="none" dirty="0"/>
              <a:t> social </a:t>
            </a:r>
            <a:r>
              <a:rPr lang="de-DE" b="0" i="0" u="none" dirty="0" err="1"/>
              <a:t>security</a:t>
            </a:r>
            <a:r>
              <a:rPr lang="de-DE" b="0" i="0" u="none" dirty="0"/>
              <a:t> </a:t>
            </a:r>
            <a:r>
              <a:rPr lang="de-DE" b="0" i="0" u="none" dirty="0" err="1"/>
              <a:t>contributions</a:t>
            </a:r>
            <a:r>
              <a:rPr lang="de-DE" b="0" i="0" u="none" dirty="0"/>
              <a:t> </a:t>
            </a:r>
            <a:r>
              <a:rPr lang="de-DE" b="0" i="0" u="none" dirty="0" err="1"/>
              <a:t>without</a:t>
            </a:r>
            <a:r>
              <a:rPr lang="de-DE" b="0" i="0" u="none" dirty="0"/>
              <a:t> </a:t>
            </a:r>
            <a:r>
              <a:rPr lang="de-DE" b="0" i="0" u="none" dirty="0" err="1"/>
              <a:t>limitation</a:t>
            </a:r>
            <a:r>
              <a:rPr lang="de-DE" b="0" i="0" u="none" dirty="0"/>
              <a:t>.</a:t>
            </a:r>
          </a:p>
          <a:p>
            <a:pPr marL="180854" lvl="0" indent="-180854" algn="l">
              <a:spcBef>
                <a:spcPts val="300"/>
              </a:spcBef>
              <a:buSzTx/>
              <a:buChar char="•"/>
            </a:pPr>
            <a:r>
              <a:rPr lang="de-DE" b="0" i="0" u="none" dirty="0"/>
              <a:t>The </a:t>
            </a:r>
            <a:r>
              <a:rPr lang="de-DE" b="0" i="0" u="none" dirty="0" err="1"/>
              <a:t>benefit</a:t>
            </a:r>
            <a:r>
              <a:rPr lang="de-DE" b="0" i="0" u="none" dirty="0"/>
              <a:t> </a:t>
            </a:r>
            <a:r>
              <a:rPr lang="de-DE" b="0" i="0" u="none" dirty="0" err="1"/>
              <a:t>can</a:t>
            </a:r>
            <a:r>
              <a:rPr lang="de-DE" b="0" i="0" u="none" dirty="0"/>
              <a:t> </a:t>
            </a:r>
            <a:r>
              <a:rPr lang="de-DE" b="0" i="0" u="none" dirty="0" err="1"/>
              <a:t>be</a:t>
            </a:r>
            <a:r>
              <a:rPr lang="de-DE" b="0" i="0" u="none" dirty="0"/>
              <a:t> </a:t>
            </a:r>
            <a:r>
              <a:rPr lang="de-DE" b="0" i="0" u="none" dirty="0" err="1"/>
              <a:t>paid</a:t>
            </a:r>
            <a:r>
              <a:rPr lang="de-DE" b="0" i="0" u="none" dirty="0"/>
              <a:t> out in </a:t>
            </a:r>
            <a:r>
              <a:rPr lang="de-DE" b="0" i="0" u="none" dirty="0" err="1"/>
              <a:t>the</a:t>
            </a:r>
            <a:r>
              <a:rPr lang="de-DE" b="0" i="0" u="none" dirty="0"/>
              <a:t> form </a:t>
            </a:r>
            <a:r>
              <a:rPr lang="de-DE" b="0" i="0" u="none" dirty="0" err="1"/>
              <a:t>of</a:t>
            </a:r>
            <a:r>
              <a:rPr lang="de-DE" b="0" i="0" u="none" dirty="0"/>
              <a:t> a </a:t>
            </a:r>
            <a:r>
              <a:rPr lang="de-DE" b="0" i="0" u="none" dirty="0" err="1"/>
              <a:t>lifetime</a:t>
            </a:r>
            <a:r>
              <a:rPr lang="de-DE" b="0" i="0" u="none" dirty="0"/>
              <a:t> </a:t>
            </a:r>
            <a:r>
              <a:rPr lang="de-DE" b="0" i="0" u="none" dirty="0" err="1"/>
              <a:t>monthly</a:t>
            </a:r>
            <a:r>
              <a:rPr lang="de-DE" b="0" i="0" u="none" dirty="0"/>
              <a:t> </a:t>
            </a:r>
            <a:r>
              <a:rPr lang="de-DE" b="0" i="0" u="none" dirty="0" err="1"/>
              <a:t>pension</a:t>
            </a:r>
            <a:r>
              <a:rPr lang="de-DE" b="0" i="0" u="none" dirty="0"/>
              <a:t> </a:t>
            </a:r>
            <a:r>
              <a:rPr lang="de-DE" b="0" i="0" u="none" dirty="0" err="1"/>
              <a:t>or</a:t>
            </a:r>
            <a:r>
              <a:rPr lang="de-DE" b="0" i="0" u="none" dirty="0"/>
              <a:t> a non-</a:t>
            </a:r>
            <a:r>
              <a:rPr lang="de-DE" b="0" i="0" u="none" dirty="0" err="1"/>
              <a:t>recurring</a:t>
            </a:r>
            <a:r>
              <a:rPr lang="de-DE" b="0" i="0" u="none" dirty="0"/>
              <a:t> </a:t>
            </a:r>
            <a:r>
              <a:rPr lang="de-DE" b="0" i="0" u="none" dirty="0" err="1"/>
              <a:t>capital</a:t>
            </a:r>
            <a:r>
              <a:rPr lang="de-DE" b="0" i="0" u="none" dirty="0"/>
              <a:t> </a:t>
            </a:r>
            <a:r>
              <a:rPr lang="de-DE" b="0" i="0" u="none" dirty="0" err="1"/>
              <a:t>payment</a:t>
            </a:r>
            <a:r>
              <a:rPr lang="de-DE" b="0" i="0" u="none" dirty="0"/>
              <a:t>.</a:t>
            </a:r>
          </a:p>
        </p:txBody>
      </p:sp>
      <p:sp>
        <p:nvSpPr>
          <p:cNvPr id="23" name="Textplatzhalter 13" descr="svtxtr:svtx:pptx_transfrom_strapline_bold">
            <a:extLst>
              <a:ext uri="{FF2B5EF4-FFF2-40B4-BE49-F238E27FC236}">
                <a16:creationId xmlns:a16="http://schemas.microsoft.com/office/drawing/2014/main" id="{4D1B6E11-D42A-427A-B1CC-955ECD186D43}"/>
              </a:ext>
            </a:extLst>
          </p:cNvPr>
          <p:cNvSpPr>
            <a:spLocks noGrp="1"/>
          </p:cNvSpPr>
          <p:nvPr>
            <p:ph type="body" sz="quarter" idx="12"/>
          </p:nvPr>
        </p:nvSpPr>
        <p:spPr>
          <a:xfrm>
            <a:off x="479425" y="508523"/>
            <a:ext cx="8860518" cy="252000"/>
          </a:xfrm>
        </p:spPr>
        <p:txBody>
          <a:bodyPr/>
          <a:lstStyle/>
          <a:p>
            <a:r>
              <a:rPr lang="de-DE" b="1" i="0" u="none"/>
              <a:t>The ideal pension promise for high earners</a:t>
            </a:r>
          </a:p>
        </p:txBody>
      </p:sp>
      <p:sp>
        <p:nvSpPr>
          <p:cNvPr id="24" name="Fußzeilenplatzhalter 9" descr="svtx:article/content/footnote">
            <a:extLst>
              <a:ext uri="{FF2B5EF4-FFF2-40B4-BE49-F238E27FC236}">
                <a16:creationId xmlns:a16="http://schemas.microsoft.com/office/drawing/2014/main" id="{D12CEF14-366F-41D2-ABC6-58C4876DF2D5}"/>
              </a:ext>
            </a:extLst>
          </p:cNvPr>
          <p:cNvSpPr txBox="1"/>
          <p:nvPr/>
        </p:nvSpPr>
        <p:spPr>
          <a:xfrm>
            <a:off x="479426" y="6165850"/>
            <a:ext cx="5188129" cy="350150"/>
          </a:xfrm>
          <a:prstGeom prst="rect">
            <a:avLst/>
          </a:prstGeom>
          <a:noFill/>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388076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svtx:article/content/picture/@tmpUrl&#10;svtx:size=1-1&#10;svtxbackup:w=375.03094&#10;svtxbackup:h=375.03094&#10;svtxbackup:x=584.969&#10;svtxbackup:y=164.99716">
            <a:extLst>
              <a:ext uri="{FF2B5EF4-FFF2-40B4-BE49-F238E27FC236}">
                <a16:creationId xmlns:a16="http://schemas.microsoft.com/office/drawing/2014/main" id="{4D3F09CE-89C5-47A6-A4B1-BA86462267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15" name="Titel 3" descr="svtx:article/content/headline">
            <a:extLst>
              <a:ext uri="{FF2B5EF4-FFF2-40B4-BE49-F238E27FC236}">
                <a16:creationId xmlns:a16="http://schemas.microsoft.com/office/drawing/2014/main" id="{19DED360-99C8-4622-97DC-26989AAE2F32}"/>
              </a:ext>
            </a:extLst>
          </p:cNvPr>
          <p:cNvSpPr>
            <a:spLocks noGrp="1"/>
          </p:cNvSpPr>
          <p:nvPr>
            <p:ph type="title"/>
          </p:nvPr>
        </p:nvSpPr>
        <p:spPr>
          <a:xfrm>
            <a:off x="479427" y="875309"/>
            <a:ext cx="9324974" cy="932854"/>
          </a:xfrm>
        </p:spPr>
        <p:txBody>
          <a:bodyPr/>
          <a:lstStyle/>
          <a:p>
            <a:r>
              <a:rPr lang="de-DE" b="0" i="0" u="none"/>
              <a:t>In what cases is the Support Fund an ideal tool for employees?</a:t>
            </a:r>
          </a:p>
        </p:txBody>
      </p:sp>
      <p:sp>
        <p:nvSpPr>
          <p:cNvPr id="16" name="Inhaltsplatzhalter 10" descr="svtx:article/content/body">
            <a:extLst>
              <a:ext uri="{FF2B5EF4-FFF2-40B4-BE49-F238E27FC236}">
                <a16:creationId xmlns:a16="http://schemas.microsoft.com/office/drawing/2014/main" id="{D962540C-BB9E-49A5-BEE2-AB40245ECB8C}"/>
              </a:ext>
            </a:extLst>
          </p:cNvPr>
          <p:cNvSpPr>
            <a:spLocks noGrp="1"/>
          </p:cNvSpPr>
          <p:nvPr>
            <p:ph idx="1"/>
          </p:nvPr>
        </p:nvSpPr>
        <p:spPr>
          <a:xfrm>
            <a:off x="479424" y="2046703"/>
            <a:ext cx="6426000" cy="2900096"/>
          </a:xfrm>
        </p:spPr>
        <p:txBody>
          <a:bodyPr/>
          <a:lstStyle/>
          <a:p>
            <a:pPr marL="180854" lvl="0" indent="-180854" algn="l">
              <a:spcBef>
                <a:spcPts val="300"/>
              </a:spcBef>
              <a:buSzTx/>
              <a:buChar char="•"/>
            </a:pPr>
            <a:r>
              <a:rPr lang="de-DE" sz="1600" b="0" i="0" u="none"/>
              <a:t>I </a:t>
            </a:r>
            <a:r>
              <a:rPr lang="de-DE" sz="1600" b="0" i="0" u="none" dirty="0" err="1"/>
              <a:t>want</a:t>
            </a:r>
            <a:r>
              <a:rPr lang="de-DE" sz="1600" b="0" i="0" u="none" dirty="0"/>
              <a:t> an </a:t>
            </a:r>
            <a:r>
              <a:rPr lang="de-DE" sz="1600" b="0" i="0" u="none" dirty="0" err="1"/>
              <a:t>occupational</a:t>
            </a:r>
            <a:r>
              <a:rPr lang="de-DE" sz="1600" b="0" i="0" u="none" dirty="0"/>
              <a:t> </a:t>
            </a:r>
            <a:r>
              <a:rPr lang="de-DE" sz="1600" b="0" i="0" u="none" dirty="0" err="1"/>
              <a:t>pension</a:t>
            </a:r>
            <a:r>
              <a:rPr lang="de-DE" sz="1600" b="0" i="0" u="none" dirty="0"/>
              <a:t> </a:t>
            </a:r>
            <a:r>
              <a:rPr lang="de-DE" sz="1600" b="0" i="0" u="none" dirty="0" err="1"/>
              <a:t>that</a:t>
            </a:r>
            <a:r>
              <a:rPr lang="de-DE" sz="1600" b="0" i="0" u="none" dirty="0"/>
              <a:t> </a:t>
            </a:r>
            <a:r>
              <a:rPr lang="de-DE" sz="1600" b="0" i="0" u="none" dirty="0" err="1"/>
              <a:t>allows</a:t>
            </a:r>
            <a:r>
              <a:rPr lang="de-DE" sz="1600" b="0" i="0" u="none" dirty="0"/>
              <a:t> </a:t>
            </a:r>
            <a:r>
              <a:rPr lang="de-DE" sz="1600" b="0" i="0" u="none" dirty="0" err="1"/>
              <a:t>me</a:t>
            </a:r>
            <a:r>
              <a:rPr lang="de-DE" sz="1600" b="0" i="0" u="none" dirty="0"/>
              <a:t> </a:t>
            </a:r>
            <a:r>
              <a:rPr lang="de-DE" sz="1600" b="0" i="0" u="none" dirty="0" err="1"/>
              <a:t>to</a:t>
            </a:r>
            <a:r>
              <a:rPr lang="de-DE" sz="1600" b="0" i="0" u="none" dirty="0"/>
              <a:t> </a:t>
            </a:r>
            <a:r>
              <a:rPr lang="de-DE" sz="1600" b="0" i="0" u="none" dirty="0" err="1"/>
              <a:t>maintain</a:t>
            </a:r>
            <a:r>
              <a:rPr lang="de-DE" sz="1600" b="0" i="0" u="none" dirty="0"/>
              <a:t> </a:t>
            </a:r>
            <a:r>
              <a:rPr lang="de-DE" sz="1600" b="0" i="0" u="none" dirty="0" err="1"/>
              <a:t>my</a:t>
            </a:r>
            <a:r>
              <a:rPr lang="de-DE" sz="1600" b="0" i="0" u="none" dirty="0"/>
              <a:t> </a:t>
            </a:r>
            <a:r>
              <a:rPr lang="de-DE" sz="1600" b="0" i="0" u="none" dirty="0" err="1"/>
              <a:t>usual</a:t>
            </a:r>
            <a:r>
              <a:rPr lang="de-DE" sz="1600" b="0" i="0" u="none" dirty="0"/>
              <a:t> </a:t>
            </a:r>
            <a:r>
              <a:rPr lang="de-DE" sz="1600" b="0" i="0" u="none" dirty="0" err="1"/>
              <a:t>standard</a:t>
            </a:r>
            <a:r>
              <a:rPr lang="de-DE" sz="1600" b="0" i="0" u="none" dirty="0"/>
              <a:t> </a:t>
            </a:r>
            <a:r>
              <a:rPr lang="de-DE" sz="1600" b="0" i="0" u="none" dirty="0" err="1"/>
              <a:t>of</a:t>
            </a:r>
            <a:r>
              <a:rPr lang="de-DE" sz="1600" b="0" i="0" u="none" dirty="0"/>
              <a:t> </a:t>
            </a:r>
            <a:r>
              <a:rPr lang="de-DE" sz="1600" b="0" i="0" u="none" dirty="0" err="1"/>
              <a:t>living</a:t>
            </a:r>
            <a:r>
              <a:rPr lang="de-DE" sz="1600" b="0" i="0" u="none" dirty="0"/>
              <a:t> in </a:t>
            </a:r>
            <a:r>
              <a:rPr lang="de-DE" sz="1600" b="0" i="0" u="none" dirty="0" err="1"/>
              <a:t>retirement</a:t>
            </a:r>
            <a:r>
              <a:rPr lang="de-DE" sz="1600" b="0" i="0" u="none" dirty="0"/>
              <a:t>.</a:t>
            </a:r>
          </a:p>
          <a:p>
            <a:pPr marL="180854" lvl="0" indent="-180854" algn="l">
              <a:spcBef>
                <a:spcPts val="300"/>
              </a:spcBef>
              <a:buSzTx/>
              <a:buChar char="•"/>
            </a:pPr>
            <a:r>
              <a:rPr lang="de-DE" sz="1600" b="0" i="0" u="none" dirty="0"/>
              <a:t>As </a:t>
            </a:r>
            <a:r>
              <a:rPr lang="de-DE" sz="1600" b="0" i="0" u="none" dirty="0" err="1"/>
              <a:t>employee</a:t>
            </a:r>
            <a:r>
              <a:rPr lang="de-DE" sz="1600" b="0" i="0" u="none" dirty="0"/>
              <a:t> </a:t>
            </a:r>
            <a:r>
              <a:rPr lang="de-DE" sz="1600" b="0" i="0" u="none" dirty="0" err="1"/>
              <a:t>or</a:t>
            </a:r>
            <a:r>
              <a:rPr lang="de-DE" sz="1600" b="0" i="0" u="none" dirty="0"/>
              <a:t> </a:t>
            </a:r>
            <a:r>
              <a:rPr lang="de-DE" sz="1600" b="0" i="0" u="none" dirty="0" err="1"/>
              <a:t>manager</a:t>
            </a:r>
            <a:r>
              <a:rPr lang="de-DE" sz="1600" b="0" i="0" u="none" dirty="0"/>
              <a:t> I </a:t>
            </a:r>
            <a:r>
              <a:rPr lang="de-DE" sz="1600" b="0" i="0" u="none" dirty="0" err="1"/>
              <a:t>earn</a:t>
            </a:r>
            <a:r>
              <a:rPr lang="de-DE" sz="1600" b="0" i="0" u="none" dirty="0"/>
              <a:t> </a:t>
            </a:r>
            <a:r>
              <a:rPr lang="de-DE" sz="1600" b="0" i="0" u="none" dirty="0" err="1"/>
              <a:t>good</a:t>
            </a:r>
            <a:r>
              <a:rPr lang="de-DE" sz="1600" b="0" i="0" u="none" dirty="0"/>
              <a:t> </a:t>
            </a:r>
            <a:r>
              <a:rPr lang="de-DE" sz="1600" b="0" i="0" u="none" dirty="0" err="1"/>
              <a:t>money</a:t>
            </a:r>
            <a:r>
              <a:rPr lang="de-DE" sz="1600" b="0" i="0" u="none" dirty="0"/>
              <a:t> and </a:t>
            </a:r>
            <a:r>
              <a:rPr lang="de-DE" sz="1600" b="0" i="0" u="none" dirty="0" err="1"/>
              <a:t>wish</a:t>
            </a:r>
            <a:r>
              <a:rPr lang="de-DE" sz="1600" b="0" i="0" u="none" dirty="0"/>
              <a:t> </a:t>
            </a:r>
            <a:r>
              <a:rPr lang="de-DE" sz="1600" b="0" i="0" u="none" dirty="0" err="1"/>
              <a:t>to</a:t>
            </a:r>
            <a:r>
              <a:rPr lang="de-DE" sz="1600" b="0" i="0" u="none" dirty="0"/>
              <a:t> </a:t>
            </a:r>
            <a:r>
              <a:rPr lang="de-DE" sz="1600" b="0" i="0" u="none" dirty="0" err="1"/>
              <a:t>additionally</a:t>
            </a:r>
            <a:r>
              <a:rPr lang="de-DE" sz="1600" b="0" i="0" u="none" dirty="0"/>
              <a:t> </a:t>
            </a:r>
            <a:r>
              <a:rPr lang="de-DE" sz="1600" b="0" i="0" u="none" dirty="0" err="1"/>
              <a:t>build</a:t>
            </a:r>
            <a:r>
              <a:rPr lang="de-DE" sz="1600" b="0" i="0" u="none" dirty="0"/>
              <a:t> </a:t>
            </a:r>
            <a:r>
              <a:rPr lang="de-DE" sz="1600" b="0" i="0" u="none" dirty="0" err="1"/>
              <a:t>up</a:t>
            </a:r>
            <a:r>
              <a:rPr lang="de-DE" sz="1600" b="0" i="0" u="none" dirty="0"/>
              <a:t> a larger </a:t>
            </a:r>
            <a:r>
              <a:rPr lang="de-DE" sz="1600" b="0" i="0" u="none" dirty="0" err="1"/>
              <a:t>financial</a:t>
            </a:r>
            <a:r>
              <a:rPr lang="de-DE" sz="1600" b="0" i="0" u="none" dirty="0"/>
              <a:t> </a:t>
            </a:r>
            <a:r>
              <a:rPr lang="de-DE" sz="1600" b="0" i="0" u="none" dirty="0" err="1"/>
              <a:t>cushion</a:t>
            </a:r>
            <a:r>
              <a:rPr lang="de-DE" sz="1600" b="0" i="0" u="none" dirty="0"/>
              <a:t>.</a:t>
            </a:r>
          </a:p>
          <a:p>
            <a:pPr marL="180854" lvl="0" indent="-180854" algn="l">
              <a:spcBef>
                <a:spcPts val="300"/>
              </a:spcBef>
              <a:buSzTx/>
              <a:buChar char="•"/>
            </a:pPr>
            <a:r>
              <a:rPr lang="de-DE" sz="1600" b="0" i="0" u="none" dirty="0"/>
              <a:t>I </a:t>
            </a:r>
            <a:r>
              <a:rPr lang="de-DE" sz="1600" b="0" i="0" u="none" dirty="0" err="1"/>
              <a:t>have</a:t>
            </a:r>
            <a:r>
              <a:rPr lang="de-DE" sz="1600" b="0" i="0" u="none" dirty="0"/>
              <a:t> </a:t>
            </a:r>
            <a:r>
              <a:rPr lang="de-DE" sz="1600" b="0" i="0" u="none" dirty="0" err="1"/>
              <a:t>already</a:t>
            </a:r>
            <a:r>
              <a:rPr lang="de-DE" sz="1600" b="0" i="0" u="none" dirty="0"/>
              <a:t> </a:t>
            </a:r>
            <a:r>
              <a:rPr lang="de-DE" sz="1600" b="0" i="0" u="none" dirty="0" err="1"/>
              <a:t>exploited</a:t>
            </a:r>
            <a:r>
              <a:rPr lang="de-DE" sz="1600" b="0" i="0" u="none" dirty="0"/>
              <a:t> </a:t>
            </a:r>
            <a:r>
              <a:rPr lang="de-DE" sz="1600" b="0" i="0" u="none" dirty="0" err="1"/>
              <a:t>the</a:t>
            </a:r>
            <a:r>
              <a:rPr lang="de-DE" sz="1600" b="0" i="0" u="none" dirty="0"/>
              <a:t> tax-</a:t>
            </a:r>
            <a:r>
              <a:rPr lang="de-DE" sz="1600" b="0" i="0" u="none" dirty="0" err="1"/>
              <a:t>free</a:t>
            </a:r>
            <a:r>
              <a:rPr lang="de-DE" sz="1600" b="0" i="0" u="none" dirty="0"/>
              <a:t> </a:t>
            </a:r>
            <a:r>
              <a:rPr lang="de-DE" sz="1600" b="0" i="0" u="none" dirty="0" err="1"/>
              <a:t>limits</a:t>
            </a:r>
            <a:r>
              <a:rPr lang="de-DE" sz="1600" b="0" i="0" u="none" dirty="0"/>
              <a:t> </a:t>
            </a:r>
            <a:r>
              <a:rPr lang="de-DE" sz="1600" b="0" i="0" u="none" dirty="0" err="1"/>
              <a:t>of</a:t>
            </a:r>
            <a:r>
              <a:rPr lang="de-DE" sz="1600" b="0" i="0" u="none" dirty="0"/>
              <a:t> </a:t>
            </a:r>
            <a:r>
              <a:rPr lang="de-DE" sz="1600" b="0" i="0" u="none" dirty="0" err="1"/>
              <a:t>other</a:t>
            </a:r>
            <a:r>
              <a:rPr lang="de-DE" sz="1600" b="0" i="0" u="none" dirty="0"/>
              <a:t> </a:t>
            </a:r>
            <a:r>
              <a:rPr lang="de-DE" sz="1600" b="0" i="0" u="none" dirty="0" err="1"/>
              <a:t>retirement</a:t>
            </a:r>
            <a:r>
              <a:rPr lang="de-DE" sz="1600" b="0" i="0" u="none" dirty="0"/>
              <a:t> </a:t>
            </a:r>
            <a:r>
              <a:rPr lang="de-DE" sz="1600" b="0" i="0" u="none" dirty="0" err="1"/>
              <a:t>plans</a:t>
            </a:r>
            <a:r>
              <a:rPr lang="de-DE" sz="1600" b="0" i="0" u="none" dirty="0"/>
              <a:t> (e.g. </a:t>
            </a:r>
            <a:r>
              <a:rPr lang="de-DE" sz="1600" b="0" i="0" u="none" dirty="0" err="1"/>
              <a:t>direct</a:t>
            </a:r>
            <a:r>
              <a:rPr lang="de-DE" sz="1600" b="0" i="0" u="none" dirty="0"/>
              <a:t> </a:t>
            </a:r>
            <a:r>
              <a:rPr lang="de-DE" sz="1600" b="0" i="0" u="none" dirty="0" err="1"/>
              <a:t>insurance</a:t>
            </a:r>
            <a:r>
              <a:rPr lang="de-DE" sz="1600" b="0" i="0" u="none" dirty="0"/>
              <a:t>, Pensionskasse </a:t>
            </a:r>
            <a:r>
              <a:rPr lang="de-DE" sz="1600" b="0" i="0" u="none" dirty="0" err="1"/>
              <a:t>or</a:t>
            </a:r>
            <a:r>
              <a:rPr lang="de-DE" sz="1600" b="0" i="0" u="none" dirty="0"/>
              <a:t> </a:t>
            </a:r>
            <a:r>
              <a:rPr lang="de-DE" sz="1600" b="0" i="0" u="none" dirty="0" err="1"/>
              <a:t>pension</a:t>
            </a:r>
            <a:r>
              <a:rPr lang="de-DE" sz="1600" b="0" i="0" u="none" dirty="0"/>
              <a:t> </a:t>
            </a:r>
            <a:r>
              <a:rPr lang="de-DE" sz="1600" b="0" i="0" u="none" dirty="0" err="1"/>
              <a:t>fund</a:t>
            </a:r>
            <a:r>
              <a:rPr lang="de-DE" sz="1600" b="0" i="0" u="none" dirty="0"/>
              <a:t>).</a:t>
            </a:r>
          </a:p>
        </p:txBody>
      </p:sp>
      <p:sp>
        <p:nvSpPr>
          <p:cNvPr id="17" name="Textplatzhalter 12" descr="svtxtr:svtx:pptx_transfrom_strapline_bold">
            <a:extLst>
              <a:ext uri="{FF2B5EF4-FFF2-40B4-BE49-F238E27FC236}">
                <a16:creationId xmlns:a16="http://schemas.microsoft.com/office/drawing/2014/main" id="{8FCDC0D5-DB95-46A1-8C76-78523D80A59A}"/>
              </a:ext>
            </a:extLst>
          </p:cNvPr>
          <p:cNvSpPr>
            <a:spLocks noGrp="1"/>
          </p:cNvSpPr>
          <p:nvPr>
            <p:ph type="body" sz="quarter" idx="12"/>
          </p:nvPr>
        </p:nvSpPr>
        <p:spPr>
          <a:xfrm>
            <a:off x="479424" y="476250"/>
            <a:ext cx="9324973" cy="252000"/>
          </a:xfrm>
        </p:spPr>
        <p:txBody>
          <a:bodyPr/>
          <a:lstStyle/>
          <a:p>
            <a:r>
              <a:rPr lang="de-DE" b="1" i="0" u="none"/>
              <a:t>Fact-checking</a:t>
            </a:r>
          </a:p>
        </p:txBody>
      </p:sp>
      <p:sp>
        <p:nvSpPr>
          <p:cNvPr id="18" name="Fußzeilenplatzhalter 5" descr="svtx:article/content/footnote">
            <a:extLst>
              <a:ext uri="{FF2B5EF4-FFF2-40B4-BE49-F238E27FC236}">
                <a16:creationId xmlns:a16="http://schemas.microsoft.com/office/drawing/2014/main" id="{3FCA9328-DF52-4915-84ED-C2E7B843FAC6}"/>
              </a:ext>
            </a:extLst>
          </p:cNvPr>
          <p:cNvSpPr>
            <a:spLocks noGrp="1"/>
          </p:cNvSpPr>
          <p:nvPr>
            <p:ph type="ftr" sz="quarter" idx="13"/>
          </p:nvPr>
        </p:nvSpPr>
        <p:spPr>
          <a:xfrm>
            <a:off x="479426" y="6165850"/>
            <a:ext cx="6426000" cy="350150"/>
          </a:xfrm>
        </p:spPr>
        <p:txBody>
          <a:bodyPr/>
          <a:lstStyle/>
          <a:p>
            <a:endParaRPr/>
          </a:p>
        </p:txBody>
      </p:sp>
      <p:sp>
        <p:nvSpPr>
          <p:cNvPr id="19" name="Foliennummernplatzhalter 6">
            <a:extLst>
              <a:ext uri="{FF2B5EF4-FFF2-40B4-BE49-F238E27FC236}">
                <a16:creationId xmlns:a16="http://schemas.microsoft.com/office/drawing/2014/main" id="{9E1940AD-678C-4F53-816C-6B3435AA4B6B}"/>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30</a:t>
            </a:fld>
            <a:endParaRPr lang="de-DE"/>
          </a:p>
        </p:txBody>
      </p:sp>
    </p:spTree>
    <p:extLst>
      <p:ext uri="{BB962C8B-B14F-4D97-AF65-F5344CB8AC3E}">
        <p14:creationId xmlns:p14="http://schemas.microsoft.com/office/powerpoint/2010/main" val="17067291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descr="svtxtr:svtx:pptx_transfrom_strapline_bold">
            <a:extLst>
              <a:ext uri="{FF2B5EF4-FFF2-40B4-BE49-F238E27FC236}">
                <a16:creationId xmlns:a16="http://schemas.microsoft.com/office/drawing/2014/main" id="{88FE1A0D-957D-4F84-AEC1-6D50625A8E96}"/>
              </a:ext>
            </a:extLst>
          </p:cNvPr>
          <p:cNvSpPr>
            <a:spLocks noGrp="1"/>
          </p:cNvSpPr>
          <p:nvPr>
            <p:ph type="body" sz="quarter" idx="12"/>
          </p:nvPr>
        </p:nvSpPr>
        <p:spPr/>
        <p:txBody>
          <a:bodyPr/>
          <a:lstStyle/>
          <a:p>
            <a:r>
              <a:rPr lang="de-DE" b="1" i="0" u="none"/>
              <a:t>Aid in the decision-making process</a:t>
            </a:r>
          </a:p>
        </p:txBody>
      </p:sp>
      <p:sp>
        <p:nvSpPr>
          <p:cNvPr id="7" name="Foliennummernplatzhalter 6">
            <a:extLst>
              <a:ext uri="{FF2B5EF4-FFF2-40B4-BE49-F238E27FC236}">
                <a16:creationId xmlns:a16="http://schemas.microsoft.com/office/drawing/2014/main" id="{DD80C27D-C6EE-4701-853D-7D2A4AD01C7A}"/>
              </a:ext>
            </a:extLst>
          </p:cNvPr>
          <p:cNvSpPr>
            <a:spLocks noGrp="1"/>
          </p:cNvSpPr>
          <p:nvPr>
            <p:ph type="sldNum" sz="quarter" idx="14"/>
          </p:nvPr>
        </p:nvSpPr>
        <p:spPr/>
        <p:txBody>
          <a:bodyPr/>
          <a:lstStyle/>
          <a:p>
            <a:fld id="{0F96B16C-3F5F-44BC-AFCC-8CBCBD90898D}" type="slidenum">
              <a:rPr lang="de-DE" smtClean="0"/>
              <a:t>31</a:t>
            </a:fld>
            <a:endParaRPr lang="de-DE"/>
          </a:p>
        </p:txBody>
      </p:sp>
      <p:sp>
        <p:nvSpPr>
          <p:cNvPr id="24" name="Titel 7" descr="svtx:article/content/headline">
            <a:extLst>
              <a:ext uri="{FF2B5EF4-FFF2-40B4-BE49-F238E27FC236}">
                <a16:creationId xmlns:a16="http://schemas.microsoft.com/office/drawing/2014/main" id="{18EA4C8E-6EF8-4015-B97C-3CF6B09D176D}"/>
              </a:ext>
            </a:extLst>
          </p:cNvPr>
          <p:cNvSpPr>
            <a:spLocks noGrp="1"/>
          </p:cNvSpPr>
          <p:nvPr>
            <p:ph type="title"/>
          </p:nvPr>
        </p:nvSpPr>
        <p:spPr>
          <a:xfrm>
            <a:off x="495611" y="1315707"/>
            <a:ext cx="3584264" cy="4357687"/>
          </a:xfrm>
          <a:ln>
            <a:noFill/>
          </a:ln>
        </p:spPr>
        <p:txBody>
          <a:bodyPr/>
          <a:lstStyle/>
          <a:p>
            <a:r>
              <a:rPr lang="de-DE" b="0" i="0" u="none"/>
              <a:t>For what type of employers is the Allianz Support Fund suitable?</a:t>
            </a:r>
          </a:p>
        </p:txBody>
      </p:sp>
      <p:grpSp>
        <p:nvGrpSpPr>
          <p:cNvPr id="25" name="Grafik 23">
            <a:extLst>
              <a:ext uri="{FF2B5EF4-FFF2-40B4-BE49-F238E27FC236}">
                <a16:creationId xmlns:a16="http://schemas.microsoft.com/office/drawing/2014/main" id="{C8356E06-78A7-4CB8-AB90-9A03DC4AA421}"/>
              </a:ext>
            </a:extLst>
          </p:cNvPr>
          <p:cNvGrpSpPr>
            <a:grpSpLocks noChangeAspect="1"/>
          </p:cNvGrpSpPr>
          <p:nvPr/>
        </p:nvGrpSpPr>
        <p:grpSpPr>
          <a:xfrm>
            <a:off x="4286775" y="3728744"/>
            <a:ext cx="720000" cy="720000"/>
            <a:chOff x="5754564" y="1860000"/>
            <a:chExt cx="590400" cy="590400"/>
          </a:xfrm>
        </p:grpSpPr>
        <p:sp>
          <p:nvSpPr>
            <p:cNvPr id="26" name="Freihandform: Form 25">
              <a:extLst>
                <a:ext uri="{FF2B5EF4-FFF2-40B4-BE49-F238E27FC236}">
                  <a16:creationId xmlns:a16="http://schemas.microsoft.com/office/drawing/2014/main" id="{183BFE23-2F9E-4254-8A0D-A890603FE7F0}"/>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7" name="Freihandform: Form 26">
              <a:extLst>
                <a:ext uri="{FF2B5EF4-FFF2-40B4-BE49-F238E27FC236}">
                  <a16:creationId xmlns:a16="http://schemas.microsoft.com/office/drawing/2014/main" id="{96A99625-8ABE-4A75-B8B7-2609B65F4EFD}"/>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8" name="Freihandform: Form 27">
              <a:extLst>
                <a:ext uri="{FF2B5EF4-FFF2-40B4-BE49-F238E27FC236}">
                  <a16:creationId xmlns:a16="http://schemas.microsoft.com/office/drawing/2014/main" id="{57C47A91-3760-40E2-9D36-D821D9CCE91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9" name="Freihandform: Form 28">
              <a:extLst>
                <a:ext uri="{FF2B5EF4-FFF2-40B4-BE49-F238E27FC236}">
                  <a16:creationId xmlns:a16="http://schemas.microsoft.com/office/drawing/2014/main" id="{7D22B85C-CDFF-4E25-A046-AA1D2F35FC7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30" name="Grafik 25">
            <a:extLst>
              <a:ext uri="{FF2B5EF4-FFF2-40B4-BE49-F238E27FC236}">
                <a16:creationId xmlns:a16="http://schemas.microsoft.com/office/drawing/2014/main" id="{A37C97E9-37A9-47B9-8CF5-A07B2502BC0C}"/>
              </a:ext>
            </a:extLst>
          </p:cNvPr>
          <p:cNvGrpSpPr>
            <a:grpSpLocks noChangeAspect="1"/>
          </p:cNvGrpSpPr>
          <p:nvPr/>
        </p:nvGrpSpPr>
        <p:grpSpPr>
          <a:xfrm>
            <a:off x="4286775" y="1329136"/>
            <a:ext cx="720000" cy="720000"/>
            <a:chOff x="464623" y="1855787"/>
            <a:chExt cx="590400" cy="590400"/>
          </a:xfrm>
        </p:grpSpPr>
        <p:sp>
          <p:nvSpPr>
            <p:cNvPr id="31" name="Freihandform: Form 30">
              <a:extLst>
                <a:ext uri="{FF2B5EF4-FFF2-40B4-BE49-F238E27FC236}">
                  <a16:creationId xmlns:a16="http://schemas.microsoft.com/office/drawing/2014/main" id="{CF7E4AE7-5A0D-4AAE-9272-36614BFAB110}"/>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32" name="Freihandform: Form 31">
              <a:extLst>
                <a:ext uri="{FF2B5EF4-FFF2-40B4-BE49-F238E27FC236}">
                  <a16:creationId xmlns:a16="http://schemas.microsoft.com/office/drawing/2014/main" id="{FEF46347-EF45-4E22-A254-CC9A921A59CD}"/>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33" name="Inhaltsplatzhalter 2" descr="svtxtr:svtx:pptx.transfor.contra-list">
            <a:extLst>
              <a:ext uri="{FF2B5EF4-FFF2-40B4-BE49-F238E27FC236}">
                <a16:creationId xmlns:a16="http://schemas.microsoft.com/office/drawing/2014/main" id="{1332DBDF-42FA-44E3-B1C4-B4CA1F875A5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for medium-sized handicraft businesses.</a:t>
            </a:r>
          </a:p>
          <a:p>
            <a:pPr marL="317500" lvl="0" indent="-317500" algn="l">
              <a:spcBef>
                <a:spcPts val="300"/>
              </a:spcBef>
              <a:buSzPct val="90000"/>
              <a:buChar char="…"/>
            </a:pPr>
            <a:r>
              <a:rPr lang="de-DE" b="0" i="0" u="none">
                <a:solidFill>
                  <a:srgbClr val="003781"/>
                </a:solidFill>
              </a:rPr>
              <a:t>for freelancers.</a:t>
            </a:r>
          </a:p>
          <a:p>
            <a:pPr marL="317500" lvl="0" indent="-317500" algn="l">
              <a:spcBef>
                <a:spcPts val="300"/>
              </a:spcBef>
              <a:buSzPct val="90000"/>
            </a:pPr>
            <a:endParaRPr lang="de-DE" b="0" i="0" u="none">
              <a:solidFill>
                <a:srgbClr val="003781"/>
              </a:solidFill>
            </a:endParaRPr>
          </a:p>
        </p:txBody>
      </p:sp>
      <p:sp>
        <p:nvSpPr>
          <p:cNvPr id="35" name="Inhaltsplatzhalter 2" descr="svtxtr:svtx:pptx.transfor.pro-list">
            <a:extLst>
              <a:ext uri="{FF2B5EF4-FFF2-40B4-BE49-F238E27FC236}">
                <a16:creationId xmlns:a16="http://schemas.microsoft.com/office/drawing/2014/main" id="{FC381EC7-2988-48C1-9A1F-92CAAF4DD232}"/>
              </a:ext>
            </a:extLst>
          </p:cNvPr>
          <p:cNvSpPr txBox="1"/>
          <p:nvPr/>
        </p:nvSpPr>
        <p:spPr>
          <a:xfrm>
            <a:off x="5421085" y="1656087"/>
            <a:ext cx="6291489" cy="1681414"/>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a:t>in order to retain experienced specialist and executive staff that is hard to replace.</a:t>
            </a:r>
          </a:p>
          <a:p>
            <a:pPr marL="317500" lvl="0" indent="-317500" algn="l">
              <a:spcBef>
                <a:spcPts val="300"/>
              </a:spcBef>
              <a:buSzPct val="90000"/>
              <a:buChar char="…"/>
            </a:pPr>
            <a:r>
              <a:rPr lang="de-DE" sz="1600" b="0" i="0" u="none"/>
              <a:t>for companies aiming at avoiding balance sheet effects.</a:t>
            </a:r>
            <a:r>
              <a:rPr lang="de-DE" sz="1600" b="0" i="0" u="none" baseline="30000"/>
              <a:t>1</a:t>
            </a:r>
          </a:p>
          <a:p>
            <a:pPr marL="317500" lvl="0" indent="-317500" algn="l">
              <a:spcBef>
                <a:spcPts val="300"/>
              </a:spcBef>
              <a:buSzPct val="90000"/>
            </a:pPr>
            <a:endParaRPr lang="de-DE" sz="1600" b="0" i="0" u="none" baseline="30000"/>
          </a:p>
        </p:txBody>
      </p:sp>
      <p:sp>
        <p:nvSpPr>
          <p:cNvPr id="36" name="Inhaltsplatzhalter 2" descr="svtx:article/content/body/contra/headline">
            <a:extLst>
              <a:ext uri="{FF2B5EF4-FFF2-40B4-BE49-F238E27FC236}">
                <a16:creationId xmlns:a16="http://schemas.microsoft.com/office/drawing/2014/main" id="{225F69D0-0B03-49F9-9E3F-8C388E2391EA}"/>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37" name="Inhaltsplatzhalter 2" descr="svtx:article/content/body/pro/headline">
            <a:extLst>
              <a:ext uri="{FF2B5EF4-FFF2-40B4-BE49-F238E27FC236}">
                <a16:creationId xmlns:a16="http://schemas.microsoft.com/office/drawing/2014/main" id="{37C14A08-3B13-4EDD-B3A3-3FEE20853257}"/>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2" name="Textfeld 1" descr="svtx:article/content/footnote">
            <a:extLst>
              <a:ext uri="{FF2B5EF4-FFF2-40B4-BE49-F238E27FC236}">
                <a16:creationId xmlns:a16="http://schemas.microsoft.com/office/drawing/2014/main" id="{FCF720E6-46CE-6B78-D68E-27ACC3061256}"/>
              </a:ext>
            </a:extLst>
          </p:cNvPr>
          <p:cNvSpPr txBox="1"/>
          <p:nvPr/>
        </p:nvSpPr>
        <p:spPr>
          <a:xfrm>
            <a:off x="5421084" y="6196925"/>
            <a:ext cx="5843264" cy="350150"/>
          </a:xfrm>
          <a:prstGeom prst="rect">
            <a:avLst/>
          </a:prstGeom>
          <a:noFill/>
        </p:spPr>
        <p:txBody>
          <a:bodyPr wrap="square" lIns="0" tIns="0" rIns="0" bIns="0" rtlCol="0" anchor="b"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E.g. companies with a foreign parent company.  </a:t>
            </a:r>
          </a:p>
        </p:txBody>
      </p:sp>
    </p:spTree>
    <p:extLst>
      <p:ext uri="{BB962C8B-B14F-4D97-AF65-F5344CB8AC3E}">
        <p14:creationId xmlns:p14="http://schemas.microsoft.com/office/powerpoint/2010/main" val="2589675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11" descr="svtxtr:svtx:pptx_transfrom_strapline_bold">
            <a:extLst>
              <a:ext uri="{FF2B5EF4-FFF2-40B4-BE49-F238E27FC236}">
                <a16:creationId xmlns:a16="http://schemas.microsoft.com/office/drawing/2014/main" id="{CE0EF114-22C2-4243-9946-0D1A5C626B60}"/>
              </a:ext>
            </a:extLst>
          </p:cNvPr>
          <p:cNvSpPr>
            <a:spLocks noGrp="1"/>
          </p:cNvSpPr>
          <p:nvPr>
            <p:ph type="body" sz="quarter" idx="12"/>
          </p:nvPr>
        </p:nvSpPr>
        <p:spPr>
          <a:xfrm>
            <a:off x="479424" y="476250"/>
            <a:ext cx="9324973" cy="252000"/>
          </a:xfrm>
        </p:spPr>
        <p:txBody>
          <a:bodyPr/>
          <a:lstStyle/>
          <a:p>
            <a:r>
              <a:rPr lang="de-DE" b="1" i="0" u="none"/>
              <a:t>Aid in the decision-making process</a:t>
            </a:r>
          </a:p>
        </p:txBody>
      </p:sp>
      <p:sp>
        <p:nvSpPr>
          <p:cNvPr id="34" name="Foliennummernplatzhalter 6">
            <a:extLst>
              <a:ext uri="{FF2B5EF4-FFF2-40B4-BE49-F238E27FC236}">
                <a16:creationId xmlns:a16="http://schemas.microsoft.com/office/drawing/2014/main" id="{C9D34DDD-C9D2-40F5-B2DA-F88885FF368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32</a:t>
            </a:fld>
            <a:endParaRPr lang="de-DE"/>
          </a:p>
        </p:txBody>
      </p:sp>
      <p:sp>
        <p:nvSpPr>
          <p:cNvPr id="38" name="Titel 7" descr="svtx:article/content/headline">
            <a:extLst>
              <a:ext uri="{FF2B5EF4-FFF2-40B4-BE49-F238E27FC236}">
                <a16:creationId xmlns:a16="http://schemas.microsoft.com/office/drawing/2014/main" id="{8BADD6AD-20FD-48B4-9101-C7E9E2140630}"/>
              </a:ext>
            </a:extLst>
          </p:cNvPr>
          <p:cNvSpPr>
            <a:spLocks noGrp="1"/>
          </p:cNvSpPr>
          <p:nvPr>
            <p:ph type="title"/>
          </p:nvPr>
        </p:nvSpPr>
        <p:spPr>
          <a:xfrm>
            <a:off x="495611" y="1315707"/>
            <a:ext cx="3584264" cy="4357687"/>
          </a:xfrm>
          <a:ln>
            <a:noFill/>
          </a:ln>
        </p:spPr>
        <p:txBody>
          <a:bodyPr/>
          <a:lstStyle/>
          <a:p>
            <a:r>
              <a:rPr lang="de-DE" b="0" i="0" u="none"/>
              <a:t>For what type of employees is the Allianz Support Fund suitable?</a:t>
            </a:r>
          </a:p>
        </p:txBody>
      </p:sp>
      <p:grpSp>
        <p:nvGrpSpPr>
          <p:cNvPr id="39" name="Grafik 23">
            <a:extLst>
              <a:ext uri="{FF2B5EF4-FFF2-40B4-BE49-F238E27FC236}">
                <a16:creationId xmlns:a16="http://schemas.microsoft.com/office/drawing/2014/main" id="{366289E9-05BF-478E-ABE7-3C51F3F00C54}"/>
              </a:ext>
            </a:extLst>
          </p:cNvPr>
          <p:cNvGrpSpPr>
            <a:grpSpLocks noChangeAspect="1"/>
          </p:cNvGrpSpPr>
          <p:nvPr/>
        </p:nvGrpSpPr>
        <p:grpSpPr>
          <a:xfrm>
            <a:off x="4286775" y="3728744"/>
            <a:ext cx="720000" cy="720000"/>
            <a:chOff x="5754564" y="1860000"/>
            <a:chExt cx="590400" cy="590400"/>
          </a:xfrm>
        </p:grpSpPr>
        <p:sp>
          <p:nvSpPr>
            <p:cNvPr id="40" name="Freihandform: Form 39">
              <a:extLst>
                <a:ext uri="{FF2B5EF4-FFF2-40B4-BE49-F238E27FC236}">
                  <a16:creationId xmlns:a16="http://schemas.microsoft.com/office/drawing/2014/main" id="{8B55ACF1-0785-4A3A-B21E-50FD2927E317}"/>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1" name="Freihandform: Form 40">
              <a:extLst>
                <a:ext uri="{FF2B5EF4-FFF2-40B4-BE49-F238E27FC236}">
                  <a16:creationId xmlns:a16="http://schemas.microsoft.com/office/drawing/2014/main" id="{8B8B3E3F-CEF3-43E7-99C7-016EABD76AC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2" name="Freihandform: Form 41">
              <a:extLst>
                <a:ext uri="{FF2B5EF4-FFF2-40B4-BE49-F238E27FC236}">
                  <a16:creationId xmlns:a16="http://schemas.microsoft.com/office/drawing/2014/main" id="{1696DE91-E587-45A2-BAAA-53A3053B35D7}"/>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3" name="Freihandform: Form 42">
              <a:extLst>
                <a:ext uri="{FF2B5EF4-FFF2-40B4-BE49-F238E27FC236}">
                  <a16:creationId xmlns:a16="http://schemas.microsoft.com/office/drawing/2014/main" id="{76BB4CE6-3CAB-4C32-9298-20E2C5C97B6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44" name="Grafik 25">
            <a:extLst>
              <a:ext uri="{FF2B5EF4-FFF2-40B4-BE49-F238E27FC236}">
                <a16:creationId xmlns:a16="http://schemas.microsoft.com/office/drawing/2014/main" id="{B1DBFFF9-A353-40BF-8D48-D0792E59131A}"/>
              </a:ext>
            </a:extLst>
          </p:cNvPr>
          <p:cNvGrpSpPr>
            <a:grpSpLocks noChangeAspect="1"/>
          </p:cNvGrpSpPr>
          <p:nvPr/>
        </p:nvGrpSpPr>
        <p:grpSpPr>
          <a:xfrm>
            <a:off x="4286775" y="1329136"/>
            <a:ext cx="720000" cy="720000"/>
            <a:chOff x="464623" y="1855787"/>
            <a:chExt cx="590400" cy="590400"/>
          </a:xfrm>
        </p:grpSpPr>
        <p:sp>
          <p:nvSpPr>
            <p:cNvPr id="45" name="Freihandform: Form 44">
              <a:extLst>
                <a:ext uri="{FF2B5EF4-FFF2-40B4-BE49-F238E27FC236}">
                  <a16:creationId xmlns:a16="http://schemas.microsoft.com/office/drawing/2014/main" id="{91408A96-7D7B-441C-8F15-5235F2B1DB69}"/>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6" name="Freihandform: Form 45">
              <a:extLst>
                <a:ext uri="{FF2B5EF4-FFF2-40B4-BE49-F238E27FC236}">
                  <a16:creationId xmlns:a16="http://schemas.microsoft.com/office/drawing/2014/main" id="{367480D6-8474-44F1-B47B-555C9CE48A92}"/>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47" name="Inhaltsplatzhalter 2" descr="svtxtr:svtx:pptx.transfor.contra-list">
            <a:extLst>
              <a:ext uri="{FF2B5EF4-FFF2-40B4-BE49-F238E27FC236}">
                <a16:creationId xmlns:a16="http://schemas.microsoft.com/office/drawing/2014/main" id="{B4309FEF-8789-4812-8C8E-459134409FD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if flexible premium payment or a possible reduction of premiums is requested.</a:t>
            </a:r>
          </a:p>
          <a:p>
            <a:pPr marL="317500" lvl="0" indent="-317500" algn="l">
              <a:spcBef>
                <a:spcPts val="300"/>
              </a:spcBef>
              <a:buSzPct val="90000"/>
              <a:buChar char="…"/>
            </a:pPr>
            <a:r>
              <a:rPr lang="de-DE" b="0" i="0" u="none">
                <a:solidFill>
                  <a:srgbClr val="003781"/>
                </a:solidFill>
              </a:rPr>
              <a:t>for employees who want to claim their retirement benefits before completion of age 62.</a:t>
            </a:r>
          </a:p>
          <a:p>
            <a:pPr marL="317500" lvl="0" indent="-317500" algn="l">
              <a:spcBef>
                <a:spcPts val="300"/>
              </a:spcBef>
              <a:buSzPct val="90000"/>
              <a:buChar char="…"/>
            </a:pPr>
            <a:r>
              <a:rPr lang="de-DE" b="0" i="0" u="none">
                <a:solidFill>
                  <a:srgbClr val="003781"/>
                </a:solidFill>
              </a:rPr>
              <a:t>for self-employed and freelancers.</a:t>
            </a:r>
          </a:p>
          <a:p>
            <a:pPr marL="285750" lvl="0" indent="-285750">
              <a:spcBef>
                <a:spcPts val="300"/>
              </a:spcBef>
            </a:pPr>
            <a:endParaRPr lang="de-DE" b="0" i="0" u="none">
              <a:solidFill>
                <a:srgbClr val="003781"/>
              </a:solidFill>
            </a:endParaRPr>
          </a:p>
        </p:txBody>
      </p:sp>
      <p:sp>
        <p:nvSpPr>
          <p:cNvPr id="48" name="Inhaltsplatzhalter 2" descr="svtxtr:svtx:pptx.transfor.pro-list">
            <a:extLst>
              <a:ext uri="{FF2B5EF4-FFF2-40B4-BE49-F238E27FC236}">
                <a16:creationId xmlns:a16="http://schemas.microsoft.com/office/drawing/2014/main" id="{105A4C64-56A8-4E24-B415-77A1A97F8F38}"/>
              </a:ext>
            </a:extLst>
          </p:cNvPr>
          <p:cNvSpPr txBox="1"/>
          <p:nvPr/>
        </p:nvSpPr>
        <p:spPr>
          <a:xfrm>
            <a:off x="5421085" y="1656087"/>
            <a:ext cx="6291489" cy="1681414"/>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a:t>for employees in higher salary brackets.</a:t>
            </a:r>
          </a:p>
          <a:p>
            <a:pPr marL="317500" lvl="0" indent="-317500" algn="l">
              <a:spcBef>
                <a:spcPts val="300"/>
              </a:spcBef>
              <a:buSzPct val="90000"/>
              <a:buChar char="…"/>
            </a:pPr>
            <a:r>
              <a:rPr lang="de-DE" sz="1600" b="0" i="0" u="none"/>
              <a:t>if the tax-free limits of direct insurance, Pensionskasse or pension fund have been exploited.</a:t>
            </a:r>
          </a:p>
          <a:p>
            <a:pPr marL="317500" lvl="0" indent="-317500" algn="l">
              <a:spcBef>
                <a:spcPts val="300"/>
              </a:spcBef>
              <a:buSzPct val="90000"/>
              <a:buChar char="…"/>
            </a:pPr>
            <a:r>
              <a:rPr lang="de-DE" sz="1600" b="0" i="0" u="none"/>
              <a:t>for older employees for whom retirement provision should be built up in a short time.</a:t>
            </a:r>
          </a:p>
          <a:p>
            <a:pPr marL="285750" lvl="0" indent="-285750">
              <a:spcBef>
                <a:spcPts val="300"/>
              </a:spcBef>
            </a:pPr>
            <a:endParaRPr lang="de-DE" sz="1600" b="0" i="0" u="none"/>
          </a:p>
        </p:txBody>
      </p:sp>
      <p:sp>
        <p:nvSpPr>
          <p:cNvPr id="49" name="Inhaltsplatzhalter 2" descr="svtx:article/content/body/contra/headline">
            <a:extLst>
              <a:ext uri="{FF2B5EF4-FFF2-40B4-BE49-F238E27FC236}">
                <a16:creationId xmlns:a16="http://schemas.microsoft.com/office/drawing/2014/main" id="{F1FA44E5-68E5-42E6-A60D-457523F6134E}"/>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50" name="Inhaltsplatzhalter 2" descr="svtx:article/content/body/pro/headline">
            <a:extLst>
              <a:ext uri="{FF2B5EF4-FFF2-40B4-BE49-F238E27FC236}">
                <a16:creationId xmlns:a16="http://schemas.microsoft.com/office/drawing/2014/main" id="{6C0765E7-A5A6-436F-9FBD-CF9392CDC7BF}"/>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51" name="Textfeld 50" descr="svtx:article/content/footnote">
            <a:extLst>
              <a:ext uri="{FF2B5EF4-FFF2-40B4-BE49-F238E27FC236}">
                <a16:creationId xmlns:a16="http://schemas.microsoft.com/office/drawing/2014/main" id="{B72785AC-6004-4C7E-89E0-FF6370F0955B}"/>
              </a:ext>
            </a:extLst>
          </p:cNvPr>
          <p:cNvSpPr txBox="1"/>
          <p:nvPr/>
        </p:nvSpPr>
        <p:spPr>
          <a:xfrm>
            <a:off x="5421084" y="6196925"/>
            <a:ext cx="5843264" cy="350150"/>
          </a:xfrm>
          <a:prstGeom prst="rect">
            <a:avLst/>
          </a:prstGeom>
          <a:noFill/>
        </p:spPr>
        <p:txBody>
          <a:bodyPr wrap="square" lIns="0" tIns="0" rIns="0" bIns="0" rtlCol="0" anchor="b"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506850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solidFill>
                  <a:schemeClr val="tx1"/>
                </a:solidFill>
              </a:rPr>
              <a:t>© Allianz 2021</a:t>
            </a:r>
          </a:p>
        </p:txBody>
      </p:sp>
      <p:pic>
        <p:nvPicPr>
          <p:cNvPr id="18" name="Grafik 17" descr="svtx:article/content/picture/@tmpUrl&#10;svtx:size=4-5&#10;svtxbackup:w=376.8589&#10;svtxbackup:h=471.0736&#10;svtxbackup:x=583.1412&#10;svtxbackup:y=68.92197">
            <a:extLst>
              <a:ext uri="{FF2B5EF4-FFF2-40B4-BE49-F238E27FC236}">
                <a16:creationId xmlns:a16="http://schemas.microsoft.com/office/drawing/2014/main" id="{6F28E562-BEFC-474D-9E5A-17CFB5AEBA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05893" y="875309"/>
            <a:ext cx="4786108" cy="5982635"/>
          </a:xfrm>
          <a:prstGeom prst="rect">
            <a:avLst/>
          </a:prstGeom>
          <a:noFill/>
        </p:spPr>
      </p:pic>
      <p:sp>
        <p:nvSpPr>
          <p:cNvPr id="19" name="Titel 3" descr="svtx:article/content/headline">
            <a:extLst>
              <a:ext uri="{FF2B5EF4-FFF2-40B4-BE49-F238E27FC236}">
                <a16:creationId xmlns:a16="http://schemas.microsoft.com/office/drawing/2014/main" id="{2BE1DC30-8539-4188-B9C7-A93E38071E43}"/>
              </a:ext>
            </a:extLst>
          </p:cNvPr>
          <p:cNvSpPr>
            <a:spLocks noGrp="1"/>
          </p:cNvSpPr>
          <p:nvPr>
            <p:ph type="title"/>
          </p:nvPr>
        </p:nvSpPr>
        <p:spPr>
          <a:xfrm>
            <a:off x="479427" y="875309"/>
            <a:ext cx="9324974" cy="932854"/>
          </a:xfrm>
        </p:spPr>
        <p:txBody>
          <a:bodyPr/>
          <a:lstStyle/>
          <a:p>
            <a:r>
              <a:rPr lang="de-DE" b="0" i="0" u="none"/>
              <a:t>Model calculation</a:t>
            </a:r>
          </a:p>
        </p:txBody>
      </p:sp>
      <p:sp>
        <p:nvSpPr>
          <p:cNvPr id="20" name="Textplatzhalter 12" descr="svtxtr:svtx:pptx_transfrom_strapline_bold">
            <a:extLst>
              <a:ext uri="{FF2B5EF4-FFF2-40B4-BE49-F238E27FC236}">
                <a16:creationId xmlns:a16="http://schemas.microsoft.com/office/drawing/2014/main" id="{35E06CD0-4293-4A4B-AE1E-384109DD6816}"/>
              </a:ext>
            </a:extLst>
          </p:cNvPr>
          <p:cNvSpPr>
            <a:spLocks noGrp="1"/>
          </p:cNvSpPr>
          <p:nvPr>
            <p:ph type="body" sz="quarter" idx="12"/>
          </p:nvPr>
        </p:nvSpPr>
        <p:spPr>
          <a:xfrm>
            <a:off x="479424" y="476250"/>
            <a:ext cx="9324973" cy="252000"/>
          </a:xfrm>
        </p:spPr>
        <p:txBody>
          <a:bodyPr/>
          <a:lstStyle/>
          <a:p>
            <a:r>
              <a:rPr lang="de-DE" b="1" i="0" u="none"/>
              <a:t>Allianz Support Fund in figures</a:t>
            </a:r>
          </a:p>
        </p:txBody>
      </p:sp>
      <p:sp>
        <p:nvSpPr>
          <p:cNvPr id="21" name="Fußzeilenplatzhalter 5" descr="svtx:article/content/footnote">
            <a:extLst>
              <a:ext uri="{FF2B5EF4-FFF2-40B4-BE49-F238E27FC236}">
                <a16:creationId xmlns:a16="http://schemas.microsoft.com/office/drawing/2014/main" id="{ED10176C-B6C9-4F58-A811-B8BA99DA420D}"/>
              </a:ext>
            </a:extLst>
          </p:cNvPr>
          <p:cNvSpPr>
            <a:spLocks noGrp="1"/>
          </p:cNvSpPr>
          <p:nvPr>
            <p:ph type="ftr" sz="quarter" idx="13"/>
          </p:nvPr>
        </p:nvSpPr>
        <p:spPr>
          <a:xfrm>
            <a:off x="479426" y="6165850"/>
            <a:ext cx="6555854" cy="350150"/>
          </a:xfrm>
        </p:spPr>
        <p:txBody>
          <a:bodyPr/>
          <a:lstStyle/>
          <a:p>
            <a:r>
              <a:rPr lang="de-DE" sz="800" b="0" i="0" u="none">
                <a:solidFill>
                  <a:srgbClr val="003781"/>
                </a:solidFill>
              </a:rPr>
              <a:t> </a:t>
            </a:r>
          </a:p>
        </p:txBody>
      </p:sp>
      <p:sp>
        <p:nvSpPr>
          <p:cNvPr id="22" name="Foliennummernplatzhalter 6">
            <a:extLst>
              <a:ext uri="{FF2B5EF4-FFF2-40B4-BE49-F238E27FC236}">
                <a16:creationId xmlns:a16="http://schemas.microsoft.com/office/drawing/2014/main" id="{6498F077-F9B6-4EC2-8621-AF447D45B27F}"/>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solidFill>
                  <a:schemeClr val="tx1"/>
                </a:solidFill>
              </a:rPr>
              <a:t>33</a:t>
            </a:fld>
            <a:endParaRPr lang="de-DE">
              <a:solidFill>
                <a:schemeClr val="tx1"/>
              </a:solidFill>
            </a:endParaRPr>
          </a:p>
        </p:txBody>
      </p:sp>
      <p:sp>
        <p:nvSpPr>
          <p:cNvPr id="23" name="Textfeld 22">
            <a:extLst>
              <a:ext uri="{FF2B5EF4-FFF2-40B4-BE49-F238E27FC236}">
                <a16:creationId xmlns:a16="http://schemas.microsoft.com/office/drawing/2014/main" id="{CF4133CB-105B-4C57-9063-C4688096C643}"/>
              </a:ext>
            </a:extLst>
          </p:cNvPr>
          <p:cNvSpPr txBox="1"/>
          <p:nvPr/>
        </p:nvSpPr>
        <p:spPr>
          <a:xfrm flipH="1">
            <a:off x="8468139" y="-705678"/>
            <a:ext cx="0" cy="0"/>
          </a:xfrm>
          <a:prstGeom prst="rect">
            <a:avLst/>
          </a:prstGeom>
          <a:noFill/>
        </p:spPr>
        <p:txBody>
          <a:bodyPr wrap="non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l"/>
            <a:endParaRPr lang="de-DE" sz="1600">
              <a:solidFill>
                <a:schemeClr val="bg1"/>
              </a:solidFill>
            </a:endParaRPr>
          </a:p>
        </p:txBody>
      </p:sp>
      <p:graphicFrame>
        <p:nvGraphicFramePr>
          <p:cNvPr id="24" name="Tabelle 23" descr="svtxtr:svtx:pptx.transform.casestudy-table">
            <a:extLst>
              <a:ext uri="{FF2B5EF4-FFF2-40B4-BE49-F238E27FC236}">
                <a16:creationId xmlns:a16="http://schemas.microsoft.com/office/drawing/2014/main" id="{2C2BFB70-0088-44E5-9EF5-01800AF7AE52}"/>
              </a:ext>
            </a:extLst>
          </p:cNvPr>
          <p:cNvGraphicFramePr>
            <a:graphicFrameLocks noGrp="1"/>
          </p:cNvGraphicFramePr>
          <p:nvPr>
            <p:extLst>
              <p:ext uri="{D42A27DB-BD31-4B8C-83A1-F6EECF244321}">
                <p14:modId xmlns:p14="http://schemas.microsoft.com/office/powerpoint/2010/main" val="1805575698"/>
              </p:ext>
            </p:extLst>
          </p:nvPr>
        </p:nvGraphicFramePr>
        <p:xfrm>
          <a:off x="479424" y="1830571"/>
          <a:ext cx="6555856" cy="3664703"/>
        </p:xfrm>
        <a:graphic>
          <a:graphicData uri="http://schemas.openxmlformats.org/drawingml/2006/table">
            <a:tbl>
              <a:tblPr>
                <a:tableStyleId>{3B4B98B0-60AC-42C2-AFA5-B58CD77FA1E5}</a:tableStyleId>
              </a:tblPr>
              <a:tblGrid>
                <a:gridCol w="4866136">
                  <a:extLst>
                    <a:ext uri="{9D8B030D-6E8A-4147-A177-3AD203B41FA5}">
                      <a16:colId xmlns:a16="http://schemas.microsoft.com/office/drawing/2014/main" val="1414233370"/>
                    </a:ext>
                  </a:extLst>
                </a:gridCol>
                <a:gridCol w="1689720">
                  <a:extLst>
                    <a:ext uri="{9D8B030D-6E8A-4147-A177-3AD203B41FA5}">
                      <a16:colId xmlns:a16="http://schemas.microsoft.com/office/drawing/2014/main" val="721332801"/>
                    </a:ext>
                  </a:extLst>
                </a:gridCol>
              </a:tblGrid>
              <a:tr h="449334">
                <a:tc>
                  <a:txBody>
                    <a:bodyPr/>
                    <a:lstStyle/>
                    <a:p>
                      <a:pPr lvl="0" algn="l"/>
                      <a:r>
                        <a:rPr lang="de-DE" sz="1600" b="1" i="0" u="none">
                          <a:solidFill>
                            <a:srgbClr val="003781"/>
                          </a:solidFill>
                        </a:rPr>
                        <a:t>Gross premium:</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100 €</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8163308"/>
                  </a:ext>
                </a:extLst>
              </a:tr>
              <a:tr h="267324">
                <a:tc>
                  <a:txBody>
                    <a:bodyPr/>
                    <a:lstStyle/>
                    <a:p>
                      <a:pPr lvl="0" algn="l"/>
                      <a:r>
                        <a:rPr lang="de-DE" sz="1600" b="1" i="0" u="none">
                          <a:solidFill>
                            <a:srgbClr val="003781"/>
                          </a:solidFill>
                        </a:rPr>
                        <a:t>Tax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30 €</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746017"/>
                  </a:ext>
                </a:extLst>
              </a:tr>
              <a:tr h="267324">
                <a:tc gridSpan="2">
                  <a:txBody>
                    <a:bodyPr/>
                    <a:lstStyle/>
                    <a:p>
                      <a:pPr lvl="0" algn="l"/>
                      <a:r>
                        <a:rPr lang="de-DE" sz="1600" b="0" i="0" u="none">
                          <a:solidFill>
                            <a:srgbClr val="003781"/>
                          </a:solidFill>
                        </a:rPr>
                        <a:t>Insurance premiums are directly deducted from gross salary and are therefore tax-free.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r"/>
                      <a:endParaRPr lang="de-DE" sz="1600" b="0" i="0" u="none">
                        <a:solidFill>
                          <a:srgbClr val="003781"/>
                        </a:solidFill>
                      </a:endParaRP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513751"/>
                  </a:ext>
                </a:extLst>
              </a:tr>
              <a:tr h="449334">
                <a:tc>
                  <a:txBody>
                    <a:bodyPr/>
                    <a:lstStyle/>
                    <a:p>
                      <a:pPr lvl="0" algn="l"/>
                      <a:r>
                        <a:rPr lang="de-DE" sz="1600" b="1" i="0" u="none">
                          <a:solidFill>
                            <a:srgbClr val="003781"/>
                          </a:solidFill>
                        </a:rPr>
                        <a:t>Social security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 20 €</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562580"/>
                  </a:ext>
                </a:extLst>
              </a:tr>
              <a:tr h="267324">
                <a:tc gridSpan="2">
                  <a:txBody>
                    <a:bodyPr/>
                    <a:lstStyle/>
                    <a:p>
                      <a:pPr lvl="0" algn="l"/>
                      <a:r>
                        <a:rPr lang="de-DE" sz="1600" b="0" i="0" u="none">
                          <a:solidFill>
                            <a:srgbClr val="003781"/>
                          </a:solidFill>
                        </a:rPr>
                        <a:t>The second advantage is that no social security contributions have to be paid.</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r"/>
                      <a:endParaRPr lang="de-DE" sz="1600" b="0" i="0" u="none">
                        <a:solidFill>
                          <a:srgbClr val="003781"/>
                        </a:solidFill>
                      </a:endParaRP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671761"/>
                  </a:ext>
                </a:extLst>
              </a:tr>
              <a:tr h="267324">
                <a:tc>
                  <a:txBody>
                    <a:bodyPr/>
                    <a:lstStyle/>
                    <a:p>
                      <a:pPr lvl="0" algn="l"/>
                      <a:r>
                        <a:rPr lang="de-DE" sz="1600" b="1" i="0" u="none">
                          <a:solidFill>
                            <a:srgbClr val="003781"/>
                          </a:solidFill>
                        </a:rPr>
                        <a:t>Actual expense: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50 €</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79329"/>
                  </a:ext>
                </a:extLst>
              </a:tr>
              <a:tr h="267324">
                <a:tc gridSpan="2">
                  <a:txBody>
                    <a:bodyPr/>
                    <a:lstStyle/>
                    <a:p>
                      <a:pPr lvl="0" algn="l"/>
                      <a:r>
                        <a:rPr lang="de-DE" sz="1600" b="0" i="0" u="none">
                          <a:solidFill>
                            <a:srgbClr val="003781"/>
                          </a:solidFill>
                        </a:rPr>
                        <a:t>The government chips in with approx. € 50 in premiums. In order to invest € 100 monthly only half of the amount has to be paid out of pocket.</a:t>
                      </a:r>
                    </a:p>
                  </a:txBody>
                  <a:tcPr marL="0" marR="0" marT="38098" marB="76197"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r" defTabSz="914400" fontAlgn="auto">
                        <a:lnSpc>
                          <a:spcPct val="100000"/>
                        </a:lnSpc>
                        <a:spcBef>
                          <a:spcPct val="0"/>
                        </a:spcBef>
                        <a:spcAft>
                          <a:spcPct val="0"/>
                        </a:spcAft>
                        <a:buSzTx/>
                      </a:pPr>
                      <a:endParaRPr lang="de-DE" sz="1600" b="0" i="0" u="none" kern="1200">
                        <a:solidFill>
                          <a:srgbClr val="003781"/>
                        </a:solidFill>
                        <a:latin typeface="+mn-lt"/>
                        <a:ea typeface="+mn-ea"/>
                        <a:cs typeface="+mn-cs"/>
                      </a:endParaRPr>
                    </a:p>
                  </a:txBody>
                  <a:tcPr marL="0" marR="0" marT="38098" marB="76197"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3147805"/>
                  </a:ext>
                </a:extLst>
              </a:tr>
            </a:tbl>
          </a:graphicData>
        </a:graphic>
      </p:graphicFrame>
      <p:grpSp>
        <p:nvGrpSpPr>
          <p:cNvPr id="25" name="Gruppe-CTA" descr="svtxtr:svtx:pptx.transform.group-cta" hidden="1">
            <a:extLst>
              <a:ext uri="{FF2B5EF4-FFF2-40B4-BE49-F238E27FC236}">
                <a16:creationId xmlns:a16="http://schemas.microsoft.com/office/drawing/2014/main" id="{7BA80F01-0E2B-42B3-98AD-ACB0EC90B244}"/>
              </a:ext>
            </a:extLst>
          </p:cNvPr>
          <p:cNvGrpSpPr/>
          <p:nvPr/>
        </p:nvGrpSpPr>
        <p:grpSpPr>
          <a:xfrm>
            <a:off x="479424" y="5491886"/>
            <a:ext cx="2214022" cy="332030"/>
            <a:chOff x="479424" y="5491886"/>
            <a:chExt cx="2214022" cy="332030"/>
          </a:xfrm>
        </p:grpSpPr>
        <p:sp>
          <p:nvSpPr>
            <p:cNvPr id="26" name="Abgerundetes Rechteck 16" descr="svtxtr:svtx:pptx.transform.calltoaction-link3">
              <a:extLst>
                <a:ext uri="{FF2B5EF4-FFF2-40B4-BE49-F238E27FC236}">
                  <a16:creationId xmlns:a16="http://schemas.microsoft.com/office/drawing/2014/main" id="{0F7D2DAE-D84F-45FE-9413-56DEC7F4259D}"/>
                </a:ext>
              </a:extLst>
            </p:cNvPr>
            <p:cNvSpPr/>
            <p:nvPr/>
          </p:nvSpPr>
          <p:spPr>
            <a:xfrm>
              <a:off x="479424" y="5449915"/>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hteck 26">
              <a:extLst>
                <a:ext uri="{FF2B5EF4-FFF2-40B4-BE49-F238E27FC236}">
                  <a16:creationId xmlns:a16="http://schemas.microsoft.com/office/drawing/2014/main" id="{B8149D29-5925-4291-9FB6-219235DF8F95}"/>
                </a:ext>
              </a:extLst>
            </p:cNvPr>
            <p:cNvSpPr/>
            <p:nvPr/>
          </p:nvSpPr>
          <p:spPr>
            <a:xfrm>
              <a:off x="495610" y="5692588"/>
              <a:ext cx="131919" cy="9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endParaRPr lang="de-DE"/>
            </a:p>
          </p:txBody>
        </p:sp>
      </p:grpSp>
    </p:spTree>
    <p:extLst>
      <p:ext uri="{BB962C8B-B14F-4D97-AF65-F5344CB8AC3E}">
        <p14:creationId xmlns:p14="http://schemas.microsoft.com/office/powerpoint/2010/main" val="41778732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Market</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err="1"/>
              <a:t>side</a:t>
            </a:r>
            <a:endParaRPr lang="de-DE"/>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34</a:t>
            </a:fld>
            <a:endParaRPr lang="de-DE"/>
          </a:p>
        </p:txBody>
      </p:sp>
    </p:spTree>
    <p:extLst>
      <p:ext uri="{BB962C8B-B14F-4D97-AF65-F5344CB8AC3E}">
        <p14:creationId xmlns:p14="http://schemas.microsoft.com/office/powerpoint/2010/main" val="37254625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t>© Allianz 2021</a:t>
            </a:r>
          </a:p>
        </p:txBody>
      </p:sp>
      <p:grpSp>
        <p:nvGrpSpPr>
          <p:cNvPr id="9" name="Gruppe-Box-1" descr="svtxtr:svtx:pptx.transform.group-benefit[1]">
            <a:extLst>
              <a:ext uri="{FF2B5EF4-FFF2-40B4-BE49-F238E27FC236}">
                <a16:creationId xmlns:a16="http://schemas.microsoft.com/office/drawing/2014/main" id="{252FED51-6AE5-47BF-BAAA-E45E9C1543E3}"/>
              </a:ext>
            </a:extLst>
          </p:cNvPr>
          <p:cNvGrpSpPr/>
          <p:nvPr/>
        </p:nvGrpSpPr>
        <p:grpSpPr>
          <a:xfrm>
            <a:off x="8112124" y="2029217"/>
            <a:ext cx="3600450" cy="1230465"/>
            <a:chOff x="4919234" y="1459837"/>
            <a:chExt cx="3402144" cy="1162693"/>
          </a:xfrm>
        </p:grpSpPr>
        <p:sp>
          <p:nvSpPr>
            <p:cNvPr id="10" name="Siegel-Text-1" descr="svtxtr:svtx:pptx.transform.accompanying[1]">
              <a:extLst>
                <a:ext uri="{FF2B5EF4-FFF2-40B4-BE49-F238E27FC236}">
                  <a16:creationId xmlns:a16="http://schemas.microsoft.com/office/drawing/2014/main" id="{83715445-BA4F-40ED-9AC7-3F902A4FEEAA}"/>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b="1" i="0" u="none" dirty="0">
                  <a:solidFill>
                    <a:srgbClr val="113388"/>
                  </a:solidFill>
                  <a:latin typeface="+mj-lt"/>
                </a:rPr>
                <a:t>FOCUS-MONEY:</a:t>
              </a:r>
              <a:br>
                <a:rPr lang="de-DE" sz="1200" b="0" i="0" u="none" dirty="0">
                  <a:solidFill>
                    <a:srgbClr val="003781"/>
                  </a:solidFill>
                  <a:latin typeface="+mj-lt"/>
                </a:rPr>
              </a:br>
              <a:r>
                <a:rPr lang="de-DE" sz="1200" b="0" i="0" u="none" dirty="0">
                  <a:solidFill>
                    <a:srgbClr val="113388"/>
                  </a:solidFill>
                  <a:latin typeface="+mj-lt"/>
                </a:rPr>
                <a:t>Award: “</a:t>
              </a:r>
              <a:r>
                <a:rPr lang="de-DE" sz="1200" b="0" i="0" u="none" dirty="0" err="1">
                  <a:solidFill>
                    <a:srgbClr val="113388"/>
                  </a:solidFill>
                  <a:latin typeface="+mj-lt"/>
                </a:rPr>
                <a:t>Financially</a:t>
              </a:r>
              <a:r>
                <a:rPr lang="de-DE" sz="1200" b="0" i="0" u="none" dirty="0">
                  <a:solidFill>
                    <a:srgbClr val="113388"/>
                  </a:solidFill>
                  <a:latin typeface="+mj-lt"/>
                </a:rPr>
                <a:t> </a:t>
              </a:r>
              <a:r>
                <a:rPr lang="de-DE" sz="1200" b="0" i="0" u="none" dirty="0" err="1">
                  <a:solidFill>
                    <a:srgbClr val="113388"/>
                  </a:solidFill>
                  <a:latin typeface="+mj-lt"/>
                </a:rPr>
                <a:t>strongest</a:t>
              </a:r>
              <a:r>
                <a:rPr lang="de-DE" sz="1200" b="0" i="0" u="none" dirty="0">
                  <a:solidFill>
                    <a:srgbClr val="113388"/>
                  </a:solidFill>
                  <a:latin typeface="+mj-lt"/>
                </a:rPr>
                <a:t> </a:t>
              </a:r>
              <a:r>
                <a:rPr lang="de-DE" sz="1200" b="0" i="0" u="none" dirty="0" err="1">
                  <a:solidFill>
                    <a:srgbClr val="113388"/>
                  </a:solidFill>
                  <a:latin typeface="+mj-lt"/>
                </a:rPr>
                <a:t>life</a:t>
              </a:r>
              <a:r>
                <a:rPr lang="de-DE" sz="1200" b="0" i="0" u="none" dirty="0">
                  <a:solidFill>
                    <a:srgbClr val="113388"/>
                  </a:solidFill>
                  <a:latin typeface="+mj-lt"/>
                </a:rPr>
                <a:t> </a:t>
              </a:r>
              <a:r>
                <a:rPr lang="de-DE" sz="1200" b="0" i="0" u="none" dirty="0" err="1">
                  <a:solidFill>
                    <a:srgbClr val="113388"/>
                  </a:solidFill>
                  <a:latin typeface="+mj-lt"/>
                </a:rPr>
                <a:t>insurer</a:t>
              </a:r>
              <a:r>
                <a:rPr lang="de-DE" sz="1200" b="0" i="0" u="none" dirty="0">
                  <a:solidFill>
                    <a:srgbClr val="113388"/>
                  </a:solidFill>
                  <a:latin typeface="+mj-lt"/>
                </a:rPr>
                <a:t> in Europe“, </a:t>
              </a:r>
              <a:r>
                <a:rPr lang="de-DE" sz="1200" b="0" i="0" u="none" dirty="0" err="1">
                  <a:solidFill>
                    <a:srgbClr val="113388"/>
                  </a:solidFill>
                  <a:latin typeface="+mj-lt"/>
                </a:rPr>
                <a:t>edition</a:t>
              </a:r>
              <a:r>
                <a:rPr lang="de-DE" sz="1200" b="0" i="0" u="none" dirty="0">
                  <a:solidFill>
                    <a:srgbClr val="113388"/>
                  </a:solidFill>
                  <a:latin typeface="+mj-lt"/>
                </a:rPr>
                <a:t> 47/2023</a:t>
              </a:r>
            </a:p>
          </p:txBody>
        </p:sp>
        <p:pic>
          <p:nvPicPr>
            <p:cNvPr id="13" name="Siegel-1" descr="svtx:article/content/seals/seal[1]/logo/@tmpUrl&#10;svtx:framefix=bottom&#10;svtxbackup:w=70.2537&#10;svtxbackup:h=88.31903&#10;svtxbackup:x=638.74994&#10;svtxbackup:y=167.12749">
              <a:extLst>
                <a:ext uri="{FF2B5EF4-FFF2-40B4-BE49-F238E27FC236}">
                  <a16:creationId xmlns:a16="http://schemas.microsoft.com/office/drawing/2014/main" id="{86039411-925D-468F-8F0D-272467EEC0EF}"/>
                </a:ext>
              </a:extLst>
            </p:cNvPr>
            <p:cNvPicPr>
              <a:picLocks noChangeArrowheads="1"/>
            </p:cNvPicPr>
            <p:nvPr/>
          </p:nvPicPr>
          <p:blipFill>
            <a:blip r:embed="rId2">
              <a:extLst>
                <a:ext uri="{28A0092B-C50C-407E-A947-70E740481C1C}">
                  <a14:useLocalDpi xmlns:a14="http://schemas.microsoft.com/office/drawing/2010/main"/>
                </a:ext>
              </a:extLst>
            </a:blip>
            <a:stretch>
              <a:fillRect/>
            </a:stretch>
          </p:blipFill>
          <p:spPr bwMode="auto">
            <a:xfrm>
              <a:off x="4919234" y="1459837"/>
              <a:ext cx="843080" cy="1153040"/>
            </a:xfrm>
            <a:prstGeom prst="rect">
              <a:avLst/>
            </a:prstGeom>
            <a:extLst>
              <a:ext uri="{909E8E84-426E-40DD-AFC4-6F175D3DCCD1}">
                <a14:hiddenFill xmlns:a14="http://schemas.microsoft.com/office/drawing/2010/main">
                  <a:solidFill>
                    <a:srgbClr val="FFFFFF"/>
                  </a:solidFill>
                </a14:hiddenFill>
              </a:ext>
            </a:extLst>
          </p:spPr>
        </p:pic>
      </p:grpSp>
      <p:grpSp>
        <p:nvGrpSpPr>
          <p:cNvPr id="14" name="Gruppe-Box-2" descr="svtxtr:svtx:pptx.transform.group-benefit[2]" hidden="1">
            <a:extLst>
              <a:ext uri="{FF2B5EF4-FFF2-40B4-BE49-F238E27FC236}">
                <a16:creationId xmlns:a16="http://schemas.microsoft.com/office/drawing/2014/main" id="{675891BE-DA63-4413-807B-E5E7C96FD267}"/>
              </a:ext>
            </a:extLst>
          </p:cNvPr>
          <p:cNvGrpSpPr/>
          <p:nvPr/>
        </p:nvGrpSpPr>
        <p:grpSpPr>
          <a:xfrm>
            <a:off x="8112124" y="3572709"/>
            <a:ext cx="3600450" cy="1137163"/>
            <a:chOff x="4919234" y="1548000"/>
            <a:chExt cx="3402144" cy="1074530"/>
          </a:xfrm>
        </p:grpSpPr>
        <p:sp>
          <p:nvSpPr>
            <p:cNvPr id="15" name="Siegel-Text-1" descr="svtxtr:svtx:pptx.transform.accompanying[2]">
              <a:extLst>
                <a:ext uri="{FF2B5EF4-FFF2-40B4-BE49-F238E27FC236}">
                  <a16:creationId xmlns:a16="http://schemas.microsoft.com/office/drawing/2014/main" id="{05001249-FBDF-4E35-B51A-8C150FB47FFC}"/>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a:solidFill>
                    <a:schemeClr val="bg1"/>
                  </a:solidFill>
                  <a:latin typeface="+mj-lt"/>
                </a:rPr>
                <a:t>FOCUS-MONEY:</a:t>
              </a:r>
              <a:r>
                <a:rPr lang="de-DE" sz="1200" b="0">
                  <a:solidFill>
                    <a:schemeClr val="bg1"/>
                  </a:solidFill>
                  <a:latin typeface="+mj-lt"/>
                </a:rPr>
                <a:t>
Auszeichnung „Finanzstärkster Lebensversicherer Europas“, Ausgabe 50/2020</a:t>
              </a:r>
            </a:p>
          </p:txBody>
        </p:sp>
        <p:pic>
          <p:nvPicPr>
            <p:cNvPr id="16" name="Siegel-1" descr="svtx:article/content/seals/seal[2]/logo/@tmpUrl&#10;svtx:framefix=bottom">
              <a:extLst>
                <a:ext uri="{FF2B5EF4-FFF2-40B4-BE49-F238E27FC236}">
                  <a16:creationId xmlns:a16="http://schemas.microsoft.com/office/drawing/2014/main" id="{B54E6DDA-56F6-4FF0-804F-01EC3D37AAA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19234" y="1548000"/>
              <a:ext cx="843080" cy="105987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uppieren Bild" descr="svtxtr:svtx:pptx.transform.group-benefit[3]" hidden="1">
            <a:extLst>
              <a:ext uri="{FF2B5EF4-FFF2-40B4-BE49-F238E27FC236}">
                <a16:creationId xmlns:a16="http://schemas.microsoft.com/office/drawing/2014/main" id="{0E565868-16E8-47B6-80BB-4DAF459E9115}"/>
              </a:ext>
            </a:extLst>
          </p:cNvPr>
          <p:cNvGrpSpPr/>
          <p:nvPr/>
        </p:nvGrpSpPr>
        <p:grpSpPr>
          <a:xfrm>
            <a:off x="7420861" y="2095464"/>
            <a:ext cx="4771139" cy="4762893"/>
            <a:chOff x="7420861" y="2095464"/>
            <a:chExt cx="4771139" cy="4762893"/>
          </a:xfrm>
        </p:grpSpPr>
        <p:pic>
          <p:nvPicPr>
            <p:cNvPr id="27" name="Grafik 26" descr="svtx:article/content/picture/@tmpUrl&#10;svtx:size=1-1">
              <a:extLst>
                <a:ext uri="{FF2B5EF4-FFF2-40B4-BE49-F238E27FC236}">
                  <a16:creationId xmlns:a16="http://schemas.microsoft.com/office/drawing/2014/main" id="{E2CE084F-BE1F-48CC-A85E-91CAA88088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29" name="Rechteck 28">
              <a:extLst>
                <a:ext uri="{FF2B5EF4-FFF2-40B4-BE49-F238E27FC236}">
                  <a16:creationId xmlns:a16="http://schemas.microsoft.com/office/drawing/2014/main" id="{EA1FF3D6-0750-4888-BF0C-C05D043A7C1A}"/>
                </a:ext>
              </a:extLst>
            </p:cNvPr>
            <p:cNvSpPr/>
            <p:nvPr/>
          </p:nvSpPr>
          <p:spPr>
            <a:xfrm>
              <a:off x="7420861" y="2095464"/>
              <a:ext cx="4767071" cy="4762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sp>
        <p:nvSpPr>
          <p:cNvPr id="25" name="Titel 3" descr="svtx:article/content/headline">
            <a:extLst>
              <a:ext uri="{FF2B5EF4-FFF2-40B4-BE49-F238E27FC236}">
                <a16:creationId xmlns:a16="http://schemas.microsoft.com/office/drawing/2014/main" id="{BE5D537B-8FF9-4761-80B4-61E3ABA4F9F5}"/>
              </a:ext>
            </a:extLst>
          </p:cNvPr>
          <p:cNvSpPr>
            <a:spLocks noGrp="1"/>
          </p:cNvSpPr>
          <p:nvPr>
            <p:ph type="title"/>
          </p:nvPr>
        </p:nvSpPr>
        <p:spPr>
          <a:xfrm>
            <a:off x="479427" y="875309"/>
            <a:ext cx="9324974" cy="932854"/>
          </a:xfrm>
        </p:spPr>
        <p:txBody>
          <a:bodyPr/>
          <a:lstStyle/>
          <a:p>
            <a:r>
              <a:rPr lang="de-DE" b="0" i="0" u="none"/>
              <a:t>Arguments in our favor</a:t>
            </a:r>
          </a:p>
        </p:txBody>
      </p:sp>
      <p:sp>
        <p:nvSpPr>
          <p:cNvPr id="26" name="Textplatzhalter 22" descr="svtxtr:svtx:pptx_transfrom_strapline_bold">
            <a:extLst>
              <a:ext uri="{FF2B5EF4-FFF2-40B4-BE49-F238E27FC236}">
                <a16:creationId xmlns:a16="http://schemas.microsoft.com/office/drawing/2014/main" id="{19648D3F-E5B9-4516-B06C-458F8432631B}"/>
              </a:ext>
            </a:extLst>
          </p:cNvPr>
          <p:cNvSpPr>
            <a:spLocks noGrp="1"/>
          </p:cNvSpPr>
          <p:nvPr>
            <p:ph type="body" sz="quarter" idx="12"/>
          </p:nvPr>
        </p:nvSpPr>
        <p:spPr>
          <a:xfrm>
            <a:off x="479424" y="476250"/>
            <a:ext cx="9324973" cy="252000"/>
          </a:xfrm>
        </p:spPr>
        <p:txBody>
          <a:bodyPr/>
          <a:lstStyle/>
          <a:p>
            <a:r>
              <a:rPr lang="de-DE" b="1" i="0" u="none"/>
              <a:t>Strong partnership</a:t>
            </a:r>
          </a:p>
        </p:txBody>
      </p:sp>
      <p:sp>
        <p:nvSpPr>
          <p:cNvPr id="28" name="Foliennummernplatzhalter 6">
            <a:extLst>
              <a:ext uri="{FF2B5EF4-FFF2-40B4-BE49-F238E27FC236}">
                <a16:creationId xmlns:a16="http://schemas.microsoft.com/office/drawing/2014/main" id="{3D461953-F50A-4A1B-B6F0-CF972746943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35</a:t>
            </a:fld>
            <a:endParaRPr lang="de-DE"/>
          </a:p>
        </p:txBody>
      </p:sp>
      <p:sp>
        <p:nvSpPr>
          <p:cNvPr id="30" name="Fußzeilenplatzhalter 9" descr="svtx:article/content/footnote">
            <a:extLst>
              <a:ext uri="{FF2B5EF4-FFF2-40B4-BE49-F238E27FC236}">
                <a16:creationId xmlns:a16="http://schemas.microsoft.com/office/drawing/2014/main" id="{0F6E530D-CEEF-45F4-A947-A3E1672FA8B3}"/>
              </a:ext>
            </a:extLst>
          </p:cNvPr>
          <p:cNvSpPr txBox="1"/>
          <p:nvPr/>
        </p:nvSpPr>
        <p:spPr>
          <a:xfrm>
            <a:off x="479426" y="6165850"/>
            <a:ext cx="6425999" cy="350150"/>
          </a:xfrm>
          <a:prstGeom prst="rect">
            <a:avLst/>
          </a:prstGeom>
        </p:spPr>
        <p:txBody>
          <a:bodyPr lIns="0" tIns="0" rIns="0" bIns="0"/>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
        <p:nvSpPr>
          <p:cNvPr id="31" name="Textfeld 30" descr="svtx:article/content/body">
            <a:extLst>
              <a:ext uri="{FF2B5EF4-FFF2-40B4-BE49-F238E27FC236}">
                <a16:creationId xmlns:a16="http://schemas.microsoft.com/office/drawing/2014/main" id="{30CAFA89-06E3-4CC8-9E28-EEFEB54B36E7}"/>
              </a:ext>
            </a:extLst>
          </p:cNvPr>
          <p:cNvSpPr txBox="1"/>
          <p:nvPr/>
        </p:nvSpPr>
        <p:spPr>
          <a:xfrm>
            <a:off x="479425" y="2102400"/>
            <a:ext cx="6426000" cy="3729233"/>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lvl="0" defTabSz="967710">
              <a:spcBef>
                <a:spcPts val="1200"/>
              </a:spcBef>
            </a:pPr>
            <a:r>
              <a:rPr lang="de-DE" sz="1600" b="1" i="0" u="none">
                <a:solidFill>
                  <a:srgbClr val="003781"/>
                </a:solidFill>
              </a:rPr>
              <a:t>Sustainability based on innovative products:</a:t>
            </a:r>
            <a:r>
              <a:rPr lang="de-DE" sz="1600" b="0" i="0" u="none">
                <a:solidFill>
                  <a:srgbClr val="003781"/>
                </a:solidFill>
              </a:rPr>
              <a:t> We provide an attractive balance between yield opportunities and security with individual weighting even in times of zero and negative interest rates.</a:t>
            </a:r>
          </a:p>
          <a:p>
            <a:pPr lvl="0" defTabSz="967710">
              <a:spcBef>
                <a:spcPts val="1200"/>
              </a:spcBef>
            </a:pPr>
            <a:r>
              <a:rPr lang="de-DE" sz="1600" b="1" i="0" u="none">
                <a:solidFill>
                  <a:srgbClr val="003781"/>
                </a:solidFill>
              </a:rPr>
              <a:t>Stability thanks to a strong basis: </a:t>
            </a:r>
            <a:r>
              <a:rPr lang="de-DE" sz="1600" b="0" i="0" u="none">
                <a:solidFill>
                  <a:srgbClr val="003781"/>
                </a:solidFill>
              </a:rPr>
              <a:t>Our guarantee assets are the basis for reliable retirement provision. They provide stability – even in turbulent times.</a:t>
            </a:r>
          </a:p>
          <a:p>
            <a:pPr lvl="0" defTabSz="967710">
              <a:spcBef>
                <a:spcPts val="1200"/>
              </a:spcBef>
            </a:pPr>
            <a:r>
              <a:rPr lang="de-DE" sz="1600" b="1" i="0" u="none">
                <a:solidFill>
                  <a:srgbClr val="003781"/>
                </a:solidFill>
              </a:rPr>
              <a:t>Investment expertise with a vision: </a:t>
            </a:r>
            <a:r>
              <a:rPr lang="de-DE" sz="1600" b="0" i="0" u="none">
                <a:solidFill>
                  <a:srgbClr val="003781"/>
                </a:solidFill>
              </a:rPr>
              <a:t>Our investments are worldwide, broadly diversified and sustainable. Our size and our experience allow us to provide unique investment solutions.</a:t>
            </a:r>
          </a:p>
        </p:txBody>
      </p:sp>
      <p:grpSp>
        <p:nvGrpSpPr>
          <p:cNvPr id="32" name="Gruppieren Fallbackbild" descr="svtxtr:svtx:pptx.transform.group-benefit[4]" hidden="1">
            <a:extLst>
              <a:ext uri="{FF2B5EF4-FFF2-40B4-BE49-F238E27FC236}">
                <a16:creationId xmlns:a16="http://schemas.microsoft.com/office/drawing/2014/main" id="{71E60152-110C-4FCB-8A9B-E7B543792F11}"/>
              </a:ext>
            </a:extLst>
          </p:cNvPr>
          <p:cNvGrpSpPr/>
          <p:nvPr/>
        </p:nvGrpSpPr>
        <p:grpSpPr>
          <a:xfrm>
            <a:off x="7336792" y="2025280"/>
            <a:ext cx="4767072" cy="4755601"/>
            <a:chOff x="7424928" y="2102399"/>
            <a:chExt cx="4767072" cy="4755601"/>
          </a:xfrm>
        </p:grpSpPr>
        <p:pic>
          <p:nvPicPr>
            <p:cNvPr id="33" name="Grafik 32">
              <a:extLst>
                <a:ext uri="{FF2B5EF4-FFF2-40B4-BE49-F238E27FC236}">
                  <a16:creationId xmlns:a16="http://schemas.microsoft.com/office/drawing/2014/main" id="{8CB32050-18C8-4462-B62C-06BEB2C1661D}"/>
                </a:ext>
              </a:extLst>
            </p:cNvPr>
            <p:cNvPicPr>
              <a:picLocks noChangeAspect="1"/>
            </p:cNvPicPr>
            <p:nvPr/>
          </p:nvPicPr>
          <p:blipFill>
            <a:blip r:embed="rId5">
              <a:extLst>
                <a:ext uri="{28A0092B-C50C-407E-A947-70E740481C1C}">
                  <a14:useLocalDpi xmlns:a14="http://schemas.microsoft.com/office/drawing/2010/main"/>
                </a:ext>
              </a:extLst>
            </a:blip>
            <a:srcRect b="-76858"/>
            <a:stretch>
              <a:fillRect/>
            </a:stretch>
          </p:blipFill>
          <p:spPr>
            <a:xfrm>
              <a:off x="7436399" y="2102399"/>
              <a:ext cx="4755601" cy="4755601"/>
            </a:xfrm>
            <a:prstGeom prst="rect">
              <a:avLst/>
            </a:prstGeom>
          </p:spPr>
        </p:pic>
        <p:sp>
          <p:nvSpPr>
            <p:cNvPr id="34" name="Rechteck 33" descr="svtxtr:svtx:pptx.transform.group-benefit[3]">
              <a:extLst>
                <a:ext uri="{FF2B5EF4-FFF2-40B4-BE49-F238E27FC236}">
                  <a16:creationId xmlns:a16="http://schemas.microsoft.com/office/drawing/2014/main" id="{732B6F2B-60E6-4CB2-9C53-FAF3E48A8BFF}"/>
                </a:ext>
              </a:extLst>
            </p:cNvPr>
            <p:cNvSpPr/>
            <p:nvPr/>
          </p:nvSpPr>
          <p:spPr>
            <a:xfrm>
              <a:off x="7424928" y="2102400"/>
              <a:ext cx="4767071" cy="47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lvl="0" algn="ctr"/>
              <a:endParaRPr/>
            </a:p>
          </p:txBody>
        </p:sp>
      </p:grpSp>
    </p:spTree>
    <p:extLst>
      <p:ext uri="{BB962C8B-B14F-4D97-AF65-F5344CB8AC3E}">
        <p14:creationId xmlns:p14="http://schemas.microsoft.com/office/powerpoint/2010/main" val="2140648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Allianz Leben is the number 1 in occupational retirement plans</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Our competitive position</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36</a:t>
            </a:fld>
            <a:endParaRPr lang="de-DE">
              <a:solidFill>
                <a:schemeClr val="tx1"/>
              </a:solidFill>
            </a:endParaRPr>
          </a:p>
        </p:txBody>
      </p:sp>
      <p:sp>
        <p:nvSpPr>
          <p:cNvPr id="24" name="Inhaltsplatzhalter 10" descr="svtx:article/content/body">
            <a:extLst>
              <a:ext uri="{FF2B5EF4-FFF2-40B4-BE49-F238E27FC236}">
                <a16:creationId xmlns:a16="http://schemas.microsoft.com/office/drawing/2014/main" id="{CF29DAF6-8BBF-4A7B-BB2C-20E44D7919F3}"/>
              </a:ext>
            </a:extLst>
          </p:cNvPr>
          <p:cNvSpPr>
            <a:spLocks noGrp="1"/>
          </p:cNvSpPr>
          <p:nvPr>
            <p:ph idx="1"/>
          </p:nvPr>
        </p:nvSpPr>
        <p:spPr>
          <a:xfrm>
            <a:off x="479425" y="2102401"/>
            <a:ext cx="6426000" cy="3225380"/>
          </a:xfrm>
        </p:spPr>
        <p:txBody>
          <a:bodyPr/>
          <a:lstStyle/>
          <a:p>
            <a:pPr>
              <a:spcBef>
                <a:spcPts val="300"/>
              </a:spcBef>
            </a:pPr>
            <a:r>
              <a:rPr lang="de-DE" sz="1600" b="1" i="0" u="none"/>
              <a:t>Trust …</a:t>
            </a:r>
          </a:p>
          <a:p>
            <a:pPr marL="180854" lvl="0" indent="-180854" algn="l">
              <a:spcBef>
                <a:spcPts val="300"/>
              </a:spcBef>
              <a:buSzTx/>
              <a:buChar char="•"/>
            </a:pPr>
            <a:r>
              <a:rPr lang="de-DE" sz="1600" b="0" i="0" u="none"/>
              <a:t>More than 80 of the 100 of the largest companies in Germany put their trust in us</a:t>
            </a:r>
          </a:p>
          <a:p>
            <a:pPr marL="180854" lvl="0" indent="-180854" algn="l">
              <a:spcBef>
                <a:spcPts val="300"/>
              </a:spcBef>
              <a:buSzTx/>
              <a:buChar char="•"/>
            </a:pPr>
            <a:r>
              <a:rPr lang="de-DE" sz="1600" b="0" i="0" u="none"/>
              <a:t>20 percent of all German companies</a:t>
            </a:r>
          </a:p>
          <a:p>
            <a:pPr>
              <a:spcBef>
                <a:spcPts val="300"/>
              </a:spcBef>
            </a:pPr>
            <a:r>
              <a:rPr lang="de-DE" sz="1600" b="1" i="0" u="none"/>
              <a:t>We are the partner …</a:t>
            </a:r>
          </a:p>
          <a:p>
            <a:pPr marL="180854" lvl="0" indent="-180854" algn="l">
              <a:spcBef>
                <a:spcPts val="300"/>
              </a:spcBef>
              <a:buSzTx/>
              <a:buChar char="•"/>
            </a:pPr>
            <a:r>
              <a:rPr lang="de-DE" sz="1600" b="0" i="0" u="none"/>
              <a:t>to various collective and consortium agreements, e.g. consortium agreement with the chemical industry</a:t>
            </a:r>
          </a:p>
          <a:p>
            <a:pPr marL="180854" lvl="0" indent="-180854" algn="l">
              <a:spcBef>
                <a:spcPts val="300"/>
              </a:spcBef>
              <a:buSzTx/>
              <a:buChar char="•"/>
            </a:pPr>
            <a:r>
              <a:rPr lang="de-DE" sz="1600" b="0" i="0" u="none"/>
              <a:t>to pension schemes such as MetallRente, Presse-Versorgungswerk, KlinikRente, MobilitätsRente, Business Vorsorge Plan, HandWerkerPlan, GalaBau</a:t>
            </a:r>
          </a:p>
          <a:p>
            <a:pPr>
              <a:spcBef>
                <a:spcPts val="300"/>
              </a:spcBef>
            </a:pPr>
            <a:r>
              <a:rPr lang="de-DE" sz="1600" b="1" i="0" u="none"/>
              <a:t>The occupational pension solutions of Allianz offer:</a:t>
            </a:r>
          </a:p>
          <a:p>
            <a:pPr marL="180854" lvl="0" indent="-180854" algn="l">
              <a:spcBef>
                <a:spcPts val="300"/>
              </a:spcBef>
              <a:buSzTx/>
              <a:buChar char="•"/>
            </a:pPr>
            <a:r>
              <a:rPr lang="de-DE" sz="1600" b="0" i="0" u="none"/>
              <a:t>Absence of liability on the employer‘s side</a:t>
            </a:r>
          </a:p>
          <a:p>
            <a:pPr marL="180854" lvl="0" indent="-180854" algn="l">
              <a:spcBef>
                <a:spcPts val="300"/>
              </a:spcBef>
              <a:buSzTx/>
              <a:buChar char="•"/>
            </a:pPr>
            <a:r>
              <a:rPr lang="de-DE" sz="1600" b="0" i="0" u="none"/>
              <a:t>All-in offer: 4 pension vehicle, working time accounts and supplementary disability provision</a:t>
            </a:r>
          </a:p>
        </p:txBody>
      </p:sp>
      <p:sp>
        <p:nvSpPr>
          <p:cNvPr id="25" name="Fußzeilenplatzhalter 5" descr="svtx:article/content/footnote">
            <a:extLst>
              <a:ext uri="{FF2B5EF4-FFF2-40B4-BE49-F238E27FC236}">
                <a16:creationId xmlns:a16="http://schemas.microsoft.com/office/drawing/2014/main" id="{9DE6CC72-C586-4FDA-90A5-E7D72F408721}"/>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33538083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descr="svtx:article/content/headline">
            <a:extLst>
              <a:ext uri="{FF2B5EF4-FFF2-40B4-BE49-F238E27FC236}">
                <a16:creationId xmlns:a16="http://schemas.microsoft.com/office/drawing/2014/main" id="{0B3FFA01-208A-4221-A526-08D7C9637E7C}"/>
              </a:ext>
            </a:extLst>
          </p:cNvPr>
          <p:cNvSpPr>
            <a:spLocks noGrp="1"/>
          </p:cNvSpPr>
          <p:nvPr>
            <p:ph type="title"/>
          </p:nvPr>
        </p:nvSpPr>
        <p:spPr>
          <a:xfrm>
            <a:off x="479426" y="875309"/>
            <a:ext cx="9540873" cy="932854"/>
          </a:xfrm>
        </p:spPr>
        <p:txBody>
          <a:bodyPr/>
          <a:lstStyle/>
          <a:p>
            <a:r>
              <a:rPr lang="de-DE" b="0" i="0" u="none"/>
              <a:t>The basis of our sustainable actions since 2012 – Our ESG strategy</a:t>
            </a:r>
          </a:p>
        </p:txBody>
      </p:sp>
      <p:sp>
        <p:nvSpPr>
          <p:cNvPr id="22" name="Textplatzhalter 21" descr="svtxtr:svtx:pptx_transfrom_strapline_bold">
            <a:extLst>
              <a:ext uri="{FF2B5EF4-FFF2-40B4-BE49-F238E27FC236}">
                <a16:creationId xmlns:a16="http://schemas.microsoft.com/office/drawing/2014/main" id="{230D85F9-851C-44BF-BD61-38A7C805C2A0}"/>
              </a:ext>
            </a:extLst>
          </p:cNvPr>
          <p:cNvSpPr>
            <a:spLocks noGrp="1"/>
          </p:cNvSpPr>
          <p:nvPr>
            <p:ph type="body" sz="quarter" idx="12"/>
          </p:nvPr>
        </p:nvSpPr>
        <p:spPr/>
        <p:txBody>
          <a:bodyPr/>
          <a:lstStyle/>
          <a:p>
            <a:r>
              <a:rPr lang="de-DE" b="1" i="0" u="none"/>
              <a:t>Leading company in Europe</a:t>
            </a:r>
          </a:p>
        </p:txBody>
      </p:sp>
      <p:sp>
        <p:nvSpPr>
          <p:cNvPr id="11" name="Fußzeilenplatzhalter 10" descr="svtx:article/content/footnote">
            <a:extLst>
              <a:ext uri="{FF2B5EF4-FFF2-40B4-BE49-F238E27FC236}">
                <a16:creationId xmlns:a16="http://schemas.microsoft.com/office/drawing/2014/main" id="{6167520F-5DEA-4D47-8B98-0174B9F8E512}"/>
              </a:ext>
            </a:extLst>
          </p:cNvPr>
          <p:cNvSpPr>
            <a:spLocks noGrp="1"/>
          </p:cNvSpPr>
          <p:nvPr>
            <p:ph type="ftr" sz="quarter" idx="13"/>
          </p:nvPr>
        </p:nvSpPr>
        <p:spPr/>
        <p:txBody>
          <a:bodyPr/>
          <a:lstStyle/>
          <a:p>
            <a:r>
              <a:rPr lang="de-DE" sz="800" b="0" i="0" u="none" baseline="30000"/>
              <a:t>1 </a:t>
            </a:r>
            <a:r>
              <a:rPr lang="de-DE" sz="800" b="0" i="0" u="none"/>
              <a:t>Net-Zero Asset Owner Alliance Link: https://www.allianz.com/content/dam/onemarketing/azcom/Allianz_com/press/document/AOA_Press_Release_DE.pdf  </a:t>
            </a: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4"/>
          </p:nvPr>
        </p:nvSpPr>
        <p:spPr/>
        <p:txBody>
          <a:bodyPr/>
          <a:lstStyle/>
          <a:p>
            <a:fld id="{0F96B16C-3F5F-44BC-AFCC-8CBCBD90898D}" type="slidenum">
              <a:rPr lang="de-DE" smtClean="0"/>
              <a:t>37</a:t>
            </a:fld>
            <a:endParaRPr lang="de-DE"/>
          </a:p>
        </p:txBody>
      </p:sp>
      <p:pic>
        <p:nvPicPr>
          <p:cNvPr id="14" name="Grafik 13" descr="svtx:article/content/pos3/picture/@tmpUrl&#10;svtx:size=25-9&#10;svtxbackup:w=283.3137&#10;svtxbackup:h=102.06008&#10;svtxbackup:x=638.9363&#10;svtxbackup:y=204.25087">
            <a:extLst>
              <a:ext uri="{FF2B5EF4-FFF2-40B4-BE49-F238E27FC236}">
                <a16:creationId xmlns:a16="http://schemas.microsoft.com/office/drawing/2014/main" id="{EDE504C1-5AE3-4A9B-883A-FCEE9E9DA1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14491" y="2593986"/>
            <a:ext cx="3598084" cy="1296163"/>
          </a:xfrm>
          <a:prstGeom prst="rect">
            <a:avLst/>
          </a:prstGeom>
        </p:spPr>
      </p:pic>
      <p:pic>
        <p:nvPicPr>
          <p:cNvPr id="16" name="Grafik 15" descr="svtx:article/content/pos2/picture/@tmpUrl&#10;svtx:size=25-9&#10;svtxbackup:w=283.5&#10;svtxbackup:h=102.93339&#10;svtxbackup:x=338.25&#10;svtxbackup:y=203.37764">
            <a:extLst>
              <a:ext uri="{FF2B5EF4-FFF2-40B4-BE49-F238E27FC236}">
                <a16:creationId xmlns:a16="http://schemas.microsoft.com/office/drawing/2014/main" id="{A843F051-5FD5-4057-A055-401EE33C2A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5775" y="2582896"/>
            <a:ext cx="3600450" cy="1307254"/>
          </a:xfrm>
          <a:prstGeom prst="rect">
            <a:avLst/>
          </a:prstGeom>
        </p:spPr>
      </p:pic>
      <p:pic>
        <p:nvPicPr>
          <p:cNvPr id="17" name="Grafik 16" descr="svtx:article/content/pos1/picture/@tmpUrl&#10;svtx:size=25-9&#10;svtxbackup:w=283.5004&#10;svtxbackup:h=102.06016&#10;svtxbackup:x=37.749603&#10;svtxbackup:y=204.2508">
            <a:extLst>
              <a:ext uri="{FF2B5EF4-FFF2-40B4-BE49-F238E27FC236}">
                <a16:creationId xmlns:a16="http://schemas.microsoft.com/office/drawing/2014/main" id="{C2A0F8FC-30DC-42BA-9FE7-D59CBB88B5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420" y="2593985"/>
            <a:ext cx="3600455" cy="1296164"/>
          </a:xfrm>
          <a:prstGeom prst="rect">
            <a:avLst/>
          </a:prstGeom>
        </p:spPr>
      </p:pic>
      <p:sp>
        <p:nvSpPr>
          <p:cNvPr id="18" name="Inhaltsplatzhalter 10" descr="svtx:article/content/body">
            <a:extLst>
              <a:ext uri="{FF2B5EF4-FFF2-40B4-BE49-F238E27FC236}">
                <a16:creationId xmlns:a16="http://schemas.microsoft.com/office/drawing/2014/main" id="{5A8054E5-67E3-40FE-B6F7-23A9D13AE02B}"/>
              </a:ext>
            </a:extLst>
          </p:cNvPr>
          <p:cNvSpPr txBox="1"/>
          <p:nvPr/>
        </p:nvSpPr>
        <p:spPr>
          <a:xfrm>
            <a:off x="479423" y="1989343"/>
            <a:ext cx="11233151" cy="439009"/>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0" i="0" u="none"/>
              <a:t>For us, sustainable action means long-term economic value creation combined with a forward-looking ESG concept for ecological self-commitment (E), social responsibility (S) and good corporate governance (G).</a:t>
            </a:r>
          </a:p>
        </p:txBody>
      </p:sp>
      <p:sp>
        <p:nvSpPr>
          <p:cNvPr id="20" name="Inhaltsplatzhalter 5" descr="svtxtr:svtx:pptx.transform_sustainability_merge_headline_body[2]">
            <a:extLst>
              <a:ext uri="{FF2B5EF4-FFF2-40B4-BE49-F238E27FC236}">
                <a16:creationId xmlns:a16="http://schemas.microsoft.com/office/drawing/2014/main" id="{70C2FD0F-6DE1-47BD-A304-D88E1AA54ACB}"/>
              </a:ext>
            </a:extLst>
          </p:cNvPr>
          <p:cNvSpPr txBox="1"/>
          <p:nvPr/>
        </p:nvSpPr>
        <p:spPr>
          <a:xfrm>
            <a:off x="4296279" y="3983459"/>
            <a:ext cx="3599946"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S like Social:</a:t>
            </a:r>
            <a:br>
              <a:rPr lang="de-DE" sz="1200" b="0" i="0" u="none"/>
            </a:br>
            <a:r>
              <a:rPr lang="de-DE" sz="1200" b="0" i="0" u="none"/>
              <a:t>Social responsibility</a:t>
            </a:r>
          </a:p>
          <a:p>
            <a:pPr marL="180854" lvl="0" indent="-180854" algn="l">
              <a:spcBef>
                <a:spcPts val="300"/>
              </a:spcBef>
              <a:buSzTx/>
              <a:buChar char="•"/>
            </a:pPr>
            <a:r>
              <a:rPr lang="de-DE" sz="1200" b="0" i="0" u="none"/>
              <a:t>Human rights and fair working conditions are observed</a:t>
            </a:r>
          </a:p>
          <a:p>
            <a:pPr marL="180854" lvl="0" indent="-180854" algn="l">
              <a:spcBef>
                <a:spcPts val="300"/>
              </a:spcBef>
              <a:buSzTx/>
              <a:buChar char="•"/>
            </a:pPr>
            <a:r>
              <a:rPr lang="de-DE" sz="1200" b="0" i="0" u="none"/>
              <a:t>Allianz has entered into partnerships with SOS children‘s villages</a:t>
            </a:r>
          </a:p>
          <a:p>
            <a:pPr marL="180854" lvl="0" indent="-180854" algn="l">
              <a:spcBef>
                <a:spcPts val="300"/>
              </a:spcBef>
              <a:buSzTx/>
              <a:buChar char="•"/>
            </a:pPr>
            <a:r>
              <a:rPr lang="de-DE" sz="1200" b="0" i="0" u="none"/>
              <a:t>Charitable commitment, e.g. Allianz Children’s Foundation</a:t>
            </a:r>
          </a:p>
          <a:p>
            <a:pPr marL="180854" lvl="0" indent="-180854" algn="l">
              <a:spcBef>
                <a:spcPts val="300"/>
              </a:spcBef>
              <a:buSzTx/>
              <a:buChar char="•"/>
            </a:pPr>
            <a:r>
              <a:rPr lang="de-DE" sz="1200" b="0" i="0" u="none"/>
              <a:t>Support for EqualPay and EqualPension</a:t>
            </a:r>
          </a:p>
          <a:p>
            <a:pPr lvl="1">
              <a:spcBef>
                <a:spcPts val="300"/>
              </a:spcBef>
            </a:pPr>
            <a:endParaRPr lang="de-DE" sz="1200" b="0" i="0" u="none"/>
          </a:p>
        </p:txBody>
      </p:sp>
      <p:sp>
        <p:nvSpPr>
          <p:cNvPr id="21" name="Inhaltsplatzhalter 5" descr="svtxtr:svtx:pptx.transform_sustainability_merge_headline_body[3]">
            <a:extLst>
              <a:ext uri="{FF2B5EF4-FFF2-40B4-BE49-F238E27FC236}">
                <a16:creationId xmlns:a16="http://schemas.microsoft.com/office/drawing/2014/main" id="{11C63270-03F2-448C-9BC8-674969F1ED6C}"/>
              </a:ext>
            </a:extLst>
          </p:cNvPr>
          <p:cNvSpPr txBox="1"/>
          <p:nvPr/>
        </p:nvSpPr>
        <p:spPr>
          <a:xfrm>
            <a:off x="8112125" y="3983459"/>
            <a:ext cx="3600450"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G like Governance:</a:t>
            </a:r>
            <a:br>
              <a:rPr lang="de-DE" sz="1200" b="0" i="0" u="none"/>
            </a:br>
            <a:r>
              <a:rPr lang="de-DE" sz="1200" b="0" i="0" u="none"/>
              <a:t>Good corporate governance</a:t>
            </a:r>
          </a:p>
          <a:p>
            <a:pPr marL="180854" lvl="0" indent="-180854" algn="l">
              <a:spcBef>
                <a:spcPts val="300"/>
              </a:spcBef>
              <a:buSzTx/>
              <a:buChar char="•"/>
            </a:pPr>
            <a:r>
              <a:rPr lang="de-DE" sz="1200" b="0" i="0" u="none"/>
              <a:t>Consideration of ecological and social aspects in the core business activities</a:t>
            </a:r>
          </a:p>
          <a:p>
            <a:pPr marL="180854" lvl="0" indent="-180854" algn="l">
              <a:spcBef>
                <a:spcPts val="300"/>
              </a:spcBef>
              <a:buSzTx/>
              <a:buChar char="•"/>
            </a:pPr>
            <a:r>
              <a:rPr lang="de-DE" sz="1200" b="0" i="0" u="none"/>
              <a:t>Trust develops through applied transparency</a:t>
            </a:r>
          </a:p>
          <a:p>
            <a:pPr marL="180854" lvl="0" indent="-180854" algn="l">
              <a:spcBef>
                <a:spcPts val="300"/>
              </a:spcBef>
              <a:buSzTx/>
              <a:buChar char="•"/>
            </a:pPr>
            <a:r>
              <a:rPr lang="de-DE" sz="1200" b="0" i="0" u="none"/>
              <a:t>Combating in-house corruption</a:t>
            </a:r>
          </a:p>
          <a:p>
            <a:pPr marL="180854" lvl="0" indent="-180854" algn="l">
              <a:spcBef>
                <a:spcPts val="300"/>
              </a:spcBef>
              <a:buSzTx/>
              <a:buChar char="•"/>
            </a:pPr>
            <a:r>
              <a:rPr lang="de-DE" sz="1200" b="0" i="0" u="none"/>
              <a:t>Ensuring data protection and data security</a:t>
            </a:r>
          </a:p>
          <a:p>
            <a:pPr lvl="1">
              <a:spcBef>
                <a:spcPts val="300"/>
              </a:spcBef>
            </a:pPr>
            <a:endParaRPr lang="de-DE" sz="1200" b="0" i="0" u="none"/>
          </a:p>
        </p:txBody>
      </p:sp>
      <p:sp>
        <p:nvSpPr>
          <p:cNvPr id="19" name="Inhaltsplatzhalter 5" descr="svtxtr:svtx:pptx.transform_sustainability_merge_headline_body[1]">
            <a:extLst>
              <a:ext uri="{FF2B5EF4-FFF2-40B4-BE49-F238E27FC236}">
                <a16:creationId xmlns:a16="http://schemas.microsoft.com/office/drawing/2014/main" id="{B0EDDB33-8206-467D-B04F-7B5A3B6037E4}"/>
              </a:ext>
            </a:extLst>
          </p:cNvPr>
          <p:cNvSpPr txBox="1"/>
          <p:nvPr/>
        </p:nvSpPr>
        <p:spPr>
          <a:xfrm>
            <a:off x="479423" y="3983459"/>
            <a:ext cx="3600451"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E like Environmental:</a:t>
            </a:r>
            <a:br>
              <a:rPr lang="de-DE" sz="1200" b="0" i="0" u="none"/>
            </a:br>
            <a:r>
              <a:rPr lang="de-DE" sz="1200" b="0" i="0" u="none"/>
              <a:t>Ecological self-commitment</a:t>
            </a:r>
          </a:p>
          <a:p>
            <a:pPr marL="180854" lvl="0" indent="-180854" algn="l">
              <a:spcBef>
                <a:spcPts val="300"/>
              </a:spcBef>
              <a:buSzTx/>
              <a:buChar char="•"/>
            </a:pPr>
            <a:r>
              <a:rPr lang="de-DE" sz="1200" b="0" i="0" u="none"/>
              <a:t>Allianz actively contributes to positive advancement  and transformation by specific global investments in sustainability projects</a:t>
            </a:r>
          </a:p>
          <a:p>
            <a:pPr marL="180854" lvl="0" indent="-180854" algn="l">
              <a:spcBef>
                <a:spcPts val="300"/>
              </a:spcBef>
              <a:buSzTx/>
              <a:buChar char="•"/>
            </a:pPr>
            <a:r>
              <a:rPr lang="de-DE" sz="1200" b="0" i="0" u="none"/>
              <a:t>Evaluation of investments and sites with respect to carbon emissions, e.g. Allianz has reduced the carbon emission per employee by over 40% since 2006</a:t>
            </a:r>
          </a:p>
          <a:p>
            <a:pPr marL="180854" lvl="0" indent="-180854" algn="l">
              <a:spcBef>
                <a:spcPts val="300"/>
              </a:spcBef>
              <a:buSzTx/>
              <a:buChar char="•"/>
            </a:pPr>
            <a:r>
              <a:rPr lang="de-DE" sz="1200" b="0" i="0" u="none"/>
              <a:t>Definition of clear objectives in order to limit global warming to 1.5°C within the scope of the AOA</a:t>
            </a:r>
            <a:r>
              <a:rPr lang="de-DE" sz="1200" b="0" i="0" u="none" baseline="30000"/>
              <a:t>1</a:t>
            </a:r>
          </a:p>
          <a:p>
            <a:pPr lvl="1">
              <a:spcBef>
                <a:spcPts val="300"/>
              </a:spcBef>
            </a:pPr>
            <a:endParaRPr lang="de-DE" sz="1200" b="0" i="0" u="none" baseline="30000"/>
          </a:p>
        </p:txBody>
      </p:sp>
    </p:spTree>
    <p:extLst>
      <p:ext uri="{BB962C8B-B14F-4D97-AF65-F5344CB8AC3E}">
        <p14:creationId xmlns:p14="http://schemas.microsoft.com/office/powerpoint/2010/main" val="298282706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2D47CE75-F071-4B13-A469-CA1F33ADC674}"/>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t>38</a:t>
            </a:fld>
            <a:endParaRPr lang="de-DE"/>
          </a:p>
        </p:txBody>
      </p:sp>
      <p:sp>
        <p:nvSpPr>
          <p:cNvPr id="6" name="Titel 3">
            <a:extLst>
              <a:ext uri="{FF2B5EF4-FFF2-40B4-BE49-F238E27FC236}">
                <a16:creationId xmlns:a16="http://schemas.microsoft.com/office/drawing/2014/main" id="{DCA9FD15-7D63-4530-A48E-AAAE1E65FE54}"/>
              </a:ext>
            </a:extLst>
          </p:cNvPr>
          <p:cNvSpPr txBox="1"/>
          <p:nvPr/>
        </p:nvSpPr>
        <p:spPr>
          <a:xfrm>
            <a:off x="479427" y="489296"/>
            <a:ext cx="9324974" cy="1080000"/>
          </a:xfrm>
          <a:prstGeom prst="rect">
            <a:avLst/>
          </a:prstGeom>
        </p:spPr>
        <p:txBody>
          <a:bodyPr lIns="0" tIns="0" rIns="0" bIns="0"/>
          <a:lstStyle>
            <a:defPPr>
              <a:defRPr lang="de-DE"/>
            </a:defPPr>
            <a:lvl1pPr marL="0" algn="l" defTabSz="967710" rtl="0" eaLnBrk="1" latinLnBrk="0" hangingPunct="1">
              <a:lnSpc>
                <a:spcPts val="3800"/>
              </a:lnSpc>
              <a:spcBef>
                <a:spcPct val="0"/>
              </a:spcBef>
              <a:buNone/>
              <a:defRPr sz="3800" kern="1200">
                <a:solidFill>
                  <a:schemeClr val="bg1"/>
                </a:solidFill>
                <a:latin typeface="+mn-lt"/>
                <a:ea typeface="+mj-ea"/>
                <a:cs typeface="+mj-cs"/>
              </a:defRPr>
            </a:lvl1pPr>
            <a:lvl2pPr marL="457102" algn="l" defTabSz="914205" rtl="0" eaLnBrk="1" latinLnBrk="0" hangingPunct="1">
              <a:defRPr sz="1800" kern="1200">
                <a:solidFill>
                  <a:schemeClr val="tx2"/>
                </a:solidFill>
                <a:latin typeface="+mn-lt"/>
                <a:ea typeface="+mn-ea"/>
                <a:cs typeface="+mn-cs"/>
              </a:defRPr>
            </a:lvl2pPr>
            <a:lvl3pPr marL="914205" algn="l" defTabSz="914205" rtl="0" eaLnBrk="1" latinLnBrk="0" hangingPunct="1">
              <a:defRPr sz="1800" kern="1200">
                <a:solidFill>
                  <a:schemeClr val="tx2"/>
                </a:solidFill>
                <a:latin typeface="+mn-lt"/>
                <a:ea typeface="+mn-ea"/>
                <a:cs typeface="+mn-cs"/>
              </a:defRPr>
            </a:lvl3pPr>
            <a:lvl4pPr marL="1371308" algn="l" defTabSz="914205" rtl="0" eaLnBrk="1" latinLnBrk="0" hangingPunct="1">
              <a:defRPr sz="1800" kern="1200">
                <a:solidFill>
                  <a:schemeClr val="tx2"/>
                </a:solidFill>
                <a:latin typeface="+mn-lt"/>
                <a:ea typeface="+mn-ea"/>
                <a:cs typeface="+mn-cs"/>
              </a:defRPr>
            </a:lvl4pPr>
            <a:lvl5pPr marL="1828410" algn="l" defTabSz="914205" rtl="0" eaLnBrk="1" latinLnBrk="0" hangingPunct="1">
              <a:defRPr sz="1800" kern="1200">
                <a:solidFill>
                  <a:schemeClr val="tx2"/>
                </a:solidFill>
                <a:latin typeface="+mn-lt"/>
                <a:ea typeface="+mn-ea"/>
                <a:cs typeface="+mn-cs"/>
              </a:defRPr>
            </a:lvl5pPr>
            <a:lvl6pPr marL="2285511" algn="l" defTabSz="914205" rtl="0" eaLnBrk="1" latinLnBrk="0" hangingPunct="1">
              <a:defRPr sz="1800" kern="1200">
                <a:solidFill>
                  <a:schemeClr val="tx2"/>
                </a:solidFill>
                <a:latin typeface="+mn-lt"/>
                <a:ea typeface="+mn-ea"/>
                <a:cs typeface="+mn-cs"/>
              </a:defRPr>
            </a:lvl6pPr>
            <a:lvl7pPr marL="2742614" algn="l" defTabSz="914205" rtl="0" eaLnBrk="1" latinLnBrk="0" hangingPunct="1">
              <a:defRPr sz="1800" kern="1200">
                <a:solidFill>
                  <a:schemeClr val="tx2"/>
                </a:solidFill>
                <a:latin typeface="+mn-lt"/>
                <a:ea typeface="+mn-ea"/>
                <a:cs typeface="+mn-cs"/>
              </a:defRPr>
            </a:lvl7pPr>
            <a:lvl8pPr marL="3199716" algn="l" defTabSz="914205" rtl="0" eaLnBrk="1" latinLnBrk="0" hangingPunct="1">
              <a:defRPr sz="1800" kern="1200">
                <a:solidFill>
                  <a:schemeClr val="tx2"/>
                </a:solidFill>
                <a:latin typeface="+mn-lt"/>
                <a:ea typeface="+mn-ea"/>
                <a:cs typeface="+mn-cs"/>
              </a:defRPr>
            </a:lvl8pPr>
            <a:lvl9pPr marL="3656819" algn="l" defTabSz="914205" rtl="0" eaLnBrk="1" latinLnBrk="0" hangingPunct="1">
              <a:defRPr sz="1800" kern="1200">
                <a:solidFill>
                  <a:schemeClr val="tx2"/>
                </a:solidFill>
                <a:latin typeface="+mn-lt"/>
                <a:ea typeface="+mn-ea"/>
                <a:cs typeface="+mn-cs"/>
              </a:defRPr>
            </a:lvl9pPr>
          </a:lstStyle>
          <a:p>
            <a:r>
              <a:rPr lang="de-DE"/>
              <a:t>Legal Disclaimer</a:t>
            </a:r>
          </a:p>
        </p:txBody>
      </p:sp>
      <p:sp>
        <p:nvSpPr>
          <p:cNvPr id="7" name="Textfeld 6">
            <a:extLst>
              <a:ext uri="{FF2B5EF4-FFF2-40B4-BE49-F238E27FC236}">
                <a16:creationId xmlns:a16="http://schemas.microsoft.com/office/drawing/2014/main" id="{9A661821-572C-4082-8DE9-39AB9CA94256}"/>
              </a:ext>
            </a:extLst>
          </p:cNvPr>
          <p:cNvSpPr txBox="1"/>
          <p:nvPr/>
        </p:nvSpPr>
        <p:spPr>
          <a:xfrm>
            <a:off x="479425" y="1808163"/>
            <a:ext cx="6745240" cy="4357687"/>
          </a:xfrm>
          <a:prstGeom prst="rect">
            <a:avLst/>
          </a:prstGeom>
          <a:noFill/>
        </p:spPr>
        <p:txBody>
          <a:bodyPr wrap="square" lIns="0" tIns="0" rIns="0" bIns="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en-US" altLang="de-DE" sz="1200" dirty="0">
                <a:solidFill>
                  <a:schemeClr val="bg1"/>
                </a:solidFill>
              </a:rPr>
              <a:t>We expressly point out that statements referring to competitors of Allianz Leben are gathered from press articles, annual reports and model calculations made by third parties. We cannot be held liable for any errors or misrepresentations contained therein.</a:t>
            </a:r>
            <a:br>
              <a:rPr lang="en-US" altLang="de-DE" sz="1200" dirty="0">
                <a:solidFill>
                  <a:schemeClr val="bg1"/>
                </a:solidFill>
              </a:rPr>
            </a:br>
            <a:br>
              <a:rPr lang="en-US" altLang="de-DE" sz="1200" dirty="0">
                <a:solidFill>
                  <a:schemeClr val="bg1"/>
                </a:solidFill>
              </a:rPr>
            </a:br>
            <a:r>
              <a:rPr lang="en-US" altLang="de-DE" sz="1200" dirty="0">
                <a:solidFill>
                  <a:schemeClr val="bg1"/>
                </a:solidFill>
              </a:rPr>
              <a:t>The contents of this presentation are the intellectual property of Allianz Deutschland AG. Any further use and transmission to third parties in the form of the original document, copy or extracts, in electronic form or presentation.</a:t>
            </a:r>
            <a:endParaRPr lang="de-DE" sz="1200" dirty="0">
              <a:solidFill>
                <a:schemeClr val="bg1"/>
              </a:solidFill>
            </a:endParaRPr>
          </a:p>
        </p:txBody>
      </p:sp>
    </p:spTree>
    <p:extLst>
      <p:ext uri="{BB962C8B-B14F-4D97-AF65-F5344CB8AC3E}">
        <p14:creationId xmlns:p14="http://schemas.microsoft.com/office/powerpoint/2010/main" val="12253028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p:txBody>
          <a:bodyPr/>
          <a:lstStyle/>
          <a:p>
            <a:fld id="{0F96B16C-3F5F-44BC-AFCC-8CBCBD90898D}" type="slidenum">
              <a:rPr lang="de-DE" smtClean="0">
                <a:solidFill>
                  <a:srgbClr val="122B54"/>
                </a:solidFill>
              </a:rPr>
              <a:t>4</a:t>
            </a:fld>
            <a:endParaRPr lang="de-DE">
              <a:solidFill>
                <a:srgbClr val="122B54"/>
              </a:solidFill>
            </a:endParaRPr>
          </a:p>
        </p:txBody>
      </p:sp>
      <p:sp>
        <p:nvSpPr>
          <p:cNvPr id="3" name="Titel 2" descr="svtx:article/content/headline">
            <a:extLst>
              <a:ext uri="{FF2B5EF4-FFF2-40B4-BE49-F238E27FC236}">
                <a16:creationId xmlns:a16="http://schemas.microsoft.com/office/drawing/2014/main" id="{C1004527-194A-49CC-8169-298EF90F9614}"/>
              </a:ext>
            </a:extLst>
          </p:cNvPr>
          <p:cNvSpPr>
            <a:spLocks noGrp="1"/>
          </p:cNvSpPr>
          <p:nvPr>
            <p:ph type="title"/>
          </p:nvPr>
        </p:nvSpPr>
        <p:spPr>
          <a:xfrm>
            <a:off x="479424" y="874800"/>
            <a:ext cx="5188129" cy="1439863"/>
          </a:xfrm>
        </p:spPr>
        <p:txBody>
          <a:bodyPr anchor="t" anchorCtr="0"/>
          <a:lstStyle/>
          <a:p>
            <a:r>
              <a:rPr lang="de-DE" b="0" i="0" u="none"/>
              <a:t>Funding methods</a:t>
            </a:r>
          </a:p>
        </p:txBody>
      </p:sp>
      <p:sp>
        <p:nvSpPr>
          <p:cNvPr id="8" name="Textplatzhalter 7" descr="svtx:article/content/body">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1808163"/>
            <a:ext cx="5188129" cy="3781687"/>
          </a:xfrm>
        </p:spPr>
        <p:txBody>
          <a:bodyPr/>
          <a:lstStyle/>
          <a:p>
            <a:pPr>
              <a:spcBef>
                <a:spcPts val="300"/>
              </a:spcBef>
            </a:pPr>
            <a:r>
              <a:rPr lang="de-DE" b="0" i="0" u="none" dirty="0"/>
              <a:t>The </a:t>
            </a:r>
            <a:r>
              <a:rPr lang="de-DE" b="0" i="0" u="none" dirty="0" err="1"/>
              <a:t>occupational</a:t>
            </a:r>
            <a:r>
              <a:rPr lang="de-DE" b="0" i="0" u="none" dirty="0"/>
              <a:t> </a:t>
            </a:r>
            <a:r>
              <a:rPr lang="de-DE" b="0" i="0" u="none" dirty="0" err="1"/>
              <a:t>retirement</a:t>
            </a:r>
            <a:r>
              <a:rPr lang="de-DE" b="0" i="0" u="none" dirty="0"/>
              <a:t> plan </a:t>
            </a:r>
            <a:r>
              <a:rPr lang="de-DE" b="0" i="0" u="none" dirty="0" err="1"/>
              <a:t>can</a:t>
            </a:r>
            <a:r>
              <a:rPr lang="de-DE" b="0" i="0" u="none" dirty="0"/>
              <a:t> </a:t>
            </a:r>
            <a:r>
              <a:rPr lang="de-DE" b="0" i="0" u="none" dirty="0" err="1"/>
              <a:t>be</a:t>
            </a:r>
            <a:r>
              <a:rPr lang="de-DE" b="0" i="0" u="none" dirty="0"/>
              <a:t> </a:t>
            </a:r>
            <a:r>
              <a:rPr lang="de-DE" b="0" i="0" u="none" dirty="0" err="1"/>
              <a:t>implemented</a:t>
            </a:r>
            <a:r>
              <a:rPr lang="de-DE" b="0" i="0" u="none" dirty="0"/>
              <a:t> in </a:t>
            </a:r>
            <a:r>
              <a:rPr lang="de-DE" b="0" i="0" u="none" dirty="0" err="1"/>
              <a:t>two</a:t>
            </a:r>
            <a:r>
              <a:rPr lang="de-DE" b="0" i="0" u="none" dirty="0"/>
              <a:t> </a:t>
            </a:r>
            <a:r>
              <a:rPr lang="de-DE" b="0" i="0" u="none" dirty="0" err="1"/>
              <a:t>ways</a:t>
            </a:r>
            <a:r>
              <a:rPr lang="de-DE" b="0" i="0" u="none" dirty="0"/>
              <a:t>: </a:t>
            </a:r>
            <a:br>
              <a:rPr lang="de-DE" b="0" i="0" u="none" dirty="0"/>
            </a:br>
            <a:r>
              <a:rPr lang="de-DE" b="0" i="0" u="none" dirty="0"/>
              <a:t> </a:t>
            </a:r>
            <a:br>
              <a:rPr lang="de-DE" b="0" i="0" u="none" dirty="0"/>
            </a:br>
            <a:r>
              <a:rPr lang="de-DE" b="1" i="0" u="none" dirty="0" err="1"/>
              <a:t>Salary</a:t>
            </a:r>
            <a:r>
              <a:rPr lang="de-DE" b="1" i="0" u="none" dirty="0"/>
              <a:t> </a:t>
            </a:r>
            <a:r>
              <a:rPr lang="de-DE" b="1" i="0" u="none" dirty="0" err="1"/>
              <a:t>conversion</a:t>
            </a:r>
            <a:r>
              <a:rPr lang="de-DE" b="1" i="0" u="none" dirty="0"/>
              <a:t> </a:t>
            </a:r>
            <a:r>
              <a:rPr lang="de-DE" b="1" i="0" u="none" dirty="0" err="1"/>
              <a:t>scheme</a:t>
            </a:r>
            <a:r>
              <a:rPr lang="de-DE" b="1" i="0" u="none" dirty="0"/>
              <a:t> </a:t>
            </a:r>
            <a:br>
              <a:rPr lang="de-DE" b="1" i="0" u="none" dirty="0"/>
            </a:br>
            <a:r>
              <a:rPr lang="de-DE" b="0" i="0" u="none" dirty="0" err="1"/>
              <a:t>Under</a:t>
            </a:r>
            <a:r>
              <a:rPr lang="de-DE" b="0" i="0" u="none" dirty="0"/>
              <a:t> a </a:t>
            </a:r>
            <a:r>
              <a:rPr lang="de-DE" b="0" i="0" u="none" dirty="0" err="1"/>
              <a:t>salary</a:t>
            </a:r>
            <a:r>
              <a:rPr lang="de-DE" b="0" i="0" u="none" dirty="0"/>
              <a:t> </a:t>
            </a:r>
            <a:r>
              <a:rPr lang="de-DE" b="0" i="0" u="none" dirty="0" err="1"/>
              <a:t>conversion</a:t>
            </a:r>
            <a:r>
              <a:rPr lang="de-DE" b="0" i="0" u="none" dirty="0"/>
              <a:t> </a:t>
            </a:r>
            <a:r>
              <a:rPr lang="de-DE" b="0" i="0" u="none" dirty="0" err="1"/>
              <a:t>scheme</a:t>
            </a:r>
            <a:r>
              <a:rPr lang="de-DE" b="0" i="0" u="none" dirty="0"/>
              <a:t> </a:t>
            </a:r>
            <a:r>
              <a:rPr lang="de-DE" b="0" i="0" u="none" dirty="0" err="1"/>
              <a:t>portions</a:t>
            </a:r>
            <a:r>
              <a:rPr lang="de-DE" b="0" i="0" u="none" dirty="0"/>
              <a:t> </a:t>
            </a:r>
            <a:r>
              <a:rPr lang="de-DE" b="0" i="0" u="none" dirty="0" err="1"/>
              <a:t>of</a:t>
            </a:r>
            <a:r>
              <a:rPr lang="de-DE" b="0" i="0" u="none" dirty="0"/>
              <a:t> </a:t>
            </a:r>
            <a:r>
              <a:rPr lang="de-DE" b="0" i="0" u="none" dirty="0" err="1"/>
              <a:t>untaxed</a:t>
            </a:r>
            <a:r>
              <a:rPr lang="de-DE" b="0" i="0" u="none" dirty="0"/>
              <a:t> </a:t>
            </a:r>
            <a:r>
              <a:rPr lang="de-DE" b="0" i="0" u="none" dirty="0" err="1"/>
              <a:t>gross</a:t>
            </a:r>
            <a:r>
              <a:rPr lang="de-DE" b="0" i="0" u="none" dirty="0"/>
              <a:t> </a:t>
            </a:r>
            <a:r>
              <a:rPr lang="de-DE" b="0" i="0" u="none" dirty="0" err="1"/>
              <a:t>salary</a:t>
            </a:r>
            <a:r>
              <a:rPr lang="de-DE" b="0" i="0" u="none" dirty="0"/>
              <a:t> will </a:t>
            </a:r>
            <a:r>
              <a:rPr lang="de-DE" b="0" i="0" u="none" dirty="0" err="1"/>
              <a:t>be</a:t>
            </a:r>
            <a:r>
              <a:rPr lang="de-DE" b="0" i="0" u="none" dirty="0"/>
              <a:t> </a:t>
            </a:r>
            <a:r>
              <a:rPr lang="de-DE" b="0" i="0" u="none" dirty="0" err="1"/>
              <a:t>invested</a:t>
            </a:r>
            <a:r>
              <a:rPr lang="de-DE" b="0" i="0" u="none" dirty="0"/>
              <a:t> in </a:t>
            </a:r>
            <a:r>
              <a:rPr lang="de-DE" b="0" i="0" u="none" dirty="0" err="1"/>
              <a:t>the</a:t>
            </a:r>
            <a:r>
              <a:rPr lang="de-DE" b="0" i="0" u="none" dirty="0"/>
              <a:t> </a:t>
            </a:r>
            <a:r>
              <a:rPr lang="de-DE" b="0" i="0" u="none" dirty="0" err="1"/>
              <a:t>retirement</a:t>
            </a:r>
            <a:r>
              <a:rPr lang="de-DE" b="0" i="0" u="none" dirty="0"/>
              <a:t> plan. In </a:t>
            </a:r>
            <a:r>
              <a:rPr lang="de-DE" b="0" i="0" u="none" dirty="0" err="1"/>
              <a:t>addition</a:t>
            </a:r>
            <a:r>
              <a:rPr lang="de-DE" b="0" i="0" u="none" dirty="0"/>
              <a:t>, </a:t>
            </a:r>
            <a:r>
              <a:rPr lang="de-DE" b="0" i="0" u="none" dirty="0" err="1"/>
              <a:t>the</a:t>
            </a:r>
            <a:r>
              <a:rPr lang="de-DE" b="0" i="0" u="none" dirty="0"/>
              <a:t> </a:t>
            </a:r>
            <a:r>
              <a:rPr lang="de-DE" b="0" i="0" u="none" dirty="0" err="1"/>
              <a:t>employer</a:t>
            </a:r>
            <a:r>
              <a:rPr lang="de-DE" b="0" i="0" u="none" dirty="0"/>
              <a:t> </a:t>
            </a:r>
            <a:r>
              <a:rPr lang="de-DE" b="0" i="0" u="none" dirty="0" err="1"/>
              <a:t>can</a:t>
            </a:r>
            <a:r>
              <a:rPr lang="de-DE" b="0" i="0" u="none" dirty="0"/>
              <a:t> </a:t>
            </a:r>
            <a:r>
              <a:rPr lang="de-DE" b="0" i="0" u="none" dirty="0" err="1"/>
              <a:t>make</a:t>
            </a:r>
            <a:r>
              <a:rPr lang="de-DE" b="0" i="0" u="none" dirty="0"/>
              <a:t> a </a:t>
            </a:r>
            <a:r>
              <a:rPr lang="de-DE" b="0" i="0" u="none" dirty="0" err="1"/>
              <a:t>contribution</a:t>
            </a:r>
            <a:r>
              <a:rPr lang="de-DE" b="0" i="0" u="none" dirty="0"/>
              <a:t>. </a:t>
            </a:r>
            <a:br>
              <a:rPr lang="de-DE" b="0" i="0" u="none" dirty="0"/>
            </a:br>
            <a:r>
              <a:rPr lang="de-DE" b="0" i="0" u="none" dirty="0"/>
              <a:t> </a:t>
            </a:r>
            <a:br>
              <a:rPr lang="de-DE" b="0" i="0" u="none" dirty="0"/>
            </a:br>
            <a:r>
              <a:rPr lang="de-DE" i="0" u="none" dirty="0" err="1"/>
              <a:t>Employer-sponsored</a:t>
            </a:r>
            <a:r>
              <a:rPr lang="de-DE" i="0" u="none" dirty="0"/>
              <a:t> plan </a:t>
            </a:r>
            <a:br>
              <a:rPr lang="de-DE" b="0" i="0" u="none" dirty="0"/>
            </a:br>
            <a:r>
              <a:rPr lang="de-DE" b="0" i="0" u="none" dirty="0" err="1"/>
              <a:t>Under</a:t>
            </a:r>
            <a:r>
              <a:rPr lang="de-DE" b="0" i="0" u="none" dirty="0"/>
              <a:t> </a:t>
            </a:r>
            <a:r>
              <a:rPr lang="de-DE" b="0" i="0" u="none" dirty="0" err="1"/>
              <a:t>this</a:t>
            </a:r>
            <a:r>
              <a:rPr lang="de-DE" b="0" i="0" u="none" dirty="0"/>
              <a:t> type </a:t>
            </a:r>
            <a:r>
              <a:rPr lang="de-DE" b="0" i="0" u="none" dirty="0" err="1"/>
              <a:t>of</a:t>
            </a:r>
            <a:r>
              <a:rPr lang="de-DE" b="0" i="0" u="none" dirty="0"/>
              <a:t> plan </a:t>
            </a:r>
            <a:r>
              <a:rPr lang="de-DE" b="0" i="0" u="none" dirty="0" err="1"/>
              <a:t>the</a:t>
            </a:r>
            <a:r>
              <a:rPr lang="de-DE" b="0" i="0" u="none" dirty="0"/>
              <a:t> </a:t>
            </a:r>
            <a:r>
              <a:rPr lang="de-DE" b="0" i="0" u="none" dirty="0" err="1"/>
              <a:t>premiums</a:t>
            </a:r>
            <a:r>
              <a:rPr lang="de-DE" b="0" i="0" u="none" dirty="0"/>
              <a:t> </a:t>
            </a:r>
            <a:r>
              <a:rPr lang="de-DE" b="0" i="0" u="none" dirty="0" err="1"/>
              <a:t>are</a:t>
            </a:r>
            <a:r>
              <a:rPr lang="de-DE" b="0" i="0" u="none" dirty="0"/>
              <a:t> </a:t>
            </a:r>
            <a:r>
              <a:rPr lang="de-DE" b="0" i="0" u="none" dirty="0" err="1"/>
              <a:t>exclusively</a:t>
            </a:r>
            <a:r>
              <a:rPr lang="de-DE" b="0" i="0" u="none" dirty="0"/>
              <a:t> </a:t>
            </a:r>
            <a:r>
              <a:rPr lang="de-DE" b="0" i="0" u="none" dirty="0" err="1"/>
              <a:t>funded</a:t>
            </a:r>
            <a:r>
              <a:rPr lang="de-DE" b="0" i="0" u="none" dirty="0"/>
              <a:t> </a:t>
            </a:r>
            <a:r>
              <a:rPr lang="de-DE" b="0" i="0" u="none" dirty="0" err="1"/>
              <a:t>by</a:t>
            </a:r>
            <a:r>
              <a:rPr lang="de-DE" b="0" i="0" u="none" dirty="0"/>
              <a:t> </a:t>
            </a:r>
            <a:r>
              <a:rPr lang="de-DE" b="0" i="0" u="none" dirty="0" err="1"/>
              <a:t>the</a:t>
            </a:r>
            <a:r>
              <a:rPr lang="de-DE" b="0" i="0" u="none" dirty="0"/>
              <a:t> </a:t>
            </a:r>
            <a:r>
              <a:rPr lang="de-DE" b="0" i="0" u="none" dirty="0" err="1"/>
              <a:t>employer</a:t>
            </a:r>
            <a:r>
              <a:rPr lang="de-DE" b="0" i="0" u="none" dirty="0"/>
              <a:t>. </a:t>
            </a:r>
            <a:br>
              <a:rPr lang="de-DE" b="0" i="0" u="none" dirty="0"/>
            </a:br>
            <a:r>
              <a:rPr lang="de-DE" b="0" i="0" u="none" dirty="0"/>
              <a:t>Both </a:t>
            </a:r>
            <a:r>
              <a:rPr lang="de-DE" b="0" i="0" u="none" dirty="0" err="1"/>
              <a:t>methods</a:t>
            </a:r>
            <a:r>
              <a:rPr lang="de-DE" b="0" i="0" u="none" dirty="0"/>
              <a:t> </a:t>
            </a:r>
            <a:r>
              <a:rPr lang="de-DE" b="0" i="0" u="none" dirty="0" err="1"/>
              <a:t>can</a:t>
            </a:r>
            <a:r>
              <a:rPr lang="de-DE" b="0" i="0" u="none" dirty="0"/>
              <a:t> </a:t>
            </a:r>
            <a:r>
              <a:rPr lang="de-DE" b="0" i="0" u="none" dirty="0" err="1"/>
              <a:t>be</a:t>
            </a:r>
            <a:r>
              <a:rPr lang="de-DE" b="0" i="0" u="none" dirty="0"/>
              <a:t> </a:t>
            </a:r>
            <a:r>
              <a:rPr lang="de-DE" b="0" i="0" u="none" dirty="0" err="1"/>
              <a:t>combined</a:t>
            </a:r>
            <a:r>
              <a:rPr lang="de-DE" b="0" i="0" u="none" dirty="0"/>
              <a:t>.</a:t>
            </a:r>
          </a:p>
        </p:txBody>
      </p:sp>
      <p:sp>
        <p:nvSpPr>
          <p:cNvPr id="14" name="Textplatzhalter 13" descr="svtxtr:svtx:pptx_transfrom_strapline_bold">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r>
              <a:rPr lang="de-DE" b="1" i="0" u="none" err="1"/>
              <a:t>Two</a:t>
            </a:r>
            <a:r>
              <a:rPr lang="de-DE" b="1" i="0" u="none"/>
              <a:t> </a:t>
            </a:r>
            <a:r>
              <a:rPr lang="de-DE" b="1" i="0" u="none" err="1"/>
              <a:t>methods</a:t>
            </a:r>
            <a:r>
              <a:rPr lang="de-DE" b="1" i="0" u="none"/>
              <a:t> </a:t>
            </a:r>
            <a:r>
              <a:rPr lang="de-DE" b="1" i="0" u="none" err="1"/>
              <a:t>of</a:t>
            </a:r>
            <a:r>
              <a:rPr lang="de-DE" b="1" i="0" u="none"/>
              <a:t> </a:t>
            </a:r>
            <a:r>
              <a:rPr lang="de-DE" b="1" i="0" u="none" err="1"/>
              <a:t>funding</a:t>
            </a:r>
            <a:r>
              <a:rPr lang="de-DE" b="1" i="0" u="none"/>
              <a:t> </a:t>
            </a:r>
            <a:r>
              <a:rPr lang="de-DE" b="1" i="0" u="none" err="1"/>
              <a:t>the</a:t>
            </a:r>
            <a:r>
              <a:rPr lang="de-DE" b="1" i="0" u="none"/>
              <a:t> </a:t>
            </a:r>
            <a:r>
              <a:rPr lang="de-DE" b="1" i="0" u="none" err="1"/>
              <a:t>allianz</a:t>
            </a:r>
            <a:r>
              <a:rPr lang="de-DE" b="1" i="0" u="none"/>
              <a:t> support </a:t>
            </a:r>
            <a:r>
              <a:rPr lang="de-DE" b="1" i="0" u="none" err="1"/>
              <a:t>fund</a:t>
            </a:r>
            <a:endParaRPr lang="de-DE" b="1" i="0" u="none"/>
          </a:p>
        </p:txBody>
      </p:sp>
      <p:pic>
        <p:nvPicPr>
          <p:cNvPr id="5" name="Grafik 4">
            <a:extLst>
              <a:ext uri="{FF2B5EF4-FFF2-40B4-BE49-F238E27FC236}">
                <a16:creationId xmlns:a16="http://schemas.microsoft.com/office/drawing/2014/main" id="{5F12D7C9-C779-4657-839D-67F252DB3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2578" y="874801"/>
            <a:ext cx="2483987" cy="5433720"/>
          </a:xfrm>
          <a:prstGeom prst="rect">
            <a:avLst/>
          </a:prstGeom>
        </p:spPr>
      </p:pic>
    </p:spTree>
    <p:extLst>
      <p:ext uri="{BB962C8B-B14F-4D97-AF65-F5344CB8AC3E}">
        <p14:creationId xmlns:p14="http://schemas.microsoft.com/office/powerpoint/2010/main" val="8653382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descr="svtx:article/content/headline">
            <a:extLst>
              <a:ext uri="{FF2B5EF4-FFF2-40B4-BE49-F238E27FC236}">
                <a16:creationId xmlns:a16="http://schemas.microsoft.com/office/drawing/2014/main" id="{8B0E8292-A654-4515-AA18-9601A23644F1}"/>
              </a:ext>
            </a:extLst>
          </p:cNvPr>
          <p:cNvSpPr>
            <a:spLocks noGrp="1"/>
          </p:cNvSpPr>
          <p:nvPr>
            <p:ph type="title"/>
          </p:nvPr>
        </p:nvSpPr>
        <p:spPr>
          <a:xfrm>
            <a:off x="479427" y="875309"/>
            <a:ext cx="9324974" cy="932854"/>
          </a:xfrm>
        </p:spPr>
        <p:txBody>
          <a:bodyPr/>
          <a:lstStyle/>
          <a:p>
            <a:r>
              <a:rPr lang="de-DE" b="0" i="0" u="none"/>
              <a:t>At a glance</a:t>
            </a:r>
          </a:p>
        </p:txBody>
      </p:sp>
      <p:pic>
        <p:nvPicPr>
          <p:cNvPr id="13" name="Inhaltsplatzhalter 8" descr="svtx:article/content/picture-q/@tmpUrl&#10;svtx:framefix=top-left&#10;svtxbackup:w=884.5&#10;svtxbackup:h=319.9255&#10;svtxbackup:x=37.75&#10;svtxbackup:y=153.97475">
            <a:extLst>
              <a:ext uri="{FF2B5EF4-FFF2-40B4-BE49-F238E27FC236}">
                <a16:creationId xmlns:a16="http://schemas.microsoft.com/office/drawing/2014/main" id="{449335FA-2B96-4DBA-AD60-0F73973588C2}"/>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479425" y="1955479"/>
            <a:ext cx="11233150" cy="4063054"/>
          </a:xfrm>
        </p:spPr>
      </p:pic>
      <p:sp>
        <p:nvSpPr>
          <p:cNvPr id="14" name="Textplatzhalter 1" descr="svtxtr:svtx:pptx_transfrom_strapline_bold">
            <a:extLst>
              <a:ext uri="{FF2B5EF4-FFF2-40B4-BE49-F238E27FC236}">
                <a16:creationId xmlns:a16="http://schemas.microsoft.com/office/drawing/2014/main" id="{74377C61-98E4-48FC-8696-794F8DC17148}"/>
              </a:ext>
            </a:extLst>
          </p:cNvPr>
          <p:cNvSpPr>
            <a:spLocks noGrp="1"/>
          </p:cNvSpPr>
          <p:nvPr>
            <p:ph type="body" sz="quarter" idx="12"/>
          </p:nvPr>
        </p:nvSpPr>
        <p:spPr>
          <a:xfrm>
            <a:off x="479424" y="476250"/>
            <a:ext cx="9324973" cy="252000"/>
          </a:xfrm>
        </p:spPr>
        <p:txBody>
          <a:bodyPr/>
          <a:lstStyle/>
          <a:p>
            <a:r>
              <a:rPr lang="de-DE" b="1" i="0" u="none"/>
              <a:t>That‘s how the Allianz Support Fund works</a:t>
            </a:r>
          </a:p>
        </p:txBody>
      </p:sp>
      <p:sp>
        <p:nvSpPr>
          <p:cNvPr id="15" name="Foliennummernplatzhalter 6">
            <a:extLst>
              <a:ext uri="{FF2B5EF4-FFF2-40B4-BE49-F238E27FC236}">
                <a16:creationId xmlns:a16="http://schemas.microsoft.com/office/drawing/2014/main" id="{84CD17AB-35BA-4741-B183-E453AB0F1F67}"/>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5</a:t>
            </a:fld>
            <a:endParaRPr lang="de-DE"/>
          </a:p>
        </p:txBody>
      </p:sp>
      <p:sp>
        <p:nvSpPr>
          <p:cNvPr id="6" name="Fußzeilenplatzhalter 9" descr="svtx:article/content/footnote">
            <a:extLst>
              <a:ext uri="{FF2B5EF4-FFF2-40B4-BE49-F238E27FC236}">
                <a16:creationId xmlns:a16="http://schemas.microsoft.com/office/drawing/2014/main" id="{842B13E8-48D1-4872-A75C-A4254CC7D108}"/>
              </a:ext>
            </a:extLst>
          </p:cNvPr>
          <p:cNvSpPr>
            <a:spLocks noGrp="1"/>
          </p:cNvSpPr>
          <p:nvPr>
            <p:ph type="ftr" sz="quarter" idx="13"/>
          </p:nvPr>
        </p:nvSpPr>
        <p:spPr>
          <a:xfrm>
            <a:off x="479426" y="6165850"/>
            <a:ext cx="9324974" cy="350150"/>
          </a:xfrm>
        </p:spPr>
        <p:txBody>
          <a:bodyPr/>
          <a:lstStyle/>
          <a:p>
            <a:endParaRPr/>
          </a:p>
        </p:txBody>
      </p:sp>
    </p:spTree>
    <p:extLst>
      <p:ext uri="{BB962C8B-B14F-4D97-AF65-F5344CB8AC3E}">
        <p14:creationId xmlns:p14="http://schemas.microsoft.com/office/powerpoint/2010/main" val="36039182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benefit payment</a:t>
              </a:r>
              <a:br>
                <a:rPr lang="de-DE" sz="1600" b="0" i="0" u="none">
                  <a:solidFill>
                    <a:srgbClr val="003781"/>
                  </a:solidFill>
                </a:rPr>
              </a:br>
              <a:r>
                <a:rPr lang="de-DE" sz="1600" b="0" i="0" u="none">
                  <a:solidFill>
                    <a:srgbClr val="003781"/>
                  </a:solidFill>
                </a:rPr>
                <a:t>Benefit payment can be made in the form of a capital or a lifetime pension.</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sponsored</a:t>
              </a:r>
              <a:br>
                <a:rPr lang="de-DE" sz="1600" b="0" i="0" u="none">
                  <a:solidFill>
                    <a:srgbClr val="003781"/>
                  </a:solidFill>
                </a:rPr>
              </a:br>
              <a:r>
                <a:rPr lang="de-DE" sz="1600" b="0" i="0" u="none">
                  <a:solidFill>
                    <a:srgbClr val="003781"/>
                  </a:solidFill>
                </a:rPr>
                <a:t>Premiums</a:t>
              </a:r>
              <a:r>
                <a:rPr lang="de-DE" sz="1600" b="0" i="0" u="none" baseline="30000">
                  <a:solidFill>
                    <a:srgbClr val="003781"/>
                  </a:solidFill>
                </a:rPr>
                <a:t>1</a:t>
              </a:r>
              <a:r>
                <a:rPr lang="de-DE" sz="1600" b="0" i="0" u="none">
                  <a:solidFill>
                    <a:srgbClr val="003781"/>
                  </a:solidFill>
                </a:rPr>
                <a:t> are tax-free without limitation and exempt from social security contributions up to 4% of the CAC West.</a:t>
              </a:r>
              <a:r>
                <a:rPr lang="de-DE" sz="1600" b="0" i="0" u="none" baseline="30000">
                  <a:solidFill>
                    <a:srgbClr val="003781"/>
                  </a:solidFill>
                </a:rPr>
                <a:t>2</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Securing the standard of living</a:t>
              </a:r>
              <a:br>
                <a:rPr lang="de-DE" sz="1600" b="0" i="0" u="none">
                  <a:solidFill>
                    <a:srgbClr val="003781"/>
                  </a:solidFill>
                </a:rPr>
              </a:br>
              <a:r>
                <a:rPr lang="de-DE" sz="1600" b="0" i="0" u="none">
                  <a:solidFill>
                    <a:srgbClr val="003781"/>
                  </a:solidFill>
                </a:rPr>
                <a:t>Occupational pensions from a Support Fund are the best way to close higher pension gaps of higher-income earners.</a:t>
              </a:r>
            </a:p>
          </p:txBody>
        </p:sp>
      </p:grpSp>
      <p:sp>
        <p:nvSpPr>
          <p:cNvPr id="9" name="Textplatzhalter 8">
            <a:extLst>
              <a:ext uri="{FF2B5EF4-FFF2-40B4-BE49-F238E27FC236}">
                <a16:creationId xmlns:a16="http://schemas.microsoft.com/office/drawing/2014/main" id="{5B22B3E7-01C8-4276-ABBC-0B948E143A89}"/>
              </a:ext>
            </a:extLst>
          </p:cNvPr>
          <p:cNvSpPr>
            <a:spLocks noGrp="1"/>
          </p:cNvSpPr>
          <p:nvPr>
            <p:ph type="body" sz="quarter" idx="12"/>
          </p:nvPr>
        </p:nvSpPr>
        <p:spPr/>
        <p:txBody>
          <a:bodyPr/>
          <a:lstStyle/>
          <a:p>
            <a:r>
              <a:rPr lang="de-DE"/>
              <a:t>The </a:t>
            </a:r>
            <a:r>
              <a:rPr lang="de-DE" err="1"/>
              <a:t>advantages</a:t>
            </a:r>
            <a:r>
              <a:rPr lang="de-DE"/>
              <a:t> </a:t>
            </a:r>
            <a:r>
              <a:rPr lang="de-DE" err="1"/>
              <a:t>of</a:t>
            </a:r>
            <a:r>
              <a:rPr lang="de-DE"/>
              <a:t> </a:t>
            </a:r>
            <a:r>
              <a:rPr lang="de-DE" err="1"/>
              <a:t>the</a:t>
            </a:r>
            <a:r>
              <a:rPr lang="de-DE"/>
              <a:t> Allianz Support Fund</a:t>
            </a:r>
          </a:p>
        </p:txBody>
      </p:sp>
      <p:sp>
        <p:nvSpPr>
          <p:cNvPr id="40" name="Titel 4" descr="svtx:article/content/headline">
            <a:extLst>
              <a:ext uri="{FF2B5EF4-FFF2-40B4-BE49-F238E27FC236}">
                <a16:creationId xmlns:a16="http://schemas.microsoft.com/office/drawing/2014/main" id="{17321671-9D42-442B-9178-124B02E8114D}"/>
              </a:ext>
            </a:extLst>
          </p:cNvPr>
          <p:cNvSpPr txBox="1">
            <a:spLocks/>
          </p:cNvSpPr>
          <p:nvPr/>
        </p:nvSpPr>
        <p:spPr>
          <a:xfrm>
            <a:off x="479426" y="875309"/>
            <a:ext cx="9540873" cy="932854"/>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Advantages for employers</a:t>
            </a:r>
          </a:p>
        </p:txBody>
      </p:sp>
      <p:sp>
        <p:nvSpPr>
          <p:cNvPr id="45" name="Fußzeilenplatzhalter 7" descr="svtx:article/content/footnote">
            <a:extLst>
              <a:ext uri="{FF2B5EF4-FFF2-40B4-BE49-F238E27FC236}">
                <a16:creationId xmlns:a16="http://schemas.microsoft.com/office/drawing/2014/main" id="{7FB373E6-1637-4A1C-A3BC-132DB771850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a:p>
        </p:txBody>
      </p:sp>
      <p:grpSp>
        <p:nvGrpSpPr>
          <p:cNvPr id="46" name="Gruppieren 4 Icons" descr="svtxtr:svtx:pptx.transform.group[4]">
            <a:extLst>
              <a:ext uri="{FF2B5EF4-FFF2-40B4-BE49-F238E27FC236}">
                <a16:creationId xmlns:a16="http://schemas.microsoft.com/office/drawing/2014/main" id="{7C63CF7C-10F0-4907-B27B-FE61A233556A}"/>
              </a:ext>
            </a:extLst>
          </p:cNvPr>
          <p:cNvGrpSpPr/>
          <p:nvPr/>
        </p:nvGrpSpPr>
        <p:grpSpPr>
          <a:xfrm>
            <a:off x="478800" y="1808978"/>
            <a:ext cx="11233774" cy="4033866"/>
            <a:chOff x="478800" y="1808978"/>
            <a:chExt cx="11233774" cy="4033866"/>
          </a:xfrm>
        </p:grpSpPr>
        <p:grpSp>
          <p:nvGrpSpPr>
            <p:cNvPr id="47" name="Gruppieren 46">
              <a:extLst>
                <a:ext uri="{FF2B5EF4-FFF2-40B4-BE49-F238E27FC236}">
                  <a16:creationId xmlns:a16="http://schemas.microsoft.com/office/drawing/2014/main" id="{60D3A58E-8D28-4333-8463-085753D16DBF}"/>
                </a:ext>
              </a:extLst>
            </p:cNvPr>
            <p:cNvGrpSpPr/>
            <p:nvPr/>
          </p:nvGrpSpPr>
          <p:grpSpPr>
            <a:xfrm>
              <a:off x="479426" y="1808978"/>
              <a:ext cx="968533" cy="968533"/>
              <a:chOff x="1938240" y="1808978"/>
              <a:chExt cx="968533" cy="968533"/>
            </a:xfrm>
          </p:grpSpPr>
          <p:sp>
            <p:nvSpPr>
              <p:cNvPr id="65" name="Ellipse 64">
                <a:extLst>
                  <a:ext uri="{FF2B5EF4-FFF2-40B4-BE49-F238E27FC236}">
                    <a16:creationId xmlns:a16="http://schemas.microsoft.com/office/drawing/2014/main" id="{3AADD8D5-6385-4A51-8312-644408971CB9}"/>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6" name="Grafik 65" descr="svtx:article/content/body/bullet-list/item[1]/picture/@tmpUrl&#10;svtxbackup:w=45.326614&#10;svtxbackup:h=45.326458&#10;svtxbackup:x=53.21795&#10;svtxbackup:y=157.87512">
                <a:extLst>
                  <a:ext uri="{FF2B5EF4-FFF2-40B4-BE49-F238E27FC236}">
                    <a16:creationId xmlns:a16="http://schemas.microsoft.com/office/drawing/2014/main" id="{B396D40D-F7CB-4D48-B5C2-8A295C5DF17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48" name="Gruppieren 47">
              <a:extLst>
                <a:ext uri="{FF2B5EF4-FFF2-40B4-BE49-F238E27FC236}">
                  <a16:creationId xmlns:a16="http://schemas.microsoft.com/office/drawing/2014/main" id="{00A2969B-EA8E-4514-95B1-0A3407564DCB}"/>
                </a:ext>
              </a:extLst>
            </p:cNvPr>
            <p:cNvGrpSpPr/>
            <p:nvPr/>
          </p:nvGrpSpPr>
          <p:grpSpPr>
            <a:xfrm>
              <a:off x="3343284" y="1808978"/>
              <a:ext cx="968533" cy="968533"/>
              <a:chOff x="1938240" y="1808978"/>
              <a:chExt cx="968533" cy="968533"/>
            </a:xfrm>
          </p:grpSpPr>
          <p:sp>
            <p:nvSpPr>
              <p:cNvPr id="63" name="Ellipse 62">
                <a:extLst>
                  <a:ext uri="{FF2B5EF4-FFF2-40B4-BE49-F238E27FC236}">
                    <a16:creationId xmlns:a16="http://schemas.microsoft.com/office/drawing/2014/main" id="{E526A556-6EB3-42DE-A819-825304273615}"/>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4" name="Grafik 63" descr="svtx:article/content/body/bullet-list/item[2]/picture/@tmpUrl&#10;svtxbackup:w=45.326614&#10;svtxbackup:h=45.326458&#10;svtxbackup:x=278.7186&#10;svtxbackup:y=157.87512">
                <a:extLst>
                  <a:ext uri="{FF2B5EF4-FFF2-40B4-BE49-F238E27FC236}">
                    <a16:creationId xmlns:a16="http://schemas.microsoft.com/office/drawing/2014/main" id="{443D13B0-98D9-4114-8368-1BD105042D8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49" name="Gruppieren 48">
              <a:extLst>
                <a:ext uri="{FF2B5EF4-FFF2-40B4-BE49-F238E27FC236}">
                  <a16:creationId xmlns:a16="http://schemas.microsoft.com/office/drawing/2014/main" id="{B35B4F17-9C4F-4487-B4E8-350398DEE850}"/>
                </a:ext>
              </a:extLst>
            </p:cNvPr>
            <p:cNvGrpSpPr/>
            <p:nvPr/>
          </p:nvGrpSpPr>
          <p:grpSpPr>
            <a:xfrm>
              <a:off x="6201684" y="1808978"/>
              <a:ext cx="968533" cy="968533"/>
              <a:chOff x="1938240" y="1808978"/>
              <a:chExt cx="968533" cy="968533"/>
            </a:xfrm>
          </p:grpSpPr>
          <p:sp>
            <p:nvSpPr>
              <p:cNvPr id="61" name="Ellipse 60">
                <a:extLst>
                  <a:ext uri="{FF2B5EF4-FFF2-40B4-BE49-F238E27FC236}">
                    <a16:creationId xmlns:a16="http://schemas.microsoft.com/office/drawing/2014/main" id="{590014A9-AEA1-49C0-871F-2E1139950D14}"/>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2" name="Grafik 61" descr="svtx:article/content/body/bullet-list/item[3]/picture/@tmpUrl&#10;svtxbackup:w=45.326614&#10;svtxbackup:h=45.326458&#10;svtxbackup:x=503.78946&#10;svtxbackup:y=157.87512">
                <a:extLst>
                  <a:ext uri="{FF2B5EF4-FFF2-40B4-BE49-F238E27FC236}">
                    <a16:creationId xmlns:a16="http://schemas.microsoft.com/office/drawing/2014/main" id="{2DD96131-B564-4CDD-B928-40E546F4823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50" name="Gruppieren 49">
              <a:extLst>
                <a:ext uri="{FF2B5EF4-FFF2-40B4-BE49-F238E27FC236}">
                  <a16:creationId xmlns:a16="http://schemas.microsoft.com/office/drawing/2014/main" id="{4B72099F-CC0D-4735-BBC0-EB4293B8063A}"/>
                </a:ext>
              </a:extLst>
            </p:cNvPr>
            <p:cNvGrpSpPr/>
            <p:nvPr/>
          </p:nvGrpSpPr>
          <p:grpSpPr>
            <a:xfrm>
              <a:off x="9066167" y="1808978"/>
              <a:ext cx="968533" cy="968533"/>
              <a:chOff x="1938240" y="1808978"/>
              <a:chExt cx="968533" cy="968533"/>
            </a:xfrm>
          </p:grpSpPr>
          <p:sp>
            <p:nvSpPr>
              <p:cNvPr id="59" name="Ellipse 58">
                <a:extLst>
                  <a:ext uri="{FF2B5EF4-FFF2-40B4-BE49-F238E27FC236}">
                    <a16:creationId xmlns:a16="http://schemas.microsoft.com/office/drawing/2014/main" id="{5035232A-B45F-49E8-9047-27AE4F81267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0" name="Grafik 59" descr="svtx:article/content/body/bullet-list/item[4]/picture/@tmpUrl&#10;svtxbackup:w=45.326614&#10;svtxbackup:h=45.326458&#10;svtxbackup:x=729.3393&#10;svtxbackup:y=157.87512">
                <a:extLst>
                  <a:ext uri="{FF2B5EF4-FFF2-40B4-BE49-F238E27FC236}">
                    <a16:creationId xmlns:a16="http://schemas.microsoft.com/office/drawing/2014/main" id="{6992EB19-E7D4-48E9-B9D6-D6486D43792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sp>
          <p:nvSpPr>
            <p:cNvPr id="51" name="Textfeld 50" descr="svtxtr:svtx:pptx.transform_merge_headline_paragraph[1]">
              <a:extLst>
                <a:ext uri="{FF2B5EF4-FFF2-40B4-BE49-F238E27FC236}">
                  <a16:creationId xmlns:a16="http://schemas.microsoft.com/office/drawing/2014/main" id="{E3B3518C-9EAC-48A4-976F-B44A832CE693}"/>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Boosting employer attractiveness</a:t>
              </a:r>
              <a:br>
                <a:rPr lang="de-DE" sz="1600" b="0" i="0" u="none">
                  <a:solidFill>
                    <a:srgbClr val="003781"/>
                  </a:solidFill>
                </a:rPr>
              </a:br>
              <a:r>
                <a:rPr lang="de-DE" sz="1600" b="0" i="0" u="none">
                  <a:solidFill>
                    <a:srgbClr val="003781"/>
                  </a:solidFill>
                </a:rPr>
                <a:t>Higher employee loyalty and motivation especially among top performers. Providing an advantage in recruiting talent.</a:t>
              </a:r>
            </a:p>
          </p:txBody>
        </p:sp>
        <p:sp>
          <p:nvSpPr>
            <p:cNvPr id="52" name="Textfeld 51" descr="svtxtr:svtx:pptx.transform_merge_headline_paragraph[2]">
              <a:extLst>
                <a:ext uri="{FF2B5EF4-FFF2-40B4-BE49-F238E27FC236}">
                  <a16:creationId xmlns:a16="http://schemas.microsoft.com/office/drawing/2014/main" id="{1D0CD73D-01F1-4D73-84CE-E31A012A6059}"/>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No balance sheet effect</a:t>
              </a:r>
              <a:br>
                <a:rPr lang="de-DE" sz="1600" b="0" i="0" u="none">
                  <a:solidFill>
                    <a:srgbClr val="003781"/>
                  </a:solidFill>
                </a:rPr>
              </a:br>
              <a:r>
                <a:rPr lang="de-DE" sz="1600" b="0" i="0" u="none">
                  <a:solidFill>
                    <a:srgbClr val="003781"/>
                  </a:solidFill>
                </a:rPr>
                <a:t>No balance sheet effects since pension risks are externalized.</a:t>
              </a:r>
            </a:p>
          </p:txBody>
        </p:sp>
        <p:sp>
          <p:nvSpPr>
            <p:cNvPr id="57" name="Textfeld 56" descr="svtxtr:svtx:pptx.transform_merge_headline_paragraph[3]">
              <a:extLst>
                <a:ext uri="{FF2B5EF4-FFF2-40B4-BE49-F238E27FC236}">
                  <a16:creationId xmlns:a16="http://schemas.microsoft.com/office/drawing/2014/main" id="{F166FA44-CA3F-497A-9749-6253671F003A}"/>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Efficient</a:t>
              </a:r>
              <a:br>
                <a:rPr lang="de-DE" sz="1600" b="0" i="0" u="none">
                  <a:solidFill>
                    <a:srgbClr val="003781"/>
                  </a:solidFill>
                </a:rPr>
              </a:br>
              <a:r>
                <a:rPr lang="de-DE" sz="1600" b="0" i="0" u="none">
                  <a:solidFill>
                    <a:srgbClr val="003781"/>
                  </a:solidFill>
                </a:rPr>
                <a:t>Lower administrative expense upon externalizing the administration to the Support Fund.</a:t>
              </a:r>
            </a:p>
          </p:txBody>
        </p:sp>
        <p:sp>
          <p:nvSpPr>
            <p:cNvPr id="58" name="Textfeld 57" descr="svtxtr:svtx:pptx.transform_merge_headline_paragraph[4]">
              <a:extLst>
                <a:ext uri="{FF2B5EF4-FFF2-40B4-BE49-F238E27FC236}">
                  <a16:creationId xmlns:a16="http://schemas.microsoft.com/office/drawing/2014/main" id="{376B473F-100C-42B6-9813-CA6D1EB3DED0}"/>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Individual</a:t>
              </a:r>
              <a:br>
                <a:rPr lang="de-DE" sz="1600" b="0" i="0" u="none">
                  <a:solidFill>
                    <a:srgbClr val="003781"/>
                  </a:solidFill>
                </a:rPr>
              </a:br>
              <a:r>
                <a:rPr lang="de-DE" sz="1600" b="0" i="0" u="none">
                  <a:solidFill>
                    <a:srgbClr val="003781"/>
                  </a:solidFill>
                </a:rPr>
                <a:t>Individual, industryspecific solutions.</a:t>
              </a:r>
            </a:p>
          </p:txBody>
        </p:sp>
      </p:grpSp>
      <p:sp>
        <p:nvSpPr>
          <p:cNvPr id="67" name="Foliennummernplatzhalter 6">
            <a:extLst>
              <a:ext uri="{FF2B5EF4-FFF2-40B4-BE49-F238E27FC236}">
                <a16:creationId xmlns:a16="http://schemas.microsoft.com/office/drawing/2014/main" id="{C6EE80E1-F4C8-45D1-AED0-7FE3E4CF9F3E}"/>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6</a:t>
            </a:fld>
            <a:endParaRPr lang="de-DE"/>
          </a:p>
        </p:txBody>
      </p:sp>
    </p:spTree>
    <p:extLst>
      <p:ext uri="{BB962C8B-B14F-4D97-AF65-F5344CB8AC3E}">
        <p14:creationId xmlns:p14="http://schemas.microsoft.com/office/powerpoint/2010/main" val="36281454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benefit payment</a:t>
              </a:r>
              <a:br>
                <a:rPr lang="de-DE" sz="1600" b="0" i="0" u="none">
                  <a:solidFill>
                    <a:srgbClr val="003781"/>
                  </a:solidFill>
                </a:rPr>
              </a:br>
              <a:r>
                <a:rPr lang="de-DE" sz="1600" b="0" i="0" u="none">
                  <a:solidFill>
                    <a:srgbClr val="003781"/>
                  </a:solidFill>
                </a:rPr>
                <a:t>Benefit payment can be made in the form of a capital or a lifetime pension.</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sponsored</a:t>
              </a:r>
              <a:br>
                <a:rPr lang="de-DE" sz="1600" b="0" i="0" u="none">
                  <a:solidFill>
                    <a:srgbClr val="003781"/>
                  </a:solidFill>
                </a:rPr>
              </a:br>
              <a:r>
                <a:rPr lang="de-DE" sz="1600" b="0" i="0" u="none">
                  <a:solidFill>
                    <a:srgbClr val="003781"/>
                  </a:solidFill>
                </a:rPr>
                <a:t>Premiums</a:t>
              </a:r>
              <a:r>
                <a:rPr lang="de-DE" sz="1600" b="0" i="0" u="none" baseline="30000">
                  <a:solidFill>
                    <a:srgbClr val="003781"/>
                  </a:solidFill>
                </a:rPr>
                <a:t>1</a:t>
              </a:r>
              <a:r>
                <a:rPr lang="de-DE" sz="1600" b="0" i="0" u="none">
                  <a:solidFill>
                    <a:srgbClr val="003781"/>
                  </a:solidFill>
                </a:rPr>
                <a:t> are tax-free without limitation and exempt from social security contributions up to 4% of the CAC West.</a:t>
              </a:r>
              <a:r>
                <a:rPr lang="de-DE" sz="1600" b="0" i="0" u="none" baseline="30000">
                  <a:solidFill>
                    <a:srgbClr val="003781"/>
                  </a:solidFill>
                </a:rPr>
                <a:t>2</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Securing the standard of living</a:t>
              </a:r>
              <a:br>
                <a:rPr lang="de-DE" sz="1600" b="0" i="0" u="none">
                  <a:solidFill>
                    <a:srgbClr val="003781"/>
                  </a:solidFill>
                </a:rPr>
              </a:br>
              <a:r>
                <a:rPr lang="de-DE" sz="1600" b="0" i="0" u="none">
                  <a:solidFill>
                    <a:srgbClr val="003781"/>
                  </a:solidFill>
                </a:rPr>
                <a:t>Occupational pensions from a Support Fund are the best way to close higher pension gaps of higher-income earners.</a:t>
              </a:r>
            </a:p>
          </p:txBody>
        </p:sp>
      </p:grpSp>
      <p:sp>
        <p:nvSpPr>
          <p:cNvPr id="43" name="Titel 4" descr="svtx:article/content/headline">
            <a:extLst>
              <a:ext uri="{FF2B5EF4-FFF2-40B4-BE49-F238E27FC236}">
                <a16:creationId xmlns:a16="http://schemas.microsoft.com/office/drawing/2014/main" id="{D55E1E79-FD95-4D9F-9772-B5D61DC90138}"/>
              </a:ext>
            </a:extLst>
          </p:cNvPr>
          <p:cNvSpPr>
            <a:spLocks noGrp="1"/>
          </p:cNvSpPr>
          <p:nvPr>
            <p:ph type="title"/>
          </p:nvPr>
        </p:nvSpPr>
        <p:spPr>
          <a:xfrm>
            <a:off x="479426" y="875309"/>
            <a:ext cx="9540873" cy="932854"/>
          </a:xfrm>
        </p:spPr>
        <p:txBody>
          <a:bodyPr/>
          <a:lstStyle/>
          <a:p>
            <a:r>
              <a:rPr lang="de-DE" b="0" i="0" u="none"/>
              <a:t>Advantages for employees</a:t>
            </a:r>
          </a:p>
        </p:txBody>
      </p:sp>
      <p:sp>
        <p:nvSpPr>
          <p:cNvPr id="44" name="Foliennummernplatzhalter 11">
            <a:extLst>
              <a:ext uri="{FF2B5EF4-FFF2-40B4-BE49-F238E27FC236}">
                <a16:creationId xmlns:a16="http://schemas.microsoft.com/office/drawing/2014/main" id="{48E1646A-971B-4BB1-9DE0-F8D2CA00DB3E}"/>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t>7</a:t>
            </a:fld>
            <a:endParaRPr lang="de-DE"/>
          </a:p>
        </p:txBody>
      </p:sp>
      <p:sp>
        <p:nvSpPr>
          <p:cNvPr id="45" name="Textplatzhalter 14" descr="svtxtr:svtx:pptx_transfrom_strapline_bold">
            <a:extLst>
              <a:ext uri="{FF2B5EF4-FFF2-40B4-BE49-F238E27FC236}">
                <a16:creationId xmlns:a16="http://schemas.microsoft.com/office/drawing/2014/main" id="{3AD140A9-898D-4373-BDCF-CDE82C7A0E4C}"/>
              </a:ext>
            </a:extLst>
          </p:cNvPr>
          <p:cNvSpPr>
            <a:spLocks noGrp="1"/>
          </p:cNvSpPr>
          <p:nvPr>
            <p:ph type="body" sz="quarter" idx="12"/>
          </p:nvPr>
        </p:nvSpPr>
        <p:spPr>
          <a:xfrm>
            <a:off x="479424" y="476250"/>
            <a:ext cx="9324973" cy="252000"/>
          </a:xfrm>
        </p:spPr>
        <p:txBody>
          <a:bodyPr/>
          <a:lstStyle/>
          <a:p>
            <a:r>
              <a:rPr lang="de-DE" b="1" i="0" u="none"/>
              <a:t>These are the benefits of the Allianz Support Fund</a:t>
            </a:r>
          </a:p>
        </p:txBody>
      </p:sp>
      <p:sp>
        <p:nvSpPr>
          <p:cNvPr id="46" name="Fußzeilenplatzhalter 7" descr="svtx:article/content/footnote">
            <a:extLst>
              <a:ext uri="{FF2B5EF4-FFF2-40B4-BE49-F238E27FC236}">
                <a16:creationId xmlns:a16="http://schemas.microsoft.com/office/drawing/2014/main" id="{461A25D7-7CBA-4432-8177-1B2DE8CC554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Under employer-sponsored plans premiums are also exempt from social security contributions without limitation.  </a:t>
            </a:r>
            <a:r>
              <a:rPr lang="de-DE" sz="800" b="0" i="0" u="none" baseline="30000">
                <a:solidFill>
                  <a:srgbClr val="003781"/>
                </a:solidFill>
              </a:rPr>
              <a:t>2 </a:t>
            </a:r>
            <a:r>
              <a:rPr lang="de-DE" sz="800" b="0" i="0" u="none">
                <a:solidFill>
                  <a:srgbClr val="003781"/>
                </a:solidFill>
              </a:rPr>
              <a:t>Contribution assessment ceiling German statutory pension insurance contribution assessment ceiling (West). A salary conversion scheme can result in lower social security benefits and, if applicable to mandatory membership of statutory health and long-term care insurance. Retirement, disability and survivor‘s benefits have to be taxed as income from employment (§ 19 (1) sentence 2 Income Tax Act (EStG)).  </a:t>
            </a:r>
          </a:p>
        </p:txBody>
      </p:sp>
      <p:grpSp>
        <p:nvGrpSpPr>
          <p:cNvPr id="47" name="Gruppieren 4 Icons" descr="svtxtr:svtx:pptx.transform.group[4]">
            <a:extLst>
              <a:ext uri="{FF2B5EF4-FFF2-40B4-BE49-F238E27FC236}">
                <a16:creationId xmlns:a16="http://schemas.microsoft.com/office/drawing/2014/main" id="{3E14FC14-BA8C-4ACB-B4E1-4B01C39E00F4}"/>
              </a:ext>
            </a:extLst>
          </p:cNvPr>
          <p:cNvGrpSpPr/>
          <p:nvPr/>
        </p:nvGrpSpPr>
        <p:grpSpPr>
          <a:xfrm>
            <a:off x="478800" y="1808978"/>
            <a:ext cx="11233774" cy="4033866"/>
            <a:chOff x="478800" y="1808978"/>
            <a:chExt cx="11233774" cy="4033866"/>
          </a:xfrm>
        </p:grpSpPr>
        <p:grpSp>
          <p:nvGrpSpPr>
            <p:cNvPr id="48" name="Gruppieren 47">
              <a:extLst>
                <a:ext uri="{FF2B5EF4-FFF2-40B4-BE49-F238E27FC236}">
                  <a16:creationId xmlns:a16="http://schemas.microsoft.com/office/drawing/2014/main" id="{BD9FBED4-6F43-44F6-AE1A-5E3991B8975D}"/>
                </a:ext>
              </a:extLst>
            </p:cNvPr>
            <p:cNvGrpSpPr/>
            <p:nvPr/>
          </p:nvGrpSpPr>
          <p:grpSpPr>
            <a:xfrm>
              <a:off x="479426" y="1808978"/>
              <a:ext cx="968533" cy="968533"/>
              <a:chOff x="1938240" y="1808978"/>
              <a:chExt cx="968533" cy="968533"/>
            </a:xfrm>
          </p:grpSpPr>
          <p:sp>
            <p:nvSpPr>
              <p:cNvPr id="66" name="Ellipse 65">
                <a:extLst>
                  <a:ext uri="{FF2B5EF4-FFF2-40B4-BE49-F238E27FC236}">
                    <a16:creationId xmlns:a16="http://schemas.microsoft.com/office/drawing/2014/main" id="{3A6BF0D4-093D-4643-9F34-50813A82DBA0}"/>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7" name="Grafik 66" descr="svtx:article/content/body/bullet-list/item[1]/picture/@tmpUrl&#10;svtxbackup:w=45.326614&#10;svtxbackup:h=45.326458&#10;svtxbackup:x=53.21795&#10;svtxbackup:y=157.87512">
                <a:extLst>
                  <a:ext uri="{FF2B5EF4-FFF2-40B4-BE49-F238E27FC236}">
                    <a16:creationId xmlns:a16="http://schemas.microsoft.com/office/drawing/2014/main" id="{98D769BD-CB9E-4A6D-B565-9BFFD4B04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49" name="Gruppieren 48">
              <a:extLst>
                <a:ext uri="{FF2B5EF4-FFF2-40B4-BE49-F238E27FC236}">
                  <a16:creationId xmlns:a16="http://schemas.microsoft.com/office/drawing/2014/main" id="{A101CB0D-5BB1-466C-9270-8AC26DD04917}"/>
                </a:ext>
              </a:extLst>
            </p:cNvPr>
            <p:cNvGrpSpPr/>
            <p:nvPr/>
          </p:nvGrpSpPr>
          <p:grpSpPr>
            <a:xfrm>
              <a:off x="3343284" y="1808978"/>
              <a:ext cx="968533" cy="968533"/>
              <a:chOff x="1938240" y="1808978"/>
              <a:chExt cx="968533" cy="968533"/>
            </a:xfrm>
          </p:grpSpPr>
          <p:sp>
            <p:nvSpPr>
              <p:cNvPr id="64" name="Ellipse 63">
                <a:extLst>
                  <a:ext uri="{FF2B5EF4-FFF2-40B4-BE49-F238E27FC236}">
                    <a16:creationId xmlns:a16="http://schemas.microsoft.com/office/drawing/2014/main" id="{BCCAB6D4-50BC-499E-813D-6F56A3A8130F}"/>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5" name="Grafik 64" descr="svtx:article/content/body/bullet-list/item[2]/picture/@tmpUrl&#10;svtxbackup:w=45.326614&#10;svtxbackup:h=45.326458&#10;svtxbackup:x=278.7186&#10;svtxbackup:y=157.87512">
                <a:extLst>
                  <a:ext uri="{FF2B5EF4-FFF2-40B4-BE49-F238E27FC236}">
                    <a16:creationId xmlns:a16="http://schemas.microsoft.com/office/drawing/2014/main" id="{E6104AFC-9DB8-46A7-889E-65309975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0" name="Gruppieren 49">
              <a:extLst>
                <a:ext uri="{FF2B5EF4-FFF2-40B4-BE49-F238E27FC236}">
                  <a16:creationId xmlns:a16="http://schemas.microsoft.com/office/drawing/2014/main" id="{3447ACA3-0F35-45F8-939B-4EB4188A52B0}"/>
                </a:ext>
              </a:extLst>
            </p:cNvPr>
            <p:cNvGrpSpPr/>
            <p:nvPr/>
          </p:nvGrpSpPr>
          <p:grpSpPr>
            <a:xfrm>
              <a:off x="6201684" y="1808978"/>
              <a:ext cx="968533" cy="968533"/>
              <a:chOff x="1938240" y="1808978"/>
              <a:chExt cx="968533" cy="968533"/>
            </a:xfrm>
          </p:grpSpPr>
          <p:sp>
            <p:nvSpPr>
              <p:cNvPr id="62" name="Ellipse 61">
                <a:extLst>
                  <a:ext uri="{FF2B5EF4-FFF2-40B4-BE49-F238E27FC236}">
                    <a16:creationId xmlns:a16="http://schemas.microsoft.com/office/drawing/2014/main" id="{CB00120B-443F-4C12-836C-65DFACC3A85D}"/>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3" name="Grafik 62" descr="svtx:article/content/body/bullet-list/item[3]/picture/@tmpUrl&#10;svtxbackup:w=45.326614&#10;svtxbackup:h=45.326458&#10;svtxbackup:x=503.78946&#10;svtxbackup:y=157.87512">
                <a:extLst>
                  <a:ext uri="{FF2B5EF4-FFF2-40B4-BE49-F238E27FC236}">
                    <a16:creationId xmlns:a16="http://schemas.microsoft.com/office/drawing/2014/main" id="{8F3A871A-D3A9-4741-A2AC-621380D05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1" name="Gruppieren 50">
              <a:extLst>
                <a:ext uri="{FF2B5EF4-FFF2-40B4-BE49-F238E27FC236}">
                  <a16:creationId xmlns:a16="http://schemas.microsoft.com/office/drawing/2014/main" id="{B951C004-E318-4A32-93FC-B20A4403C8D5}"/>
                </a:ext>
              </a:extLst>
            </p:cNvPr>
            <p:cNvGrpSpPr/>
            <p:nvPr/>
          </p:nvGrpSpPr>
          <p:grpSpPr>
            <a:xfrm>
              <a:off x="9066167" y="1808978"/>
              <a:ext cx="968533" cy="968533"/>
              <a:chOff x="1938240" y="1808978"/>
              <a:chExt cx="968533" cy="968533"/>
            </a:xfrm>
          </p:grpSpPr>
          <p:sp>
            <p:nvSpPr>
              <p:cNvPr id="60" name="Ellipse 59">
                <a:extLst>
                  <a:ext uri="{FF2B5EF4-FFF2-40B4-BE49-F238E27FC236}">
                    <a16:creationId xmlns:a16="http://schemas.microsoft.com/office/drawing/2014/main" id="{2F25B8DC-513F-4556-9FBE-A5F7E929EED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1" name="Grafik 60" descr="svtx:article/content/body/bullet-list/item[4]/picture/@tmpUrl&#10;svtxbackup:w=45.326614&#10;svtxbackup:h=45.326458&#10;svtxbackup:x=729.3393&#10;svtxbackup:y=157.87512">
                <a:extLst>
                  <a:ext uri="{FF2B5EF4-FFF2-40B4-BE49-F238E27FC236}">
                    <a16:creationId xmlns:a16="http://schemas.microsoft.com/office/drawing/2014/main" id="{EF27F251-6BDE-4E57-B137-0417F06BA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sp>
          <p:nvSpPr>
            <p:cNvPr id="52" name="Textfeld 51" descr="svtxtr:svtx:pptx.transform_merge_headline_paragraph[1]">
              <a:extLst>
                <a:ext uri="{FF2B5EF4-FFF2-40B4-BE49-F238E27FC236}">
                  <a16:creationId xmlns:a16="http://schemas.microsoft.com/office/drawing/2014/main" id="{6CCA35CF-C764-43E6-A01D-2E8AA641D330}"/>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sponsored</a:t>
              </a:r>
              <a:br>
                <a:rPr lang="de-DE" sz="1600" b="0" i="0" u="none">
                  <a:solidFill>
                    <a:srgbClr val="003781"/>
                  </a:solidFill>
                </a:rPr>
              </a:br>
              <a:r>
                <a:rPr lang="de-DE" sz="1600" b="0" i="0" u="none">
                  <a:solidFill>
                    <a:srgbClr val="003781"/>
                  </a:solidFill>
                </a:rPr>
                <a:t>Premiums</a:t>
              </a:r>
              <a:r>
                <a:rPr lang="de-DE" sz="1600" b="0" i="0" u="none" baseline="30000">
                  <a:solidFill>
                    <a:srgbClr val="003781"/>
                  </a:solidFill>
                </a:rPr>
                <a:t>1</a:t>
              </a:r>
              <a:r>
                <a:rPr lang="de-DE" sz="1600" b="0" i="0" u="none">
                  <a:solidFill>
                    <a:srgbClr val="003781"/>
                  </a:solidFill>
                </a:rPr>
                <a:t> are tax-free without limitation and exempt from social security contributions up to 4% of the CAC West.</a:t>
              </a:r>
              <a:r>
                <a:rPr lang="de-DE" sz="1600" b="0" i="0" u="none" baseline="30000">
                  <a:solidFill>
                    <a:srgbClr val="003781"/>
                  </a:solidFill>
                </a:rPr>
                <a:t>2</a:t>
              </a:r>
            </a:p>
          </p:txBody>
        </p:sp>
        <p:sp>
          <p:nvSpPr>
            <p:cNvPr id="57" name="Textfeld 56" descr="svtxtr:svtx:pptx.transform_merge_headline_paragraph[2]">
              <a:extLst>
                <a:ext uri="{FF2B5EF4-FFF2-40B4-BE49-F238E27FC236}">
                  <a16:creationId xmlns:a16="http://schemas.microsoft.com/office/drawing/2014/main" id="{27E737A2-0DB9-4BA1-AB64-38FD406858F5}"/>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benefit payment</a:t>
              </a:r>
              <a:br>
                <a:rPr lang="de-DE" sz="1600" b="0" i="0" u="none">
                  <a:solidFill>
                    <a:srgbClr val="003781"/>
                  </a:solidFill>
                </a:rPr>
              </a:br>
              <a:r>
                <a:rPr lang="de-DE" sz="1600" b="0" i="0" u="none">
                  <a:solidFill>
                    <a:srgbClr val="003781"/>
                  </a:solidFill>
                </a:rPr>
                <a:t>Benefit payment can be made in the form of a capital or a lifetime pension.</a:t>
              </a:r>
            </a:p>
          </p:txBody>
        </p:sp>
        <p:sp>
          <p:nvSpPr>
            <p:cNvPr id="58" name="Textfeld 57" descr="svtxtr:svtx:pptx.transform_merge_headline_paragraph[3]">
              <a:extLst>
                <a:ext uri="{FF2B5EF4-FFF2-40B4-BE49-F238E27FC236}">
                  <a16:creationId xmlns:a16="http://schemas.microsoft.com/office/drawing/2014/main" id="{4441A67C-0F75-4923-8439-0092C797A7EE}"/>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Securing the standard of living</a:t>
              </a:r>
              <a:br>
                <a:rPr lang="de-DE" sz="1600" b="0" i="0" u="none">
                  <a:solidFill>
                    <a:srgbClr val="003781"/>
                  </a:solidFill>
                </a:rPr>
              </a:br>
              <a:r>
                <a:rPr lang="de-DE" sz="1600" b="0" i="0" u="none">
                  <a:solidFill>
                    <a:srgbClr val="003781"/>
                  </a:solidFill>
                </a:rPr>
                <a:t>Occupational pensions from a Support Fund are the best way to close higher pension gaps of higher-income earners.</a:t>
              </a:r>
            </a:p>
          </p:txBody>
        </p:sp>
        <p:sp>
          <p:nvSpPr>
            <p:cNvPr id="59" name="Textfeld 58" descr="svtxtr:svtx:pptx.transform_merge_headline_paragraph[4]">
              <a:extLst>
                <a:ext uri="{FF2B5EF4-FFF2-40B4-BE49-F238E27FC236}">
                  <a16:creationId xmlns:a16="http://schemas.microsoft.com/office/drawing/2014/main" id="{820413A8-D6C0-41E8-A433-F136057CEB1C}"/>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Enjoying security</a:t>
              </a:r>
              <a:br>
                <a:rPr lang="de-DE" sz="1600" b="0" i="0" u="none">
                  <a:solidFill>
                    <a:srgbClr val="003781"/>
                  </a:solidFill>
                </a:rPr>
              </a:br>
              <a:r>
                <a:rPr lang="de-DE" sz="1600" b="0" i="0" u="none">
                  <a:solidFill>
                    <a:srgbClr val="003781"/>
                  </a:solidFill>
                </a:rPr>
                <a:t>Pension claims are protected even upon insolvency of the company.</a:t>
              </a:r>
            </a:p>
          </p:txBody>
        </p:sp>
      </p:grpSp>
    </p:spTree>
    <p:extLst>
      <p:ext uri="{BB962C8B-B14F-4D97-AF65-F5344CB8AC3E}">
        <p14:creationId xmlns:p14="http://schemas.microsoft.com/office/powerpoint/2010/main" val="34770222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Legal framework</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Advantages for employees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solidFill>
                  <a:srgbClr val="003781"/>
                </a:solidFill>
              </a:rPr>
              <a:t>1 </a:t>
            </a:r>
            <a:r>
              <a:rPr lang="de-DE" sz="800" b="0" i="0" u="none">
                <a:solidFill>
                  <a:srgbClr val="003781"/>
                </a:solidFill>
              </a:rPr>
              <a:t>4 % of the CAC (West) 2024: 3.624 € p. a.  </a:t>
            </a:r>
            <a:r>
              <a:rPr lang="de-DE" sz="800" b="0" i="0" u="none" baseline="30000">
                <a:solidFill>
                  <a:srgbClr val="003781"/>
                </a:solidFill>
              </a:rPr>
              <a:t>2 </a:t>
            </a:r>
            <a:r>
              <a:rPr lang="de-DE" sz="800" b="0" i="0" u="none">
                <a:solidFill>
                  <a:srgbClr val="003781"/>
                </a:solidFill>
              </a:rPr>
              <a:t>According to §19 EStG: “Income from employment“.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8</a:t>
            </a:fld>
            <a:endParaRPr lang="de-DE">
              <a:solidFill>
                <a:schemeClr val="tx1"/>
              </a:solidFill>
            </a:endParaRPr>
          </a:p>
        </p:txBody>
      </p:sp>
      <p:grpSp>
        <p:nvGrpSpPr>
          <p:cNvPr id="3" name="Gruppe-CTA" descr="svtxtr:svtx:pptx.transform.group-cta" hidden="1">
            <a:extLst>
              <a:ext uri="{FF2B5EF4-FFF2-40B4-BE49-F238E27FC236}">
                <a16:creationId xmlns:a16="http://schemas.microsoft.com/office/drawing/2014/main" id="{2B956BFE-BEBD-3E4E-85B3-3FE30B6756AF}"/>
              </a:ext>
            </a:extLst>
          </p:cNvPr>
          <p:cNvGrpSpPr/>
          <p:nvPr/>
        </p:nvGrpSpPr>
        <p:grpSpPr>
          <a:xfrm>
            <a:off x="479424" y="5617063"/>
            <a:ext cx="2214022" cy="332030"/>
            <a:chOff x="479424" y="5617063"/>
            <a:chExt cx="2214022" cy="332030"/>
          </a:xfrm>
        </p:grpSpPr>
        <p:sp>
          <p:nvSpPr>
            <p:cNvPr id="9" name="Abgerundetes Rechteck 16" descr="svtxtr:svtx:pptx.transform.calltoaction-link3">
              <a:extLst>
                <a:ext uri="{FF2B5EF4-FFF2-40B4-BE49-F238E27FC236}">
                  <a16:creationId xmlns:a16="http://schemas.microsoft.com/office/drawing/2014/main" id="{21EE279D-4A12-48A2-90DB-867E942ACE5E}"/>
                </a:ext>
              </a:extLst>
            </p:cNvPr>
            <p:cNvSpPr/>
            <p:nvPr/>
          </p:nvSpPr>
          <p:spPr>
            <a:xfrm>
              <a:off x="479424" y="5575091"/>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Rechteck 1">
              <a:extLst>
                <a:ext uri="{FF2B5EF4-FFF2-40B4-BE49-F238E27FC236}">
                  <a16:creationId xmlns:a16="http://schemas.microsoft.com/office/drawing/2014/main" id="{9A1E8355-AE84-424F-86E9-DA4F085634A5}"/>
                </a:ext>
              </a:extLst>
            </p:cNvPr>
            <p:cNvSpPr/>
            <p:nvPr/>
          </p:nvSpPr>
          <p:spPr>
            <a:xfrm>
              <a:off x="495610" y="5833872"/>
              <a:ext cx="89606" cy="101884"/>
            </a:xfrm>
            <a:prstGeom prst="rect">
              <a:avLst/>
            </a:prstGeom>
            <a:solidFill>
              <a:srgbClr val="122B5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pic>
        <p:nvPicPr>
          <p:cNvPr id="14" name="Grafik 13" descr="svtx:article/content/picture/@tmpUrl&#10;svtx:framefix=top-left&#10;svtxbackup:w=283.5&#10;svtxbackup:h=212.62505&#10;svtxbackup:x=638.75&#10;svtxbackup:y=165.54337">
            <a:extLst>
              <a:ext uri="{FF2B5EF4-FFF2-40B4-BE49-F238E27FC236}">
                <a16:creationId xmlns:a16="http://schemas.microsoft.com/office/drawing/2014/main" id="{1DF752EC-7569-A742-AF61-28DDA7179326}"/>
              </a:ext>
            </a:extLst>
          </p:cNvPr>
          <p:cNvPicPr/>
          <p:nvPr/>
        </p:nvPicPr>
        <p:blipFill>
          <a:blip r:embed="rId2">
            <a:extLst>
              <a:ext uri="{28A0092B-C50C-407E-A947-70E740481C1C}">
                <a14:useLocalDpi xmlns:a14="http://schemas.microsoft.com/office/drawing/2010/main"/>
              </a:ext>
            </a:extLst>
          </a:blip>
          <a:srcRect t="-3853"/>
          <a:stretch>
            <a:fillRect/>
          </a:stretch>
        </p:blipFill>
        <p:spPr>
          <a:xfrm>
            <a:off x="8112125" y="2102401"/>
            <a:ext cx="3600450" cy="2657475"/>
          </a:xfrm>
          <a:prstGeom prst="rect">
            <a:avLst/>
          </a:prstGeom>
        </p:spPr>
      </p:pic>
      <p:sp>
        <p:nvSpPr>
          <p:cNvPr id="15" name="Inhaltsplatzhalter 10" descr="svtx:article/content/body">
            <a:extLst>
              <a:ext uri="{FF2B5EF4-FFF2-40B4-BE49-F238E27FC236}">
                <a16:creationId xmlns:a16="http://schemas.microsoft.com/office/drawing/2014/main" id="{5A0ED730-9EF1-44ED-B669-AA5E5C5C2CF0}"/>
              </a:ext>
            </a:extLst>
          </p:cNvPr>
          <p:cNvSpPr>
            <a:spLocks noGrp="1"/>
          </p:cNvSpPr>
          <p:nvPr>
            <p:ph idx="1"/>
          </p:nvPr>
        </p:nvSpPr>
        <p:spPr>
          <a:xfrm>
            <a:off x="479425" y="2102401"/>
            <a:ext cx="7416800" cy="3225380"/>
          </a:xfrm>
        </p:spPr>
        <p:txBody>
          <a:bodyPr/>
          <a:lstStyle/>
          <a:p>
            <a:pPr lvl="0" defTabSz="914400">
              <a:spcBef>
                <a:spcPts val="300"/>
              </a:spcBef>
            </a:pPr>
            <a:r>
              <a:rPr lang="de-DE" sz="1600" b="1" i="0" u="none"/>
              <a:t>Extensive legal protection and tax advantages</a:t>
            </a:r>
          </a:p>
          <a:p>
            <a:pPr marL="180854" lvl="0" indent="-180854" algn="l" defTabSz="914400">
              <a:spcBef>
                <a:spcPts val="300"/>
              </a:spcBef>
              <a:buSzTx/>
              <a:buChar char="•"/>
            </a:pPr>
            <a:r>
              <a:rPr lang="de-DE" sz="1600" b="0" i="0" u="none"/>
              <a:t>Premiums invested under a salary conversion scheme are tax-free without limitation and exempt from social security contributions up to 4 % of the CAC (West)</a:t>
            </a:r>
            <a:r>
              <a:rPr lang="de-DE" sz="1600" b="0" i="0" u="none" baseline="30000"/>
              <a:t>1</a:t>
            </a:r>
            <a:r>
              <a:rPr lang="de-DE" sz="1600" b="0" i="0" u="none"/>
              <a:t>. Under employer-sponsored plans premiums are both tax-free and exempt from social security contributions without limitation.</a:t>
            </a:r>
          </a:p>
          <a:p>
            <a:pPr marL="180854" lvl="0" indent="-180854" algn="l" defTabSz="914400">
              <a:spcBef>
                <a:spcPts val="300"/>
              </a:spcBef>
              <a:buSzTx/>
              <a:buChar char="•"/>
            </a:pPr>
            <a:r>
              <a:rPr lang="de-DE" sz="1600" b="0" i="0" u="none"/>
              <a:t>Benefits arising from a Support Fund are considered as subsequently earned pay.</a:t>
            </a:r>
            <a:r>
              <a:rPr lang="de-DE" sz="1600" b="0" i="0" u="none" baseline="30000"/>
              <a:t>2</a:t>
            </a:r>
          </a:p>
          <a:p>
            <a:pPr marL="180854" lvl="0" indent="-180854" algn="l" defTabSz="914400">
              <a:spcBef>
                <a:spcPts val="300"/>
              </a:spcBef>
              <a:buSzTx/>
              <a:buChar char="•"/>
            </a:pPr>
            <a:r>
              <a:rPr lang="de-DE" sz="1600" b="0" i="0" u="none"/>
              <a:t>Occupational pension benefits are subject to statutory health and long-term care insurance contributions if the pensioner is a mandatory of voluntary member of statutory health insurance; a deduction applies to mandatory members of statutory health insurance.</a:t>
            </a:r>
          </a:p>
          <a:p>
            <a:pPr marL="180854" lvl="0" indent="-180854" algn="l" defTabSz="914400">
              <a:spcBef>
                <a:spcPts val="300"/>
              </a:spcBef>
              <a:buSzTx/>
              <a:buChar char="•"/>
            </a:pPr>
            <a:r>
              <a:rPr lang="de-DE" sz="1600" b="0" i="0" u="none"/>
              <a:t>The Support Fund can be concluded in addition to an occupational retirement plan in accordance with § 3 (63) EStG, e.g. direct insurance.</a:t>
            </a:r>
          </a:p>
        </p:txBody>
      </p:sp>
    </p:spTree>
    <p:extLst>
      <p:ext uri="{BB962C8B-B14F-4D97-AF65-F5344CB8AC3E}">
        <p14:creationId xmlns:p14="http://schemas.microsoft.com/office/powerpoint/2010/main" val="40321592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Important for employees and employers</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Legal details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9</a:t>
            </a:fld>
            <a:endParaRPr lang="de-DE"/>
          </a:p>
        </p:txBody>
      </p:sp>
      <p:sp>
        <p:nvSpPr>
          <p:cNvPr id="9" name="Inhaltsplatzhalter 10" descr="svtx:article/content/body">
            <a:extLst>
              <a:ext uri="{FF2B5EF4-FFF2-40B4-BE49-F238E27FC236}">
                <a16:creationId xmlns:a16="http://schemas.microsoft.com/office/drawing/2014/main" id="{DE979363-112B-4F2A-BD6F-B421D1934689}"/>
              </a:ext>
            </a:extLst>
          </p:cNvPr>
          <p:cNvSpPr>
            <a:spLocks noGrp="1"/>
          </p:cNvSpPr>
          <p:nvPr>
            <p:ph idx="1"/>
          </p:nvPr>
        </p:nvSpPr>
        <p:spPr>
          <a:xfrm>
            <a:off x="479424" y="2102400"/>
            <a:ext cx="11233151" cy="3117171"/>
          </a:xfrm>
        </p:spPr>
        <p:txBody>
          <a:bodyPr/>
          <a:lstStyle/>
          <a:p>
            <a:pPr marL="180854" lvl="0" indent="-180854" algn="l">
              <a:spcBef>
                <a:spcPts val="300"/>
              </a:spcBef>
              <a:buSzTx/>
              <a:buChar char="•"/>
            </a:pPr>
            <a:r>
              <a:rPr lang="de-DE" sz="1600" b="0" i="0" u="none"/>
              <a:t>If a lump-sum benefit is paid out, it may be taxed according to the five-part ruling if the conditions are met.</a:t>
            </a:r>
          </a:p>
          <a:p>
            <a:pPr marL="180854" lvl="0" indent="-180854" algn="l">
              <a:spcBef>
                <a:spcPts val="300"/>
              </a:spcBef>
              <a:buSzTx/>
              <a:buChar char="•"/>
            </a:pPr>
            <a:r>
              <a:rPr lang="de-DE" sz="1600" b="0" i="0" u="none"/>
              <a:t>The existing pension assets of a company pension plan have no influence on the determination and assessment of the entitlement to a citizen's pension (“Bürgergeld”).</a:t>
            </a:r>
          </a:p>
          <a:p>
            <a:pPr marL="180854" lvl="0" indent="-180854" algn="l">
              <a:spcBef>
                <a:spcPts val="300"/>
              </a:spcBef>
              <a:buSzTx/>
              <a:buChar char="•"/>
            </a:pPr>
            <a:r>
              <a:rPr lang="de-DE" sz="1600" b="0" i="0" u="none"/>
              <a:t>In case of insolvency of the employer the Pension Guarantee Association (Pensions-Sicherungs-Verein a. G. (PSV)) will protect legally vested pension rights and pensions in payment (§§ 7 et seq. Company Pension Plans Act (BetrAVG)). The protection is funded by employer contributions. The contribution depends on the respective legal contribution assessment ceiling and the contribution rate. Alternatively, in the event of insolvency, it is possible to have the indirect insurance transferred to the employee and then continue this insurance privately.</a:t>
            </a:r>
          </a:p>
          <a:p>
            <a:pPr marL="180854" lvl="0" indent="-180854" algn="l">
              <a:spcBef>
                <a:spcPts val="300"/>
              </a:spcBef>
              <a:buSzTx/>
              <a:buChar char="•"/>
            </a:pPr>
            <a:r>
              <a:rPr lang="de-DE" sz="1600" b="0" i="0" u="none"/>
              <a:t>The salary conversion scheme results in a reduced contribution assessment ceiling in the social security systems (old age, health, unemployment and accident insurance) and other social benefits, if applicable (e. g. parental allowance). This can result in correspondingly lower social security benefits.</a:t>
            </a:r>
          </a:p>
        </p:txBody>
      </p:sp>
    </p:spTree>
    <p:extLst>
      <p:ext uri="{BB962C8B-B14F-4D97-AF65-F5344CB8AC3E}">
        <p14:creationId xmlns:p14="http://schemas.microsoft.com/office/powerpoint/2010/main" val="17099897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8 unknown"/>
  <p:tag name="AS_RELEASE_DATE" val="2022.03.31"/>
  <p:tag name="AS_TITLE" val="Aspose.Slides for Java"/>
  <p:tag name="AS_VERSION" val="22.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f4caa5-044e-4b85-8155-89b3a7b61d28">
      <Terms xmlns="http://schemas.microsoft.com/office/infopath/2007/PartnerControls"/>
    </lcf76f155ced4ddcb4097134ff3c332f>
    <ContractStatus xmlns="c27cf8af-65d7-4264-9ae5-7a696d441928">Entwurf</ContractStatus>
    <ContractDate xmlns="c27cf8af-65d7-4264-9ae5-7a696d441928" xsi:nil="true"/>
    <ExternalContractingParties xmlns="c27cf8af-65d7-4264-9ae5-7a696d441928" xsi:nil="true"/>
    <OutsourcingAgreement xmlns="c27cf8af-65d7-4264-9ae5-7a696d441928" xsi:nil="true"/>
    <MaterialContract xmlns="c27cf8af-65d7-4264-9ae5-7a696d441928" xsi:nil="true"/>
    <DocumentSetDescription xmlns="http://schemas.microsoft.com/sharepoint/v3" xsi:nil="true"/>
    <TaxCatchAll xmlns="c27cf8af-65d7-4264-9ae5-7a696d441928" xsi:nil="true"/>
    <PlaceOfOriginal xmlns="c27cf8af-65d7-4264-9ae5-7a696d441928" xsi:nil="true"/>
    <ContractType xmlns="c27cf8af-65d7-4264-9ae5-7a696d441928" xsi:nil="true"/>
    <ContractManagers xmlns="c27cf8af-65d7-4264-9ae5-7a696d441928">
      <UserInfo>
        <DisplayName/>
        <AccountId xsi:nil="true"/>
        <AccountType/>
      </UserInfo>
    </ContractManagers>
    <ContractExpirationDate xmlns="c27cf8af-65d7-4264-9ae5-7a696d441928" xsi:nil="true"/>
    <ConversationID xmlns="c27cf8af-65d7-4264-9ae5-7a696d441928" xsi:nil="true"/>
    <DocumentClass xmlns="c27cf8af-65d7-4264-9ae5-7a696d4419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oder Email" ma:contentTypeID="0x010100125D78925D459C4792E0AB097CA57A8700FAC6EE99810BDC4EBF7068FDAC12E07A" ma:contentTypeVersion="42" ma:contentTypeDescription="Standard-Inhaltstyp für Dokumente/ Emails ohne besondere Relevanz." ma:contentTypeScope="" ma:versionID="cf1b70a5e94f66b230c3ca897aae5b67">
  <xsd:schema xmlns:xsd="http://www.w3.org/2001/XMLSchema" xmlns:xs="http://www.w3.org/2001/XMLSchema" xmlns:p="http://schemas.microsoft.com/office/2006/metadata/properties" xmlns:ns1="http://schemas.microsoft.com/sharepoint/v3" xmlns:ns2="c27cf8af-65d7-4264-9ae5-7a696d441928" xmlns:ns3="fff4caa5-044e-4b85-8155-89b3a7b61d28" targetNamespace="http://schemas.microsoft.com/office/2006/metadata/properties" ma:root="true" ma:fieldsID="3fce8859dbbfe247c5f9840e857b2031" ns1:_="" ns2:_="" ns3:_="">
    <xsd:import namespace="http://schemas.microsoft.com/sharepoint/v3"/>
    <xsd:import namespace="c27cf8af-65d7-4264-9ae5-7a696d441928"/>
    <xsd:import namespace="fff4caa5-044e-4b85-8155-89b3a7b61d28"/>
    <xsd:element name="properties">
      <xsd:complexType>
        <xsd:sequence>
          <xsd:element name="documentManagement">
            <xsd:complexType>
              <xsd:all>
                <xsd:element ref="ns2:ContractType" minOccurs="0"/>
                <xsd:element ref="ns2:ContractStatus" minOccurs="0"/>
                <xsd:element ref="ns2:ContractManagers" minOccurs="0"/>
                <xsd:element ref="ns2:OutsourcingAgreement" minOccurs="0"/>
                <xsd:element ref="ns2:ContractDate" minOccurs="0"/>
                <xsd:element ref="ns2:ContractExpirationDate" minOccurs="0"/>
                <xsd:element ref="ns2:MaterialContract" minOccurs="0"/>
                <xsd:element ref="ns2:ExternalContractingParties" minOccurs="0"/>
                <xsd:element ref="ns2:PlaceOfOriginal" minOccurs="0"/>
                <xsd:element ref="ns2:ConversationID" minOccurs="0"/>
                <xsd:element ref="ns2:DocumentClass" minOccurs="0"/>
                <xsd:element ref="ns1:DocumentSetDescrip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nillable="true" ma:displayName="Beschreibung" ma:description="Eine Beschreibung der Dokumentenmappe"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cf8af-65d7-4264-9ae5-7a696d441928" elementFormDefault="qualified">
    <xsd:import namespace="http://schemas.microsoft.com/office/2006/documentManagement/types"/>
    <xsd:import namespace="http://schemas.microsoft.com/office/infopath/2007/PartnerControls"/>
    <xsd:element name="ContractType" ma:index="8" nillable="true" ma:displayName="Vertragsart" ma:description="Attribut zur Klassifizierung des Vertrags. Bitte wählen Sie einen Wert aus der Kategorie Standard Vertragsarten oder Besondere Vertragsarten." ma:format="Dropdown" ma:hidden="true" ma:internalName="ContractType" ma:readOnly="false">
      <xsd:simpleType>
        <xsd:restriction base="dms:Choice">
          <xsd:enumeration value="Standard Vertragsarten (bitte wählen Sie einen Wert aus der Liste):"/>
          <xsd:enumeration value="-----------------------"/>
          <xsd:enumeration value="Dienstleistungsvereinbarung"/>
          <xsd:enumeration value="Kaufvertrag"/>
          <xsd:enumeration value="Kreditvertrag"/>
          <xsd:enumeration value="Vertraulichkeitsvereinbarung"/>
          <xsd:enumeration value="Kooperationsvertrag"/>
          <xsd:enumeration value="Absichtserklärung, Einverständniserklärung"/>
          <xsd:enumeration value="Versicherungsvertrag"/>
          <xsd:enumeration value="Sicherheit, Verwaltungsschreiben, Beglaubigung"/>
          <xsd:enumeration value="Sonstiges"/>
          <xsd:enumeration value="-----------------------"/>
          <xsd:enumeration value="Besondere Vertragsarten (bitte wählen Sie einen Wert aus der Liste):"/>
          <xsd:enumeration value="-----------------------"/>
          <xsd:enumeration value="Arbeitsvertrag"/>
          <xsd:enumeration value="Miet- oder Leasingvertrag"/>
          <xsd:enumeration value="Lizenzvereinbarung"/>
          <xsd:enumeration value="Datenschutzvereinbarung"/>
          <xsd:enumeration value="Vertretungsvereinbarung (gebundener Vertreter)"/>
          <xsd:enumeration value="Provisionsvereinbarung (Makler)"/>
          <xsd:enumeration value="Vertriebsvereinbarung"/>
          <xsd:enumeration value="Arbeitgeber - Betriebsrat / Gewerkschaftsvertrag"/>
          <xsd:enumeration value="Investitions- oder Finanzierungsvertrag"/>
          <xsd:enumeration value="Rückversicherungsvertrag"/>
          <xsd:enumeration value="Aktionärsvertrag"/>
          <xsd:enumeration value="Kontrollabkommen oder Gewinnabführungsvertrag"/>
          <xsd:enumeration value="Joint-Venture-Vertrag"/>
          <xsd:enumeration value="Sicherheitsübereignungsvertrag"/>
          <xsd:enumeration value="Beteiligung oder Unternehmenskauf / Fusionsvertrag"/>
          <xsd:enumeration value="Vertrag mit einem Mitglied des Vorstands oder Aufsichtsrats"/>
        </xsd:restriction>
      </xsd:simpleType>
    </xsd:element>
    <xsd:element name="ContractStatus" ma:index="9" nillable="true" ma:displayName="Vertragsstatus" ma:default="Entwurf" ma:description="Status des Vertrags" ma:format="Dropdown" ma:hidden="true" ma:internalName="ContractStatus" ma:readOnly="false">
      <xsd:simpleType>
        <xsd:restriction base="dms:Choice">
          <xsd:enumeration value="Entwurf"/>
          <xsd:enumeration value="Aktiv"/>
          <xsd:enumeration value="Abgelaufen"/>
        </xsd:restriction>
      </xsd:simpleType>
    </xsd:element>
    <xsd:element name="ContractManagers" ma:index="10" nillable="true" ma:displayName="Vertragsmanager" ma:description="Person(en), die den Vertrag managen und über detailierte Informationen darüber besitzen." ma:hidden="true" ma:list="UserInfo" ma:internalName="ContractManag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utsourcingAgreement" ma:index="11" nillable="true" ma:displayName="Auslagerungsvertrag" ma:description="Kennzeichnung, ob der Vertrag ein Auslagerungsvertrag gemäß der gruppenweiten Auslagerungsrichtlinie darstellt." ma:format="Dropdown" ma:hidden="true" ma:internalName="OutsourcingAgreement" ma:readOnly="false">
      <xsd:simpleType>
        <xsd:restriction base="dms:Boolean"/>
      </xsd:simpleType>
    </xsd:element>
    <xsd:element name="ContractDate" ma:index="12" nillable="true" ma:displayName="Vertragsdatum" ma:description="Datum, an dem der Vertrag geschlossen wurde." ma:format="DateOnly" ma:hidden="true" ma:internalName="ContractDate" ma:readOnly="false">
      <xsd:simpleType>
        <xsd:restriction base="dms:DateTime"/>
      </xsd:simpleType>
    </xsd:element>
    <xsd:element name="ContractExpirationDate" ma:index="13" nillable="true" ma:displayName="Außerkrafttreten des Vertrags" ma:description="Datum, an dem der Vertrag außer Kraft tritt/ trat." ma:format="DateOnly" ma:hidden="true" ma:internalName="ContractExpirationDate" ma:readOnly="false">
      <xsd:simpleType>
        <xsd:restriction base="dms:DateTime"/>
      </xsd:simpleType>
    </xsd:element>
    <xsd:element name="MaterialContract" ma:index="14" nillable="true" ma:displayName="Materieller Vertrag" ma:description="Kennzeichnung, ob der Vertrag von wesentlicher Bedeutung ist." ma:format="Dropdown" ma:hidden="true" ma:internalName="MaterialContract" ma:readOnly="false">
      <xsd:simpleType>
        <xsd:restriction base="dms:Boolean"/>
      </xsd:simpleType>
    </xsd:element>
    <xsd:element name="ExternalContractingParties" ma:index="15" nillable="true" ma:displayName="Externe Vertragspartner" ma:description="Name(n) der externen Vertragspartei(en)" ma:hidden="true" ma:internalName="ExternalContractingParties" ma:readOnly="false">
      <xsd:simpleType>
        <xsd:restriction base="dms:Text"/>
      </xsd:simpleType>
    </xsd:element>
    <xsd:element name="PlaceOfOriginal" ma:index="16" nillable="true" ma:displayName="Ort des Originaldokuments" ma:description="Ort der analogen Originalversion des Vertrags, falls vorhanden." ma:hidden="true" ma:internalName="PlaceOfOriginal" ma:readOnly="false">
      <xsd:simpleType>
        <xsd:restriction base="dms:Text"/>
      </xsd:simpleType>
    </xsd:element>
    <xsd:element name="ConversationID" ma:index="17" nillable="true" ma:displayName="Konversations-ID der Email." ma:description="Konversations-ID" ma:hidden="true" ma:internalName="ConversationID" ma:readOnly="false">
      <xsd:simpleType>
        <xsd:restriction base="dms:Text"/>
      </xsd:simpleType>
    </xsd:element>
    <xsd:element name="DocumentClass" ma:index="18" nillable="true" ma:displayName="Dokumentenkategorie" ma:description="Attribut zur Klassifizierung des Dokuments gemäß den Vorgaben zur Dokumentenaufbewahrung." ma:format="Dropdown" ma:hidden="true" ma:internalName="DocumentClass" ma:readOnly="false">
      <xsd:simpleType>
        <xsd:restriction base="dms:Choice">
          <xsd:enumeration value="Geschäftsbrief"/>
          <xsd:enumeration value="Buchhaltungsdokument"/>
          <xsd:enumeration value="Wichtige Dokumentation oder Entscheidun"/>
          <xsd:enumeration value="Entscheidung einer Aufsichtsbehörde"/>
          <xsd:enumeration value="Entscheidung einer Behörde"/>
          <xsd:enumeration value="Entscheidungsdokumentation des Vorstands"/>
          <xsd:enumeration value="Entscheidungsdokumentation des Aufsichtsrats"/>
          <xsd:enumeration value="Finanzbericht oder Buchhaltung"/>
          <xsd:enumeration value="Geschäftsbuch oder Liste von Vermögenswerten"/>
          <xsd:enumeration value="Finanzbericht oder Buchhaltung"/>
          <xsd:enumeration value="Unternehmensrichtlinie"/>
          <xsd:enumeration value="Statusbericht, Gesellschaftervertrag, oder sonstiges Gesellschaftsdokument"/>
          <xsd:enumeration value="Dokumentation über Anti-Geldwäsche oder ökonomische Sanktionen"/>
        </xsd:restriction>
      </xsd:simpleType>
    </xsd:element>
    <xsd:element name="TaxCatchAll" ma:index="28" nillable="true" ma:displayName="Taxonomy Catch All Column" ma:hidden="true" ma:list="{c413fb93-ba48-4460-9a98-d9482d155da3}" ma:internalName="TaxCatchAll" ma:showField="CatchAllData" ma:web="c27cf8af-65d7-4264-9ae5-7a696d441928">
      <xsd:complexType>
        <xsd:complexContent>
          <xsd:extension base="dms:MultiChoiceLookup">
            <xsd:sequence>
              <xsd:element name="Value" type="dms:Lookup" maxOccurs="unbounded" minOccurs="0" nillable="true"/>
            </xsd:sequence>
          </xsd:extension>
        </xsd:complexContent>
      </xsd:complexType>
    </xsd:element>
    <xsd:element name="SharedWithUsers" ma:index="3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4caa5-044e-4b85-8155-89b3a7b61d28"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Location" ma:index="35" nillable="true" ma:displayName="Location" ma:description="" ma:indexed="true" ma:internalName="MediaServiceLocatio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2.xml><?xml version="1.0" encoding="utf-8"?>
<ds:datastoreItem xmlns:ds="http://schemas.openxmlformats.org/officeDocument/2006/customXml" ds:itemID="{E8238861-3DAC-4F8A-8FBD-A33F14A90246}">
  <ds:schemaRefs>
    <ds:schemaRef ds:uri="http://schemas.microsoft.com/office/2006/metadata/properties"/>
    <ds:schemaRef ds:uri="c72a1869-58d2-4854-bbb7-6c82a609f92c"/>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D146A8BB-9699-4820-AB7E-EEC829A22297}"/>
</file>

<file path=docProps/app.xml><?xml version="1.0" encoding="utf-8"?>
<Properties xmlns="http://schemas.openxmlformats.org/officeDocument/2006/extended-properties" xmlns:vt="http://schemas.openxmlformats.org/officeDocument/2006/docPropsVTypes">
  <Template>DesignAllianz Benutzerfarben</Template>
  <TotalTime>0</TotalTime>
  <Words>4810</Words>
  <Application>Microsoft Office PowerPoint</Application>
  <PresentationFormat>Breitbild</PresentationFormat>
  <Paragraphs>533</Paragraphs>
  <Slides>38</Slides>
  <Notes>3</Notes>
  <HiddenSlides>0</HiddenSlides>
  <MMClips>0</MMClips>
  <ScaleCrop>false</ScaleCrop>
  <HeadingPairs>
    <vt:vector size="8" baseType="variant">
      <vt:variant>
        <vt:lpstr>Verwendete Schriftarten</vt:lpstr>
      </vt:variant>
      <vt:variant>
        <vt:i4>5</vt:i4>
      </vt:variant>
      <vt:variant>
        <vt:lpstr>Design</vt:lpstr>
      </vt:variant>
      <vt:variant>
        <vt:i4>4</vt:i4>
      </vt:variant>
      <vt:variant>
        <vt:lpstr>Eingebettete OLE-Server</vt:lpstr>
      </vt:variant>
      <vt:variant>
        <vt:i4>1</vt:i4>
      </vt:variant>
      <vt:variant>
        <vt:lpstr>Folientitel</vt:lpstr>
      </vt:variant>
      <vt:variant>
        <vt:i4>38</vt:i4>
      </vt:variant>
    </vt:vector>
  </HeadingPairs>
  <TitlesOfParts>
    <vt:vector size="48" baseType="lpstr">
      <vt:lpstr>Allianz Neo</vt:lpstr>
      <vt:lpstr>Arial</vt:lpstr>
      <vt:lpstr>Arial Unicode MS</vt:lpstr>
      <vt:lpstr>Calibri</vt:lpstr>
      <vt:lpstr>Symbol</vt:lpstr>
      <vt:lpstr>Title charts</vt:lpstr>
      <vt:lpstr>Divider + end charts</vt:lpstr>
      <vt:lpstr>Content charts white</vt:lpstr>
      <vt:lpstr>Content charts blue</vt:lpstr>
      <vt:lpstr>think-cell Folie</vt:lpstr>
      <vt:lpstr>Allianz Support Fund</vt:lpstr>
      <vt:lpstr>Product-</vt:lpstr>
      <vt:lpstr>That‘s what the Allianz Support Fund offers</vt:lpstr>
      <vt:lpstr>Funding methods</vt:lpstr>
      <vt:lpstr>At a glance</vt:lpstr>
      <vt:lpstr>PowerPoint-Präsentation</vt:lpstr>
      <vt:lpstr>Advantages for employees</vt:lpstr>
      <vt:lpstr>Legal framework</vt:lpstr>
      <vt:lpstr>Important for employees and employers</vt:lpstr>
      <vt:lpstr>The Allianz pension concepts</vt:lpstr>
      <vt:lpstr>Modern guarantees open up scope for an attractive capital investment with Allianz Ukasse</vt:lpstr>
      <vt:lpstr>Key data of the Support Fund at a glance</vt:lpstr>
      <vt:lpstr>Capital payment: Five-part ruling as example for severance pay</vt:lpstr>
      <vt:lpstr>Appropriate additional modules increase employee loyalty</vt:lpstr>
      <vt:lpstr>Pension concepts &amp; additional modules –  Innovations as of 01/2024</vt:lpstr>
      <vt:lpstr>Disability module in occupational retirement plans: “Pension saver“ upon onset of disability</vt:lpstr>
      <vt:lpstr>Disability pension module in occupational retirement plans: “Income and pension saver“ </vt:lpstr>
      <vt:lpstr>Compatibility with other pension vehicles</vt:lpstr>
      <vt:lpstr>Differences between the Support Fund and other occupational pension vehicles</vt:lpstr>
      <vt:lpstr>Occupational retirement plan management with FirmenOnline</vt:lpstr>
      <vt:lpstr>Taxation of benefits</vt:lpstr>
      <vt:lpstr>Effect on the statutory social security systems</vt:lpstr>
      <vt:lpstr>Leaving service</vt:lpstr>
      <vt:lpstr>Insolvency of the employer</vt:lpstr>
      <vt:lpstr>Insolvency protection by PSV</vt:lpstr>
      <vt:lpstr>Financial shortage</vt:lpstr>
      <vt:lpstr>Benefits in the event of death</vt:lpstr>
      <vt:lpstr>Customer</vt:lpstr>
      <vt:lpstr>In what cases is the Support Fund an ideal tool for employers?</vt:lpstr>
      <vt:lpstr>In what cases is the Support Fund an ideal tool for employees?</vt:lpstr>
      <vt:lpstr>For what type of employers is the Allianz Support Fund suitable?</vt:lpstr>
      <vt:lpstr>For what type of employees is the Allianz Support Fund suitable?</vt:lpstr>
      <vt:lpstr>Model calculation</vt:lpstr>
      <vt:lpstr>Market</vt:lpstr>
      <vt:lpstr>Arguments in our favor</vt:lpstr>
      <vt:lpstr>Allianz Leben is the number 1 in occupational retirement plans</vt:lpstr>
      <vt:lpstr>The basis of our sustainable actions since 2012 – Our ESG strategy</vt:lpstr>
      <vt:lpstr>PowerPoint-Präsentation</vt:lpstr>
    </vt:vector>
  </TitlesOfParts>
  <Manager>Savotex GmbH</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Weißmantel, Monique</cp:lastModifiedBy>
  <cp:revision>478</cp:revision>
  <dcterms:created xsi:type="dcterms:W3CDTF">2021-05-25T12:15:33Z</dcterms:created>
  <dcterms:modified xsi:type="dcterms:W3CDTF">2024-04-08T07:42:06Z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0x010100125D78925D459C4792E0AB097CA57A8700FAC6EE99810BDC4EBF7068FDAC12E07A</vt:lpwstr>
  </property>
  <property fmtid="{D5CDD505-2E9C-101B-9397-08002B2CF9AE}" pid="4" name="MSIP_Label_ce5f591a-3248-43e9-9b70-1ad50135772d_ActionId">
    <vt:lpwstr>cae8452c-7462-4e0b-86f6-dfc751feef05</vt:lpwstr>
  </property>
  <property fmtid="{D5CDD505-2E9C-101B-9397-08002B2CF9AE}" pid="5" name="MSIP_Label_ce5f591a-3248-43e9-9b70-1ad50135772d_ContentBits">
    <vt:lpwstr>0</vt:lpwstr>
  </property>
  <property fmtid="{D5CDD505-2E9C-101B-9397-08002B2CF9AE}" pid="6" name="MSIP_Label_ce5f591a-3248-43e9-9b70-1ad50135772d_Enabled">
    <vt:lpwstr>true</vt:lpwstr>
  </property>
  <property fmtid="{D5CDD505-2E9C-101B-9397-08002B2CF9AE}" pid="7" name="MSIP_Label_ce5f591a-3248-43e9-9b70-1ad50135772d_Method">
    <vt:lpwstr>Privileged</vt:lpwstr>
  </property>
  <property fmtid="{D5CDD505-2E9C-101B-9397-08002B2CF9AE}" pid="8" name="MSIP_Label_ce5f591a-3248-43e9-9b70-1ad50135772d_Name">
    <vt:lpwstr>ce5f591a-3248-43e9-9b70-1ad50135772d</vt:lpwstr>
  </property>
  <property fmtid="{D5CDD505-2E9C-101B-9397-08002B2CF9AE}" pid="9" name="MSIP_Label_ce5f591a-3248-43e9-9b70-1ad50135772d_SetDate">
    <vt:lpwstr>2021-07-29T09:20:11Z</vt:lpwstr>
  </property>
  <property fmtid="{D5CDD505-2E9C-101B-9397-08002B2CF9AE}" pid="10" name="MSIP_Label_ce5f591a-3248-43e9-9b70-1ad50135772d_SiteId">
    <vt:lpwstr>6e06e42d-6925-47c6-b9e7-9581c7ca302a</vt:lpwstr>
  </property>
</Properties>
</file>