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Layouts/slideLayout14.xml" ContentType="application/vnd.openxmlformats-officedocument.presentationml.slideLayout+xml"/>
  <Override PartName="/ppt/theme/theme12.xml" ContentType="application/vnd.openxmlformats-officedocument.theme+xml"/>
  <Override PartName="/ppt/slideLayouts/slideLayout15.xml" ContentType="application/vnd.openxmlformats-officedocument.presentationml.slideLayout+xml"/>
  <Override PartName="/ppt/theme/theme13.xml" ContentType="application/vnd.openxmlformats-officedocument.theme+xml"/>
  <Override PartName="/ppt/slideLayouts/slideLayout16.xml" ContentType="application/vnd.openxmlformats-officedocument.presentationml.slideLayout+xml"/>
  <Override PartName="/ppt/theme/theme14.xml" ContentType="application/vnd.openxmlformats-officedocument.theme+xml"/>
  <Override PartName="/ppt/slideLayouts/slideLayout17.xml" ContentType="application/vnd.openxmlformats-officedocument.presentationml.slideLayout+xml"/>
  <Override PartName="/ppt/theme/theme15.xml" ContentType="application/vnd.openxmlformats-officedocument.theme+xml"/>
  <Override PartName="/ppt/slideLayouts/slideLayout18.xml" ContentType="application/vnd.openxmlformats-officedocument.presentationml.slideLayout+xml"/>
  <Override PartName="/ppt/theme/theme16.xml" ContentType="application/vnd.openxmlformats-officedocument.theme+xml"/>
  <Override PartName="/ppt/slideLayouts/slideLayout19.xml" ContentType="application/vnd.openxmlformats-officedocument.presentationml.slideLayout+xml"/>
  <Override PartName="/ppt/theme/theme17.xml" ContentType="application/vnd.openxmlformats-officedocument.theme+xml"/>
  <Override PartName="/ppt/slideLayouts/slideLayout20.xml" ContentType="application/vnd.openxmlformats-officedocument.presentationml.slideLayout+xml"/>
  <Override PartName="/ppt/theme/theme18.xml" ContentType="application/vnd.openxmlformats-officedocument.theme+xml"/>
  <Override PartName="/ppt/slideLayouts/slideLayout21.xml" ContentType="application/vnd.openxmlformats-officedocument.presentationml.slideLayout+xml"/>
  <Override PartName="/ppt/theme/theme19.xml" ContentType="application/vnd.openxmlformats-officedocument.theme+xml"/>
  <Override PartName="/ppt/slideLayouts/slideLayout22.xml" ContentType="application/vnd.openxmlformats-officedocument.presentationml.slideLayout+xml"/>
  <Override PartName="/ppt/theme/theme20.xml" ContentType="application/vnd.openxmlformats-officedocument.theme+xml"/>
  <Override PartName="/ppt/slideLayouts/slideLayout23.xml" ContentType="application/vnd.openxmlformats-officedocument.presentationml.slideLayout+xml"/>
  <Override PartName="/ppt/theme/theme21.xml" ContentType="application/vnd.openxmlformats-officedocument.theme+xml"/>
  <Override PartName="/ppt/slideLayouts/slideLayout24.xml" ContentType="application/vnd.openxmlformats-officedocument.presentationml.slideLayout+xml"/>
  <Override PartName="/ppt/theme/theme22.xml" ContentType="application/vnd.openxmlformats-officedocument.theme+xml"/>
  <Override PartName="/ppt/slideLayouts/slideLayout25.xml" ContentType="application/vnd.openxmlformats-officedocument.presentationml.slideLayout+xml"/>
  <Override PartName="/ppt/theme/theme23.xml" ContentType="application/vnd.openxmlformats-officedocument.theme+xml"/>
  <Override PartName="/ppt/slideLayouts/slideLayout26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  <p:sldMasterId id="2147483750" r:id="rId5"/>
    <p:sldMasterId id="2147483769" r:id="rId6"/>
    <p:sldMasterId id="2147483788" r:id="rId7"/>
    <p:sldMasterId id="2147483807" r:id="rId8"/>
    <p:sldMasterId id="2147483826" r:id="rId9"/>
    <p:sldMasterId id="2147483845" r:id="rId10"/>
    <p:sldMasterId id="2147483864" r:id="rId11"/>
    <p:sldMasterId id="2147483883" r:id="rId12"/>
    <p:sldMasterId id="2147483902" r:id="rId13"/>
    <p:sldMasterId id="2147483921" r:id="rId14"/>
    <p:sldMasterId id="2147483940" r:id="rId15"/>
    <p:sldMasterId id="2147483959" r:id="rId16"/>
    <p:sldMasterId id="2147483978" r:id="rId17"/>
    <p:sldMasterId id="2147483997" r:id="rId18"/>
    <p:sldMasterId id="2147484016" r:id="rId19"/>
    <p:sldMasterId id="2147484035" r:id="rId20"/>
    <p:sldMasterId id="2147484054" r:id="rId21"/>
    <p:sldMasterId id="2147484073" r:id="rId22"/>
    <p:sldMasterId id="2147484092" r:id="rId23"/>
    <p:sldMasterId id="2147484111" r:id="rId24"/>
    <p:sldMasterId id="2147484130" r:id="rId25"/>
    <p:sldMasterId id="2147484149" r:id="rId26"/>
    <p:sldMasterId id="2147484168" r:id="rId27"/>
    <p:sldMasterId id="2147484174" r:id="rId28"/>
  </p:sldMasterIdLst>
  <p:notesMasterIdLst>
    <p:notesMasterId r:id="rId48"/>
  </p:notesMasterIdLst>
  <p:sldIdLst>
    <p:sldId id="258" r:id="rId29"/>
    <p:sldId id="264" r:id="rId30"/>
    <p:sldId id="267" r:id="rId31"/>
    <p:sldId id="331" r:id="rId32"/>
    <p:sldId id="332" r:id="rId33"/>
    <p:sldId id="333" r:id="rId34"/>
    <p:sldId id="312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</p:sldIdLst>
  <p:sldSz cx="12192000" cy="6858000"/>
  <p:notesSz cx="6858000" cy="9144000"/>
  <p:custDataLst>
    <p:tags r:id="rId49"/>
  </p:custDataLst>
  <p:defaultTextStyle>
    <a:defPPr>
      <a:defRPr lang="de-DE"/>
    </a:defPPr>
    <a:lvl1pPr marL="0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2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5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8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0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1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4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16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19" algn="l" defTabSz="9142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8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slideMaster" Target="slideMasters/slideMaster23.xml"/><Relationship Id="rId39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Master" Target="slideMasters/slideMaster18.xml"/><Relationship Id="rId34" Type="http://schemas.openxmlformats.org/officeDocument/2006/relationships/slide" Target="slides/slide6.xml"/><Relationship Id="rId42" Type="http://schemas.openxmlformats.org/officeDocument/2006/relationships/slide" Target="slides/slide14.xml"/><Relationship Id="rId47" Type="http://schemas.openxmlformats.org/officeDocument/2006/relationships/slide" Target="slides/slide19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Master" Target="slideMasters/slideMaster22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46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Master" Target="slideMasters/slideMaster17.xml"/><Relationship Id="rId29" Type="http://schemas.openxmlformats.org/officeDocument/2006/relationships/slide" Target="slides/slide1.xml"/><Relationship Id="rId41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Master" Target="slideMasters/slideMaster21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slide" Target="slides/slide12.xml"/><Relationship Id="rId45" Type="http://schemas.openxmlformats.org/officeDocument/2006/relationships/slide" Target="slides/slide17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Master" Target="slideMasters/slideMaster20.xml"/><Relationship Id="rId28" Type="http://schemas.openxmlformats.org/officeDocument/2006/relationships/slideMaster" Target="slideMasters/slideMaster25.xml"/><Relationship Id="rId36" Type="http://schemas.openxmlformats.org/officeDocument/2006/relationships/slide" Target="slides/slide8.xml"/><Relationship Id="rId49" Type="http://schemas.openxmlformats.org/officeDocument/2006/relationships/tags" Target="tags/tag1.xml"/><Relationship Id="rId10" Type="http://schemas.openxmlformats.org/officeDocument/2006/relationships/slideMaster" Target="slideMasters/slideMaster7.xml"/><Relationship Id="rId19" Type="http://schemas.openxmlformats.org/officeDocument/2006/relationships/slideMaster" Target="slideMasters/slideMaster16.xml"/><Relationship Id="rId31" Type="http://schemas.openxmlformats.org/officeDocument/2006/relationships/slide" Target="slides/slide3.xml"/><Relationship Id="rId44" Type="http://schemas.openxmlformats.org/officeDocument/2006/relationships/slide" Target="slides/slide1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Master" Target="slideMasters/slideMaster19.xml"/><Relationship Id="rId27" Type="http://schemas.openxmlformats.org/officeDocument/2006/relationships/slideMaster" Target="slideMasters/slideMaster24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slide" Target="slides/slide15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5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C3D90-D258-41E1-BFE3-29A340648A7E}" type="datetimeFigureOut">
              <a:rPr lang="de-DE" smtClean="0"/>
              <a:t>27.03.2024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0F7A-EA63-40E1-97FB-D173EE3BA0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1pPr>
    <a:lvl2pPr marL="483757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2pPr>
    <a:lvl3pPr marL="967514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3pPr>
    <a:lvl4pPr marL="1451272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4pPr>
    <a:lvl5pPr marL="1935029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5pPr>
    <a:lvl6pPr marL="2418787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44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01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059" algn="l" defTabSz="967514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de-DE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15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de-DE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004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E0F7A-EA63-40E1-97FB-D173EE3BA0C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6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E2581BF6-597A-45B4-8AC9-E60836C8E9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35200" y="2"/>
            <a:ext cx="6858000" cy="6858000"/>
          </a:xfrm>
          <a:solidFill>
            <a:schemeClr val="tx2"/>
          </a:solid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800" y="1836000"/>
            <a:ext cx="4680000" cy="2400235"/>
          </a:xfrm>
        </p:spPr>
        <p:txBody>
          <a:bodyPr rIns="216000" anchor="ctr" anchorCtr="0"/>
          <a:lstStyle>
            <a:lvl1pPr algn="l">
              <a:lnSpc>
                <a:spcPts val="7000"/>
              </a:lnSpc>
              <a:defRPr sz="7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00" y="4788000"/>
            <a:ext cx="4680000" cy="562065"/>
          </a:xfrm>
        </p:spPr>
        <p:txBody>
          <a:bodyPr rIns="216000"/>
          <a:lstStyle>
            <a:lvl1pPr marL="0" indent="0" algn="l">
              <a:buNone/>
              <a:defRPr sz="1600"/>
            </a:lvl1pPr>
            <a:lvl2pPr marL="483855" indent="0" algn="ctr">
              <a:buNone/>
              <a:defRPr sz="2117"/>
            </a:lvl2pPr>
            <a:lvl3pPr marL="967710" indent="0" algn="ctr">
              <a:buNone/>
              <a:defRPr sz="1905"/>
            </a:lvl3pPr>
            <a:lvl4pPr marL="1451564" indent="0" algn="ctr">
              <a:buNone/>
              <a:defRPr sz="1693"/>
            </a:lvl4pPr>
            <a:lvl5pPr marL="1935419" indent="0" algn="ctr">
              <a:buNone/>
              <a:defRPr sz="1693"/>
            </a:lvl5pPr>
            <a:lvl6pPr marL="2419274" indent="0" algn="ctr">
              <a:buNone/>
              <a:defRPr sz="1693"/>
            </a:lvl6pPr>
            <a:lvl7pPr marL="2903129" indent="0" algn="ctr">
              <a:buNone/>
              <a:defRPr sz="1693"/>
            </a:lvl7pPr>
            <a:lvl8pPr marL="3386983" indent="0" algn="ctr">
              <a:buNone/>
              <a:defRPr sz="1693"/>
            </a:lvl8pPr>
            <a:lvl9pPr marL="3870838" indent="0" algn="ctr">
              <a:buNone/>
              <a:defRPr sz="1693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DB0C78F-5BF6-4741-8EF4-0317AF8FB6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425" y="476250"/>
            <a:ext cx="2057313" cy="509277"/>
          </a:xfrm>
          <a:prstGeom prst="rect">
            <a:avLst/>
          </a:prstGeom>
        </p:spPr>
      </p:pic>
      <p:sp>
        <p:nvSpPr>
          <p:cNvPr id="12" name="Textplatzhalter 14">
            <a:extLst>
              <a:ext uri="{FF2B5EF4-FFF2-40B4-BE49-F238E27FC236}">
                <a16:creationId xmlns:a16="http://schemas.microsoft.com/office/drawing/2014/main" id="{010BB3A1-81DC-451B-8834-303DDC61D1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88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Erste Ebene</a:t>
            </a:r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C2200793-2927-4E26-AE27-C3EF192AC9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87600" y="5968800"/>
            <a:ext cx="1692900" cy="546124"/>
          </a:xfrm>
        </p:spPr>
        <p:txBody>
          <a:bodyPr anchor="b" anchorCtr="0"/>
          <a:lstStyle>
            <a:lvl1pPr>
              <a:lnSpc>
                <a:spcPct val="100000"/>
              </a:lnSpc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Erste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44D99D3-D209-4B5F-AFD8-F759B2994F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-5400000">
            <a:off x="11016000" y="5772158"/>
            <a:ext cx="1281600" cy="144000"/>
          </a:xfrm>
        </p:spPr>
        <p:txBody>
          <a:bodyPr anchor="b" anchorCtr="0"/>
          <a:lstStyle>
            <a:lvl1pPr>
              <a:defRPr sz="800">
                <a:solidFill>
                  <a:schemeClr val="tx1"/>
                </a:solidFill>
              </a:defRPr>
            </a:lvl1pPr>
            <a:lvl5pPr marL="2880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409434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op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C489F-F019-4419-9172-668E44FC8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F45E11-429A-423F-97E9-1B1309F4D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BF6088-36A1-4310-BB51-1649635E78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5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19950606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BDB62-A86B-4312-84AC-605A043A52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D2575-F934-4AA7-8FDB-F583B1E8E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7A1C0ECB-E7FD-4CFC-BB65-99367A5A0F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234966644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BDB62-A86B-4312-84AC-605A043A52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D2575-F934-4AA7-8FDB-F583B1E8E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7A1C0ECB-E7FD-4CFC-BB65-99367A5A0F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234966644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- No to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376363"/>
            <a:ext cx="11233151" cy="47894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28A5C0F-76A3-4DA0-9F81-A12F1964D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C13493-086D-4789-9703-1D3FC71378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84386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- No to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376363"/>
            <a:ext cx="11233151" cy="47894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28A5C0F-76A3-4DA0-9F81-A12F1964D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C13493-086D-4789-9703-1D3FC71378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84386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BDB62-A86B-4312-84AC-605A043A52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D2575-F934-4AA7-8FDB-F583B1E8E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7A1C0ECB-E7FD-4CFC-BB65-99367A5A0F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234966644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Column - No to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376363"/>
            <a:ext cx="11233151" cy="47894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28A5C0F-76A3-4DA0-9F81-A12F1964D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C13493-086D-4789-9703-1D3FC71378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84386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BDB62-A86B-4312-84AC-605A043A52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D2575-F934-4AA7-8FDB-F583B1E8E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7A1C0ECB-E7FD-4CFC-BB65-99367A5A0F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234966644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op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C489F-F019-4419-9172-668E44FC8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F45E11-429A-423F-97E9-1B1309F4D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BF6088-36A1-4310-BB51-1649635E78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5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199506066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 Column - No to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4" y="1376363"/>
            <a:ext cx="11233151" cy="47894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28A5C0F-76A3-4DA0-9F81-A12F1964DA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C13493-086D-4789-9703-1D3FC71378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434289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86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808163"/>
            <a:ext cx="5508625" cy="435768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4BDB62-A86B-4312-84AC-605A043A52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D2575-F934-4AA7-8FDB-F583B1E8E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7A1C0ECB-E7FD-4CFC-BB65-99367A5A0F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94800823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bold typo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4BF3A5-0D07-42B9-83A0-4BB19773B0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28590" y="1152000"/>
            <a:ext cx="12801058" cy="2666928"/>
          </a:xfrm>
        </p:spPr>
        <p:txBody>
          <a:bodyPr rIns="216000" anchor="b" anchorCtr="0"/>
          <a:lstStyle>
            <a:lvl1pPr algn="r">
              <a:lnSpc>
                <a:spcPct val="80000"/>
              </a:lnSpc>
              <a:defRPr sz="20002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228590" y="3420000"/>
            <a:ext cx="12801058" cy="3581884"/>
          </a:xfrm>
        </p:spPr>
        <p:txBody>
          <a:bodyPr rIns="216000"/>
          <a:lstStyle>
            <a:lvl1pPr marL="0" indent="0" algn="l">
              <a:lnSpc>
                <a:spcPct val="80000"/>
              </a:lnSpc>
              <a:buNone/>
              <a:defRPr sz="20002">
                <a:solidFill>
                  <a:srgbClr val="13A0D3"/>
                </a:solidFill>
                <a:latin typeface="+mj-lt"/>
              </a:defRPr>
            </a:lvl1pPr>
            <a:lvl2pPr marL="483855" indent="0" algn="ctr">
              <a:buNone/>
              <a:defRPr sz="2117"/>
            </a:lvl2pPr>
            <a:lvl3pPr marL="967710" indent="0" algn="ctr">
              <a:buNone/>
              <a:defRPr sz="1905"/>
            </a:lvl3pPr>
            <a:lvl4pPr marL="1451564" indent="0" algn="ctr">
              <a:buNone/>
              <a:defRPr sz="1693"/>
            </a:lvl4pPr>
            <a:lvl5pPr marL="1935419" indent="0" algn="ctr">
              <a:buNone/>
              <a:defRPr sz="1693"/>
            </a:lvl5pPr>
            <a:lvl6pPr marL="2419274" indent="0" algn="ctr">
              <a:buNone/>
              <a:defRPr sz="1693"/>
            </a:lvl6pPr>
            <a:lvl7pPr marL="2903129" indent="0" algn="ctr">
              <a:buNone/>
              <a:defRPr sz="1693"/>
            </a:lvl7pPr>
            <a:lvl8pPr marL="3386983" indent="0" algn="ctr">
              <a:buNone/>
              <a:defRPr sz="1693"/>
            </a:lvl8pPr>
            <a:lvl9pPr marL="3870838" indent="0" algn="ctr">
              <a:buNone/>
              <a:defRPr sz="1693"/>
            </a:lvl9pPr>
          </a:lstStyle>
          <a:p>
            <a:r>
              <a:rPr lang="en-US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217608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op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C489F-F019-4419-9172-668E44FC8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F45E11-429A-423F-97E9-1B1309F4D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BF6088-36A1-4310-BB51-1649635E78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5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19950606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A92110-7759-4818-B8AB-E43CF4F0B5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3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AF63EA58-623B-4C98-B0B3-106149A9567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284ABCF1-F66C-42C3-892B-72AE24E22DF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op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2C489F-F019-4419-9172-668E44FC8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F45E11-429A-423F-97E9-1B1309F4DB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BF6088-36A1-4310-BB51-1649635E78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4" y="476250"/>
            <a:ext cx="9324975" cy="252000"/>
          </a:xfrm>
        </p:spPr>
        <p:txBody>
          <a:bodyPr/>
          <a:lstStyle>
            <a:lvl1pPr>
              <a:defRPr lang="de-DE" sz="1100" b="1" kern="1200" cap="all" spc="63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Topline goes here</a:t>
            </a:r>
          </a:p>
        </p:txBody>
      </p:sp>
    </p:spTree>
    <p:extLst>
      <p:ext uri="{BB962C8B-B14F-4D97-AF65-F5344CB8AC3E}">
        <p14:creationId xmlns:p14="http://schemas.microsoft.com/office/powerpoint/2010/main" val="19950606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3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4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5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6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7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8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9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0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2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3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4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5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6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17A2EDA-7A2A-4BAF-84A5-B711B8383F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7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6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3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4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1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6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17A2EDA-7A2A-4BAF-84A5-B711B8383F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7336"/>
      </p:ext>
    </p:extLst>
  </p:cSld>
  <p:clrMap bg1="dk1" tx1="lt1" bg2="dk2" tx2="lt2" accent1="accent1" accent2="accent2" accent3="accent3" accent4="accent4" accent5="accent5" accent6="accent6" hlink="hlink" folHlink="folHlink"/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5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4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3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0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17A2EDA-7A2A-4BAF-84A5-B711B8383F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7336"/>
      </p:ext>
    </p:extLst>
  </p:cSld>
  <p:clrMap bg1="dk1" tx1="lt1" bg2="dk2" tx2="lt2" accent1="accent1" accent2="accent2" accent3="accent3" accent4="accent4" accent5="accent5" accent6="accent6" hlink="hlink" folHlink="folHlink"/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4175" r:id="rId2"/>
    <p:sldLayoutId id="2147484176" r:id="rId3"/>
    <p:sldLayoutId id="2147484177" r:id="rId4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875309"/>
            <a:ext cx="9324974" cy="93285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9424" y="1808163"/>
            <a:ext cx="11233151" cy="4357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Ebenen 7 bis 9 nicht verwenden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9426" y="6165850"/>
            <a:ext cx="9324974" cy="35015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lnSpc>
                <a:spcPct val="90000"/>
              </a:lnSpc>
              <a:defRPr sz="800" b="0" kern="1200" cap="none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</p:txBody>
      </p:sp>
      <p:sp>
        <p:nvSpPr>
          <p:cNvPr id="8" name="Foliennummernplatzhalter 9">
            <a:extLst>
              <a:ext uri="{FF2B5EF4-FFF2-40B4-BE49-F238E27FC236}">
                <a16:creationId xmlns:a16="http://schemas.microsoft.com/office/drawing/2014/main" id="{804B8442-C573-4F72-B4E9-57061958D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3580" y="6372000"/>
            <a:ext cx="268995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marL="0" algn="r" defTabSz="914205" rtl="0" eaLnBrk="1" latinLnBrk="0" hangingPunct="1">
              <a:lnSpc>
                <a:spcPts val="1000"/>
              </a:lnSpc>
              <a:defRPr lang="de-DE" sz="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C449F3-BD9D-48DC-BFF1-0F66671DA7C6}" type="slidenum">
              <a:rPr lang="de-DE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66DEB18-BBD7-44DA-AA15-D29EF8863A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728" y="504000"/>
            <a:ext cx="101654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</p:sldLayoutIdLst>
  <p:transition/>
  <p:hf hdr="0" ftr="0" dt="0"/>
  <p:txStyles>
    <p:titleStyle>
      <a:lvl1pPr algn="l" defTabSz="967710" rtl="0" eaLnBrk="1" latinLnBrk="0" hangingPunct="1">
        <a:lnSpc>
          <a:spcPts val="3800"/>
        </a:lnSpc>
        <a:spcBef>
          <a:spcPct val="0"/>
        </a:spcBef>
        <a:buNone/>
        <a:defRPr sz="38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67710" rtl="0" eaLnBrk="1" latinLnBrk="0" hangingPunct="1">
        <a:lnSpc>
          <a:spcPct val="100000"/>
        </a:lnSpc>
        <a:spcBef>
          <a:spcPct val="0"/>
        </a:spcBef>
        <a:buFont typeface="+mj-lt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+mj-lt"/>
        <a:buAutoNum type="arabicPeriod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88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576000" indent="-288000" algn="l" defTabSz="967710" rtl="0" eaLnBrk="1" latinLnBrk="0" hangingPunct="1">
        <a:lnSpc>
          <a:spcPct val="100000"/>
        </a:lnSpc>
        <a:spcBef>
          <a:spcPct val="0"/>
        </a:spcBef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l" defTabSz="96771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None/>
        <a:defRPr sz="800" kern="120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l" defTabSz="96771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7pPr>
      <a:lvl8pPr marL="3628911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4112765" indent="-241927" algn="l" defTabSz="967710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83855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67710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5156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3541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419274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903129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86983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70838" algn="l" defTabSz="967710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2" userDrawn="1">
          <p15:clr>
            <a:srgbClr val="F26B43"/>
          </p15:clr>
        </p15:guide>
        <p15:guide id="2" pos="7378" userDrawn="1">
          <p15:clr>
            <a:srgbClr val="F26B43"/>
          </p15:clr>
        </p15:guide>
        <p15:guide id="3" orient="horz" pos="300" userDrawn="1">
          <p15:clr>
            <a:srgbClr val="F26B43"/>
          </p15:clr>
        </p15:guide>
        <p15:guide id="6" orient="horz" pos="3884" userDrawn="1">
          <p15:clr>
            <a:srgbClr val="F26B43"/>
          </p15:clr>
        </p15:guide>
        <p15:guide id="9" pos="1368" userDrawn="1">
          <p15:clr>
            <a:srgbClr val="F26B43"/>
          </p15:clr>
        </p15:guide>
        <p15:guide id="10" pos="1504" userDrawn="1">
          <p15:clr>
            <a:srgbClr val="F26B43"/>
          </p15:clr>
        </p15:guide>
        <p15:guide id="11" pos="2570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3772" userDrawn="1">
          <p15:clr>
            <a:srgbClr val="F26B43"/>
          </p15:clr>
        </p15:guide>
        <p15:guide id="14" pos="3908" userDrawn="1">
          <p15:clr>
            <a:srgbClr val="F26B43"/>
          </p15:clr>
        </p15:guide>
        <p15:guide id="15" pos="4974" userDrawn="1">
          <p15:clr>
            <a:srgbClr val="F26B43"/>
          </p15:clr>
        </p15:guide>
        <p15:guide id="16" pos="5110" userDrawn="1">
          <p15:clr>
            <a:srgbClr val="F26B43"/>
          </p15:clr>
        </p15:guide>
        <p15:guide id="17" pos="6176" userDrawn="1">
          <p15:clr>
            <a:srgbClr val="F26B43"/>
          </p15:clr>
        </p15:guide>
        <p15:guide id="18" pos="6312" userDrawn="1">
          <p15:clr>
            <a:srgbClr val="F26B43"/>
          </p15:clr>
        </p15:guide>
        <p15:guide id="19" orient="horz" pos="550" userDrawn="1">
          <p15:clr>
            <a:srgbClr val="F26B43"/>
          </p15:clr>
        </p15:guide>
        <p15:guide id="22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misonline.allianz.de/protected/vorsorge/firmen/fachinfo/brsg/brsg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akler.allianz.de/protected/res/produkte-beratung/leben_firmen/fachinfo/brsg/brsg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7AD26D70-5616-4C05-9FA2-2E5524608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800" y="1836000"/>
            <a:ext cx="6165068" cy="240023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4500" dirty="0"/>
              <a:t>Förderbetrag für Arbeitgeber</a:t>
            </a:r>
            <a:br>
              <a:rPr lang="de-DE" sz="4500" dirty="0"/>
            </a:br>
            <a:r>
              <a:rPr lang="de-DE" sz="4500" dirty="0">
                <a:solidFill>
                  <a:schemeClr val="accent4"/>
                </a:solidFill>
              </a:rPr>
              <a:t>§100 in der Direktversicherung</a:t>
            </a:r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1E1A45A6-AAFC-4D86-9200-4A15BD3453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/>
              <a:t>© Allianz 2021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321C7105-8DCA-4B48-96D5-83BDD7215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787" r="81"/>
          <a:stretch>
            <a:fillRect/>
          </a:stretch>
        </p:blipFill>
        <p:spPr bwMode="auto">
          <a:xfrm>
            <a:off x="5411925" y="190"/>
            <a:ext cx="6780076" cy="685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platzhalter 11">
            <a:extLst>
              <a:ext uri="{FF2B5EF4-FFF2-40B4-BE49-F238E27FC236}">
                <a16:creationId xmlns:a16="http://schemas.microsoft.com/office/drawing/2014/main" id="{9091A32D-8EA7-41C1-B955-9AC8E04B40AA}"/>
              </a:ext>
            </a:extLst>
          </p:cNvPr>
          <p:cNvSpPr txBox="1"/>
          <p:nvPr/>
        </p:nvSpPr>
        <p:spPr>
          <a:xfrm>
            <a:off x="468312" y="5968800"/>
            <a:ext cx="2352526" cy="5461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indent="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+mj-lt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Allianz Lebensversicherungs-AG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7C60DC85-9EDE-4F45-9567-D4006E1C6595}"/>
              </a:ext>
            </a:extLst>
          </p:cNvPr>
          <p:cNvSpPr txBox="1"/>
          <p:nvPr/>
        </p:nvSpPr>
        <p:spPr>
          <a:xfrm>
            <a:off x="2962055" y="5968800"/>
            <a:ext cx="1029792" cy="5461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de-DE"/>
            </a:defPPr>
            <a:lvl1pPr marL="0" indent="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+mj-lt"/>
              <a:buNone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8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88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88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576000" indent="-288000" algn="l" defTabSz="967710" rtl="0" eaLnBrk="1" latinLnBrk="0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96771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96771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7pPr>
            <a:lvl8pPr marL="3628911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2765" indent="-241927" algn="l" defTabSz="967710" rtl="0" eaLnBrk="1" latinLnBrk="0" hangingPunct="1">
              <a:lnSpc>
                <a:spcPct val="90000"/>
              </a:lnSpc>
              <a:spcBef>
                <a:spcPts val="529"/>
              </a:spcBef>
              <a:buFont typeface="Arial" panose="020B0604020202020204" pitchFamily="34" charset="0"/>
              <a:buChar char="•"/>
              <a:defRPr sz="1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Stand: </a:t>
            </a:r>
          </a:p>
          <a:p>
            <a:r>
              <a:rPr lang="de-DE" dirty="0"/>
              <a:t>März 2024</a:t>
            </a:r>
          </a:p>
        </p:txBody>
      </p:sp>
    </p:spTree>
    <p:extLst>
      <p:ext uri="{BB962C8B-B14F-4D97-AF65-F5344CB8AC3E}">
        <p14:creationId xmlns:p14="http://schemas.microsoft.com/office/powerpoint/2010/main" val="261586638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sz="4000" dirty="0"/>
              <a:t>Umsetzung in der Direktversicherung </a:t>
            </a:r>
            <a:r>
              <a:rPr lang="de-DE" sz="4000" baseline="52000" dirty="0"/>
              <a:t>1</a:t>
            </a:r>
            <a:r>
              <a:rPr lang="de-DE" sz="4000" dirty="0"/>
              <a:t> 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08164"/>
            <a:ext cx="11233150" cy="3483924"/>
          </a:xfrm>
        </p:spPr>
        <p:txBody>
          <a:bodyPr/>
          <a:lstStyle/>
          <a:p>
            <a:pPr marL="285693" indent="-285693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Durchführungsweg Direktversicherung</a:t>
            </a:r>
            <a:endParaRPr lang="de-DE" sz="1600" b="1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801" lvl="1" indent="-285693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 variable Einmalbeiträge</a:t>
            </a:r>
          </a:p>
          <a:p>
            <a:pPr marL="742801" lvl="1" indent="-285693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Reine AG-Finanzierung</a:t>
            </a:r>
          </a:p>
          <a:p>
            <a:pPr marL="742801" lvl="1" indent="-285693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Zusatzbausteine</a:t>
            </a:r>
          </a:p>
          <a:p>
            <a:pPr marL="742801" lvl="1" indent="-285693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Leistungsbild wie § 3 Nr. 63 EStG: Rentenförmige Auszahlung mit Kapitalwahlrecht</a:t>
            </a:r>
          </a:p>
          <a:p>
            <a:pPr marL="0" lvl="1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defRPr/>
            </a:pPr>
            <a:endParaRPr lang="de-DE" altLang="de-DE" sz="1600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693" indent="-285693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Vergütung</a:t>
            </a:r>
          </a:p>
          <a:p>
            <a:pPr marL="742801" lvl="1" indent="-285693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Up-Front-Vergütung (analog üblicher </a:t>
            </a:r>
            <a:r>
              <a:rPr lang="de-DE" altLang="de-DE" sz="1600" kern="0" dirty="0" err="1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varEB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-Logik)</a:t>
            </a:r>
          </a:p>
          <a:p>
            <a:pPr marL="742801" lvl="1" indent="-285693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Kollektivtarif St, Konditionen - siehe Folgefolien</a:t>
            </a:r>
          </a:p>
          <a:p>
            <a:pPr marL="742801" lvl="1" indent="-285693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Symbol" panose="05050102010706020507" pitchFamily="18" charset="2"/>
              <a:buChar char="-"/>
              <a:defRPr/>
            </a:pPr>
            <a:endParaRPr lang="de-DE" altLang="de-DE" sz="1600" b="1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693" indent="-285693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Spielregeln bzgl. schlanker Verwaltung sind zu beachten - 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siehe Folgefolien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Produktkonzept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10</a:t>
            </a:fld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FAC0716-0D1E-85E9-8AAD-D6DB7DA9BD37}"/>
              </a:ext>
            </a:extLst>
          </p:cNvPr>
          <p:cNvSpPr txBox="1"/>
          <p:nvPr/>
        </p:nvSpPr>
        <p:spPr>
          <a:xfrm rot="1654757">
            <a:off x="8598453" y="2028153"/>
            <a:ext cx="3470088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defTabSz="914217">
              <a:buClr>
                <a:srgbClr val="003781"/>
              </a:buClr>
              <a:defRPr/>
            </a:pPr>
            <a:r>
              <a:rPr lang="de-DE" sz="1200" b="1" kern="0" dirty="0">
                <a:solidFill>
                  <a:srgbClr val="000000"/>
                </a:solidFill>
              </a:rPr>
              <a:t>BMAS empfiehlt jährliche Zahlungsweise</a:t>
            </a:r>
            <a:r>
              <a:rPr lang="de-DE" sz="1200" kern="0" dirty="0">
                <a:solidFill>
                  <a:srgbClr val="000000"/>
                </a:solidFill>
              </a:rPr>
              <a:t>:</a:t>
            </a:r>
          </a:p>
          <a:p>
            <a:pPr defTabSz="914217">
              <a:buClr>
                <a:srgbClr val="003781"/>
              </a:buClr>
              <a:defRPr/>
            </a:pPr>
            <a:r>
              <a:rPr lang="de-DE" sz="1200" kern="0" dirty="0">
                <a:solidFill>
                  <a:srgbClr val="000000"/>
                </a:solidFill>
              </a:rPr>
              <a:t>Es genügt, wenn in dem Lohnabrechnungs-zeitraum, in dem der AG-Beitrag erbracht wird, die Voraussetzungen vorliegen</a:t>
            </a:r>
            <a:br>
              <a:rPr lang="de-DE" sz="1200" kern="0" dirty="0">
                <a:solidFill>
                  <a:srgbClr val="000000"/>
                </a:solidFill>
              </a:rPr>
            </a:br>
            <a:r>
              <a:rPr lang="de-DE" sz="1200" b="1" kern="0" dirty="0"/>
              <a:t>- mit höherem geförderten AG-Beitrag und höheren Einkommensgrenzen für alle Lohnzahlungszeiträume ab 2020-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5054058-8D85-4D7F-0F28-71127FB96F76}"/>
              </a:ext>
            </a:extLst>
          </p:cNvPr>
          <p:cNvSpPr/>
          <p:nvPr/>
        </p:nvSpPr>
        <p:spPr>
          <a:xfrm>
            <a:off x="479425" y="5451106"/>
            <a:ext cx="11233150" cy="531585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>
                <a:solidFill>
                  <a:schemeClr val="accent4"/>
                </a:solidFill>
              </a:rPr>
              <a:t>Ggf. als </a:t>
            </a:r>
            <a:r>
              <a:rPr lang="de-DE" sz="1600" dirty="0" err="1">
                <a:solidFill>
                  <a:schemeClr val="accent4"/>
                </a:solidFill>
              </a:rPr>
              <a:t>Matching</a:t>
            </a:r>
            <a:r>
              <a:rPr lang="de-DE" sz="1600" dirty="0">
                <a:solidFill>
                  <a:schemeClr val="accent4"/>
                </a:solidFill>
              </a:rPr>
              <a:t>-Modell: EU/Riester im separaten Tarif</a:t>
            </a:r>
          </a:p>
          <a:p>
            <a:pPr defTabSz="1219170">
              <a:spcBef>
                <a:spcPts val="600"/>
              </a:spcBef>
              <a:defRPr/>
            </a:pPr>
            <a:endParaRPr lang="de-DE" sz="1600" b="1" kern="0" dirty="0">
              <a:solidFill>
                <a:schemeClr val="accent4"/>
              </a:solidFill>
            </a:endParaRPr>
          </a:p>
        </p:txBody>
      </p:sp>
      <p:sp>
        <p:nvSpPr>
          <p:cNvPr id="6" name="Fußzeilenplatzhalter 7">
            <a:extLst>
              <a:ext uri="{FF2B5EF4-FFF2-40B4-BE49-F238E27FC236}">
                <a16:creationId xmlns:a16="http://schemas.microsoft.com/office/drawing/2014/main" id="{A6AAFC92-F507-DBB7-B6B3-5A56B8D981DC}"/>
              </a:ext>
            </a:extLst>
          </p:cNvPr>
          <p:cNvSpPr txBox="1">
            <a:spLocks/>
          </p:cNvSpPr>
          <p:nvPr/>
        </p:nvSpPr>
        <p:spPr>
          <a:xfrm>
            <a:off x="479424" y="5816209"/>
            <a:ext cx="8142601" cy="56640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defPPr>
              <a:defRPr lang="de-DE"/>
            </a:defPPr>
            <a:lvl1pPr marL="0" algn="l" defTabSz="121917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</a:pPr>
            <a:r>
              <a:rPr lang="de-DE" baseline="30000" dirty="0">
                <a:solidFill>
                  <a:schemeClr val="bg2"/>
                </a:solidFill>
                <a:latin typeface="Arial" pitchFamily="34" charset="0"/>
              </a:rPr>
              <a:t>1</a:t>
            </a:r>
            <a:r>
              <a:rPr lang="de-DE" dirty="0">
                <a:solidFill>
                  <a:schemeClr val="bg2"/>
                </a:solidFill>
                <a:latin typeface="Arial" pitchFamily="34" charset="0"/>
              </a:rPr>
              <a:t> Inkl. Direktversicherung in den Versorgungswerken wie z.B. </a:t>
            </a:r>
            <a:r>
              <a:rPr lang="de-DE" dirty="0" err="1">
                <a:solidFill>
                  <a:schemeClr val="bg2"/>
                </a:solidFill>
                <a:latin typeface="Arial" pitchFamily="34" charset="0"/>
              </a:rPr>
              <a:t>MetallRente</a:t>
            </a:r>
            <a:r>
              <a:rPr lang="de-DE" dirty="0">
                <a:solidFill>
                  <a:schemeClr val="bg2"/>
                </a:solidFill>
                <a:latin typeface="Arial" pitchFamily="34" charset="0"/>
              </a:rPr>
              <a:t>, KlinikRente, Presse, MobilitätsRente (Konditionstableau der Versorgungswerke beachten)</a:t>
            </a:r>
            <a:br>
              <a:rPr lang="de-DE" dirty="0">
                <a:solidFill>
                  <a:schemeClr val="bg2"/>
                </a:solidFill>
                <a:latin typeface="Arial" pitchFamily="34" charset="0"/>
              </a:rPr>
            </a:br>
            <a:r>
              <a:rPr lang="de-DE" dirty="0">
                <a:solidFill>
                  <a:schemeClr val="bg2"/>
                </a:solidFill>
                <a:latin typeface="Arial" pitchFamily="34" charset="0"/>
              </a:rPr>
              <a:t>   und Verbandslösungen</a:t>
            </a:r>
          </a:p>
        </p:txBody>
      </p:sp>
    </p:spTree>
    <p:extLst>
      <p:ext uri="{BB962C8B-B14F-4D97-AF65-F5344CB8AC3E}">
        <p14:creationId xmlns:p14="http://schemas.microsoft.com/office/powerpoint/2010/main" val="19860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sz="4000" dirty="0"/>
              <a:t>Konditionen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Produktkonzept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11</a:t>
            </a:fld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1E12319-1E64-903B-B96E-F79E3466F2C8}"/>
              </a:ext>
            </a:extLst>
          </p:cNvPr>
          <p:cNvSpPr txBox="1"/>
          <p:nvPr/>
        </p:nvSpPr>
        <p:spPr>
          <a:xfrm>
            <a:off x="5018617" y="5426494"/>
            <a:ext cx="1469466" cy="27693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 defTabSz="914217">
              <a:defRPr/>
            </a:pPr>
            <a:r>
              <a:rPr lang="de-DE" sz="1200" kern="0" dirty="0">
                <a:solidFill>
                  <a:prstClr val="white"/>
                </a:solidFill>
              </a:rPr>
              <a:t>St (G)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2EEF3FD-01EE-7C28-830F-5BEFFF0BE27E}"/>
              </a:ext>
            </a:extLst>
          </p:cNvPr>
          <p:cNvSpPr txBox="1"/>
          <p:nvPr/>
        </p:nvSpPr>
        <p:spPr>
          <a:xfrm>
            <a:off x="5028141" y="4046392"/>
            <a:ext cx="1469466" cy="6463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>
              <a:defRPr/>
            </a:pPr>
            <a:endParaRPr lang="de-DE" sz="1200" kern="0" dirty="0">
              <a:solidFill>
                <a:schemeClr val="bg2"/>
              </a:solidFill>
            </a:endParaRPr>
          </a:p>
          <a:p>
            <a:pPr algn="ctr" defTabSz="914217">
              <a:defRPr/>
            </a:pPr>
            <a:r>
              <a:rPr lang="de-DE" sz="1200" kern="0" dirty="0">
                <a:solidFill>
                  <a:schemeClr val="bg2"/>
                </a:solidFill>
              </a:rPr>
              <a:t>360 EUR bis &lt; 1% BBG/West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A5A5870-BA23-E1AD-2ECC-5F39041B3073}"/>
              </a:ext>
            </a:extLst>
          </p:cNvPr>
          <p:cNvSpPr txBox="1"/>
          <p:nvPr/>
        </p:nvSpPr>
        <p:spPr>
          <a:xfrm>
            <a:off x="3145619" y="5429248"/>
            <a:ext cx="1468202" cy="27693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 defTabSz="914217">
              <a:defRPr/>
            </a:pPr>
            <a:r>
              <a:rPr lang="de-DE" sz="1200" kern="0" dirty="0">
                <a:solidFill>
                  <a:prstClr val="white"/>
                </a:solidFill>
              </a:rPr>
              <a:t>St (0) </a:t>
            </a:r>
            <a:endParaRPr lang="de-DE" sz="1200" kern="0" baseline="30000" dirty="0">
              <a:solidFill>
                <a:prstClr val="white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2346EE2-5D31-0928-A548-1098BEF4A16D}"/>
              </a:ext>
            </a:extLst>
          </p:cNvPr>
          <p:cNvSpPr txBox="1"/>
          <p:nvPr/>
        </p:nvSpPr>
        <p:spPr>
          <a:xfrm>
            <a:off x="2533557" y="2651384"/>
            <a:ext cx="6137518" cy="6769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914217">
              <a:defRPr/>
            </a:pPr>
            <a:endParaRPr lang="de-DE" sz="1200" b="1" kern="0" dirty="0">
              <a:solidFill>
                <a:prstClr val="white"/>
              </a:solidFill>
            </a:endParaRPr>
          </a:p>
          <a:p>
            <a:pPr algn="ctr" defTabSz="914217">
              <a:defRPr/>
            </a:pPr>
            <a:r>
              <a:rPr lang="de-DE" sz="1400" b="1" kern="0" dirty="0">
                <a:solidFill>
                  <a:prstClr val="white"/>
                </a:solidFill>
              </a:rPr>
              <a:t>Jährlicher Durchschnittsbeitrag</a:t>
            </a:r>
          </a:p>
          <a:p>
            <a:pPr algn="ctr" defTabSz="914217">
              <a:defRPr/>
            </a:pPr>
            <a:endParaRPr lang="de-DE" sz="1200" b="1" kern="0" dirty="0">
              <a:solidFill>
                <a:prstClr val="white"/>
              </a:solidFill>
            </a:endParaRP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1D893CA2-EFEA-8A70-ECC9-CDFEE1D5A4F8}"/>
              </a:ext>
            </a:extLst>
          </p:cNvPr>
          <p:cNvCxnSpPr/>
          <p:nvPr/>
        </p:nvCxnSpPr>
        <p:spPr>
          <a:xfrm>
            <a:off x="5762875" y="3432070"/>
            <a:ext cx="637" cy="533226"/>
          </a:xfrm>
          <a:prstGeom prst="straightConnector1">
            <a:avLst/>
          </a:prstGeom>
          <a:noFill/>
          <a:ln w="38100" cap="flat" cmpd="sng" algn="ctr">
            <a:solidFill>
              <a:srgbClr val="5F5F5F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F40DC1BA-3393-4984-3F9E-E96A4B8ACDE0}"/>
              </a:ext>
            </a:extLst>
          </p:cNvPr>
          <p:cNvCxnSpPr/>
          <p:nvPr/>
        </p:nvCxnSpPr>
        <p:spPr>
          <a:xfrm>
            <a:off x="3857912" y="3432070"/>
            <a:ext cx="0" cy="533226"/>
          </a:xfrm>
          <a:prstGeom prst="straightConnector1">
            <a:avLst/>
          </a:prstGeom>
          <a:noFill/>
          <a:ln w="38100" cap="flat" cmpd="sng" algn="ctr">
            <a:solidFill>
              <a:srgbClr val="5F5F5F"/>
            </a:solidFill>
            <a:prstDash val="solid"/>
            <a:miter lim="800000"/>
            <a:tailEnd type="arrow"/>
          </a:ln>
          <a:effectLst/>
        </p:spPr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E3D8FF08-4DFF-9C08-871B-7C36426EDBFF}"/>
              </a:ext>
            </a:extLst>
          </p:cNvPr>
          <p:cNvSpPr txBox="1"/>
          <p:nvPr/>
        </p:nvSpPr>
        <p:spPr>
          <a:xfrm>
            <a:off x="2332041" y="1456802"/>
            <a:ext cx="6859586" cy="953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217">
              <a:defRPr/>
            </a:pPr>
            <a:r>
              <a:rPr lang="de-DE" sz="1400" kern="0" dirty="0">
                <a:solidFill>
                  <a:srgbClr val="003781"/>
                </a:solidFill>
              </a:rPr>
              <a:t>Direktversicherung mit variablem Einmalbeitrag</a:t>
            </a:r>
          </a:p>
          <a:p>
            <a:pPr defTabSz="914217">
              <a:defRPr/>
            </a:pPr>
            <a:endParaRPr lang="de-DE" sz="1400" kern="0" dirty="0">
              <a:solidFill>
                <a:srgbClr val="003781"/>
              </a:solidFill>
            </a:endParaRPr>
          </a:p>
          <a:p>
            <a:pPr defTabSz="914217">
              <a:defRPr/>
            </a:pPr>
            <a:r>
              <a:rPr lang="de-DE" sz="1400" kern="0" dirty="0">
                <a:solidFill>
                  <a:srgbClr val="003781"/>
                </a:solidFill>
              </a:rPr>
              <a:t>Die nachfolgenden Konditionen gelten sowohl für Einzelversicherungen als auch für </a:t>
            </a:r>
            <a:br>
              <a:rPr lang="de-DE" sz="1400" kern="0" dirty="0">
                <a:solidFill>
                  <a:srgbClr val="003781"/>
                </a:solidFill>
              </a:rPr>
            </a:br>
            <a:r>
              <a:rPr lang="de-DE" sz="1400" kern="0" dirty="0">
                <a:solidFill>
                  <a:srgbClr val="003781"/>
                </a:solidFill>
              </a:rPr>
              <a:t>Versicherungen innerhalb eines Gruppenvertrags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AC9AEBD-FFC5-81AE-1B1C-E5290EB2FD49}"/>
              </a:ext>
            </a:extLst>
          </p:cNvPr>
          <p:cNvSpPr/>
          <p:nvPr/>
        </p:nvSpPr>
        <p:spPr>
          <a:xfrm>
            <a:off x="2008849" y="1456802"/>
            <a:ext cx="269938" cy="269938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217">
              <a:defRPr/>
            </a:pPr>
            <a:r>
              <a:rPr lang="de-DE" sz="1200" kern="0" dirty="0">
                <a:solidFill>
                  <a:prstClr val="white"/>
                </a:solidFill>
                <a:latin typeface="Arial"/>
                <a:sym typeface="Wingdings 3" panose="05040102010807070707" pitchFamily="18" charset="2"/>
              </a:rPr>
              <a:t></a:t>
            </a:r>
            <a:endParaRPr lang="de-DE" sz="12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74CA0212-46F6-11E4-8D8A-369D93C0C262}"/>
              </a:ext>
            </a:extLst>
          </p:cNvPr>
          <p:cNvSpPr txBox="1"/>
          <p:nvPr/>
        </p:nvSpPr>
        <p:spPr>
          <a:xfrm>
            <a:off x="3144355" y="4049206"/>
            <a:ext cx="1469466" cy="6461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>
              <a:defRPr/>
            </a:pPr>
            <a:endParaRPr lang="de-DE" sz="1200" kern="0" dirty="0">
              <a:solidFill>
                <a:schemeClr val="bg2"/>
              </a:solidFill>
            </a:endParaRPr>
          </a:p>
          <a:p>
            <a:pPr algn="ctr" defTabSz="914217">
              <a:defRPr/>
            </a:pPr>
            <a:r>
              <a:rPr lang="de-DE" sz="1200" kern="0" dirty="0">
                <a:solidFill>
                  <a:schemeClr val="bg2"/>
                </a:solidFill>
              </a:rPr>
              <a:t>240 bis 359 EUR</a:t>
            </a:r>
          </a:p>
          <a:p>
            <a:pPr algn="ctr" defTabSz="914217">
              <a:defRPr/>
            </a:pPr>
            <a:endParaRPr lang="de-DE" sz="1200" kern="0" dirty="0">
              <a:solidFill>
                <a:schemeClr val="bg2"/>
              </a:solidFill>
            </a:endParaRP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5B36EAA1-3141-B777-612B-497845D850C6}"/>
              </a:ext>
            </a:extLst>
          </p:cNvPr>
          <p:cNvCxnSpPr/>
          <p:nvPr/>
        </p:nvCxnSpPr>
        <p:spPr>
          <a:xfrm>
            <a:off x="3879088" y="4770934"/>
            <a:ext cx="0" cy="533226"/>
          </a:xfrm>
          <a:prstGeom prst="straightConnector1">
            <a:avLst/>
          </a:prstGeom>
          <a:noFill/>
          <a:ln w="38100" cap="flat" cmpd="sng" algn="ctr">
            <a:solidFill>
              <a:srgbClr val="5F5F5F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4068308C-375A-206A-C6D5-231F42760956}"/>
              </a:ext>
            </a:extLst>
          </p:cNvPr>
          <p:cNvCxnSpPr/>
          <p:nvPr/>
        </p:nvCxnSpPr>
        <p:spPr>
          <a:xfrm>
            <a:off x="5763511" y="4770935"/>
            <a:ext cx="0" cy="533226"/>
          </a:xfrm>
          <a:prstGeom prst="straightConnector1">
            <a:avLst/>
          </a:prstGeom>
          <a:noFill/>
          <a:ln w="38100" cap="flat" cmpd="sng" algn="ctr">
            <a:solidFill>
              <a:srgbClr val="5F5F5F"/>
            </a:solidFill>
            <a:prstDash val="solid"/>
            <a:miter lim="800000"/>
            <a:tailEnd type="arrow"/>
          </a:ln>
          <a:effectLst/>
        </p:spPr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502A6ABA-F540-A94A-00F5-2B7A91903A91}"/>
              </a:ext>
            </a:extLst>
          </p:cNvPr>
          <p:cNvSpPr txBox="1"/>
          <p:nvPr/>
        </p:nvSpPr>
        <p:spPr>
          <a:xfrm>
            <a:off x="6825773" y="5420215"/>
            <a:ext cx="1469466" cy="27693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5F5F5F"/>
            </a:solidFill>
          </a:ln>
        </p:spPr>
        <p:txBody>
          <a:bodyPr wrap="square" rtlCol="0">
            <a:spAutoFit/>
          </a:bodyPr>
          <a:lstStyle/>
          <a:p>
            <a:pPr algn="ctr" defTabSz="914217">
              <a:defRPr/>
            </a:pPr>
            <a:r>
              <a:rPr lang="de-DE" sz="1200" kern="0" dirty="0">
                <a:solidFill>
                  <a:prstClr val="white"/>
                </a:solidFill>
              </a:rPr>
              <a:t>St (U)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456478E-9EEA-75B5-44C2-FEFCDADD4989}"/>
              </a:ext>
            </a:extLst>
          </p:cNvPr>
          <p:cNvSpPr txBox="1"/>
          <p:nvPr/>
        </p:nvSpPr>
        <p:spPr>
          <a:xfrm>
            <a:off x="6835297" y="4040112"/>
            <a:ext cx="1469466" cy="6461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>
              <a:defRPr/>
            </a:pPr>
            <a:endParaRPr lang="de-DE" sz="1200" kern="0" dirty="0">
              <a:solidFill>
                <a:schemeClr val="bg2"/>
              </a:solidFill>
            </a:endParaRPr>
          </a:p>
          <a:p>
            <a:pPr algn="ctr" defTabSz="914217">
              <a:defRPr/>
            </a:pPr>
            <a:r>
              <a:rPr lang="de-DE" sz="1200" kern="0" dirty="0">
                <a:solidFill>
                  <a:schemeClr val="bg2"/>
                </a:solidFill>
              </a:rPr>
              <a:t>Ab 1% BBG/West</a:t>
            </a:r>
          </a:p>
          <a:p>
            <a:pPr algn="ctr" defTabSz="914217">
              <a:defRPr/>
            </a:pPr>
            <a:endParaRPr lang="de-DE" sz="1200" kern="0" dirty="0">
              <a:solidFill>
                <a:schemeClr val="bg2"/>
              </a:solidFill>
            </a:endParaRPr>
          </a:p>
        </p:txBody>
      </p: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2953A101-0DC8-04EB-2F67-300711A0838F}"/>
              </a:ext>
            </a:extLst>
          </p:cNvPr>
          <p:cNvCxnSpPr/>
          <p:nvPr/>
        </p:nvCxnSpPr>
        <p:spPr>
          <a:xfrm>
            <a:off x="7570030" y="3425790"/>
            <a:ext cx="637" cy="533226"/>
          </a:xfrm>
          <a:prstGeom prst="straightConnector1">
            <a:avLst/>
          </a:prstGeom>
          <a:noFill/>
          <a:ln w="38100" cap="flat" cmpd="sng" algn="ctr">
            <a:solidFill>
              <a:srgbClr val="5F5F5F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B8E0C00C-ECCC-55B0-9761-5E6443ED3D4C}"/>
              </a:ext>
            </a:extLst>
          </p:cNvPr>
          <p:cNvCxnSpPr/>
          <p:nvPr/>
        </p:nvCxnSpPr>
        <p:spPr>
          <a:xfrm>
            <a:off x="7589594" y="4770934"/>
            <a:ext cx="0" cy="533226"/>
          </a:xfrm>
          <a:prstGeom prst="straightConnector1">
            <a:avLst/>
          </a:prstGeom>
          <a:noFill/>
          <a:ln w="38100" cap="flat" cmpd="sng" algn="ctr">
            <a:solidFill>
              <a:srgbClr val="5F5F5F"/>
            </a:solidFill>
            <a:prstDash val="solid"/>
            <a:miter lim="800000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8255590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altLang="de-DE" sz="4000" kern="0" dirty="0"/>
              <a:t>Effiziente Verwaltungsprozesse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08164"/>
            <a:ext cx="10626377" cy="3483924"/>
          </a:xfrm>
        </p:spPr>
        <p:txBody>
          <a:bodyPr/>
          <a:lstStyle/>
          <a:p>
            <a:pPr marL="285756" indent="-285750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Vereinbarung </a:t>
            </a:r>
            <a:r>
              <a:rPr lang="de-DE" altLang="de-DE" sz="1600" b="1" kern="0" dirty="0" err="1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Einzelzahlerverfahren</a:t>
            </a: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Überweisung</a:t>
            </a:r>
          </a:p>
          <a:p>
            <a:pPr marL="734253" defTabSz="914217" fontAlgn="base">
              <a:spcBef>
                <a:spcPct val="0"/>
              </a:spcBef>
              <a:buClr>
                <a:srgbClr val="000000"/>
              </a:buClr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sofern automatische Abbuchung gewünscht: N</a:t>
            </a:r>
            <a:r>
              <a:rPr 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 vorheriger Abstimmung mit</a:t>
            </a:r>
            <a:br>
              <a:rPr 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Fachberatung 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Zahlung auch per Lastschrift möglich</a:t>
            </a:r>
            <a:endParaRPr lang="de-DE" altLang="de-DE" sz="1600" b="1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858" lvl="1" indent="-285750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de-DE" altLang="de-DE" sz="1600" b="1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6" indent="-285750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Ausschließlich variable Beitragszahlung</a:t>
            </a:r>
          </a:p>
          <a:p>
            <a:pPr marL="742858" lvl="1" indent="-285750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de-DE" altLang="de-DE" sz="1600" b="1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6" indent="-285750" defTabSz="914217" fontAlgn="base">
              <a:spcBef>
                <a:spcPct val="0"/>
              </a:spcBef>
              <a:spcAft>
                <a:spcPct val="300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Briefschreibung bei Geldeingang</a:t>
            </a:r>
          </a:p>
          <a:p>
            <a:pPr marL="734253" defTabSz="914217" fontAlgn="base">
              <a:spcBef>
                <a:spcPct val="0"/>
              </a:spcBef>
              <a:buClr>
                <a:srgbClr val="000000"/>
              </a:buClr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in der jährlichen Standmitteilung werden der jährliche Gewinnbericht sowie durch ggf.</a:t>
            </a:r>
            <a:b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weitere Beitragszahlungen zu dokumentierende Vertragsänderungen dokumentiert</a:t>
            </a:r>
            <a:endParaRPr lang="de-DE" altLang="de-DE" sz="1600" b="1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de-DE" altLang="de-DE" sz="1600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Produktkonzept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76926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9A0170F-AA1F-4088-B83B-AADD1F07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/>
          <a:lstStyle/>
          <a:p>
            <a:r>
              <a:rPr lang="de-DE"/>
              <a:t>Inhalt</a:t>
            </a:r>
            <a:endParaRPr lang="de-DE">
              <a:solidFill>
                <a:srgbClr val="13A0D3"/>
              </a:solidFill>
            </a:endParaRPr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DF6DD360-47E9-4DBA-B33D-3CA1459AC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560673"/>
              </p:ext>
            </p:extLst>
          </p:nvPr>
        </p:nvGraphicFramePr>
        <p:xfrm>
          <a:off x="479425" y="1376363"/>
          <a:ext cx="4883758" cy="3553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840">
                  <a:extLst>
                    <a:ext uri="{9D8B030D-6E8A-4147-A177-3AD203B41FA5}">
                      <a16:colId xmlns:a16="http://schemas.microsoft.com/office/drawing/2014/main" val="2028713201"/>
                    </a:ext>
                  </a:extLst>
                </a:gridCol>
                <a:gridCol w="4274918">
                  <a:extLst>
                    <a:ext uri="{9D8B030D-6E8A-4147-A177-3AD203B41FA5}">
                      <a16:colId xmlns:a16="http://schemas.microsoft.com/office/drawing/2014/main" val="3594622348"/>
                    </a:ext>
                  </a:extLst>
                </a:gridCol>
              </a:tblGrid>
              <a:tr h="967592">
                <a:tc>
                  <a:txBody>
                    <a:bodyPr/>
                    <a:lstStyle/>
                    <a:p>
                      <a:pPr marL="0" algn="l" defTabSz="967710" rtl="0" eaLnBrk="1" latinLnBrk="0" hangingPunct="1">
                        <a:lnSpc>
                          <a:spcPct val="90000"/>
                        </a:lnSpc>
                      </a:pPr>
                      <a:r>
                        <a:rPr lang="de-DE" sz="3800" b="0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003781"/>
                        </a:buClr>
                      </a:pP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Grundlagen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369561"/>
                  </a:ext>
                </a:extLst>
              </a:tr>
              <a:tr h="1056068">
                <a:tc>
                  <a:txBody>
                    <a:bodyPr/>
                    <a:lstStyle/>
                    <a:p>
                      <a:pPr marL="0" algn="l" defTabSz="967710" rtl="0" eaLnBrk="1" latinLnBrk="0" hangingPunct="1">
                        <a:lnSpc>
                          <a:spcPct val="90000"/>
                        </a:lnSpc>
                      </a:pPr>
                      <a:r>
                        <a:rPr lang="de-DE" sz="3800" b="0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B4B4B4"/>
                        </a:buClr>
                      </a:pP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Produktkonzept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126872"/>
                  </a:ext>
                </a:extLst>
              </a:tr>
              <a:tr h="1529349">
                <a:tc>
                  <a:txBody>
                    <a:bodyPr/>
                    <a:lstStyle/>
                    <a:p>
                      <a:pPr marL="0" algn="l" defTabSz="967710" rtl="0" eaLnBrk="1" latinLnBrk="0" hangingPunct="1">
                        <a:lnSpc>
                          <a:spcPct val="90000"/>
                        </a:lnSpc>
                      </a:pPr>
                      <a:r>
                        <a:rPr lang="de-DE" sz="3800" b="0" i="0" kern="1200" dirty="0">
                          <a:solidFill>
                            <a:srgbClr val="13A0D3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B4B4B4"/>
                        </a:buClr>
                      </a:pPr>
                      <a:r>
                        <a:rPr lang="de-DE" sz="1600" b="1" kern="1200" dirty="0">
                          <a:solidFill>
                            <a:srgbClr val="13A0D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Prozesse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322885"/>
                  </a:ext>
                </a:extLst>
              </a:tr>
            </a:tbl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FBDAD-9508-4725-89E9-94C983654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43580" y="6372000"/>
            <a:ext cx="268995" cy="144000"/>
          </a:xfrm>
        </p:spPr>
        <p:txBody>
          <a:bodyPr/>
          <a:lstStyle/>
          <a:p>
            <a:fld id="{0F96B16C-3F5F-44BC-AFCC-8CBCBD90898D}" type="slidenum">
              <a:rPr lang="de-DE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66837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altLang="de-DE" sz="4000" dirty="0"/>
              <a:t>Wie macht der AG den Förderbetrag geltend?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6" y="1418854"/>
            <a:ext cx="10626377" cy="3483924"/>
          </a:xfrm>
        </p:spPr>
        <p:txBody>
          <a:bodyPr/>
          <a:lstStyle/>
          <a:p>
            <a:pPr defTabSz="914217" fontAlgn="base">
              <a:spcBef>
                <a:spcPct val="0"/>
              </a:spcBef>
              <a:buClr>
                <a:srgbClr val="000000"/>
              </a:buClr>
              <a:defRPr/>
            </a:pPr>
            <a:r>
              <a:rPr lang="de-DE" altLang="de-DE" sz="1600" b="1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funktioniert es: </a:t>
            </a:r>
            <a:b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600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Liegen alle Voraussetzungen vor, kann der AG einen Förderbetrag in Höhe von 30 % des </a:t>
            </a:r>
            <a:b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aufgewendeten AG-Beitrags (also 72 bis 288 EUR p.a.) von der Lohnsteuer (</a:t>
            </a:r>
            <a:r>
              <a:rPr lang="de-DE" altLang="de-DE" sz="1600" kern="0" dirty="0" err="1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einbehalten. </a:t>
            </a:r>
            <a:b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600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i.d.R. monatliche </a:t>
            </a:r>
            <a:r>
              <a:rPr lang="de-DE" altLang="de-DE" sz="1600" kern="0" dirty="0" err="1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-Anmeldung erfolgt spätestens bis zum 10. des dem Lohnzahlungszeitraumes folgenden Monats.  </a:t>
            </a:r>
            <a:b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Beispiel: AG-Beitrag von 600 EUR wird im September gezahlt. </a:t>
            </a:r>
          </a:p>
          <a:p>
            <a:pPr marL="861750" lvl="4" indent="-285750" defTabSz="914217" fontAlgn="base">
              <a:buClr>
                <a:srgbClr val="000000"/>
              </a:buClr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 zum 10. Oktober erfolgt die </a:t>
            </a:r>
            <a:r>
              <a:rPr lang="de-DE" altLang="de-DE" sz="1600" kern="0" dirty="0" err="1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-Anmeldung für September.</a:t>
            </a:r>
          </a:p>
          <a:p>
            <a:pPr marL="861750" lvl="4" indent="-285750" defTabSz="914217" fontAlgn="base">
              <a:buClr>
                <a:srgbClr val="000000"/>
              </a:buClr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 nimmt die für September zu entrichtende Lohnsteuer auf. Dabei zieht er den Förderbetrag für den im September erbrachten AG-Beitrag ab. </a:t>
            </a:r>
          </a:p>
          <a:p>
            <a:pPr marL="861750" lvl="4" indent="-285750" defTabSz="914217" fontAlgn="base">
              <a:buClr>
                <a:srgbClr val="000000"/>
              </a:buClr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 überweist einen um 180 EUR gekürzten Lohnsteuerbetrag </a:t>
            </a:r>
          </a:p>
          <a:p>
            <a:pPr marL="285750" indent="-285750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de-DE" altLang="de-DE" sz="1600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 eine </a:t>
            </a:r>
            <a:r>
              <a:rPr lang="de-DE" altLang="de-DE" sz="1600" kern="0" dirty="0" err="1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LSt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abzuführen ist, die geringer als der Förderbetrag ist, wird der fehlende</a:t>
            </a:r>
            <a:b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Förderbetrag vom </a:t>
            </a:r>
            <a:r>
              <a:rPr lang="de-DE" altLang="de-DE" sz="1600" kern="0" dirty="0" err="1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Betriebsstättenfinanzamt</a:t>
            </a:r>
            <a:r>
              <a:rPr lang="de-DE" altLang="de-DE" sz="1600" kern="0" dirty="0">
                <a:solidFill>
                  <a:srgbClr val="0037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den AG erstattet </a:t>
            </a:r>
          </a:p>
          <a:p>
            <a:pPr marL="285750" indent="-285750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de-DE" altLang="de-DE" sz="1600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14217" fontAlgn="base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de-DE" altLang="de-DE" sz="1600" kern="0" dirty="0">
              <a:solidFill>
                <a:srgbClr val="0037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Prozesse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14</a:t>
            </a:fld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9D07F8A-FC65-7C0C-B10F-F717564AE13F}"/>
              </a:ext>
            </a:extLst>
          </p:cNvPr>
          <p:cNvSpPr/>
          <p:nvPr/>
        </p:nvSpPr>
        <p:spPr>
          <a:xfrm>
            <a:off x="1433514" y="5903609"/>
            <a:ext cx="9324972" cy="531585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chemeClr val="accent4"/>
                </a:solidFill>
                <a:latin typeface="+mn-lt"/>
                <a:ea typeface="Arial"/>
                <a:cs typeface="Arial"/>
              </a:rPr>
              <a:t>Nach Zahlung des Förderbetrages, umgehende Realisation der Förderung über die Lohnsteuer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chemeClr val="accent4"/>
                </a:solidFill>
                <a:latin typeface="+mn-lt"/>
                <a:ea typeface="Arial"/>
                <a:cs typeface="Arial"/>
              </a:rPr>
              <a:t>Senkung der Lohnsteuer im entsprechenden Anmeldezeitraum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chemeClr val="accent4"/>
                </a:solidFill>
                <a:latin typeface="+mn-lt"/>
                <a:cs typeface="Arial"/>
              </a:rPr>
              <a:t>Einbehaltene</a:t>
            </a:r>
            <a:r>
              <a:rPr lang="de-DE" sz="1600" b="0" baseline="0" dirty="0">
                <a:solidFill>
                  <a:schemeClr val="accent4"/>
                </a:solidFill>
                <a:latin typeface="+mn-lt"/>
                <a:cs typeface="Arial"/>
              </a:rPr>
              <a:t> Förderbeträge müssen nicht zurückgezahlt werden (Ausnahme Ausscheiden mit verfallbaren Anwartschaften)</a:t>
            </a:r>
            <a:endParaRPr lang="de-DE" sz="1600" b="0" dirty="0">
              <a:solidFill>
                <a:schemeClr val="accent4"/>
              </a:solidFill>
            </a:endParaRPr>
          </a:p>
        </p:txBody>
      </p:sp>
      <p:sp>
        <p:nvSpPr>
          <p:cNvPr id="3" name="Pfeil nach unten 15">
            <a:extLst>
              <a:ext uri="{FF2B5EF4-FFF2-40B4-BE49-F238E27FC236}">
                <a16:creationId xmlns:a16="http://schemas.microsoft.com/office/drawing/2014/main" id="{0E00A02F-FDAD-08AF-0D06-8ED4937A598E}"/>
              </a:ext>
            </a:extLst>
          </p:cNvPr>
          <p:cNvSpPr/>
          <p:nvPr/>
        </p:nvSpPr>
        <p:spPr bwMode="auto">
          <a:xfrm rot="16200000">
            <a:off x="134911" y="5535119"/>
            <a:ext cx="1227020" cy="1049427"/>
          </a:xfrm>
          <a:prstGeom prst="downArrow">
            <a:avLst/>
          </a:prstGeom>
          <a:solidFill>
            <a:schemeClr val="accent4"/>
          </a:solidFill>
          <a:ln w="63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9979" tIns="46789" rIns="89979" bIns="46789" numCol="1" rtlCol="0" anchor="ctr" anchorCtr="0" compatLnSpc="1">
            <a:prstTxWarp prst="textNoShape">
              <a:avLst/>
            </a:prstTxWarp>
          </a:bodyPr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r>
              <a:rPr lang="de-DE" sz="1200" kern="0" dirty="0"/>
              <a:t>Vorteile</a:t>
            </a:r>
          </a:p>
        </p:txBody>
      </p:sp>
    </p:spTree>
    <p:extLst>
      <p:ext uri="{BB962C8B-B14F-4D97-AF65-F5344CB8AC3E}">
        <p14:creationId xmlns:p14="http://schemas.microsoft.com/office/powerpoint/2010/main" val="30140559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B3FFA01-208A-4221-A526-08D7C963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842509" cy="932854"/>
          </a:xfrm>
        </p:spPr>
        <p:txBody>
          <a:bodyPr/>
          <a:lstStyle/>
          <a:p>
            <a:r>
              <a:rPr lang="de-DE" altLang="de-DE" sz="4000" dirty="0"/>
              <a:t>Veränderung Verdienst –</a:t>
            </a:r>
            <a:br>
              <a:rPr lang="de-DE" altLang="de-DE" sz="4000" dirty="0"/>
            </a:br>
            <a:r>
              <a:rPr lang="de-DE" altLang="de-DE" sz="4000" dirty="0"/>
              <a:t>Bruttolohn ≥ 2.575 EUR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6E74994-B757-4895-8831-9A0D51F685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43580" y="6372000"/>
            <a:ext cx="268995" cy="144000"/>
          </a:xfrm>
        </p:spPr>
        <p:txBody>
          <a:bodyPr/>
          <a:lstStyle/>
          <a:p>
            <a:fld id="{0F96B16C-3F5F-44BC-AFCC-8CBCBD90898D}" type="slidenum">
              <a:rPr lang="de-DE"/>
              <a:t>15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6FFCC7E9-2DE2-47DA-975B-312B853037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Prozesse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CDE571AA-E2A3-E618-CA11-68EA51B248B2}"/>
              </a:ext>
            </a:extLst>
          </p:cNvPr>
          <p:cNvGrpSpPr/>
          <p:nvPr/>
        </p:nvGrpSpPr>
        <p:grpSpPr>
          <a:xfrm>
            <a:off x="2101516" y="2675256"/>
            <a:ext cx="7987382" cy="4129336"/>
            <a:chOff x="1891469" y="2166726"/>
            <a:chExt cx="7987382" cy="4129336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B4344692-31EB-A1F5-52A7-63B2B28A3228}"/>
                </a:ext>
              </a:extLst>
            </p:cNvPr>
            <p:cNvSpPr/>
            <p:nvPr/>
          </p:nvSpPr>
          <p:spPr>
            <a:xfrm>
              <a:off x="1891469" y="2190440"/>
              <a:ext cx="7987382" cy="378777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rot="0" spcFirstLastPara="0" vertOverflow="overflow" horzOverflow="overflow" vert="horz" wrap="square" lIns="107975" tIns="107975" rIns="107975" bIns="10797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endParaRPr lang="de-DE" sz="1400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DF8C00AA-43A8-661E-3144-1E9B6938FCEF}"/>
                </a:ext>
              </a:extLst>
            </p:cNvPr>
            <p:cNvSpPr/>
            <p:nvPr/>
          </p:nvSpPr>
          <p:spPr>
            <a:xfrm>
              <a:off x="1979744" y="2166726"/>
              <a:ext cx="7803332" cy="41293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217" fontAlgn="base">
                <a:spcBef>
                  <a:spcPts val="1200"/>
                </a:spcBef>
                <a:buClr>
                  <a:srgbClr val="000000"/>
                </a:buClr>
              </a:pPr>
              <a:r>
                <a:rPr lang="de-DE" sz="1400" b="1" kern="0" dirty="0">
                  <a:solidFill>
                    <a:srgbClr val="000000"/>
                  </a:solidFill>
                  <a:ea typeface="Arial"/>
                  <a:cs typeface="Arial"/>
                </a:rPr>
                <a:t>Beispiel 1:</a:t>
              </a:r>
            </a:p>
            <a:p>
              <a:pPr defTabSz="914217" fontAlgn="base">
                <a:spcBef>
                  <a:spcPts val="1200"/>
                </a:spcBef>
                <a:buClr>
                  <a:srgbClr val="000000"/>
                </a:buClr>
              </a:pPr>
              <a:r>
                <a:rPr lang="de-DE" sz="1400" kern="0" dirty="0">
                  <a:solidFill>
                    <a:srgbClr val="000000"/>
                  </a:solidFill>
                  <a:ea typeface="Arial"/>
                  <a:cs typeface="Arial"/>
                </a:rPr>
                <a:t>Der Jahresbeitrag wird im Juli bezahlt, wobei in diesem Monat die Lohngrenze* nicht überschritten ist. Ab September liegt der Verdienst oberhalb dieser Lohngrenze. </a:t>
              </a:r>
            </a:p>
            <a:p>
              <a:pPr marL="450760" lvl="2" indent="-271409" defTabSz="914217" fontAlgn="base">
                <a:spcBef>
                  <a:spcPts val="60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DE" sz="1400" kern="0" dirty="0">
                  <a:solidFill>
                    <a:srgbClr val="000000"/>
                  </a:solidFill>
                  <a:ea typeface="Arial"/>
                  <a:cs typeface="Arial"/>
                </a:rPr>
                <a:t>Die erhaltene Förderung ist nicht zurück zu zahlen.</a:t>
              </a:r>
            </a:p>
            <a:p>
              <a:pPr marL="450760" lvl="2" indent="-271409" defTabSz="914217" fontAlgn="base">
                <a:spcBef>
                  <a:spcPts val="600"/>
                </a:spcBef>
                <a:buClr>
                  <a:srgbClr val="000000"/>
                </a:buClr>
                <a:buSzPct val="100000"/>
                <a:buFont typeface="Symbol" panose="05050102010706020507" pitchFamily="18" charset="2"/>
                <a:buChar char="-"/>
              </a:pPr>
              <a:r>
                <a:rPr lang="de-DE" sz="1400" kern="0" dirty="0">
                  <a:solidFill>
                    <a:srgbClr val="000000"/>
                  </a:solidFill>
                  <a:ea typeface="Arial"/>
                  <a:cs typeface="Arial"/>
                </a:rPr>
                <a:t>Für künftige Beiträge, die in Monaten mit überschrittener Lohngrenze erbracht  </a:t>
              </a:r>
              <a:br>
                <a:rPr lang="de-DE" sz="1400" kern="0" dirty="0">
                  <a:solidFill>
                    <a:srgbClr val="000000"/>
                  </a:solidFill>
                  <a:ea typeface="Arial"/>
                  <a:cs typeface="Arial"/>
                </a:rPr>
              </a:br>
              <a:r>
                <a:rPr lang="de-DE" sz="1400" kern="0" dirty="0">
                  <a:solidFill>
                    <a:srgbClr val="000000"/>
                  </a:solidFill>
                  <a:ea typeface="Arial"/>
                  <a:cs typeface="Arial"/>
                </a:rPr>
                <a:t>werden, gilt: Förderbetrag nach § 100 EStG kann nicht geltend gemacht werden, weitere Beiträge können nach § 3 Nr. 63 EStG eingebracht werden.</a:t>
              </a:r>
              <a:br>
                <a:rPr lang="de-DE" sz="1400" kern="0" dirty="0">
                  <a:solidFill>
                    <a:srgbClr val="000000"/>
                  </a:solidFill>
                  <a:ea typeface="Arial"/>
                  <a:cs typeface="Arial"/>
                </a:rPr>
              </a:br>
              <a:endParaRPr lang="de-DE" sz="1400" kern="0" dirty="0">
                <a:solidFill>
                  <a:srgbClr val="000000"/>
                </a:solidFill>
                <a:ea typeface="Arial"/>
                <a:cs typeface="Arial"/>
              </a:endParaRPr>
            </a:p>
            <a:p>
              <a:pPr marL="0" lvl="1" defTabSz="914217" fontAlgn="base">
                <a:spcBef>
                  <a:spcPts val="600"/>
                </a:spcBef>
                <a:buClr>
                  <a:srgbClr val="000000"/>
                </a:buClr>
                <a:buSzPct val="100000"/>
              </a:pPr>
              <a:r>
                <a:rPr lang="de-DE" sz="1400" b="1" kern="0" dirty="0">
                  <a:ea typeface="Arial"/>
                  <a:cs typeface="Arial"/>
                </a:rPr>
                <a:t>Beispiel 2:</a:t>
              </a:r>
              <a:br>
                <a:rPr lang="de-DE" sz="1400" kern="0" dirty="0">
                  <a:ea typeface="Arial"/>
                  <a:cs typeface="Arial"/>
                </a:rPr>
              </a:br>
              <a:r>
                <a:rPr lang="de-DE" sz="1400" dirty="0">
                  <a:ea typeface="Arial"/>
                  <a:cs typeface="Arial"/>
                </a:rPr>
                <a:t>wie oben, jedoch erbringt der AG den nächsten Jahresbeitrag im Juli des Folgejahres, wobei die Lohngrenze nach wie vor überschritten ist.</a:t>
              </a:r>
            </a:p>
            <a:p>
              <a:pPr marL="313302" lvl="1" indent="-285693">
                <a:spcBef>
                  <a:spcPts val="200"/>
                </a:spcBef>
                <a:buFontTx/>
                <a:buChar char="-"/>
              </a:pPr>
              <a:r>
                <a:rPr lang="de-DE" sz="1400" dirty="0">
                  <a:ea typeface="Arial"/>
                  <a:cs typeface="Arial"/>
                </a:rPr>
                <a:t>Für diesen Jahresbeitrag kann der AG den Förderbetrag nicht geltend machen; die Besteuerung kann nach § 3 Nr. 63 EStG erfolgen.</a:t>
              </a:r>
            </a:p>
            <a:p>
              <a:pPr marL="27609" lvl="1">
                <a:spcBef>
                  <a:spcPts val="200"/>
                </a:spcBef>
              </a:pPr>
              <a:endParaRPr lang="de-DE" sz="1400" dirty="0">
                <a:ea typeface="Arial"/>
                <a:cs typeface="Arial"/>
              </a:endParaRPr>
            </a:p>
            <a:p>
              <a:pPr marL="0" lvl="1" defTabSz="914217" fontAlgn="base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de-DE" sz="1400" b="1" kern="0" dirty="0">
                <a:solidFill>
                  <a:schemeClr val="accent2">
                    <a:lumMod val="40000"/>
                    <a:lumOff val="60000"/>
                  </a:schemeClr>
                </a:solidFill>
                <a:ea typeface="Arial"/>
                <a:cs typeface="Arial"/>
              </a:endParaRPr>
            </a:p>
            <a:p>
              <a:pPr marL="0" lvl="1" defTabSz="914217" fontAlgn="base">
                <a:spcBef>
                  <a:spcPts val="600"/>
                </a:spcBef>
                <a:buClr>
                  <a:srgbClr val="000000"/>
                </a:buClr>
                <a:buSzPct val="100000"/>
              </a:pPr>
              <a:endParaRPr lang="de-DE" sz="1400" kern="0" dirty="0">
                <a:solidFill>
                  <a:srgbClr val="000000"/>
                </a:solidFill>
                <a:ea typeface="Arial"/>
                <a:cs typeface="Arial"/>
              </a:endParaRPr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9465ECA7-ADA3-5740-1009-C0BF7E39D950}"/>
              </a:ext>
            </a:extLst>
          </p:cNvPr>
          <p:cNvSpPr/>
          <p:nvPr/>
        </p:nvSpPr>
        <p:spPr>
          <a:xfrm>
            <a:off x="2094017" y="1940447"/>
            <a:ext cx="7994880" cy="523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17">
              <a:defRPr/>
            </a:pPr>
            <a:r>
              <a:rPr lang="de-DE" sz="1400" b="1" kern="0" dirty="0">
                <a:solidFill>
                  <a:srgbClr val="003781"/>
                </a:solidFill>
                <a:ea typeface="Arial"/>
                <a:cs typeface="Arial"/>
              </a:rPr>
              <a:t>Grundsatz:  die Lohngrenze muss lediglich im Monat der Beitragszahlung eingehalten sein,</a:t>
            </a:r>
            <a:br>
              <a:rPr lang="de-DE" sz="1400" b="1" kern="0" dirty="0">
                <a:solidFill>
                  <a:srgbClr val="003781"/>
                </a:solidFill>
                <a:ea typeface="Arial"/>
                <a:cs typeface="Arial"/>
              </a:rPr>
            </a:br>
            <a:r>
              <a:rPr lang="de-DE" sz="1400" b="1" kern="0" dirty="0">
                <a:solidFill>
                  <a:srgbClr val="003781"/>
                </a:solidFill>
                <a:ea typeface="Arial"/>
                <a:cs typeface="Arial"/>
              </a:rPr>
              <a:t> um den Förderbetrag geltend zu machen. </a:t>
            </a:r>
            <a:endParaRPr lang="de-DE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875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sz="4000" kern="0" dirty="0"/>
              <a:t>Ausscheiden / entgeltlose Dienstzeiten </a:t>
            </a:r>
            <a:br>
              <a:rPr lang="de-DE" sz="4000" kern="0" dirty="0"/>
            </a:br>
            <a:r>
              <a:rPr lang="de-DE" sz="4000" kern="0" dirty="0"/>
              <a:t>des Arbeitnehmers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907914"/>
            <a:ext cx="10626377" cy="3483924"/>
          </a:xfrm>
        </p:spPr>
        <p:txBody>
          <a:bodyPr/>
          <a:lstStyle/>
          <a:p>
            <a:pPr marL="285750" indent="-285750" defTabSz="914400"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altLang="de-DE" sz="1400" b="1" dirty="0">
                <a:solidFill>
                  <a:schemeClr val="bg1"/>
                </a:solidFill>
              </a:rPr>
              <a:t>Ausscheiden des AN</a:t>
            </a:r>
          </a:p>
          <a:p>
            <a:pPr lvl="4" defTabSz="914400">
              <a:spcBef>
                <a:spcPts val="1800"/>
              </a:spcBef>
              <a:buClr>
                <a:srgbClr val="003781"/>
              </a:buClr>
            </a:pPr>
            <a:r>
              <a:rPr lang="de-DE" altLang="de-DE" sz="1400" dirty="0">
                <a:solidFill>
                  <a:schemeClr val="bg1"/>
                </a:solidFill>
              </a:rPr>
              <a:t>Einvernehmliche private Fortführung wie bei § 3 Nr. 63 EStG möglich</a:t>
            </a:r>
            <a:br>
              <a:rPr lang="de-DE" altLang="de-DE" sz="1400" dirty="0">
                <a:solidFill>
                  <a:schemeClr val="bg1"/>
                </a:solidFill>
              </a:rPr>
            </a:br>
            <a:r>
              <a:rPr lang="de-DE" altLang="de-DE" sz="1400" dirty="0">
                <a:solidFill>
                  <a:schemeClr val="bg1"/>
                </a:solidFill>
              </a:rPr>
              <a:t>Trennung bei Besteuerung in der Leistungsphase nach </a:t>
            </a:r>
            <a:r>
              <a:rPr lang="de-DE" altLang="de-DE" sz="1400" dirty="0" err="1">
                <a:solidFill>
                  <a:schemeClr val="bg1"/>
                </a:solidFill>
              </a:rPr>
              <a:t>bAV</a:t>
            </a:r>
            <a:r>
              <a:rPr lang="de-DE" altLang="de-DE" sz="1400" dirty="0">
                <a:solidFill>
                  <a:schemeClr val="bg1"/>
                </a:solidFill>
              </a:rPr>
              <a:t>- und privatem Teil</a:t>
            </a:r>
            <a:br>
              <a:rPr lang="de-DE" altLang="de-DE" sz="1400" dirty="0">
                <a:solidFill>
                  <a:schemeClr val="bg1"/>
                </a:solidFill>
              </a:rPr>
            </a:br>
            <a:endParaRPr lang="de-DE" altLang="de-DE" sz="1400" dirty="0">
              <a:solidFill>
                <a:schemeClr val="bg1"/>
              </a:solidFill>
            </a:endParaRPr>
          </a:p>
          <a:p>
            <a:pPr marL="285750" indent="-285750" defTabSz="914400"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altLang="de-DE" sz="1400" b="1" dirty="0">
                <a:solidFill>
                  <a:schemeClr val="bg1"/>
                </a:solidFill>
              </a:rPr>
              <a:t>Bei AG-Wechsel</a:t>
            </a:r>
          </a:p>
          <a:p>
            <a:pPr lvl="4" defTabSz="914400">
              <a:spcBef>
                <a:spcPts val="1800"/>
              </a:spcBef>
              <a:buClr>
                <a:srgbClr val="003781"/>
              </a:buClr>
            </a:pPr>
            <a:r>
              <a:rPr lang="de-DE" altLang="de-DE" sz="1400" dirty="0">
                <a:solidFill>
                  <a:schemeClr val="bg1"/>
                </a:solidFill>
              </a:rPr>
              <a:t>Einvernehmliche Übernahme der Zusage ist möglich und erfolgt </a:t>
            </a:r>
            <a:br>
              <a:rPr lang="de-DE" altLang="de-DE" sz="1400" dirty="0">
                <a:solidFill>
                  <a:schemeClr val="bg1"/>
                </a:solidFill>
              </a:rPr>
            </a:br>
            <a:r>
              <a:rPr lang="de-DE" altLang="de-DE" sz="1400" dirty="0">
                <a:solidFill>
                  <a:schemeClr val="bg1"/>
                </a:solidFill>
              </a:rPr>
              <a:t>durch Versicherungsnehmer-Wechsel (AG führt den konkreten Vertrag </a:t>
            </a:r>
            <a:r>
              <a:rPr lang="de-DE" altLang="de-DE" sz="1400" dirty="0"/>
              <a:t>fort). </a:t>
            </a:r>
            <a:br>
              <a:rPr lang="de-DE" altLang="de-DE" sz="1400" dirty="0"/>
            </a:br>
            <a:r>
              <a:rPr lang="de-DE" altLang="de-DE" sz="1400" dirty="0"/>
              <a:t>Deckungskapitalübertragung ist möglich (Rechtsanspruch des AN).</a:t>
            </a:r>
            <a:endParaRPr lang="de-DE" altLang="de-DE" sz="1400" dirty="0">
              <a:solidFill>
                <a:schemeClr val="bg1"/>
              </a:solidFill>
            </a:endParaRPr>
          </a:p>
          <a:p>
            <a:pPr marL="285750" indent="-285750" defTabSz="914400"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altLang="de-DE" sz="1400" b="1" dirty="0">
                <a:solidFill>
                  <a:schemeClr val="bg1"/>
                </a:solidFill>
              </a:rPr>
              <a:t>Entgeltlose Dienstzeit</a:t>
            </a:r>
          </a:p>
          <a:p>
            <a:pPr lvl="4" defTabSz="914400">
              <a:spcBef>
                <a:spcPts val="1800"/>
              </a:spcBef>
              <a:buClr>
                <a:srgbClr val="003781"/>
              </a:buClr>
            </a:pPr>
            <a:r>
              <a:rPr lang="de-DE" altLang="de-DE" sz="1400" dirty="0">
                <a:solidFill>
                  <a:schemeClr val="bg1"/>
                </a:solidFill>
              </a:rPr>
              <a:t>Standardzusage sieht keine AG-Beiträge während entgeltloser Dienstzeit vor.</a:t>
            </a:r>
            <a:br>
              <a:rPr lang="de-DE" altLang="de-DE" sz="1400" dirty="0">
                <a:solidFill>
                  <a:schemeClr val="bg1"/>
                </a:solidFill>
              </a:rPr>
            </a:br>
            <a:r>
              <a:rPr lang="de-DE" altLang="de-DE" sz="1400" dirty="0">
                <a:solidFill>
                  <a:schemeClr val="bg1"/>
                </a:solidFill>
              </a:rPr>
              <a:t>Es besteht die Möglichkeit, eine Fortzahlung der AG-Beiträge zu vereinbaren.</a:t>
            </a:r>
            <a:br>
              <a:rPr lang="de-DE" altLang="de-DE" sz="1400" dirty="0">
                <a:solidFill>
                  <a:schemeClr val="bg1"/>
                </a:solidFill>
              </a:rPr>
            </a:br>
            <a:r>
              <a:rPr lang="de-DE" altLang="de-DE" sz="1400" dirty="0">
                <a:solidFill>
                  <a:schemeClr val="bg1"/>
                </a:solidFill>
              </a:rPr>
              <a:t>Vereinbarungsgemäß kann der Arbeitnehmer die Versorgung mit eigenen Beiträgen fortführen</a:t>
            </a:r>
          </a:p>
          <a:p>
            <a:pPr marL="285750" indent="-285750" defTabSz="914400"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endParaRPr lang="de-DE" altLang="de-DE" sz="1400" dirty="0">
              <a:solidFill>
                <a:schemeClr val="bg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Prozesse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16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9E26EF-8BC8-4366-96CF-C25AAD04F667}"/>
              </a:ext>
            </a:extLst>
          </p:cNvPr>
          <p:cNvSpPr/>
          <p:nvPr/>
        </p:nvSpPr>
        <p:spPr>
          <a:xfrm>
            <a:off x="479424" y="5912415"/>
            <a:ext cx="11233150" cy="531585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>
                <a:solidFill>
                  <a:schemeClr val="accent4"/>
                </a:solidFill>
              </a:rPr>
              <a:t>Mechanismen bei Ausscheiden und entgeltloser Dienstzeit wie bei § 3 Nr. 63 EStG</a:t>
            </a:r>
          </a:p>
        </p:txBody>
      </p:sp>
    </p:spTree>
    <p:extLst>
      <p:ext uri="{BB962C8B-B14F-4D97-AF65-F5344CB8AC3E}">
        <p14:creationId xmlns:p14="http://schemas.microsoft.com/office/powerpoint/2010/main" val="35623632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C26DE45-615F-4CE7-A00B-1191498F5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8590" y="1152000"/>
            <a:ext cx="12801058" cy="2666928"/>
          </a:xfrm>
        </p:spPr>
        <p:txBody>
          <a:bodyPr/>
          <a:lstStyle/>
          <a:p>
            <a:r>
              <a:rPr lang="en-US" noProof="0" dirty="0"/>
              <a:t>Back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E688C66E-25C4-444F-96C8-D85244574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8590" y="3420000"/>
            <a:ext cx="12801058" cy="3581884"/>
          </a:xfrm>
        </p:spPr>
        <p:txBody>
          <a:bodyPr/>
          <a:lstStyle/>
          <a:p>
            <a:r>
              <a:rPr lang="en-US" noProof="0" dirty="0"/>
              <a:t>up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4834CD-6DCE-4E38-86C0-560B5193BB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43580" y="6372000"/>
            <a:ext cx="268995" cy="144000"/>
          </a:xfrm>
        </p:spPr>
        <p:txBody>
          <a:bodyPr/>
          <a:lstStyle/>
          <a:p>
            <a:fld id="{0F96B16C-3F5F-44BC-AFCC-8CBCBD90898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43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sz="4000" dirty="0"/>
              <a:t>Definition laufendes Bruttoentgelt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6" y="1418854"/>
            <a:ext cx="10626377" cy="3483924"/>
          </a:xfrm>
        </p:spPr>
        <p:txBody>
          <a:bodyPr/>
          <a:lstStyle/>
          <a:p>
            <a:pPr marL="284343" indent="-284343" defTabSz="914217" fontAlgn="base">
              <a:lnSpc>
                <a:spcPct val="100000"/>
              </a:lnSpc>
              <a:spcBef>
                <a:spcPts val="1200"/>
              </a:spcBef>
              <a:spcAft>
                <a:spcPts val="30"/>
              </a:spcAft>
              <a:buClr>
                <a:schemeClr val="tx1"/>
              </a:buClr>
            </a:pPr>
            <a:r>
              <a:rPr lang="de-DE" sz="1600" b="1" kern="0" dirty="0">
                <a:solidFill>
                  <a:schemeClr val="bg1"/>
                </a:solidFill>
                <a:ea typeface="Arial"/>
                <a:cs typeface="Arial"/>
              </a:rPr>
              <a:t>Laufendes Bruttoentgelt: </a:t>
            </a:r>
            <a:endParaRPr lang="de-DE" sz="1600" kern="0" dirty="0">
              <a:solidFill>
                <a:schemeClr val="bg1"/>
              </a:solidFill>
              <a:ea typeface="Arial"/>
              <a:cs typeface="Arial"/>
            </a:endParaRPr>
          </a:p>
          <a:p>
            <a:pPr marL="285693" indent="-285693" defTabSz="914217" fontAlgn="base">
              <a:lnSpc>
                <a:spcPct val="100000"/>
              </a:lnSpc>
              <a:spcBef>
                <a:spcPts val="1200"/>
              </a:spcBef>
              <a:spcAft>
                <a:spcPts val="3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chemeClr val="bg1"/>
                </a:solidFill>
                <a:ea typeface="Arial"/>
                <a:cs typeface="Arial"/>
              </a:rPr>
              <a:t>Dieses bestimmt sich nach den Lohnsteuerrichtlinien (R 39b.2 der LStR zu § 39b EStG):</a:t>
            </a:r>
          </a:p>
          <a:p>
            <a:pPr marL="625350" lvl="2" indent="-271409" defTabSz="914217" fontAlgn="base">
              <a:spcBef>
                <a:spcPts val="600"/>
              </a:spcBef>
              <a:buClr>
                <a:schemeClr val="tx1"/>
              </a:buClr>
            </a:pPr>
            <a:r>
              <a:rPr lang="de-DE" sz="1600" kern="0" dirty="0">
                <a:cs typeface="Arial"/>
              </a:rPr>
              <a:t>Berücksichtigt werden z. B. Monatsgehälter, Mehrarbeitsvergütungen, Zuschläge/Zulagen, geldwerter Vorteil durch Dienstwagen, Provisionen</a:t>
            </a:r>
          </a:p>
          <a:p>
            <a:pPr marL="625350" lvl="2" indent="-271409" defTabSz="914217" fontAlgn="base">
              <a:spcBef>
                <a:spcPts val="600"/>
              </a:spcBef>
              <a:buClr>
                <a:schemeClr val="tx1"/>
              </a:buClr>
            </a:pPr>
            <a:r>
              <a:rPr lang="de-DE" sz="1600" kern="0" dirty="0">
                <a:cs typeface="Arial"/>
              </a:rPr>
              <a:t>Nicht berücksichtigt  werden die sonstigen Bezüge z. B.: 13./14. Monatsgehalt, Abfindungen, Gratifikationen, Jubiläums- und Weihnachtszuwendungen, Urlaubsgeld, etc.</a:t>
            </a:r>
          </a:p>
          <a:p>
            <a:pPr marL="625350" lvl="2" indent="-271409" defTabSz="914217" fontAlgn="base">
              <a:spcBef>
                <a:spcPts val="600"/>
              </a:spcBef>
              <a:buClr>
                <a:schemeClr val="tx1"/>
              </a:buClr>
            </a:pPr>
            <a:r>
              <a:rPr lang="de-DE" sz="1600" kern="0" dirty="0">
                <a:cs typeface="Arial"/>
              </a:rPr>
              <a:t>Ebenfalls unberücksichtigt bleiben steuerfreie Lohnbestandteile</a:t>
            </a:r>
          </a:p>
          <a:p>
            <a:pPr marL="285693" indent="-285693" defTabSz="914217" fontAlgn="base">
              <a:lnSpc>
                <a:spcPct val="100000"/>
              </a:lnSpc>
              <a:spcBef>
                <a:spcPts val="1200"/>
              </a:spcBef>
              <a:spcAft>
                <a:spcPts val="3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1600" kern="0" dirty="0">
                <a:cs typeface="Arial"/>
              </a:rPr>
              <a:t>Das laufende Gehalt kann durch Entgeltumwandlung auf  2.575 EUR </a:t>
            </a:r>
            <a:br>
              <a:rPr lang="de-DE" sz="1600" kern="0" dirty="0">
                <a:solidFill>
                  <a:schemeClr val="bg1"/>
                </a:solidFill>
                <a:ea typeface="Arial"/>
                <a:cs typeface="Arial"/>
              </a:rPr>
            </a:br>
            <a:r>
              <a:rPr lang="de-DE" sz="1600" kern="0" dirty="0">
                <a:solidFill>
                  <a:schemeClr val="bg1"/>
                </a:solidFill>
                <a:ea typeface="Arial"/>
                <a:cs typeface="Arial"/>
              </a:rPr>
              <a:t>reduziert werden – und zwar unabhängig vom Durchführungsweg,  in dem die Entgeltumwandlung erfolgt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Backup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18</a:t>
            </a:fld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9D07F8A-FC65-7C0C-B10F-F717564AE13F}"/>
              </a:ext>
            </a:extLst>
          </p:cNvPr>
          <p:cNvSpPr/>
          <p:nvPr/>
        </p:nvSpPr>
        <p:spPr>
          <a:xfrm>
            <a:off x="1433514" y="5173353"/>
            <a:ext cx="9324972" cy="531585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>
                <a:solidFill>
                  <a:schemeClr val="accent4"/>
                </a:solidFill>
              </a:rPr>
              <a:t>Das relevante Bruttoentgelt muss im Zweifel noch ermittelt werden und kann u. U. </a:t>
            </a:r>
            <a:br>
              <a:rPr lang="de-DE" sz="1600" dirty="0">
                <a:solidFill>
                  <a:schemeClr val="accent4"/>
                </a:solidFill>
              </a:rPr>
            </a:br>
            <a:r>
              <a:rPr lang="de-DE" sz="1600" dirty="0">
                <a:solidFill>
                  <a:schemeClr val="accent4"/>
                </a:solidFill>
              </a:rPr>
              <a:t>nicht ohne Weiteres der Lohnabrechnung entnommen werden.</a:t>
            </a:r>
          </a:p>
        </p:txBody>
      </p:sp>
    </p:spTree>
    <p:extLst>
      <p:ext uri="{BB962C8B-B14F-4D97-AF65-F5344CB8AC3E}">
        <p14:creationId xmlns:p14="http://schemas.microsoft.com/office/powerpoint/2010/main" val="296058607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sz="4000" b="1" dirty="0"/>
              <a:t>Musterformular Lohnsteueranmeldung 2024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Backup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19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14308CD-80B6-05B7-0310-E92A2C28C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857" y="1305862"/>
            <a:ext cx="6946816" cy="5408138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B21A167C-18FB-4A9B-E4EA-82037F9AC013}"/>
              </a:ext>
            </a:extLst>
          </p:cNvPr>
          <p:cNvSpPr/>
          <p:nvPr/>
        </p:nvSpPr>
        <p:spPr bwMode="auto">
          <a:xfrm>
            <a:off x="2625273" y="6091152"/>
            <a:ext cx="5820208" cy="16978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9979" tIns="46789" rIns="89979" bIns="46789" numCol="1" rtlCol="0" anchor="ctr" anchorCtr="0" compatLnSpc="1">
            <a:prstTxWarp prst="textNoShape">
              <a:avLst/>
            </a:prstTxWarp>
          </a:bodyPr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7D7AE0A-C112-C097-2B91-8D4259E206FA}"/>
              </a:ext>
            </a:extLst>
          </p:cNvPr>
          <p:cNvSpPr/>
          <p:nvPr/>
        </p:nvSpPr>
        <p:spPr bwMode="auto">
          <a:xfrm>
            <a:off x="5905246" y="4796506"/>
            <a:ext cx="2750506" cy="28658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89979" tIns="46789" rIns="89979" bIns="46789" numCol="1" rtlCol="0" anchor="ctr" anchorCtr="0" compatLnSpc="1">
            <a:prstTxWarp prst="textNoShape">
              <a:avLst/>
            </a:prstTxWarp>
          </a:bodyPr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245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9A0170F-AA1F-4088-B83B-AADD1F07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/>
          <a:lstStyle/>
          <a:p>
            <a:r>
              <a:rPr lang="de-DE"/>
              <a:t>Inhalt</a:t>
            </a:r>
            <a:endParaRPr lang="de-DE">
              <a:solidFill>
                <a:srgbClr val="13A0D3"/>
              </a:solidFill>
            </a:endParaRPr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DF6DD360-47E9-4DBA-B33D-3CA1459AC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311330"/>
              </p:ext>
            </p:extLst>
          </p:nvPr>
        </p:nvGraphicFramePr>
        <p:xfrm>
          <a:off x="479425" y="1376363"/>
          <a:ext cx="4883758" cy="3553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840">
                  <a:extLst>
                    <a:ext uri="{9D8B030D-6E8A-4147-A177-3AD203B41FA5}">
                      <a16:colId xmlns:a16="http://schemas.microsoft.com/office/drawing/2014/main" val="2028713201"/>
                    </a:ext>
                  </a:extLst>
                </a:gridCol>
                <a:gridCol w="4274918">
                  <a:extLst>
                    <a:ext uri="{9D8B030D-6E8A-4147-A177-3AD203B41FA5}">
                      <a16:colId xmlns:a16="http://schemas.microsoft.com/office/drawing/2014/main" val="3594622348"/>
                    </a:ext>
                  </a:extLst>
                </a:gridCol>
              </a:tblGrid>
              <a:tr h="967592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3800" b="0" i="0">
                          <a:solidFill>
                            <a:srgbClr val="13A0D3"/>
                          </a:solidFill>
                        </a:rPr>
                        <a:t>1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003781"/>
                        </a:buClr>
                      </a:pPr>
                      <a:r>
                        <a:rPr lang="de-DE" sz="1600" b="1" dirty="0">
                          <a:solidFill>
                            <a:srgbClr val="13A0D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Grundlagen</a:t>
                      </a:r>
                      <a:endParaRPr lang="de-DE" sz="1600" dirty="0">
                        <a:solidFill>
                          <a:srgbClr val="13A0D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369561"/>
                  </a:ext>
                </a:extLst>
              </a:tr>
              <a:tr h="105606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3800" b="0" i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B4B4B4"/>
                        </a:buClr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Produktkonzept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126872"/>
                  </a:ext>
                </a:extLst>
              </a:tr>
              <a:tr h="1529349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3800" b="0" i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B4B4B4"/>
                        </a:buClr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Prozesse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322885"/>
                  </a:ext>
                </a:extLst>
              </a:tr>
            </a:tbl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FBDAD-9508-4725-89E9-94C983654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43580" y="6372000"/>
            <a:ext cx="268995" cy="144000"/>
          </a:xfrm>
        </p:spPr>
        <p:txBody>
          <a:bodyPr/>
          <a:lstStyle/>
          <a:p>
            <a:fld id="{0F96B16C-3F5F-44BC-AFCC-8CBCBD90898D}" type="slidenum">
              <a:rPr lang="de-DE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5945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altLang="de-DE" dirty="0"/>
              <a:t>Allgemeine Informationen zum Förderbetrag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08164"/>
            <a:ext cx="5805465" cy="3143764"/>
          </a:xfrm>
        </p:spPr>
        <p:txBody>
          <a:bodyPr/>
          <a:lstStyle/>
          <a:p>
            <a:pPr marL="285693" indent="-285693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1400" dirty="0">
                <a:solidFill>
                  <a:schemeClr val="bg1"/>
                </a:solidFill>
              </a:rPr>
              <a:t>Seit 01.01.2018: Förderbetrag zur </a:t>
            </a:r>
            <a:r>
              <a:rPr lang="de-DE" altLang="de-DE" sz="1400" dirty="0" err="1">
                <a:solidFill>
                  <a:schemeClr val="bg1"/>
                </a:solidFill>
              </a:rPr>
              <a:t>bAV</a:t>
            </a:r>
            <a:r>
              <a:rPr lang="de-DE" altLang="de-DE" sz="1400" dirty="0">
                <a:solidFill>
                  <a:schemeClr val="bg1"/>
                </a:solidFill>
              </a:rPr>
              <a:t> für Arbeitgeber (AG) gem. </a:t>
            </a:r>
            <a:br>
              <a:rPr lang="de-DE" altLang="de-DE" sz="1400" dirty="0">
                <a:solidFill>
                  <a:schemeClr val="bg1"/>
                </a:solidFill>
              </a:rPr>
            </a:br>
            <a:r>
              <a:rPr lang="de-DE" altLang="de-DE" sz="1400" dirty="0">
                <a:solidFill>
                  <a:schemeClr val="bg1"/>
                </a:solidFill>
              </a:rPr>
              <a:t>§ 100 EStG</a:t>
            </a:r>
            <a:r>
              <a:rPr lang="de-DE" altLang="de-DE" sz="1400" baseline="30000" dirty="0">
                <a:solidFill>
                  <a:schemeClr val="bg1"/>
                </a:solidFill>
              </a:rPr>
              <a:t>1</a:t>
            </a:r>
          </a:p>
          <a:p>
            <a:pPr marL="285693" indent="-285693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altLang="de-DE" sz="1400" dirty="0">
                <a:solidFill>
                  <a:schemeClr val="bg1"/>
                </a:solidFill>
              </a:rPr>
              <a:t>Der Förderbetrag ist ausschließlich bei neuen </a:t>
            </a:r>
            <a:br>
              <a:rPr lang="de-DE" altLang="de-DE" sz="1400" dirty="0">
                <a:solidFill>
                  <a:schemeClr val="bg1"/>
                </a:solidFill>
              </a:rPr>
            </a:br>
            <a:r>
              <a:rPr lang="de-DE" altLang="de-DE" sz="1400" dirty="0">
                <a:solidFill>
                  <a:schemeClr val="bg1"/>
                </a:solidFill>
              </a:rPr>
              <a:t>AG-Beiträgen möglich </a:t>
            </a:r>
          </a:p>
          <a:p>
            <a:pPr marL="285693" indent="-285693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altLang="de-DE" sz="1400" dirty="0">
                <a:solidFill>
                  <a:schemeClr val="bg1"/>
                </a:solidFill>
              </a:rPr>
              <a:t>Abschluss- und Vertriebskosten müssen über die gesamte Laufzeit verteilt werden (sog. „</a:t>
            </a:r>
            <a:r>
              <a:rPr lang="de-DE" altLang="de-DE" sz="1400" dirty="0" err="1">
                <a:solidFill>
                  <a:schemeClr val="bg1"/>
                </a:solidFill>
              </a:rPr>
              <a:t>ungezillmerter</a:t>
            </a:r>
            <a:r>
              <a:rPr lang="de-DE" altLang="de-DE" sz="1400" dirty="0">
                <a:solidFill>
                  <a:schemeClr val="bg1"/>
                </a:solidFill>
              </a:rPr>
              <a:t>“ Tarif)</a:t>
            </a:r>
          </a:p>
          <a:p>
            <a:pPr marL="285693" indent="-285693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</a:rPr>
              <a:t>Neuer Freibetrag in der Grundsicherung wirkt auch hier </a:t>
            </a:r>
          </a:p>
          <a:p>
            <a:pPr marL="285693" indent="-285693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altLang="de-DE" sz="1400" dirty="0">
                <a:solidFill>
                  <a:schemeClr val="bg1"/>
                </a:solidFill>
              </a:rPr>
              <a:t>Ziel: Anreiz für AG, eine </a:t>
            </a:r>
            <a:r>
              <a:rPr lang="de-DE" altLang="de-DE" sz="1400" dirty="0" err="1">
                <a:solidFill>
                  <a:schemeClr val="bg1"/>
                </a:solidFill>
              </a:rPr>
              <a:t>bAV</a:t>
            </a:r>
            <a:r>
              <a:rPr lang="de-DE" altLang="de-DE" sz="1400" dirty="0">
                <a:solidFill>
                  <a:schemeClr val="bg1"/>
                </a:solidFill>
              </a:rPr>
              <a:t> für Arbeitnehmer (AN) mit geringeren Einkommen einzurichten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Grundlagen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3</a:t>
            </a:fld>
            <a:endParaRPr lang="de-DE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4370B915-FDAA-4D67-9E33-B82918AE4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456" t="20342" b="-41"/>
          <a:stretch>
            <a:fillRect/>
          </a:stretch>
        </p:blipFill>
        <p:spPr bwMode="auto">
          <a:xfrm>
            <a:off x="7124010" y="1808162"/>
            <a:ext cx="5067990" cy="50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379E26EF-8BC8-4366-96CF-C25AAD04F667}"/>
              </a:ext>
            </a:extLst>
          </p:cNvPr>
          <p:cNvSpPr/>
          <p:nvPr/>
        </p:nvSpPr>
        <p:spPr>
          <a:xfrm>
            <a:off x="479425" y="5292088"/>
            <a:ext cx="11233150" cy="531585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spcBef>
                <a:spcPts val="600"/>
              </a:spcBef>
              <a:defRPr/>
            </a:pPr>
            <a:r>
              <a:rPr lang="de-DE" sz="1600" dirty="0">
                <a:solidFill>
                  <a:schemeClr val="accent4"/>
                </a:solidFill>
              </a:rPr>
              <a:t>Ergänzend zum Spezialisten-Foliensatz gibt es weitere Details/Praxisfragen</a:t>
            </a:r>
            <a:br>
              <a:rPr lang="de-DE" sz="1600" dirty="0">
                <a:solidFill>
                  <a:schemeClr val="accent4"/>
                </a:solidFill>
              </a:rPr>
            </a:br>
            <a:r>
              <a:rPr lang="de-DE" sz="1600" dirty="0">
                <a:solidFill>
                  <a:schemeClr val="accent4"/>
                </a:solidFill>
              </a:rPr>
              <a:t>in der FAQ BRSG (Zugang über </a:t>
            </a:r>
            <a:r>
              <a:rPr lang="de-DE" sz="1600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AMIS</a:t>
            </a:r>
            <a:r>
              <a:rPr lang="de-DE" sz="1600" dirty="0">
                <a:solidFill>
                  <a:schemeClr val="accent4"/>
                </a:solidFill>
              </a:rPr>
              <a:t>, Zugang über </a:t>
            </a:r>
            <a:r>
              <a:rPr lang="de-DE" sz="1600" dirty="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Maklerportal</a:t>
            </a:r>
            <a:r>
              <a:rPr lang="de-DE" sz="1600" dirty="0">
                <a:solidFill>
                  <a:schemeClr val="accent4"/>
                </a:solidFill>
              </a:rPr>
              <a:t>)</a:t>
            </a:r>
          </a:p>
          <a:p>
            <a:pPr defTabSz="1219170">
              <a:spcBef>
                <a:spcPts val="600"/>
              </a:spcBef>
              <a:defRPr/>
            </a:pPr>
            <a:endParaRPr lang="de-DE" sz="1600" b="1" kern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541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altLang="de-DE" sz="4000" dirty="0"/>
              <a:t>Neuerungen seit 2020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08164"/>
            <a:ext cx="10626377" cy="3483924"/>
          </a:xfrm>
        </p:spPr>
        <p:txBody>
          <a:bodyPr/>
          <a:lstStyle/>
          <a:p>
            <a:pPr marL="285750" indent="-285750" defTabSz="914400"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geförderte AG-Beitrag erhöht sich von 480 € auf 960 € p.a.</a:t>
            </a:r>
          </a:p>
          <a:p>
            <a:pPr marL="895156" lvl="1" indent="-285693" defTabSz="914400">
              <a:spcBef>
                <a:spcPts val="1800"/>
              </a:spcBef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Förderbetrag erhöht sich damit von max. 144 € auf max. 288 € </a:t>
            </a:r>
            <a:r>
              <a:rPr lang="de-DE" altLang="de-DE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p.a</a:t>
            </a: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(Förderquote von 30% bleibt unverändert)</a:t>
            </a:r>
          </a:p>
          <a:p>
            <a:pPr marL="285750" indent="-285750" defTabSz="914400"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förderfähige Einkommensgrenze wird von 2.200 € mtl. auf 2.575 € monatlich angehoben (Tages- Wochen- und Jahreswerte entsprechend)</a:t>
            </a:r>
          </a:p>
          <a:p>
            <a:pPr marL="285750" indent="-285750" defTabSz="914400"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Änderungen gelten rückwirkend für alle Lohnzahlungszeiträume des Jahres 2020</a:t>
            </a:r>
          </a:p>
          <a:p>
            <a:pPr marL="895213" lvl="1" indent="-285750" defTabSz="914400">
              <a:spcBef>
                <a:spcPts val="1800"/>
              </a:spcBef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alt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Höhere Förderbeträge über geänderte Lohnsteuer-Anmeldungen seit dem 01.01.2020 bis zum Inkrafttreten (einen Tag nach der Verkündung des Gesetzes) sind möglich, sofern höhere AG-Beiträge als 480 € erbracht wurden und/oder der AN mit der Neuregelung wieder im Rahmen der förderfähigen Einkommensgrenze liegt</a:t>
            </a:r>
            <a:endParaRPr lang="de-DE" altLang="de-DE" sz="1400" dirty="0">
              <a:solidFill>
                <a:schemeClr val="bg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Grundlagen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4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9E26EF-8BC8-4366-96CF-C25AAD04F667}"/>
              </a:ext>
            </a:extLst>
          </p:cNvPr>
          <p:cNvSpPr/>
          <p:nvPr/>
        </p:nvSpPr>
        <p:spPr>
          <a:xfrm>
            <a:off x="479425" y="5451106"/>
            <a:ext cx="11233150" cy="531585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>
                <a:solidFill>
                  <a:schemeClr val="accent4"/>
                </a:solidFill>
              </a:rPr>
              <a:t>Mehr Spielraum und Planungssicherheit durch Neuregelungen für den Arbeitgeber </a:t>
            </a:r>
          </a:p>
          <a:p>
            <a:pPr defTabSz="1219170">
              <a:spcBef>
                <a:spcPts val="600"/>
              </a:spcBef>
              <a:defRPr/>
            </a:pPr>
            <a:endParaRPr lang="de-DE" sz="1600" b="1" kern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045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altLang="de-DE" sz="4000" dirty="0"/>
              <a:t>Voraussetzungen für den Förderbetrag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08164"/>
            <a:ext cx="11233150" cy="3483924"/>
          </a:xfrm>
        </p:spPr>
        <p:txBody>
          <a:bodyPr/>
          <a:lstStyle/>
          <a:p>
            <a:pPr marL="285693" lvl="1" indent="-285693" defTabSz="914217">
              <a:spcBef>
                <a:spcPts val="600"/>
              </a:spcBef>
              <a:spcAft>
                <a:spcPts val="0"/>
              </a:spcAft>
              <a:buClr>
                <a:srgbClr val="003781"/>
              </a:buClr>
              <a:buNone/>
            </a:pPr>
            <a:r>
              <a:rPr lang="de-DE" alt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erhält man den Förderbetrag!</a:t>
            </a:r>
            <a:br>
              <a:rPr lang="de-DE" alt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914217">
              <a:spcBef>
                <a:spcPts val="600"/>
              </a:spcBef>
              <a:spcAft>
                <a:spcPts val="0"/>
              </a:spcAft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Neuer AG-Beitrag in Höhe von mindestens 240 EUR p.a. zur </a:t>
            </a:r>
            <a:r>
              <a:rPr lang="de-DE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bAV</a:t>
            </a:r>
            <a:endParaRPr lang="de-D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5621" lvl="3" indent="-285693" defTabSz="914217">
              <a:spcBef>
                <a:spcPts val="0"/>
              </a:spcBef>
              <a:spcAft>
                <a:spcPts val="0"/>
              </a:spcAft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30 % Förderbetrag auf max. 960 EUR p.a.</a:t>
            </a:r>
          </a:p>
          <a:p>
            <a:pPr marL="645621" lvl="3" indent="-285693" defTabSz="914217">
              <a:spcBef>
                <a:spcPts val="0"/>
              </a:spcBef>
              <a:spcAft>
                <a:spcPts val="0"/>
              </a:spcAft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 Beiträge im Vergleich zum Jahr 2016</a:t>
            </a:r>
          </a:p>
          <a:p>
            <a:pPr marL="645621" lvl="3" indent="-285693" defTabSz="914217">
              <a:spcBef>
                <a:spcPts val="0"/>
              </a:spcBef>
              <a:spcAft>
                <a:spcPts val="0"/>
              </a:spcAft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Förderbetrag bei Entgeltumwandlung (EU)</a:t>
            </a:r>
          </a:p>
          <a:p>
            <a:pPr marL="285693" indent="-285693" defTabSz="914217">
              <a:lnSpc>
                <a:spcPct val="100000"/>
              </a:lnSpc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mit Einkommen im Zeitpunkt der Beitragszahlung bis max. 2.575 EUR monatlich</a:t>
            </a:r>
          </a:p>
          <a:p>
            <a:pPr marL="645621" lvl="3" indent="-285693" defTabSz="914217">
              <a:spcBef>
                <a:spcPts val="0"/>
              </a:spcBef>
              <a:spcAft>
                <a:spcPts val="0"/>
              </a:spcAft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Anderer Lohnabrechnungszeitraum = entsprechender max. Verdienst</a:t>
            </a:r>
          </a:p>
          <a:p>
            <a:pPr marL="645621" lvl="3" indent="-285693" defTabSz="914217">
              <a:spcBef>
                <a:spcPts val="0"/>
              </a:spcBef>
              <a:spcAft>
                <a:spcPts val="0"/>
              </a:spcAft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reduziert maßgebliches Einkommen</a:t>
            </a:r>
          </a:p>
          <a:p>
            <a:pPr marL="285693" indent="-285693" defTabSz="914217">
              <a:lnSpc>
                <a:spcPct val="100000"/>
              </a:lnSpc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Bestehendes erstes Dienstverhältnis</a:t>
            </a:r>
          </a:p>
          <a:p>
            <a:pPr marL="645621" lvl="3" indent="-285693" defTabSz="914217">
              <a:spcBef>
                <a:spcPts val="0"/>
              </a:spcBef>
              <a:spcAft>
                <a:spcPts val="0"/>
              </a:spcAft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bei einer entgeltlosen Dienstzeit kann ein erstes Dienstverhältnis vorliegen  </a:t>
            </a:r>
          </a:p>
          <a:p>
            <a:pPr marL="285693" indent="-285693" defTabSz="914217" fontAlgn="ctr">
              <a:lnSpc>
                <a:spcPct val="100000"/>
              </a:lnSpc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Durchführungsweg: Direktversicherung, Pensionskasse, Pensionsfonds</a:t>
            </a:r>
          </a:p>
          <a:p>
            <a:pPr marL="285693" indent="-285693" defTabSz="914217" fontAlgn="ctr">
              <a:lnSpc>
                <a:spcPct val="100000"/>
              </a:lnSpc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Verteilung der Abschluss- und Vertriebskosten über die gesamte Laufzeit</a:t>
            </a:r>
          </a:p>
          <a:p>
            <a:pPr marL="285693" indent="-285693" defTabSz="914217" fontAlgn="ctr">
              <a:lnSpc>
                <a:spcPct val="100000"/>
              </a:lnSpc>
              <a:spcBef>
                <a:spcPts val="1800"/>
              </a:spcBef>
              <a:buClr>
                <a:srgbClr val="003781"/>
              </a:buClr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Arbeitslohn muss im Inland der Lohnsteuer unterliegen</a:t>
            </a:r>
          </a:p>
          <a:p>
            <a:pPr marL="645621" lvl="3" indent="-285693" defTabSz="914217" fontAlgn="ctr">
              <a:spcBef>
                <a:spcPts val="0"/>
              </a:spcBef>
              <a:spcAft>
                <a:spcPts val="0"/>
              </a:spcAft>
              <a:buClr>
                <a:srgbClr val="003781"/>
              </a:buClr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inländische  AG, ausländische Verleiher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79964" defTabSz="914217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3781"/>
              </a:buClr>
            </a:pPr>
            <a:br>
              <a:rPr lang="de-DE" altLang="de-DE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Grundlagen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5</a:t>
            </a:fld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FAC0716-0D1E-85E9-8AAD-D6DB7DA9BD37}"/>
              </a:ext>
            </a:extLst>
          </p:cNvPr>
          <p:cNvSpPr txBox="1"/>
          <p:nvPr/>
        </p:nvSpPr>
        <p:spPr>
          <a:xfrm rot="1654757">
            <a:off x="8598453" y="2028153"/>
            <a:ext cx="3470088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defTabSz="914217">
              <a:buClr>
                <a:srgbClr val="003781"/>
              </a:buClr>
              <a:defRPr/>
            </a:pPr>
            <a:r>
              <a:rPr lang="de-DE" sz="1200" b="1" kern="0" dirty="0">
                <a:solidFill>
                  <a:srgbClr val="000000"/>
                </a:solidFill>
              </a:rPr>
              <a:t>BMAS empfiehlt jährliche Zahlungsweise</a:t>
            </a:r>
            <a:r>
              <a:rPr lang="de-DE" sz="1200" kern="0" dirty="0">
                <a:solidFill>
                  <a:srgbClr val="000000"/>
                </a:solidFill>
              </a:rPr>
              <a:t>:</a:t>
            </a:r>
          </a:p>
          <a:p>
            <a:pPr defTabSz="914217">
              <a:buClr>
                <a:srgbClr val="003781"/>
              </a:buClr>
              <a:defRPr/>
            </a:pPr>
            <a:r>
              <a:rPr lang="de-DE" sz="1200" kern="0" dirty="0">
                <a:solidFill>
                  <a:srgbClr val="000000"/>
                </a:solidFill>
              </a:rPr>
              <a:t>Es genügt, wenn in dem Lohnabrechnungs-zeitraum, in dem der AG-Beitrag erbracht wird, die Voraussetzungen vorliegen</a:t>
            </a:r>
            <a:br>
              <a:rPr lang="de-DE" sz="1200" kern="0" dirty="0">
                <a:solidFill>
                  <a:srgbClr val="000000"/>
                </a:solidFill>
              </a:rPr>
            </a:br>
            <a:r>
              <a:rPr lang="de-DE" sz="1200" b="1" kern="0" dirty="0"/>
              <a:t>- mit höherem geförderten AG-Beitrag und höheren Einkommensgrenzen für alle Lohnzahlungszeiträume ab 2020- </a:t>
            </a:r>
          </a:p>
        </p:txBody>
      </p:sp>
    </p:spTree>
    <p:extLst>
      <p:ext uri="{BB962C8B-B14F-4D97-AF65-F5344CB8AC3E}">
        <p14:creationId xmlns:p14="http://schemas.microsoft.com/office/powerpoint/2010/main" val="27028989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altLang="de-DE" sz="4000" dirty="0"/>
              <a:t>So </a:t>
            </a:r>
            <a:r>
              <a:rPr lang="de-DE" altLang="de-DE" sz="4000" i="1" dirty="0"/>
              <a:t>einfach</a:t>
            </a:r>
            <a:r>
              <a:rPr lang="de-DE" altLang="de-DE" sz="4000" dirty="0"/>
              <a:t> funktioniert die Förderung 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Funktionsweise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6</a:t>
            </a:fld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DF77A0D-0538-B83C-C58F-999DA8AFF59B}"/>
              </a:ext>
            </a:extLst>
          </p:cNvPr>
          <p:cNvSpPr/>
          <p:nvPr/>
        </p:nvSpPr>
        <p:spPr>
          <a:xfrm>
            <a:off x="1783185" y="2319658"/>
            <a:ext cx="8140404" cy="40523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rot="0" spcFirstLastPara="0" vertOverflow="overflow" horzOverflow="overflow" vert="horz" wrap="square" lIns="107975" tIns="107975" rIns="107975" bIns="10797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1400" dirty="0"/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DE0CD906-8FA7-02A1-BBD0-A77A057ED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332" y="2596071"/>
            <a:ext cx="2415041" cy="509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lIns="78355" tIns="39178" rIns="78355" bIns="39178" anchor="ctr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400" kern="0" dirty="0">
                <a:solidFill>
                  <a:schemeClr val="tx1"/>
                </a:solidFill>
              </a:rPr>
              <a:t>Arbeitgeber = </a:t>
            </a:r>
          </a:p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400" kern="0" dirty="0">
                <a:solidFill>
                  <a:schemeClr val="tx1"/>
                </a:solidFill>
              </a:rPr>
              <a:t>Vertragspartner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0AC086A-F156-6576-EADF-04AEE49A1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221" y="2496851"/>
            <a:ext cx="2414322" cy="7253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lIns="78355" tIns="39178" rIns="78355" bIns="39178" anchor="ctr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1400" kern="0" dirty="0">
              <a:solidFill>
                <a:schemeClr val="tx1"/>
              </a:solidFill>
            </a:endParaRPr>
          </a:p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400" kern="0" dirty="0">
                <a:solidFill>
                  <a:schemeClr val="tx1"/>
                </a:solidFill>
              </a:rPr>
              <a:t>Allianz Direktversicherung</a:t>
            </a:r>
          </a:p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1400" kern="0" dirty="0">
              <a:solidFill>
                <a:schemeClr val="tx1"/>
              </a:solidFill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38C8BE7B-C478-661D-2966-670FFA87D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221" y="5434888"/>
            <a:ext cx="2414321" cy="5099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lIns="78355" tIns="39178" rIns="78355" bIns="39178" anchor="ctr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400" kern="0" dirty="0">
                <a:solidFill>
                  <a:schemeClr val="tx1"/>
                </a:solidFill>
              </a:rPr>
              <a:t>Arbeitnehmer =</a:t>
            </a:r>
          </a:p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400" kern="0" dirty="0">
                <a:solidFill>
                  <a:schemeClr val="tx1"/>
                </a:solidFill>
              </a:rPr>
              <a:t>Anspruchsberechtigter</a:t>
            </a:r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4A2C2701-B0E7-6768-15FC-ED881A889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1251" y="3313315"/>
            <a:ext cx="4337633" cy="19356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id="{E399FCC6-E43D-05E3-C04E-6325DE11CA98}"/>
              </a:ext>
            </a:extLst>
          </p:cNvPr>
          <p:cNvSpPr txBox="1">
            <a:spLocks noChangeArrowheads="1"/>
          </p:cNvSpPr>
          <p:nvPr/>
        </p:nvSpPr>
        <p:spPr bwMode="auto">
          <a:xfrm rot="1420485">
            <a:off x="4123572" y="4350439"/>
            <a:ext cx="2606557" cy="26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5" tIns="39178" rIns="78355" bIns="39178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200" kern="0" dirty="0">
                <a:solidFill>
                  <a:srgbClr val="000000"/>
                </a:solidFill>
              </a:rPr>
              <a:t>Versorgungszusage (AG-finanziert)</a:t>
            </a:r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B8235502-B70D-4691-61E5-855BF55CD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307" y="3008107"/>
            <a:ext cx="233308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FBAF223B-361C-5793-4CCA-E6E7B05A4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851" y="3028741"/>
            <a:ext cx="937995" cy="26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5" tIns="39178" rIns="78355" bIns="39178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200" kern="0" dirty="0">
                <a:solidFill>
                  <a:srgbClr val="000000"/>
                </a:solidFill>
              </a:rPr>
              <a:t>Beitrag</a:t>
            </a:r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A0248BE9-0BA0-FDD2-FD34-B33F878409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259781" y="3302161"/>
            <a:ext cx="0" cy="19070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934229AC-D257-E868-7A74-EA30E6B4DD3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352119" y="4123815"/>
            <a:ext cx="1410659" cy="26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5" tIns="39178" rIns="78355" bIns="39178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200" kern="0" dirty="0">
                <a:solidFill>
                  <a:srgbClr val="000000"/>
                </a:solidFill>
              </a:rPr>
              <a:t>Rechtsanspruch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B68AE125-66B9-9F92-D09B-3E039100193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05643" y="4123815"/>
            <a:ext cx="1675618" cy="26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8355" tIns="39178" rIns="78355" bIns="39178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200" kern="0" dirty="0">
                <a:solidFill>
                  <a:srgbClr val="000000"/>
                </a:solidFill>
              </a:rPr>
              <a:t>Versorgungsleistung</a:t>
            </a:r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22F0AA9A-92E0-63E7-862D-7BEF8DC1D3BC}"/>
              </a:ext>
            </a:extLst>
          </p:cNvPr>
          <p:cNvSpPr>
            <a:spLocks noChangeShapeType="1"/>
          </p:cNvSpPr>
          <p:nvPr/>
        </p:nvSpPr>
        <p:spPr bwMode="gray">
          <a:xfrm>
            <a:off x="4707881" y="2733893"/>
            <a:ext cx="23759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79" tIns="46789" rIns="89979" bIns="46789" anchor="ctr"/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A6B9C1DB-5C9E-9CBB-1DD8-87DEA6F1589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553378" y="2409898"/>
            <a:ext cx="684943" cy="27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79" tIns="46789" rIns="89979" bIns="46789">
            <a:spAutoFit/>
          </a:bodyPr>
          <a:lstStyle>
            <a:lvl1pPr algn="l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217" eaLnBrk="1" fontAlgn="base" hangingPunct="1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r>
              <a:rPr lang="de-DE" altLang="de-DE" sz="1200" kern="0" dirty="0">
                <a:solidFill>
                  <a:srgbClr val="000000"/>
                </a:solidFill>
              </a:rPr>
              <a:t>Vertrag</a:t>
            </a:r>
          </a:p>
        </p:txBody>
      </p:sp>
      <p:sp>
        <p:nvSpPr>
          <p:cNvPr id="24" name="Line 10">
            <a:extLst>
              <a:ext uri="{FF2B5EF4-FFF2-40B4-BE49-F238E27FC236}">
                <a16:creationId xmlns:a16="http://schemas.microsoft.com/office/drawing/2014/main" id="{4385F5BA-07C5-406B-CBE3-4F6E39EAB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8521" y="3313315"/>
            <a:ext cx="0" cy="189589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EF4C7EC-52B2-2496-69EF-79E867F4BC7D}"/>
              </a:ext>
            </a:extLst>
          </p:cNvPr>
          <p:cNvSpPr txBox="1"/>
          <p:nvPr/>
        </p:nvSpPr>
        <p:spPr>
          <a:xfrm rot="16200000">
            <a:off x="1880969" y="4024908"/>
            <a:ext cx="1907050" cy="4615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r>
              <a:rPr lang="de-DE" sz="1200" kern="0" dirty="0"/>
              <a:t>Förderbetrag über die Lohnsteuer- Anmeldung</a:t>
            </a:r>
          </a:p>
        </p:txBody>
      </p:sp>
      <p:sp>
        <p:nvSpPr>
          <p:cNvPr id="26" name="Line 6">
            <a:extLst>
              <a:ext uri="{FF2B5EF4-FFF2-40B4-BE49-F238E27FC236}">
                <a16:creationId xmlns:a16="http://schemas.microsoft.com/office/drawing/2014/main" id="{1E3E1A89-33D4-079D-D5D9-8102359B1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41119" y="3302162"/>
            <a:ext cx="0" cy="190704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  <a:defRPr/>
            </a:pPr>
            <a:endParaRPr lang="de-DE" sz="1600" kern="0" dirty="0">
              <a:solidFill>
                <a:srgbClr val="000000"/>
              </a:solidFill>
            </a:endParaRP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57BA0921-C679-773B-7C2C-28773833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159" y="5329870"/>
            <a:ext cx="2415041" cy="72530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lIns="78355" tIns="39178" rIns="78355" bIns="39178" anchor="ctr">
            <a:spAutoFit/>
          </a:bodyPr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84225" eaLnBrk="0" hangingPunct="0"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84225" eaLnBrk="0" fontAlgn="base" hangingPunct="0">
              <a:spcBef>
                <a:spcPct val="0"/>
              </a:spcBef>
              <a:spcAft>
                <a:spcPct val="30000"/>
              </a:spcAft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1400" kern="0" dirty="0">
              <a:solidFill>
                <a:schemeClr val="tx1"/>
              </a:solidFill>
            </a:endParaRPr>
          </a:p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400" kern="0" dirty="0">
                <a:solidFill>
                  <a:schemeClr val="tx1"/>
                </a:solidFill>
              </a:rPr>
              <a:t>Finanzamt</a:t>
            </a:r>
          </a:p>
          <a:p>
            <a:pPr algn="ctr" defTabSz="784068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1400" kern="0" dirty="0">
              <a:solidFill>
                <a:schemeClr val="tx1"/>
              </a:solidFill>
            </a:endParaRP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0462A9F3-DC2D-3431-72CF-B5A23763A58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16016" y="1760556"/>
            <a:ext cx="8137229" cy="3412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  <a:miter lim="800000"/>
            <a:headEnd/>
            <a:tailEnd/>
          </a:ln>
          <a:effectLst/>
        </p:spPr>
        <p:txBody>
          <a:bodyPr lIns="89979" tIns="35992" rIns="89979" bIns="0" anchor="ctr"/>
          <a:lstStyle>
            <a:lvl1pPr algn="l" defTabSz="784225" eaLnBrk="0" hangingPunct="0">
              <a:defRPr sz="2000">
                <a:solidFill>
                  <a:schemeClr val="accent1"/>
                </a:solidFill>
                <a:latin typeface="Arial" pitchFamily="34" charset="0"/>
              </a:defRPr>
            </a:lvl1pPr>
            <a:lvl2pPr marL="742950" indent="-285750" algn="l" defTabSz="7842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784225" indent="-188913" algn="l" defTabSz="784225" eaLnBrk="0" hangingPunct="0"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176338" indent="-190500" algn="l" defTabSz="784225" eaLnBrk="0" hangingPunct="0"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566863" indent="-177800" algn="l" defTabSz="784225" eaLnBrk="0" hangingPunct="0"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024063" indent="-177800" defTabSz="7842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481263" indent="-177800" defTabSz="7842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938463" indent="-177800" defTabSz="7842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395663" indent="-177800" defTabSz="784225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4068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3781"/>
              </a:buClr>
              <a:defRPr/>
            </a:pPr>
            <a:r>
              <a:rPr lang="de-DE" altLang="de-DE" sz="1400" b="1" kern="0" dirty="0">
                <a:solidFill>
                  <a:schemeClr val="bg1"/>
                </a:solidFill>
              </a:rPr>
              <a:t>Funktionsweise in der Direktversicherung</a:t>
            </a:r>
          </a:p>
        </p:txBody>
      </p:sp>
    </p:spTree>
    <p:extLst>
      <p:ext uri="{BB962C8B-B14F-4D97-AF65-F5344CB8AC3E}">
        <p14:creationId xmlns:p14="http://schemas.microsoft.com/office/powerpoint/2010/main" val="10186524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B3FFA01-208A-4221-A526-08D7C963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443497" cy="932854"/>
          </a:xfrm>
        </p:spPr>
        <p:txBody>
          <a:bodyPr/>
          <a:lstStyle/>
          <a:p>
            <a:r>
              <a:rPr lang="de-DE" altLang="de-DE" sz="4000" dirty="0"/>
              <a:t>Steuer- und sozialversicherungsrechtliche  Betrachtung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E3F422-C026-4059-A606-E77FBBB48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424" y="1875045"/>
            <a:ext cx="5508625" cy="3012839"/>
          </a:xfrm>
          <a:solidFill>
            <a:schemeClr val="accent6"/>
          </a:solidFill>
        </p:spPr>
        <p:txBody>
          <a:bodyPr/>
          <a:lstStyle/>
          <a:p>
            <a:pPr marL="288000" lvl="4" indent="0" defTabSz="914400">
              <a:spcBef>
                <a:spcPts val="600"/>
              </a:spcBef>
              <a:buNone/>
              <a:defRPr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Arbeitgeber</a:t>
            </a:r>
          </a:p>
          <a:p>
            <a:pPr marL="0" lvl="2" indent="0" defTabSz="914400">
              <a:spcBef>
                <a:spcPts val="600"/>
              </a:spcBef>
              <a:buNone/>
              <a:defRPr/>
            </a:pP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9416" lvl="1" indent="-171416">
              <a:buFont typeface="Arial" panose="020B0604020202020204" pitchFamily="34" charset="0"/>
              <a:buChar char="•"/>
            </a:pPr>
            <a:r>
              <a:rPr lang="de-DE" b="1" dirty="0"/>
              <a:t>Beitrag </a:t>
            </a:r>
            <a:r>
              <a:rPr lang="de-DE" dirty="0"/>
              <a:t>= Betriebsausgabe</a:t>
            </a:r>
            <a:br>
              <a:rPr lang="de-DE" dirty="0"/>
            </a:br>
            <a:endParaRPr lang="de-DE" dirty="0"/>
          </a:p>
          <a:p>
            <a:pPr marL="459416" lvl="1" indent="-171416">
              <a:buFont typeface="Arial" panose="020B0604020202020204" pitchFamily="34" charset="0"/>
              <a:buChar char="•"/>
              <a:defRPr/>
            </a:pPr>
            <a:r>
              <a:rPr lang="de-DE" b="1" dirty="0"/>
              <a:t>Förderbetrag</a:t>
            </a:r>
            <a:r>
              <a:rPr lang="de-DE" dirty="0"/>
              <a:t> = Betriebseinnahme</a:t>
            </a:r>
            <a:br>
              <a:rPr lang="de-DE" dirty="0"/>
            </a:br>
            <a:endParaRPr lang="de-DE" dirty="0"/>
          </a:p>
          <a:p>
            <a:pPr marL="459416" lvl="1" indent="-171416">
              <a:buFont typeface="Arial" panose="020B0604020202020204" pitchFamily="34" charset="0"/>
              <a:buChar char="•"/>
              <a:defRPr/>
            </a:pPr>
            <a:r>
              <a:rPr lang="de-DE" dirty="0"/>
              <a:t>AG behält Förderbetrag in Höhe von 30% von der Lohnsteuer ein </a:t>
            </a:r>
            <a:br>
              <a:rPr lang="de-DE" dirty="0"/>
            </a:br>
            <a:endParaRPr lang="de-DE" dirty="0"/>
          </a:p>
          <a:p>
            <a:pPr marL="459416" lvl="1" indent="-171416">
              <a:buFont typeface="Arial" panose="020B0604020202020204" pitchFamily="34" charset="0"/>
              <a:buChar char="•"/>
              <a:defRPr/>
            </a:pPr>
            <a:r>
              <a:rPr lang="de-DE" dirty="0"/>
              <a:t>Ggf. Erstattung durch das Finanzamt, falls Lohnsteuer geringer als Förderbetrag ausfällt 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BC9E04DF-96F6-4B7C-BD48-C6964F79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3" y="1875045"/>
            <a:ext cx="5866130" cy="4858263"/>
          </a:xfrm>
          <a:solidFill>
            <a:schemeClr val="accent6"/>
          </a:solidFill>
        </p:spPr>
        <p:txBody>
          <a:bodyPr/>
          <a:lstStyle/>
          <a:p>
            <a:pPr marL="288000" lvl="4" indent="0" defTabSz="914400">
              <a:spcBef>
                <a:spcPts val="600"/>
              </a:spcBef>
              <a:buNone/>
              <a:defRPr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Arbeitnehmer</a:t>
            </a:r>
            <a:b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 defTabSz="9144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de-DE" b="1" dirty="0"/>
              <a:t>Anwartschaftsphase</a:t>
            </a:r>
            <a:endParaRPr lang="de-DE" dirty="0"/>
          </a:p>
          <a:p>
            <a:pPr marL="738760" lvl="1" indent="-271409"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r>
              <a:rPr lang="de-DE" dirty="0"/>
              <a:t>AG-Beitrag ist bis zu 960 EUR p.a. steuerfrei </a:t>
            </a:r>
            <a:br>
              <a:rPr lang="de-DE" dirty="0"/>
            </a:br>
            <a:r>
              <a:rPr lang="de-DE" dirty="0"/>
              <a:t>(zusätzlich zu § 3 Nr. 63 EStG)</a:t>
            </a:r>
          </a:p>
          <a:p>
            <a:pPr marL="738760" lvl="1" indent="-271409"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r>
              <a:rPr lang="de-DE" dirty="0"/>
              <a:t>Sozialversicherungsfrei bis zu 4% BBG</a:t>
            </a:r>
            <a:r>
              <a:rPr lang="de-DE" baseline="30000" dirty="0"/>
              <a:t>1</a:t>
            </a:r>
            <a:br>
              <a:rPr lang="de-DE" baseline="30000" dirty="0"/>
            </a:br>
            <a:r>
              <a:rPr lang="de-DE" dirty="0"/>
              <a:t>(in Summe mit evtl. Beiträgen nach § 3 Nr. 63 EStG)</a:t>
            </a:r>
          </a:p>
          <a:p>
            <a:pPr marL="572343" lvl="1" indent="-284343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de-DE" b="1" dirty="0"/>
              <a:t>Rentenphase</a:t>
            </a:r>
            <a:endParaRPr lang="de-DE" dirty="0"/>
          </a:p>
          <a:p>
            <a:pPr marL="738760" lvl="1" indent="-271409"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r>
              <a:rPr lang="de-DE" dirty="0"/>
              <a:t>Leistungen sind nach § 22 Nr. 5 EStG zu versteuern</a:t>
            </a:r>
            <a:br>
              <a:rPr lang="de-DE" dirty="0"/>
            </a:br>
            <a:r>
              <a:rPr lang="de-DE" dirty="0"/>
              <a:t>(wie § 3 Nr. 63 EStG)</a:t>
            </a:r>
          </a:p>
          <a:p>
            <a:pPr marL="738760" lvl="1" indent="-271409">
              <a:spcBef>
                <a:spcPts val="600"/>
              </a:spcBef>
              <a:buFont typeface="Symbol" panose="05050102010706020507" pitchFamily="18" charset="2"/>
              <a:buChar char="-"/>
              <a:defRPr/>
            </a:pPr>
            <a:r>
              <a:rPr lang="de-DE" dirty="0"/>
              <a:t>Es besteht Beitragspflicht zu </a:t>
            </a:r>
            <a:r>
              <a:rPr lang="de-DE" dirty="0" err="1"/>
              <a:t>KVdR</a:t>
            </a:r>
            <a:r>
              <a:rPr lang="de-DE" dirty="0"/>
              <a:t>/PVdR</a:t>
            </a:r>
            <a:r>
              <a:rPr lang="de-DE" baseline="30000" dirty="0"/>
              <a:t>2</a:t>
            </a:r>
            <a:br>
              <a:rPr lang="de-DE" dirty="0"/>
            </a:br>
            <a:r>
              <a:rPr lang="de-DE" b="1" dirty="0"/>
              <a:t>Ausnahme für Pflichtversicherte:</a:t>
            </a:r>
            <a:r>
              <a:rPr lang="de-DE" dirty="0"/>
              <a:t> Keine </a:t>
            </a:r>
            <a:r>
              <a:rPr lang="de-DE" dirty="0" err="1"/>
              <a:t>KVdR</a:t>
            </a:r>
            <a:r>
              <a:rPr lang="de-DE" dirty="0"/>
              <a:t> / </a:t>
            </a:r>
            <a:r>
              <a:rPr lang="de-DE" dirty="0" err="1"/>
              <a:t>PVdR</a:t>
            </a:r>
            <a:r>
              <a:rPr lang="de-DE" dirty="0"/>
              <a:t>-Pflicht, wenn alle Versorgungsleistungen unterhalb der Bagatellgrenze liegen (2024: 176,75 EUR). Wird die Bagatellgrenze überschritten, gilt für Leistungen der </a:t>
            </a:r>
            <a:r>
              <a:rPr lang="de-DE" dirty="0" err="1"/>
              <a:t>bAV</a:t>
            </a:r>
            <a:r>
              <a:rPr lang="de-DE" dirty="0"/>
              <a:t> hinsichtlich der </a:t>
            </a:r>
            <a:r>
              <a:rPr lang="de-DE" dirty="0" err="1"/>
              <a:t>KVdR</a:t>
            </a:r>
            <a:r>
              <a:rPr lang="de-DE" dirty="0"/>
              <a:t>-Pflicht ein Freibetrag in gleicher Höhe.</a:t>
            </a:r>
            <a:r>
              <a:rPr lang="de-DE" baseline="30000" dirty="0"/>
              <a:t>3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6E74994-B757-4895-8831-9A0D51F685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43580" y="6372000"/>
            <a:ext cx="268995" cy="144000"/>
          </a:xfrm>
        </p:spPr>
        <p:txBody>
          <a:bodyPr/>
          <a:lstStyle/>
          <a:p>
            <a:fld id="{0F96B16C-3F5F-44BC-AFCC-8CBCBD90898D}" type="slidenum">
              <a:rPr lang="de-DE"/>
              <a:t>7</a:t>
            </a:fld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6FFCC7E9-2DE2-47DA-975B-312B853037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Funktionsweise</a:t>
            </a:r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F5B28DE6-878D-44E2-A736-8865B1EDDD72}"/>
              </a:ext>
            </a:extLst>
          </p:cNvPr>
          <p:cNvSpPr txBox="1"/>
          <p:nvPr/>
        </p:nvSpPr>
        <p:spPr>
          <a:xfrm>
            <a:off x="479424" y="6352049"/>
            <a:ext cx="5508624" cy="381259"/>
          </a:xfrm>
          <a:prstGeom prst="rect">
            <a:avLst/>
          </a:prstGeom>
        </p:spPr>
        <p:txBody>
          <a:bodyPr lIns="0" bIns="0" anchor="b"/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217" fontAlgn="base">
              <a:spcBef>
                <a:spcPct val="0"/>
              </a:spcBef>
              <a:spcAft>
                <a:spcPct val="30000"/>
              </a:spcAft>
              <a:buClr>
                <a:srgbClr val="003781"/>
              </a:buClr>
            </a:pPr>
            <a:r>
              <a:rPr lang="de-DE" sz="800" baseline="30000" dirty="0">
                <a:solidFill>
                  <a:schemeClr val="accent1"/>
                </a:solidFill>
                <a:latin typeface="Arial" pitchFamily="34" charset="0"/>
              </a:rPr>
              <a:t>1 </a:t>
            </a:r>
            <a:r>
              <a:rPr lang="de-DE" sz="800" dirty="0">
                <a:solidFill>
                  <a:schemeClr val="accent1"/>
                </a:solidFill>
                <a:latin typeface="Arial" pitchFamily="34" charset="0"/>
              </a:rPr>
              <a:t>Beitragsbemessungsgrenze zur deutschen Rentenversicherung (West) </a:t>
            </a:r>
            <a:br>
              <a:rPr lang="de-DE" sz="8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de-DE" sz="800" baseline="30000" dirty="0">
                <a:solidFill>
                  <a:schemeClr val="accent1"/>
                </a:solidFill>
                <a:latin typeface="Arial" pitchFamily="34" charset="0"/>
              </a:rPr>
              <a:t>2 </a:t>
            </a:r>
            <a:r>
              <a:rPr lang="de-DE" sz="800" dirty="0">
                <a:solidFill>
                  <a:schemeClr val="accent1"/>
                </a:solidFill>
                <a:latin typeface="Arial" pitchFamily="34" charset="0"/>
              </a:rPr>
              <a:t>Kranken-/Pflegeversicherung der Rentner</a:t>
            </a:r>
            <a:br>
              <a:rPr lang="de-DE" sz="8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de-DE" sz="800" baseline="30000" dirty="0">
                <a:solidFill>
                  <a:schemeClr val="accent1"/>
                </a:solidFill>
                <a:latin typeface="Arial" pitchFamily="34" charset="0"/>
              </a:rPr>
              <a:t>3</a:t>
            </a:r>
            <a:r>
              <a:rPr lang="de-DE" sz="800" dirty="0">
                <a:solidFill>
                  <a:schemeClr val="accent1"/>
                </a:solidFill>
                <a:latin typeface="Arial" pitchFamily="34" charset="0"/>
              </a:rPr>
              <a:t>Sämtliche </a:t>
            </a:r>
            <a:r>
              <a:rPr lang="de-DE" sz="800" dirty="0" err="1">
                <a:solidFill>
                  <a:schemeClr val="accent1"/>
                </a:solidFill>
                <a:latin typeface="Arial" pitchFamily="34" charset="0"/>
              </a:rPr>
              <a:t>bAV</a:t>
            </a:r>
            <a:r>
              <a:rPr lang="de-DE" sz="800" dirty="0">
                <a:solidFill>
                  <a:schemeClr val="accent1"/>
                </a:solidFill>
                <a:latin typeface="Arial" pitchFamily="34" charset="0"/>
              </a:rPr>
              <a:t>-Leistungen an den AN sind zu berücksichtigen, solange und soweit sie erbracht werden. Kapitalzahlungen werden als auf 120 Monate umgelegte fiktive Rente angerechnet. Überschreiten der Bagatellgrenze: </a:t>
            </a:r>
            <a:r>
              <a:rPr lang="de-DE" sz="800" dirty="0" err="1">
                <a:solidFill>
                  <a:schemeClr val="accent1"/>
                </a:solidFill>
                <a:latin typeface="Arial" pitchFamily="34" charset="0"/>
              </a:rPr>
              <a:t>PVdR</a:t>
            </a:r>
            <a:r>
              <a:rPr lang="de-DE" sz="800" dirty="0">
                <a:solidFill>
                  <a:schemeClr val="accent1"/>
                </a:solidFill>
                <a:latin typeface="Arial" pitchFamily="34" charset="0"/>
              </a:rPr>
              <a:t>-Pflicht für die </a:t>
            </a:r>
            <a:r>
              <a:rPr lang="de-DE" sz="800" dirty="0" err="1">
                <a:solidFill>
                  <a:schemeClr val="accent1"/>
                </a:solidFill>
                <a:latin typeface="Arial" pitchFamily="34" charset="0"/>
              </a:rPr>
              <a:t>bAV</a:t>
            </a:r>
            <a:r>
              <a:rPr lang="de-DE" sz="800" dirty="0">
                <a:solidFill>
                  <a:schemeClr val="accent1"/>
                </a:solidFill>
                <a:latin typeface="Arial" pitchFamily="34" charset="0"/>
              </a:rPr>
              <a:t>-Leistung in voller Höhe; es ist also nicht nur der übersteigende Betrag zu verbeitragen.</a:t>
            </a:r>
            <a:endParaRPr lang="de-DE" sz="800" i="1" dirty="0">
              <a:solidFill>
                <a:schemeClr val="accent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917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6" y="875309"/>
            <a:ext cx="10626377" cy="932854"/>
          </a:xfrm>
        </p:spPr>
        <p:txBody>
          <a:bodyPr/>
          <a:lstStyle/>
          <a:p>
            <a:r>
              <a:rPr lang="de-DE" sz="4000" dirty="0"/>
              <a:t>Weniger Nettoaufwand dank Förderung</a:t>
            </a:r>
            <a:endParaRPr lang="de-DE" dirty="0">
              <a:solidFill>
                <a:srgbClr val="13A0D3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962D9D-3A4F-4E1E-8E30-1778A7281B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Funktionsweise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B2A06E-3B97-49C8-8487-A03D771C2B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C449F3-BD9D-48DC-BFF1-0F66671DA7C6}" type="slidenum">
              <a:rPr lang="de-DE"/>
              <a:t>8</a:t>
            </a:fld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79E26EF-8BC8-4366-96CF-C25AAD04F667}"/>
              </a:ext>
            </a:extLst>
          </p:cNvPr>
          <p:cNvSpPr/>
          <p:nvPr/>
        </p:nvSpPr>
        <p:spPr>
          <a:xfrm>
            <a:off x="479425" y="6054114"/>
            <a:ext cx="11233150" cy="531585"/>
          </a:xfrm>
          <a:prstGeom prst="rect">
            <a:avLst/>
          </a:prstGeom>
          <a:noFill/>
          <a:ln w="1270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2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5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8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10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11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14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16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19" algn="l" defTabSz="914205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>
                <a:solidFill>
                  <a:schemeClr val="accent4"/>
                </a:solidFill>
              </a:rPr>
              <a:t>Arbeitgeber können soziale Verantwortung mit staatlicher Förderung kombinieren</a:t>
            </a:r>
          </a:p>
          <a:p>
            <a:pPr defTabSz="1219170">
              <a:spcBef>
                <a:spcPts val="600"/>
              </a:spcBef>
              <a:defRPr/>
            </a:pPr>
            <a:endParaRPr lang="de-DE" sz="1600" b="1" kern="0" dirty="0">
              <a:solidFill>
                <a:schemeClr val="accent4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CE7007F5-0667-8743-88D9-8D76F22AF904}"/>
              </a:ext>
            </a:extLst>
          </p:cNvPr>
          <p:cNvGrpSpPr/>
          <p:nvPr/>
        </p:nvGrpSpPr>
        <p:grpSpPr>
          <a:xfrm>
            <a:off x="1407906" y="1594341"/>
            <a:ext cx="8769416" cy="4159162"/>
            <a:chOff x="1653549" y="1524980"/>
            <a:chExt cx="8302885" cy="381254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B8D6801E-02CE-01A9-C773-2AD7B3BD2BDE}"/>
                </a:ext>
              </a:extLst>
            </p:cNvPr>
            <p:cNvSpPr/>
            <p:nvPr/>
          </p:nvSpPr>
          <p:spPr>
            <a:xfrm>
              <a:off x="7826824" y="1524980"/>
              <a:ext cx="2129610" cy="38125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rot="0" spcFirstLastPara="0" vertOverflow="overflow" horzOverflow="overflow" vert="horz" wrap="square" lIns="107975" tIns="107975" rIns="107975" bIns="10797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endParaRPr lang="de-DE" sz="1400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19587160-CCFB-90EA-4890-D5C66F4F675D}"/>
                </a:ext>
              </a:extLst>
            </p:cNvPr>
            <p:cNvSpPr/>
            <p:nvPr/>
          </p:nvSpPr>
          <p:spPr>
            <a:xfrm>
              <a:off x="1819205" y="1524980"/>
              <a:ext cx="5408495" cy="38125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rot="0" spcFirstLastPara="0" vertOverflow="overflow" horzOverflow="overflow" vert="horz" wrap="square" lIns="107975" tIns="107975" rIns="107975" bIns="10797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endParaRPr lang="de-DE" sz="1400" dirty="0"/>
            </a:p>
          </p:txBody>
        </p:sp>
        <p:sp>
          <p:nvSpPr>
            <p:cNvPr id="10" name="Textplatzhalter 6">
              <a:extLst>
                <a:ext uri="{FF2B5EF4-FFF2-40B4-BE49-F238E27FC236}">
                  <a16:creationId xmlns:a16="http://schemas.microsoft.com/office/drawing/2014/main" id="{6B530A8D-B521-5CE9-99C2-294F17634DB1}"/>
                </a:ext>
              </a:extLst>
            </p:cNvPr>
            <p:cNvSpPr txBox="1">
              <a:spLocks/>
            </p:cNvSpPr>
            <p:nvPr/>
          </p:nvSpPr>
          <p:spPr>
            <a:xfrm>
              <a:off x="1653549" y="1599881"/>
              <a:ext cx="2099946" cy="533276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spcAft>
                  <a:spcPts val="0"/>
                </a:spcAft>
                <a:buClr>
                  <a:schemeClr val="tx1"/>
                </a:buClr>
                <a:buFontTx/>
                <a:buNone/>
                <a:defRPr sz="1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Tx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40000" indent="-180000" algn="l" defTabSz="914400" rtl="0" eaLnBrk="1" latinLnBrk="0" hangingPunct="1">
                <a:lnSpc>
                  <a:spcPct val="100000"/>
                </a:lnSpc>
                <a:spcBef>
                  <a:spcPts val="800"/>
                </a:spcBef>
                <a:buFont typeface="Symbol" panose="05050102010706020507" pitchFamily="18" charset="2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217">
                <a:buClr>
                  <a:srgbClr val="003781"/>
                </a:buClr>
                <a:defRPr/>
              </a:pPr>
              <a:r>
                <a:rPr lang="de-DE" dirty="0">
                  <a:solidFill>
                    <a:schemeClr val="accent1"/>
                  </a:solidFill>
                  <a:latin typeface="Arial"/>
                </a:rPr>
                <a:t>Beitrag  </a:t>
              </a:r>
              <a:br>
                <a:rPr lang="de-DE" dirty="0">
                  <a:solidFill>
                    <a:schemeClr val="accent1"/>
                  </a:solidFill>
                  <a:latin typeface="Arial"/>
                </a:rPr>
              </a:br>
              <a:r>
                <a:rPr lang="de-DE" dirty="0">
                  <a:solidFill>
                    <a:schemeClr val="accent1"/>
                  </a:solidFill>
                  <a:latin typeface="Arial"/>
                </a:rPr>
                <a:t>Arbeitgeber </a:t>
              </a:r>
            </a:p>
          </p:txBody>
        </p:sp>
        <p:sp>
          <p:nvSpPr>
            <p:cNvPr id="12" name="Textplatzhalter 6">
              <a:extLst>
                <a:ext uri="{FF2B5EF4-FFF2-40B4-BE49-F238E27FC236}">
                  <a16:creationId xmlns:a16="http://schemas.microsoft.com/office/drawing/2014/main" id="{51AC2D24-33CF-3082-681B-4D45DA42C77D}"/>
                </a:ext>
              </a:extLst>
            </p:cNvPr>
            <p:cNvSpPr txBox="1">
              <a:spLocks/>
            </p:cNvSpPr>
            <p:nvPr/>
          </p:nvSpPr>
          <p:spPr>
            <a:xfrm>
              <a:off x="3454308" y="1599881"/>
              <a:ext cx="2212776" cy="533276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spcAft>
                  <a:spcPts val="0"/>
                </a:spcAft>
                <a:buClr>
                  <a:schemeClr val="tx1"/>
                </a:buClr>
                <a:buFontTx/>
                <a:buNone/>
                <a:defRPr sz="1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Tx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40000" indent="-180000" algn="l" defTabSz="914400" rtl="0" eaLnBrk="1" latinLnBrk="0" hangingPunct="1">
                <a:lnSpc>
                  <a:spcPct val="100000"/>
                </a:lnSpc>
                <a:spcBef>
                  <a:spcPts val="800"/>
                </a:spcBef>
                <a:buFont typeface="Symbol" panose="05050102010706020507" pitchFamily="18" charset="2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217">
                <a:buClr>
                  <a:srgbClr val="003781"/>
                </a:buClr>
                <a:defRPr/>
              </a:pPr>
              <a:r>
                <a:rPr lang="de-DE" dirty="0">
                  <a:solidFill>
                    <a:schemeClr val="accent1"/>
                  </a:solidFill>
                  <a:latin typeface="Arial"/>
                </a:rPr>
                <a:t>Staatliche </a:t>
              </a:r>
              <a:br>
                <a:rPr lang="de-DE" dirty="0">
                  <a:solidFill>
                    <a:schemeClr val="accent1"/>
                  </a:solidFill>
                  <a:latin typeface="Arial"/>
                </a:rPr>
              </a:br>
              <a:r>
                <a:rPr lang="de-DE" dirty="0">
                  <a:solidFill>
                    <a:schemeClr val="accent1"/>
                  </a:solidFill>
                  <a:latin typeface="Arial"/>
                </a:rPr>
                <a:t>Förderung</a:t>
              </a:r>
            </a:p>
          </p:txBody>
        </p:sp>
        <p:sp>
          <p:nvSpPr>
            <p:cNvPr id="14" name="Rectangle 60">
              <a:extLst>
                <a:ext uri="{FF2B5EF4-FFF2-40B4-BE49-F238E27FC236}">
                  <a16:creationId xmlns:a16="http://schemas.microsoft.com/office/drawing/2014/main" id="{E033BF1F-2F3A-D6FB-D1CB-D44E5CDFF63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49664" y="2240771"/>
              <a:ext cx="1307718" cy="291602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lIns="89979" tIns="46789" rIns="89979" bIns="611858" anchor="b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spcAft>
                  <a:spcPct val="0"/>
                </a:spcAft>
                <a:defRPr/>
              </a:pPr>
              <a:r>
                <a:rPr lang="de-DE" altLang="de-DE" sz="1200" kern="0" dirty="0">
                  <a:solidFill>
                    <a:schemeClr val="tx1"/>
                  </a:solidFill>
                  <a:ea typeface="MS PGothic" pitchFamily="34" charset="-128"/>
                </a:rPr>
                <a:t>240 € bis 960 € </a:t>
              </a:r>
              <a:endParaRPr lang="de-DE" altLang="de-DE" sz="1200" kern="0" baseline="30000" dirty="0">
                <a:solidFill>
                  <a:schemeClr val="tx1"/>
                </a:solidFill>
                <a:ea typeface="MS PGothic" pitchFamily="34" charset="-128"/>
              </a:endParaRPr>
            </a:p>
          </p:txBody>
        </p:sp>
        <p:sp>
          <p:nvSpPr>
            <p:cNvPr id="15" name="Rectangle 60">
              <a:extLst>
                <a:ext uri="{FF2B5EF4-FFF2-40B4-BE49-F238E27FC236}">
                  <a16:creationId xmlns:a16="http://schemas.microsoft.com/office/drawing/2014/main" id="{35DDA991-0E4A-1580-7A70-569E9FAABC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03492" y="3117268"/>
              <a:ext cx="1307718" cy="203222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lIns="89979" tIns="46789" rIns="89979" bIns="611858" anchor="b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spcAft>
                  <a:spcPct val="0"/>
                </a:spcAft>
                <a:defRPr/>
              </a:pPr>
              <a:r>
                <a:rPr lang="de-DE" altLang="de-DE" sz="1200" kern="0" dirty="0">
                  <a:solidFill>
                    <a:prstClr val="white"/>
                  </a:solidFill>
                  <a:ea typeface="MS PGothic" pitchFamily="34" charset="-128"/>
                </a:rPr>
                <a:t>Bruttoaufwand</a:t>
              </a:r>
            </a:p>
            <a:p>
              <a:pPr algn="ctr" defTabSz="914217" eaLnBrk="1" hangingPunct="1">
                <a:spcAft>
                  <a:spcPct val="0"/>
                </a:spcAft>
                <a:defRPr/>
              </a:pPr>
              <a:r>
                <a:rPr lang="de-DE" altLang="de-DE" sz="1200" kern="0" dirty="0">
                  <a:solidFill>
                    <a:prstClr val="white"/>
                  </a:solidFill>
                  <a:ea typeface="MS PGothic" pitchFamily="34" charset="-128"/>
                </a:rPr>
                <a:t>(Betriebs-ausgabe)</a:t>
              </a:r>
            </a:p>
          </p:txBody>
        </p:sp>
        <p:sp>
          <p:nvSpPr>
            <p:cNvPr id="16" name="Rectangle 60">
              <a:extLst>
                <a:ext uri="{FF2B5EF4-FFF2-40B4-BE49-F238E27FC236}">
                  <a16:creationId xmlns:a16="http://schemas.microsoft.com/office/drawing/2014/main" id="{900B8E50-77B9-9AC2-756A-B6EF5E9BDFC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03492" y="2240772"/>
              <a:ext cx="1307718" cy="8642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lIns="89979" tIns="46789" rIns="89979" bIns="46789" anchor="ctr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lnSpc>
                  <a:spcPct val="95000"/>
                </a:lnSpc>
                <a:defRPr/>
              </a:pPr>
              <a: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  <a:t>Förderbetrag über Lohnsteuer</a:t>
              </a:r>
            </a:p>
          </p:txBody>
        </p:sp>
        <p:sp>
          <p:nvSpPr>
            <p:cNvPr id="17" name="Rectangle 60">
              <a:extLst>
                <a:ext uri="{FF2B5EF4-FFF2-40B4-BE49-F238E27FC236}">
                  <a16:creationId xmlns:a16="http://schemas.microsoft.com/office/drawing/2014/main" id="{2D5288E8-750F-A75C-B135-DD4C176ADF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741736" y="3117269"/>
              <a:ext cx="1307718" cy="601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lIns="89979" tIns="46789" rIns="89979" bIns="46789" anchor="ctr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lnSpc>
                  <a:spcPct val="95000"/>
                </a:lnSpc>
                <a:defRPr/>
              </a:pPr>
              <a: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  <a:t>Steuerersparnis aus Betriebs-ausgaben</a:t>
              </a:r>
              <a:r>
                <a:rPr lang="de-DE" altLang="de-DE" sz="1200" kern="0" baseline="30000" dirty="0">
                  <a:solidFill>
                    <a:prstClr val="white"/>
                  </a:solidFill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8" name="Rectangle 60">
              <a:extLst>
                <a:ext uri="{FF2B5EF4-FFF2-40B4-BE49-F238E27FC236}">
                  <a16:creationId xmlns:a16="http://schemas.microsoft.com/office/drawing/2014/main" id="{6004D5D2-A63F-23B1-1D84-14C41BFFC5D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741736" y="3717125"/>
              <a:ext cx="1307718" cy="14396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lIns="89979" tIns="46789" rIns="89979" bIns="611858" anchor="b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spcAft>
                  <a:spcPct val="0"/>
                </a:spcAft>
                <a:defRPr/>
              </a:pPr>
              <a:r>
                <a:rPr lang="de-DE" altLang="de-DE" sz="1200" kern="0" dirty="0">
                  <a:solidFill>
                    <a:prstClr val="white"/>
                  </a:solidFill>
                  <a:ea typeface="MS PGothic" pitchFamily="34" charset="-128"/>
                </a:rPr>
                <a:t>Nettoaufwand</a:t>
              </a:r>
            </a:p>
          </p:txBody>
        </p:sp>
        <p:sp>
          <p:nvSpPr>
            <p:cNvPr id="19" name="Textplatzhalter 6">
              <a:extLst>
                <a:ext uri="{FF2B5EF4-FFF2-40B4-BE49-F238E27FC236}">
                  <a16:creationId xmlns:a16="http://schemas.microsoft.com/office/drawing/2014/main" id="{EF5063E6-6058-B7B9-4CB3-A8C91497CD5E}"/>
                </a:ext>
              </a:extLst>
            </p:cNvPr>
            <p:cNvSpPr txBox="1">
              <a:spLocks/>
            </p:cNvSpPr>
            <p:nvPr/>
          </p:nvSpPr>
          <p:spPr>
            <a:xfrm>
              <a:off x="5398483" y="1599881"/>
              <a:ext cx="1994223" cy="533276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spcAft>
                  <a:spcPts val="0"/>
                </a:spcAft>
                <a:buClr>
                  <a:schemeClr val="tx1"/>
                </a:buClr>
                <a:buFontTx/>
                <a:buNone/>
                <a:defRPr sz="1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Tx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40000" indent="-180000" algn="l" defTabSz="914400" rtl="0" eaLnBrk="1" latinLnBrk="0" hangingPunct="1">
                <a:lnSpc>
                  <a:spcPct val="100000"/>
                </a:lnSpc>
                <a:spcBef>
                  <a:spcPts val="800"/>
                </a:spcBef>
                <a:buFont typeface="Symbol" panose="05050102010706020507" pitchFamily="18" charset="2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buClr>
                  <a:srgbClr val="003781"/>
                </a:buClr>
                <a:defRPr/>
              </a:pPr>
              <a:r>
                <a:rPr lang="de-DE" dirty="0">
                  <a:solidFill>
                    <a:schemeClr val="accent1"/>
                  </a:solidFill>
                  <a:latin typeface="Arial"/>
                </a:rPr>
                <a:t>Steuer-</a:t>
              </a:r>
              <a:br>
                <a:rPr lang="de-DE" dirty="0">
                  <a:solidFill>
                    <a:schemeClr val="accent1"/>
                  </a:solidFill>
                  <a:latin typeface="Arial"/>
                </a:rPr>
              </a:br>
              <a:r>
                <a:rPr lang="de-DE" dirty="0">
                  <a:solidFill>
                    <a:schemeClr val="accent1"/>
                  </a:solidFill>
                  <a:latin typeface="Arial"/>
                </a:rPr>
                <a:t>ersparnis</a:t>
              </a:r>
            </a:p>
          </p:txBody>
        </p:sp>
        <p:sp>
          <p:nvSpPr>
            <p:cNvPr id="20" name="Textplatzhalter 6">
              <a:extLst>
                <a:ext uri="{FF2B5EF4-FFF2-40B4-BE49-F238E27FC236}">
                  <a16:creationId xmlns:a16="http://schemas.microsoft.com/office/drawing/2014/main" id="{494001FF-90B3-BBD0-CD75-EEC84FB2C208}"/>
                </a:ext>
              </a:extLst>
            </p:cNvPr>
            <p:cNvSpPr txBox="1">
              <a:spLocks/>
            </p:cNvSpPr>
            <p:nvPr/>
          </p:nvSpPr>
          <p:spPr>
            <a:xfrm>
              <a:off x="7895119" y="1599881"/>
              <a:ext cx="2054967" cy="533276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800"/>
                </a:spcBef>
                <a:spcAft>
                  <a:spcPts val="0"/>
                </a:spcAft>
                <a:buClr>
                  <a:schemeClr val="tx1"/>
                </a:buClr>
                <a:buFontTx/>
                <a:buNone/>
                <a:defRPr sz="14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Tx/>
                <a:buNone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60000" indent="-180000" algn="l" defTabSz="914400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tx1"/>
                </a:buClr>
                <a:buFont typeface="Wingdings" panose="05000000000000000000" pitchFamily="2" charset="2"/>
                <a:buChar char="§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40000" indent="-180000" algn="l" defTabSz="914400" rtl="0" eaLnBrk="1" latinLnBrk="0" hangingPunct="1">
                <a:lnSpc>
                  <a:spcPct val="100000"/>
                </a:lnSpc>
                <a:spcBef>
                  <a:spcPts val="800"/>
                </a:spcBef>
                <a:buFont typeface="Symbol" panose="05050102010706020507" pitchFamily="18" charset="2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217">
                <a:buClr>
                  <a:srgbClr val="003781"/>
                </a:buClr>
                <a:defRPr/>
              </a:pPr>
              <a:r>
                <a:rPr lang="de-DE" dirty="0">
                  <a:solidFill>
                    <a:schemeClr val="accent1"/>
                  </a:solidFill>
                  <a:latin typeface="Arial"/>
                </a:rPr>
                <a:t>Beispiel: </a:t>
              </a:r>
              <a:br>
                <a:rPr lang="de-DE" dirty="0">
                  <a:solidFill>
                    <a:schemeClr val="accent1"/>
                  </a:solidFill>
                  <a:latin typeface="Arial"/>
                </a:rPr>
              </a:br>
              <a:r>
                <a:rPr lang="de-DE" b="0" dirty="0">
                  <a:solidFill>
                    <a:schemeClr val="accent1"/>
                  </a:solidFill>
                  <a:latin typeface="Arial"/>
                </a:rPr>
                <a:t>AG-Leistung 960 EUR</a:t>
              </a:r>
            </a:p>
          </p:txBody>
        </p:sp>
        <p:sp>
          <p:nvSpPr>
            <p:cNvPr id="21" name="Rectangle 60">
              <a:extLst>
                <a:ext uri="{FF2B5EF4-FFF2-40B4-BE49-F238E27FC236}">
                  <a16:creationId xmlns:a16="http://schemas.microsoft.com/office/drawing/2014/main" id="{198070D2-B852-95D4-2D25-D43C8E9D7FE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07003" y="3117268"/>
              <a:ext cx="1799583" cy="6012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lIns="89979" tIns="46789" rIns="89979" bIns="46789" anchor="ctr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lnSpc>
                  <a:spcPct val="95000"/>
                </a:lnSpc>
                <a:defRPr/>
              </a:pPr>
              <a: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  <a:t>Steuerersparnis </a:t>
              </a:r>
              <a:b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</a:br>
              <a: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  <a:t>aus Betriebs-      </a:t>
              </a:r>
              <a:r>
                <a:rPr lang="de-DE" altLang="de-DE" sz="1200" kern="0" dirty="0">
                  <a:solidFill>
                    <a:schemeClr val="tx1"/>
                  </a:solidFill>
                  <a:cs typeface="Arial Unicode MS" pitchFamily="34" charset="-128"/>
                </a:rPr>
                <a:t>ausgaben</a:t>
              </a:r>
              <a:r>
                <a:rPr lang="de-DE" altLang="de-DE" sz="1200" kern="0" baseline="30000" dirty="0">
                  <a:solidFill>
                    <a:schemeClr val="tx1"/>
                  </a:solidFill>
                  <a:cs typeface="Arial Unicode MS" pitchFamily="34" charset="-128"/>
                </a:rPr>
                <a:t>1</a:t>
              </a:r>
              <a:r>
                <a:rPr lang="de-DE" altLang="de-DE" sz="1200" kern="0" dirty="0">
                  <a:solidFill>
                    <a:schemeClr val="tx1"/>
                  </a:solidFill>
                  <a:cs typeface="Arial Unicode MS" pitchFamily="34" charset="-128"/>
                </a:rPr>
                <a:t>: 201 </a:t>
              </a:r>
              <a: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  <a:t>€</a:t>
              </a:r>
              <a:endParaRPr lang="de-DE" altLang="de-DE" sz="1200" kern="0" baseline="30000" dirty="0">
                <a:solidFill>
                  <a:prstClr val="white"/>
                </a:solidFill>
                <a:cs typeface="Arial Unicode MS" pitchFamily="34" charset="-128"/>
              </a:endParaRPr>
            </a:p>
          </p:txBody>
        </p:sp>
        <p:sp>
          <p:nvSpPr>
            <p:cNvPr id="22" name="Rectangle 60">
              <a:extLst>
                <a:ext uri="{FF2B5EF4-FFF2-40B4-BE49-F238E27FC236}">
                  <a16:creationId xmlns:a16="http://schemas.microsoft.com/office/drawing/2014/main" id="{E9EAAFCF-98E4-8D18-D4EF-E7235D71134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07003" y="3718554"/>
              <a:ext cx="1799583" cy="143093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lIns="89979" tIns="46789" rIns="89979" bIns="611858" anchor="b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spcAft>
                  <a:spcPct val="0"/>
                </a:spcAft>
                <a:defRPr/>
              </a:pPr>
              <a:r>
                <a:rPr lang="de-DE" altLang="de-DE" sz="1200" kern="0" dirty="0">
                  <a:solidFill>
                    <a:schemeClr val="tx1"/>
                  </a:solidFill>
                  <a:ea typeface="MS PGothic" pitchFamily="34" charset="-128"/>
                </a:rPr>
                <a:t>Nettoaufwand: 471 €</a:t>
              </a:r>
            </a:p>
          </p:txBody>
        </p:sp>
        <p:sp>
          <p:nvSpPr>
            <p:cNvPr id="23" name="Rectangle 60">
              <a:extLst>
                <a:ext uri="{FF2B5EF4-FFF2-40B4-BE49-F238E27FC236}">
                  <a16:creationId xmlns:a16="http://schemas.microsoft.com/office/drawing/2014/main" id="{EC2374BE-5E68-1DAA-6606-53B98126599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007003" y="2240771"/>
              <a:ext cx="1799583" cy="87649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lIns="89979" tIns="46789" rIns="89979" bIns="46789" anchor="ctr"/>
            <a:lstStyle>
              <a:lvl1pPr eaLnBrk="0" hangingPunct="0">
                <a:spcAft>
                  <a:spcPct val="30000"/>
                </a:spcAft>
                <a:defRPr sz="200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ct val="3000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ct val="30000"/>
                </a:spcAft>
                <a:buChar char="§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30000"/>
                </a:spcAft>
                <a:buClr>
                  <a:schemeClr val="tx1"/>
                </a:buClr>
                <a:buChar char="-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4217" eaLnBrk="1" hangingPunct="1">
                <a:lnSpc>
                  <a:spcPct val="95000"/>
                </a:lnSpc>
                <a:defRPr/>
              </a:pPr>
              <a: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  <a:t>Abzüglich</a:t>
              </a:r>
              <a:br>
                <a:rPr lang="de-DE" altLang="de-DE" sz="1200" kern="0" dirty="0">
                  <a:solidFill>
                    <a:prstClr val="white"/>
                  </a:solidFill>
                  <a:cs typeface="Arial Unicode MS" pitchFamily="34" charset="-128"/>
                </a:rPr>
              </a:br>
              <a:r>
                <a:rPr lang="de-DE" altLang="de-DE" sz="1200" kern="0" dirty="0">
                  <a:solidFill>
                    <a:schemeClr val="tx1"/>
                  </a:solidFill>
                  <a:cs typeface="Arial Unicode MS" pitchFamily="34" charset="-128"/>
                </a:rPr>
                <a:t>Förderbetrag: 288 €</a:t>
              </a:r>
            </a:p>
          </p:txBody>
        </p: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F4CBCA60-C017-85A8-FAA1-117ECBBEB532}"/>
                </a:ext>
              </a:extLst>
            </p:cNvPr>
            <p:cNvCxnSpPr/>
            <p:nvPr/>
          </p:nvCxnSpPr>
          <p:spPr>
            <a:xfrm>
              <a:off x="2049664" y="2240771"/>
              <a:ext cx="7756922" cy="0"/>
            </a:xfrm>
            <a:prstGeom prst="line">
              <a:avLst/>
            </a:prstGeom>
            <a:ln w="12700">
              <a:solidFill>
                <a:srgbClr val="49648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01032F06-55C0-58FF-D70B-A89615BEF84F}"/>
                </a:ext>
              </a:extLst>
            </p:cNvPr>
            <p:cNvCxnSpPr/>
            <p:nvPr/>
          </p:nvCxnSpPr>
          <p:spPr>
            <a:xfrm flipV="1">
              <a:off x="3903492" y="3105039"/>
              <a:ext cx="5902643" cy="12229"/>
            </a:xfrm>
            <a:prstGeom prst="line">
              <a:avLst/>
            </a:prstGeom>
            <a:ln w="12700">
              <a:solidFill>
                <a:srgbClr val="49648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C364C34B-F3C6-A67F-F7AC-4636A720F111}"/>
                </a:ext>
              </a:extLst>
            </p:cNvPr>
            <p:cNvCxnSpPr/>
            <p:nvPr/>
          </p:nvCxnSpPr>
          <p:spPr>
            <a:xfrm flipV="1">
              <a:off x="3904554" y="3704736"/>
              <a:ext cx="5902643" cy="12229"/>
            </a:xfrm>
            <a:prstGeom prst="line">
              <a:avLst/>
            </a:prstGeom>
            <a:ln w="12700">
              <a:solidFill>
                <a:srgbClr val="49648C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974D437E-2597-EFEC-79E2-1305F0B936F8}"/>
                </a:ext>
              </a:extLst>
            </p:cNvPr>
            <p:cNvGrpSpPr/>
            <p:nvPr/>
          </p:nvGrpSpPr>
          <p:grpSpPr>
            <a:xfrm>
              <a:off x="3413614" y="1667419"/>
              <a:ext cx="396405" cy="398199"/>
              <a:chOff x="2242995" y="1694499"/>
              <a:chExt cx="350837" cy="352425"/>
            </a:xfrm>
          </p:grpSpPr>
          <p:sp>
            <p:nvSpPr>
              <p:cNvPr id="35" name="Oval 500">
                <a:extLst>
                  <a:ext uri="{FF2B5EF4-FFF2-40B4-BE49-F238E27FC236}">
                    <a16:creationId xmlns:a16="http://schemas.microsoft.com/office/drawing/2014/main" id="{E448D545-048B-3DF0-E89D-025615062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2995" y="1694499"/>
                <a:ext cx="350837" cy="352425"/>
              </a:xfrm>
              <a:prstGeom prst="ellipse">
                <a:avLst/>
              </a:prstGeom>
              <a:noFill/>
              <a:ln w="19050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6" name="Line 502">
                <a:extLst>
                  <a:ext uri="{FF2B5EF4-FFF2-40B4-BE49-F238E27FC236}">
                    <a16:creationId xmlns:a16="http://schemas.microsoft.com/office/drawing/2014/main" id="{E3F1A4D0-6BBB-32A1-CC73-6C6199A0E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7132" y="1870712"/>
                <a:ext cx="182562" cy="0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63B3A5D8-1E62-6FDF-E20E-8F24993EBD24}"/>
                </a:ext>
              </a:extLst>
            </p:cNvPr>
            <p:cNvGrpSpPr/>
            <p:nvPr/>
          </p:nvGrpSpPr>
          <p:grpSpPr>
            <a:xfrm>
              <a:off x="5378620" y="1667419"/>
              <a:ext cx="396405" cy="398199"/>
              <a:chOff x="2242995" y="1694499"/>
              <a:chExt cx="350837" cy="352425"/>
            </a:xfrm>
          </p:grpSpPr>
          <p:sp>
            <p:nvSpPr>
              <p:cNvPr id="33" name="Oval 500">
                <a:extLst>
                  <a:ext uri="{FF2B5EF4-FFF2-40B4-BE49-F238E27FC236}">
                    <a16:creationId xmlns:a16="http://schemas.microsoft.com/office/drawing/2014/main" id="{59153815-04BA-8E54-076A-9E645AF7E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2995" y="1694499"/>
                <a:ext cx="350837" cy="352425"/>
              </a:xfrm>
              <a:prstGeom prst="ellipse">
                <a:avLst/>
              </a:prstGeom>
              <a:noFill/>
              <a:ln w="19050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4" name="Line 502">
                <a:extLst>
                  <a:ext uri="{FF2B5EF4-FFF2-40B4-BE49-F238E27FC236}">
                    <a16:creationId xmlns:a16="http://schemas.microsoft.com/office/drawing/2014/main" id="{77D27DA1-AE7F-C5DB-4AAD-8781FF1171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27132" y="1870712"/>
                <a:ext cx="182562" cy="0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9" name="Gruppieren 28">
              <a:extLst>
                <a:ext uri="{FF2B5EF4-FFF2-40B4-BE49-F238E27FC236}">
                  <a16:creationId xmlns:a16="http://schemas.microsoft.com/office/drawing/2014/main" id="{8FEDB144-77CA-D9F5-FF3E-F3C547A3F2A7}"/>
                </a:ext>
              </a:extLst>
            </p:cNvPr>
            <p:cNvGrpSpPr/>
            <p:nvPr/>
          </p:nvGrpSpPr>
          <p:grpSpPr>
            <a:xfrm>
              <a:off x="7343913" y="1667419"/>
              <a:ext cx="396405" cy="398199"/>
              <a:chOff x="6120512" y="1742821"/>
              <a:chExt cx="199743" cy="200647"/>
            </a:xfrm>
          </p:grpSpPr>
          <p:sp>
            <p:nvSpPr>
              <p:cNvPr id="30" name="Oval 500">
                <a:extLst>
                  <a:ext uri="{FF2B5EF4-FFF2-40B4-BE49-F238E27FC236}">
                    <a16:creationId xmlns:a16="http://schemas.microsoft.com/office/drawing/2014/main" id="{0BE71067-29C9-73A0-6332-423BEE2B5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0512" y="1742821"/>
                <a:ext cx="199743" cy="200647"/>
              </a:xfrm>
              <a:prstGeom prst="ellipse">
                <a:avLst/>
              </a:prstGeom>
              <a:noFill/>
              <a:ln w="19050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1" name="Line 502">
                <a:extLst>
                  <a:ext uri="{FF2B5EF4-FFF2-40B4-BE49-F238E27FC236}">
                    <a16:creationId xmlns:a16="http://schemas.microsoft.com/office/drawing/2014/main" id="{6FABA48C-CDD2-7567-E530-3E895DDE9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68414" y="1827722"/>
                <a:ext cx="103939" cy="0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2" name="Line 502">
                <a:extLst>
                  <a:ext uri="{FF2B5EF4-FFF2-40B4-BE49-F238E27FC236}">
                    <a16:creationId xmlns:a16="http://schemas.microsoft.com/office/drawing/2014/main" id="{E0AF9DF0-EF0C-54DA-1F13-4D506CC19C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168414" y="1866199"/>
                <a:ext cx="103939" cy="0"/>
              </a:xfrm>
              <a:prstGeom prst="line">
                <a:avLst/>
              </a:prstGeom>
              <a:noFill/>
              <a:ln w="19050" cap="rnd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>
                  <a:solidFill>
                    <a:schemeClr val="accent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94033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9A0170F-AA1F-4088-B83B-AADD1F07C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7" y="489296"/>
            <a:ext cx="9324974" cy="887067"/>
          </a:xfrm>
        </p:spPr>
        <p:txBody>
          <a:bodyPr/>
          <a:lstStyle/>
          <a:p>
            <a:r>
              <a:rPr lang="de-DE"/>
              <a:t>Inhalt</a:t>
            </a:r>
            <a:endParaRPr lang="de-DE">
              <a:solidFill>
                <a:srgbClr val="13A0D3"/>
              </a:solidFill>
            </a:endParaRPr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DF6DD360-47E9-4DBA-B33D-3CA1459AC9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811550"/>
              </p:ext>
            </p:extLst>
          </p:nvPr>
        </p:nvGraphicFramePr>
        <p:xfrm>
          <a:off x="479425" y="1376363"/>
          <a:ext cx="4883758" cy="3553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840">
                  <a:extLst>
                    <a:ext uri="{9D8B030D-6E8A-4147-A177-3AD203B41FA5}">
                      <a16:colId xmlns:a16="http://schemas.microsoft.com/office/drawing/2014/main" val="2028713201"/>
                    </a:ext>
                  </a:extLst>
                </a:gridCol>
                <a:gridCol w="4274918">
                  <a:extLst>
                    <a:ext uri="{9D8B030D-6E8A-4147-A177-3AD203B41FA5}">
                      <a16:colId xmlns:a16="http://schemas.microsoft.com/office/drawing/2014/main" val="3594622348"/>
                    </a:ext>
                  </a:extLst>
                </a:gridCol>
              </a:tblGrid>
              <a:tr h="967592">
                <a:tc>
                  <a:txBody>
                    <a:bodyPr/>
                    <a:lstStyle/>
                    <a:p>
                      <a:pPr marL="0" algn="l" defTabSz="967710" rtl="0" eaLnBrk="1" latinLnBrk="0" hangingPunct="1">
                        <a:lnSpc>
                          <a:spcPct val="90000"/>
                        </a:lnSpc>
                      </a:pPr>
                      <a:r>
                        <a:rPr lang="de-DE" sz="3800" b="0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003781"/>
                        </a:buClr>
                      </a:pPr>
                      <a:r>
                        <a:rPr lang="de-DE" sz="16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Grundlagen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369561"/>
                  </a:ext>
                </a:extLst>
              </a:tr>
              <a:tr h="1056068">
                <a:tc>
                  <a:txBody>
                    <a:bodyPr/>
                    <a:lstStyle/>
                    <a:p>
                      <a:pPr marL="0" algn="l" defTabSz="967710" rtl="0" eaLnBrk="1" latinLnBrk="0" hangingPunct="1">
                        <a:lnSpc>
                          <a:spcPct val="90000"/>
                        </a:lnSpc>
                      </a:pPr>
                      <a:r>
                        <a:rPr lang="de-DE" sz="3800" b="0" i="0" kern="1200" dirty="0">
                          <a:solidFill>
                            <a:srgbClr val="13A0D3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B4B4B4"/>
                        </a:buClr>
                      </a:pPr>
                      <a:r>
                        <a:rPr lang="de-DE" sz="1600" b="1" kern="1200" dirty="0">
                          <a:solidFill>
                            <a:srgbClr val="13A0D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Produktkonzept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126872"/>
                  </a:ext>
                </a:extLst>
              </a:tr>
              <a:tr h="1529349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3800" b="0" i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ts val="600"/>
                        </a:spcBef>
                        <a:buClr>
                          <a:srgbClr val="B4B4B4"/>
                        </a:buClr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Prozesse</a:t>
                      </a:r>
                    </a:p>
                  </a:txBody>
                  <a:tcPr marL="0" marR="0" marT="0" marB="3428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322885"/>
                  </a:ext>
                </a:extLst>
              </a:tr>
            </a:tbl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FBDAD-9508-4725-89E9-94C983654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43580" y="6372000"/>
            <a:ext cx="268995" cy="144000"/>
          </a:xfrm>
        </p:spPr>
        <p:txBody>
          <a:bodyPr/>
          <a:lstStyle/>
          <a:p>
            <a:fld id="{0F96B16C-3F5F-44BC-AFCC-8CBCBD90898D}" type="slidenum">
              <a:rPr lang="de-DE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07655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9"/>
  <p:tag name="AS_OS" val="Microsoft Windows NT 10.0.20348.0"/>
  <p:tag name="AS_RELEASE_DATE" val="2022.11.14"/>
  <p:tag name="AS_TITLE" val="Aspose.Slides for .NET5"/>
  <p:tag name="AS_VERSION" val="22.11"/>
</p:tagLst>
</file>

<file path=ppt/theme/theme1.xml><?xml version="1.0" encoding="utf-8"?>
<a:theme xmlns:a="http://schemas.openxmlformats.org/drawingml/2006/main" name="Title charts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0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1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2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3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4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5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6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7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8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19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.xml><?xml version="1.0" encoding="utf-8"?>
<a:theme xmlns:a="http://schemas.openxmlformats.org/drawingml/2006/main" name="Title charts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0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1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2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3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4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5.xml><?xml version="1.0" encoding="utf-8"?>
<a:theme xmlns:a="http://schemas.openxmlformats.org/drawingml/2006/main" name="Title charts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4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5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6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7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8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9.xml><?xml version="1.0" encoding="utf-8"?>
<a:theme xmlns:a="http://schemas.openxmlformats.org/drawingml/2006/main" name="Content charts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22B5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600">
            <a:solidFill>
              <a:schemeClr val="bg1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505927623E8B47B4D5AF9D79FABE67" ma:contentTypeVersion="2" ma:contentTypeDescription="Ein neues Dokument erstellen." ma:contentTypeScope="" ma:versionID="4270ea42de19a9331e3e5312c55c22ca">
  <xsd:schema xmlns:xsd="http://www.w3.org/2001/XMLSchema" xmlns:xs="http://www.w3.org/2001/XMLSchema" xmlns:p="http://schemas.microsoft.com/office/2006/metadata/properties" xmlns:ns3="c72a1869-58d2-4854-bbb7-6c82a609f92c" targetNamespace="http://schemas.microsoft.com/office/2006/metadata/properties" ma:root="true" ma:fieldsID="5e393012214ad580c20b08749580cba1" ns3:_="">
    <xsd:import namespace="c72a1869-58d2-4854-bbb7-6c82a609f9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a1869-58d2-4854-bbb7-6c82a609f9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EEEB4-116B-45D7-A00E-4485C1BF49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238861-3DAC-4F8A-8FBD-A33F14A90246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72a1869-58d2-4854-bbb7-6c82a609f92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578BFD-1561-42AB-94F0-EAB23BDB9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2a1869-58d2-4854-bbb7-6c82a609f9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DesignAllianz Benutzerfarben</Template>
  <TotalTime>0</TotalTime>
  <Words>1599</Words>
  <Application>Microsoft Office PowerPoint</Application>
  <PresentationFormat>Breitbild</PresentationFormat>
  <Paragraphs>220</Paragraphs>
  <Slides>19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25</vt:i4>
      </vt:variant>
      <vt:variant>
        <vt:lpstr>Folientitel</vt:lpstr>
      </vt:variant>
      <vt:variant>
        <vt:i4>19</vt:i4>
      </vt:variant>
    </vt:vector>
  </HeadingPairs>
  <TitlesOfParts>
    <vt:vector size="47" baseType="lpstr">
      <vt:lpstr>Arial</vt:lpstr>
      <vt:lpstr>Calibri</vt:lpstr>
      <vt:lpstr>Symbol</vt:lpstr>
      <vt:lpstr>Title charts</vt:lpstr>
      <vt:lpstr>Title charts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Content charts white</vt:lpstr>
      <vt:lpstr>Title charts</vt:lpstr>
      <vt:lpstr>Förderbetrag für Arbeitgeber §100 in der Direktversicherung</vt:lpstr>
      <vt:lpstr>Inhalt</vt:lpstr>
      <vt:lpstr>Allgemeine Informationen zum Förderbetrag</vt:lpstr>
      <vt:lpstr>Neuerungen seit 2020</vt:lpstr>
      <vt:lpstr>Voraussetzungen für den Förderbetrag</vt:lpstr>
      <vt:lpstr>So einfach funktioniert die Förderung </vt:lpstr>
      <vt:lpstr>Steuer- und sozialversicherungsrechtliche  Betrachtung</vt:lpstr>
      <vt:lpstr>Weniger Nettoaufwand dank Förderung</vt:lpstr>
      <vt:lpstr>Inhalt</vt:lpstr>
      <vt:lpstr>Umsetzung in der Direktversicherung 1 </vt:lpstr>
      <vt:lpstr>Konditionen</vt:lpstr>
      <vt:lpstr>Effiziente Verwaltungsprozesse</vt:lpstr>
      <vt:lpstr>Inhalt</vt:lpstr>
      <vt:lpstr>Wie macht der AG den Förderbetrag geltend?</vt:lpstr>
      <vt:lpstr>Veränderung Verdienst – Bruttolohn ≥ 2.575 EUR</vt:lpstr>
      <vt:lpstr>Ausscheiden / entgeltlose Dienstzeiten  des Arbeitnehmers</vt:lpstr>
      <vt:lpstr>Back</vt:lpstr>
      <vt:lpstr>Definition laufendes Bruttoentgelt</vt:lpstr>
      <vt:lpstr>Musterformular Lohnsteueranmeldung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Folienpool Export</dc:title>
  <dc:creator>Allianz Lebensversicherungs AG</dc:creator>
  <cp:lastModifiedBy>Buergle, Alexander (Allianz Lebensversicherungs-AG)</cp:lastModifiedBy>
  <cp:revision>474</cp:revision>
  <dcterms:created xsi:type="dcterms:W3CDTF">2021-05-25T12:15:33Z</dcterms:created>
  <dcterms:modified xsi:type="dcterms:W3CDTF">2024-03-27T12:45:26Z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0x0101004A505927623E8B47B4D5AF9D79FABE67</vt:lpwstr>
  </property>
  <property fmtid="{D5CDD505-2E9C-101B-9397-08002B2CF9AE}" pid="4" name="MSIP_Label_ce5f591a-3248-43e9-9b70-1ad50135772d_ActionId">
    <vt:lpwstr>cae8452c-7462-4e0b-86f6-dfc751feef05</vt:lpwstr>
  </property>
  <property fmtid="{D5CDD505-2E9C-101B-9397-08002B2CF9AE}" pid="5" name="MSIP_Label_ce5f591a-3248-43e9-9b70-1ad50135772d_ContentBits">
    <vt:lpwstr>0</vt:lpwstr>
  </property>
  <property fmtid="{D5CDD505-2E9C-101B-9397-08002B2CF9AE}" pid="6" name="MSIP_Label_ce5f591a-3248-43e9-9b70-1ad50135772d_Enabled">
    <vt:lpwstr>true</vt:lpwstr>
  </property>
  <property fmtid="{D5CDD505-2E9C-101B-9397-08002B2CF9AE}" pid="7" name="MSIP_Label_ce5f591a-3248-43e9-9b70-1ad50135772d_Method">
    <vt:lpwstr>Privileged</vt:lpwstr>
  </property>
  <property fmtid="{D5CDD505-2E9C-101B-9397-08002B2CF9AE}" pid="8" name="MSIP_Label_ce5f591a-3248-43e9-9b70-1ad50135772d_Name">
    <vt:lpwstr>ce5f591a-3248-43e9-9b70-1ad50135772d</vt:lpwstr>
  </property>
  <property fmtid="{D5CDD505-2E9C-101B-9397-08002B2CF9AE}" pid="9" name="MSIP_Label_ce5f591a-3248-43e9-9b70-1ad50135772d_SetDate">
    <vt:lpwstr>2021-07-29T09:20:11Z</vt:lpwstr>
  </property>
  <property fmtid="{D5CDD505-2E9C-101B-9397-08002B2CF9AE}" pid="10" name="MSIP_Label_ce5f591a-3248-43e9-9b70-1ad50135772d_SiteId">
    <vt:lpwstr>6e06e42d-6925-47c6-b9e7-9581c7ca302a</vt:lpwstr>
  </property>
</Properties>
</file>